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النمط الفاتح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95EAD11-A64A-4AD2-8521-C92DFF253CD5}" type="datetimeFigureOut">
              <a:rPr lang="ar-SA" smtClean="0"/>
              <a:t>28/04/45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21BC4F6-9C43-41B2-9F9E-51673791F5F1}" type="slidenum">
              <a:rPr lang="ar-SA" smtClean="0"/>
              <a:t>‹#›</a:t>
            </a:fld>
            <a:endParaRPr lang="ar-SA"/>
          </a:p>
        </p:txBody>
      </p:sp>
    </p:spTree>
    <p:extLst>
      <p:ext uri="{BB962C8B-B14F-4D97-AF65-F5344CB8AC3E}">
        <p14:creationId xmlns:p14="http://schemas.microsoft.com/office/powerpoint/2010/main" val="2353393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95EAD11-A64A-4AD2-8521-C92DFF253CD5}" type="datetimeFigureOut">
              <a:rPr lang="ar-SA" smtClean="0"/>
              <a:t>28/04/45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21BC4F6-9C43-41B2-9F9E-51673791F5F1}" type="slidenum">
              <a:rPr lang="ar-SA" smtClean="0"/>
              <a:t>‹#›</a:t>
            </a:fld>
            <a:endParaRPr lang="ar-SA"/>
          </a:p>
        </p:txBody>
      </p:sp>
    </p:spTree>
    <p:extLst>
      <p:ext uri="{BB962C8B-B14F-4D97-AF65-F5344CB8AC3E}">
        <p14:creationId xmlns:p14="http://schemas.microsoft.com/office/powerpoint/2010/main" val="696827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95EAD11-A64A-4AD2-8521-C92DFF253CD5}" type="datetimeFigureOut">
              <a:rPr lang="ar-SA" smtClean="0"/>
              <a:t>28/04/45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21BC4F6-9C43-41B2-9F9E-51673791F5F1}" type="slidenum">
              <a:rPr lang="ar-SA" smtClean="0"/>
              <a:t>‹#›</a:t>
            </a:fld>
            <a:endParaRPr lang="ar-SA"/>
          </a:p>
        </p:txBody>
      </p:sp>
    </p:spTree>
    <p:extLst>
      <p:ext uri="{BB962C8B-B14F-4D97-AF65-F5344CB8AC3E}">
        <p14:creationId xmlns:p14="http://schemas.microsoft.com/office/powerpoint/2010/main" val="3346722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95EAD11-A64A-4AD2-8521-C92DFF253CD5}" type="datetimeFigureOut">
              <a:rPr lang="ar-SA" smtClean="0"/>
              <a:t>28/04/45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21BC4F6-9C43-41B2-9F9E-51673791F5F1}" type="slidenum">
              <a:rPr lang="ar-SA" smtClean="0"/>
              <a:t>‹#›</a:t>
            </a:fld>
            <a:endParaRPr lang="ar-SA"/>
          </a:p>
        </p:txBody>
      </p:sp>
    </p:spTree>
    <p:extLst>
      <p:ext uri="{BB962C8B-B14F-4D97-AF65-F5344CB8AC3E}">
        <p14:creationId xmlns:p14="http://schemas.microsoft.com/office/powerpoint/2010/main" val="254209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95EAD11-A64A-4AD2-8521-C92DFF253CD5}" type="datetimeFigureOut">
              <a:rPr lang="ar-SA" smtClean="0"/>
              <a:t>28/04/45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21BC4F6-9C43-41B2-9F9E-51673791F5F1}" type="slidenum">
              <a:rPr lang="ar-SA" smtClean="0"/>
              <a:t>‹#›</a:t>
            </a:fld>
            <a:endParaRPr lang="ar-SA"/>
          </a:p>
        </p:txBody>
      </p:sp>
    </p:spTree>
    <p:extLst>
      <p:ext uri="{BB962C8B-B14F-4D97-AF65-F5344CB8AC3E}">
        <p14:creationId xmlns:p14="http://schemas.microsoft.com/office/powerpoint/2010/main" val="3340925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95EAD11-A64A-4AD2-8521-C92DFF253CD5}" type="datetimeFigureOut">
              <a:rPr lang="ar-SA" smtClean="0"/>
              <a:t>28/04/45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21BC4F6-9C43-41B2-9F9E-51673791F5F1}" type="slidenum">
              <a:rPr lang="ar-SA" smtClean="0"/>
              <a:t>‹#›</a:t>
            </a:fld>
            <a:endParaRPr lang="ar-SA"/>
          </a:p>
        </p:txBody>
      </p:sp>
    </p:spTree>
    <p:extLst>
      <p:ext uri="{BB962C8B-B14F-4D97-AF65-F5344CB8AC3E}">
        <p14:creationId xmlns:p14="http://schemas.microsoft.com/office/powerpoint/2010/main" val="235970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95EAD11-A64A-4AD2-8521-C92DFF253CD5}" type="datetimeFigureOut">
              <a:rPr lang="ar-SA" smtClean="0"/>
              <a:t>28/04/45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21BC4F6-9C43-41B2-9F9E-51673791F5F1}" type="slidenum">
              <a:rPr lang="ar-SA" smtClean="0"/>
              <a:t>‹#›</a:t>
            </a:fld>
            <a:endParaRPr lang="ar-SA"/>
          </a:p>
        </p:txBody>
      </p:sp>
    </p:spTree>
    <p:extLst>
      <p:ext uri="{BB962C8B-B14F-4D97-AF65-F5344CB8AC3E}">
        <p14:creationId xmlns:p14="http://schemas.microsoft.com/office/powerpoint/2010/main" val="1056807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95EAD11-A64A-4AD2-8521-C92DFF253CD5}" type="datetimeFigureOut">
              <a:rPr lang="ar-SA" smtClean="0"/>
              <a:t>28/04/45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21BC4F6-9C43-41B2-9F9E-51673791F5F1}" type="slidenum">
              <a:rPr lang="ar-SA" smtClean="0"/>
              <a:t>‹#›</a:t>
            </a:fld>
            <a:endParaRPr lang="ar-SA"/>
          </a:p>
        </p:txBody>
      </p:sp>
    </p:spTree>
    <p:extLst>
      <p:ext uri="{BB962C8B-B14F-4D97-AF65-F5344CB8AC3E}">
        <p14:creationId xmlns:p14="http://schemas.microsoft.com/office/powerpoint/2010/main" val="3305217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95EAD11-A64A-4AD2-8521-C92DFF253CD5}" type="datetimeFigureOut">
              <a:rPr lang="ar-SA" smtClean="0"/>
              <a:t>28/04/45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21BC4F6-9C43-41B2-9F9E-51673791F5F1}" type="slidenum">
              <a:rPr lang="ar-SA" smtClean="0"/>
              <a:t>‹#›</a:t>
            </a:fld>
            <a:endParaRPr lang="ar-SA"/>
          </a:p>
        </p:txBody>
      </p:sp>
    </p:spTree>
    <p:extLst>
      <p:ext uri="{BB962C8B-B14F-4D97-AF65-F5344CB8AC3E}">
        <p14:creationId xmlns:p14="http://schemas.microsoft.com/office/powerpoint/2010/main" val="2553773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95EAD11-A64A-4AD2-8521-C92DFF253CD5}" type="datetimeFigureOut">
              <a:rPr lang="ar-SA" smtClean="0"/>
              <a:t>28/04/45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21BC4F6-9C43-41B2-9F9E-51673791F5F1}" type="slidenum">
              <a:rPr lang="ar-SA" smtClean="0"/>
              <a:t>‹#›</a:t>
            </a:fld>
            <a:endParaRPr lang="ar-SA"/>
          </a:p>
        </p:txBody>
      </p:sp>
    </p:spTree>
    <p:extLst>
      <p:ext uri="{BB962C8B-B14F-4D97-AF65-F5344CB8AC3E}">
        <p14:creationId xmlns:p14="http://schemas.microsoft.com/office/powerpoint/2010/main" val="3126209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95EAD11-A64A-4AD2-8521-C92DFF253CD5}" type="datetimeFigureOut">
              <a:rPr lang="ar-SA" smtClean="0"/>
              <a:t>28/04/45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21BC4F6-9C43-41B2-9F9E-51673791F5F1}" type="slidenum">
              <a:rPr lang="ar-SA" smtClean="0"/>
              <a:t>‹#›</a:t>
            </a:fld>
            <a:endParaRPr lang="ar-SA"/>
          </a:p>
        </p:txBody>
      </p:sp>
    </p:spTree>
    <p:extLst>
      <p:ext uri="{BB962C8B-B14F-4D97-AF65-F5344CB8AC3E}">
        <p14:creationId xmlns:p14="http://schemas.microsoft.com/office/powerpoint/2010/main" val="2196691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95EAD11-A64A-4AD2-8521-C92DFF253CD5}" type="datetimeFigureOut">
              <a:rPr lang="ar-SA" smtClean="0"/>
              <a:t>28/04/45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21BC4F6-9C43-41B2-9F9E-51673791F5F1}" type="slidenum">
              <a:rPr lang="ar-SA" smtClean="0"/>
              <a:t>‹#›</a:t>
            </a:fld>
            <a:endParaRPr lang="ar-SA"/>
          </a:p>
        </p:txBody>
      </p:sp>
    </p:spTree>
    <p:extLst>
      <p:ext uri="{BB962C8B-B14F-4D97-AF65-F5344CB8AC3E}">
        <p14:creationId xmlns:p14="http://schemas.microsoft.com/office/powerpoint/2010/main" val="3841848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a:t>أسلوب الاكتشاف </a:t>
            </a:r>
            <a:r>
              <a:rPr lang="ar-SA" dirty="0" smtClean="0"/>
              <a:t>الموجه</a:t>
            </a:r>
            <a:r>
              <a:rPr lang="en-US" dirty="0" smtClean="0"/>
              <a:t> </a:t>
            </a:r>
            <a:r>
              <a:rPr lang="ar-SA" dirty="0" smtClean="0"/>
              <a:t> واسلوب </a:t>
            </a:r>
            <a:r>
              <a:rPr lang="ar-SA" dirty="0"/>
              <a:t>أسلوب حل المشكلات</a:t>
            </a:r>
          </a:p>
        </p:txBody>
      </p:sp>
      <p:sp>
        <p:nvSpPr>
          <p:cNvPr id="3" name="عنوان فرعي 2"/>
          <p:cNvSpPr>
            <a:spLocks noGrp="1"/>
          </p:cNvSpPr>
          <p:nvPr>
            <p:ph type="subTitle" idx="1"/>
          </p:nvPr>
        </p:nvSpPr>
        <p:spPr/>
        <p:txBody>
          <a:bodyPr/>
          <a:lstStyle/>
          <a:p>
            <a:r>
              <a:rPr lang="ar-SA" dirty="0" smtClean="0"/>
              <a:t>المحاضرة السابعة </a:t>
            </a:r>
          </a:p>
          <a:p>
            <a:r>
              <a:rPr lang="ar-SA" dirty="0" smtClean="0"/>
              <a:t>28-04-1445هـ</a:t>
            </a:r>
            <a:endParaRPr lang="ar-SA" dirty="0"/>
          </a:p>
        </p:txBody>
      </p:sp>
    </p:spTree>
    <p:extLst>
      <p:ext uri="{BB962C8B-B14F-4D97-AF65-F5344CB8AC3E}">
        <p14:creationId xmlns:p14="http://schemas.microsoft.com/office/powerpoint/2010/main" val="973899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خطوات تنفيذ أسلوب الاكتشاف </a:t>
            </a:r>
            <a:r>
              <a:rPr lang="ar-SA" dirty="0" smtClean="0"/>
              <a:t>الموجــه</a:t>
            </a:r>
            <a:endParaRPr lang="ar-SA" dirty="0"/>
          </a:p>
        </p:txBody>
      </p:sp>
      <p:sp>
        <p:nvSpPr>
          <p:cNvPr id="3" name="عنصر نائب للمحتوى 2"/>
          <p:cNvSpPr>
            <a:spLocks noGrp="1"/>
          </p:cNvSpPr>
          <p:nvPr>
            <p:ph idx="1"/>
          </p:nvPr>
        </p:nvSpPr>
        <p:spPr/>
        <p:txBody>
          <a:bodyPr/>
          <a:lstStyle/>
          <a:p>
            <a:pPr marL="514350" lvl="0" indent="-514350">
              <a:buFont typeface="+mj-lt"/>
              <a:buAutoNum type="arabicPeriod"/>
            </a:pPr>
            <a:r>
              <a:rPr lang="ar-SA" dirty="0">
                <a:solidFill>
                  <a:srgbClr val="FF0000"/>
                </a:solidFill>
              </a:rPr>
              <a:t>تحديد الهدف</a:t>
            </a:r>
            <a:r>
              <a:rPr lang="ar-SA" dirty="0"/>
              <a:t>: مثل أن يكتشف الطالب الطريقة الصحيحة للحجل.</a:t>
            </a:r>
            <a:endParaRPr lang="en-US" dirty="0"/>
          </a:p>
          <a:p>
            <a:pPr marL="514350" lvl="0" indent="-514350">
              <a:buFont typeface="+mj-lt"/>
              <a:buAutoNum type="arabicPeriod"/>
            </a:pPr>
            <a:r>
              <a:rPr lang="ar-SA" dirty="0">
                <a:solidFill>
                  <a:srgbClr val="FF0000"/>
                </a:solidFill>
              </a:rPr>
              <a:t>وضع البدائل </a:t>
            </a:r>
            <a:r>
              <a:rPr lang="ar-SA" dirty="0"/>
              <a:t>أو الحركات التي تشبه الحجل متضمنة طريقة الحجل الصحيح.</a:t>
            </a:r>
            <a:endParaRPr lang="en-US" dirty="0"/>
          </a:p>
          <a:p>
            <a:pPr marL="514350" lvl="0" indent="-514350">
              <a:buFont typeface="+mj-lt"/>
              <a:buAutoNum type="arabicPeriod"/>
            </a:pPr>
            <a:r>
              <a:rPr lang="ar-SA" dirty="0">
                <a:solidFill>
                  <a:srgbClr val="FF0000"/>
                </a:solidFill>
              </a:rPr>
              <a:t>يقوم الطالب بأداء المهارة </a:t>
            </a:r>
            <a:r>
              <a:rPr lang="ar-SA" dirty="0"/>
              <a:t>بأوضاع مختلفة على حسب البدائل المعروفة.</a:t>
            </a:r>
            <a:endParaRPr lang="en-US" dirty="0"/>
          </a:p>
          <a:p>
            <a:pPr marL="514350" lvl="0" indent="-514350">
              <a:buFont typeface="+mj-lt"/>
              <a:buAutoNum type="arabicPeriod"/>
            </a:pPr>
            <a:r>
              <a:rPr lang="ar-SA" dirty="0"/>
              <a:t>بعد تجريب جميع الأوضاع يطلب المعلم </a:t>
            </a:r>
            <a:r>
              <a:rPr lang="ar-SA" dirty="0">
                <a:solidFill>
                  <a:srgbClr val="FF0000"/>
                </a:solidFill>
              </a:rPr>
              <a:t>المقارنة</a:t>
            </a:r>
            <a:r>
              <a:rPr lang="ar-SA" dirty="0"/>
              <a:t> بين جميع البدائل.</a:t>
            </a:r>
            <a:endParaRPr lang="en-US" dirty="0"/>
          </a:p>
          <a:p>
            <a:endParaRPr lang="ar-SA" dirty="0"/>
          </a:p>
        </p:txBody>
      </p:sp>
    </p:spTree>
    <p:extLst>
      <p:ext uri="{BB962C8B-B14F-4D97-AF65-F5344CB8AC3E}">
        <p14:creationId xmlns:p14="http://schemas.microsoft.com/office/powerpoint/2010/main" val="1809043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خطوات تنفيذ أسلوب الاكتشاف الموجــه</a:t>
            </a:r>
            <a:endParaRPr lang="ar-SA" dirty="0"/>
          </a:p>
        </p:txBody>
      </p:sp>
      <p:sp>
        <p:nvSpPr>
          <p:cNvPr id="3" name="عنصر نائب للمحتوى 2"/>
          <p:cNvSpPr>
            <a:spLocks noGrp="1"/>
          </p:cNvSpPr>
          <p:nvPr>
            <p:ph idx="1"/>
          </p:nvPr>
        </p:nvSpPr>
        <p:spPr/>
        <p:txBody>
          <a:bodyPr/>
          <a:lstStyle/>
          <a:p>
            <a:pPr marL="514350" lvl="0" indent="-514350">
              <a:buFont typeface="+mj-lt"/>
              <a:buAutoNum type="arabicPeriod" startAt="4"/>
            </a:pPr>
            <a:r>
              <a:rPr lang="ar-SA" dirty="0">
                <a:solidFill>
                  <a:srgbClr val="FF0000"/>
                </a:solidFill>
              </a:rPr>
              <a:t>يسأل المعلم </a:t>
            </a:r>
            <a:r>
              <a:rPr lang="ar-SA" dirty="0"/>
              <a:t>الطالب ما الطريقة الصحيحة للحجل.</a:t>
            </a:r>
            <a:endParaRPr lang="en-US" dirty="0"/>
          </a:p>
          <a:p>
            <a:pPr marL="514350" lvl="0" indent="-514350">
              <a:buFont typeface="+mj-lt"/>
              <a:buAutoNum type="arabicPeriod" startAt="4"/>
            </a:pPr>
            <a:r>
              <a:rPr lang="ar-SA" dirty="0">
                <a:solidFill>
                  <a:srgbClr val="FF0000"/>
                </a:solidFill>
              </a:rPr>
              <a:t>يرجع المعلم الطريقة الصحيحة </a:t>
            </a:r>
            <a:r>
              <a:rPr lang="ar-SA" dirty="0"/>
              <a:t>للحجل بطريقة منطقية مثل: الحجل لأبعد مسافة في كل وضع، لذا يقوم المعلم بعمل سباق الحجل، من هذه الأوضاع حتى يتأكد الطالب من الوضع الصحيح أو الطريقة الصحيحة للحجل.</a:t>
            </a:r>
            <a:endParaRPr lang="en-US" dirty="0"/>
          </a:p>
          <a:p>
            <a:pPr marL="514350" lvl="0" indent="-514350">
              <a:buFont typeface="+mj-lt"/>
              <a:buAutoNum type="arabicPeriod" startAt="4"/>
            </a:pPr>
            <a:r>
              <a:rPr lang="ar-SA" dirty="0">
                <a:solidFill>
                  <a:srgbClr val="FF0000"/>
                </a:solidFill>
              </a:rPr>
              <a:t>يمارس الطالب مهارة </a:t>
            </a:r>
            <a:r>
              <a:rPr lang="ar-SA" dirty="0"/>
              <a:t>الحجل بالطريقة الصحيحة للوصول إلى درجة الإتقان.</a:t>
            </a:r>
            <a:endParaRPr lang="en-US" dirty="0"/>
          </a:p>
          <a:p>
            <a:pPr marL="514350" indent="-514350">
              <a:buFont typeface="+mj-lt"/>
              <a:buAutoNum type="arabicPeriod" startAt="4"/>
            </a:pPr>
            <a:endParaRPr lang="ar-SA" dirty="0"/>
          </a:p>
        </p:txBody>
      </p:sp>
    </p:spTree>
    <p:extLst>
      <p:ext uri="{BB962C8B-B14F-4D97-AF65-F5344CB8AC3E}">
        <p14:creationId xmlns:p14="http://schemas.microsoft.com/office/powerpoint/2010/main" val="1511032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نموذج التدريس بأسلوب الاكتشاف </a:t>
            </a:r>
            <a:r>
              <a:rPr lang="ar-SA" dirty="0" smtClean="0"/>
              <a:t>الموجه</a:t>
            </a:r>
            <a:endParaRPr lang="ar-SA" dirty="0"/>
          </a:p>
        </p:txBody>
      </p:sp>
      <p:sp>
        <p:nvSpPr>
          <p:cNvPr id="3" name="عنصر نائب للمحتوى 2"/>
          <p:cNvSpPr>
            <a:spLocks noGrp="1"/>
          </p:cNvSpPr>
          <p:nvPr>
            <p:ph idx="1"/>
          </p:nvPr>
        </p:nvSpPr>
        <p:spPr/>
        <p:txBody>
          <a:bodyPr>
            <a:normAutofit/>
          </a:bodyPr>
          <a:lstStyle/>
          <a:p>
            <a:r>
              <a:rPr lang="ar-SA" sz="2800" u="sng" dirty="0"/>
              <a:t>المهارة- الوثب من الثبات ( حركات أساسية).</a:t>
            </a:r>
            <a:endParaRPr lang="en-US" sz="2800" dirty="0"/>
          </a:p>
          <a:p>
            <a:r>
              <a:rPr lang="ar-SA" sz="2800" dirty="0"/>
              <a:t>الوثب من المهارات الحركية الأساسية الانتقالية مفهوم الوثب.</a:t>
            </a:r>
            <a:endParaRPr lang="en-US" sz="2800" dirty="0"/>
          </a:p>
          <a:p>
            <a:r>
              <a:rPr lang="ar-SA" sz="2800" dirty="0"/>
              <a:t>طريقة الأداء:</a:t>
            </a:r>
            <a:endParaRPr lang="en-US" sz="2800" dirty="0"/>
          </a:p>
          <a:p>
            <a:pPr lvl="0"/>
            <a:r>
              <a:rPr lang="ar-SA" sz="2800" dirty="0"/>
              <a:t>مرجحة الذراعين من الخلف إلى الأمام ثم إلى الخلف.</a:t>
            </a:r>
            <a:endParaRPr lang="en-US" sz="2800" dirty="0"/>
          </a:p>
          <a:p>
            <a:pPr lvl="0"/>
            <a:r>
              <a:rPr lang="ar-SA" sz="2800" dirty="0"/>
              <a:t>الارتقاء بالقدمين معاً والهبوط على القدمين.</a:t>
            </a:r>
            <a:endParaRPr lang="en-US" sz="2800" dirty="0"/>
          </a:p>
          <a:p>
            <a:pPr lvl="0"/>
            <a:r>
              <a:rPr lang="ar-SA" sz="2800" dirty="0"/>
              <a:t>يكون الهبوط بخفة على الجزء الأمامي من باطن القدم مع ثني الركبتين.</a:t>
            </a:r>
            <a:endParaRPr lang="en-US" sz="2800" dirty="0"/>
          </a:p>
        </p:txBody>
      </p:sp>
    </p:spTree>
    <p:extLst>
      <p:ext uri="{BB962C8B-B14F-4D97-AF65-F5344CB8AC3E}">
        <p14:creationId xmlns:p14="http://schemas.microsoft.com/office/powerpoint/2010/main" val="3664479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نموذج التدريس بأسلوب الاكتشاف الموجه</a:t>
            </a:r>
            <a:endParaRPr lang="ar-SA" dirty="0"/>
          </a:p>
        </p:txBody>
      </p:sp>
      <p:sp>
        <p:nvSpPr>
          <p:cNvPr id="3" name="عنصر نائب للمحتوى 2"/>
          <p:cNvSpPr>
            <a:spLocks noGrp="1"/>
          </p:cNvSpPr>
          <p:nvPr>
            <p:ph idx="1"/>
          </p:nvPr>
        </p:nvSpPr>
        <p:spPr/>
        <p:txBody>
          <a:bodyPr>
            <a:normAutofit lnSpcReduction="10000"/>
          </a:bodyPr>
          <a:lstStyle/>
          <a:p>
            <a:r>
              <a:rPr lang="ar-SA" sz="3600" dirty="0" smtClean="0">
                <a:solidFill>
                  <a:srgbClr val="FF0000"/>
                </a:solidFill>
              </a:rPr>
              <a:t>البدائل</a:t>
            </a:r>
            <a:r>
              <a:rPr lang="ar-SA" sz="3600" dirty="0">
                <a:solidFill>
                  <a:srgbClr val="FF0000"/>
                </a:solidFill>
              </a:rPr>
              <a:t>:</a:t>
            </a:r>
            <a:endParaRPr lang="en-US" sz="3600" dirty="0">
              <a:solidFill>
                <a:srgbClr val="FF0000"/>
              </a:solidFill>
            </a:endParaRPr>
          </a:p>
          <a:p>
            <a:pPr marL="514350" lvl="0" indent="-514350">
              <a:buFont typeface="+mj-lt"/>
              <a:buAutoNum type="arabicPeriod"/>
            </a:pPr>
            <a:r>
              <a:rPr lang="ar-SA" dirty="0"/>
              <a:t>وقوف الوثب في المكان بالقدمين معاً.</a:t>
            </a:r>
            <a:endParaRPr lang="en-US" dirty="0"/>
          </a:p>
          <a:p>
            <a:pPr marL="514350" lvl="0" indent="-514350">
              <a:buFont typeface="+mj-lt"/>
              <a:buAutoNum type="arabicPeriod"/>
            </a:pPr>
            <a:r>
              <a:rPr lang="ar-SA" dirty="0"/>
              <a:t>وقوف ثبات الوسط الوثب أماماً.</a:t>
            </a:r>
            <a:endParaRPr lang="en-US" dirty="0"/>
          </a:p>
          <a:p>
            <a:pPr marL="514350" lvl="0" indent="-514350">
              <a:buFont typeface="+mj-lt"/>
              <a:buAutoNum type="arabicPeriod"/>
            </a:pPr>
            <a:r>
              <a:rPr lang="ar-SA" dirty="0"/>
              <a:t>وقوف الذراعين أماماً مع الوثب للأمام.</a:t>
            </a:r>
            <a:endParaRPr lang="en-US" dirty="0"/>
          </a:p>
          <a:p>
            <a:pPr marL="514350" lvl="0" indent="-514350">
              <a:buFont typeface="+mj-lt"/>
              <a:buAutoNum type="arabicPeriod"/>
            </a:pPr>
            <a:r>
              <a:rPr lang="ar-SA" dirty="0"/>
              <a:t>وقوف الذراعين جانباً – الوثب للأمام.</a:t>
            </a:r>
            <a:endParaRPr lang="en-US" dirty="0"/>
          </a:p>
          <a:p>
            <a:pPr marL="514350" lvl="0" indent="-514350">
              <a:buFont typeface="+mj-lt"/>
              <a:buAutoNum type="arabicPeriod"/>
            </a:pPr>
            <a:r>
              <a:rPr lang="ar-SA" dirty="0"/>
              <a:t>وقوف ثني الركبتين الوثب للأمام.</a:t>
            </a:r>
            <a:endParaRPr lang="en-US" dirty="0"/>
          </a:p>
          <a:p>
            <a:pPr marL="514350" lvl="0" indent="-514350">
              <a:buFont typeface="+mj-lt"/>
              <a:buAutoNum type="arabicPeriod"/>
            </a:pPr>
            <a:r>
              <a:rPr lang="ar-SA" dirty="0"/>
              <a:t>وقوف ثني الركبتين ثم مرجحة الذراعين من الخلف إلى الأمام ثم الوثب للأمام.</a:t>
            </a:r>
            <a:endParaRPr lang="en-US" dirty="0"/>
          </a:p>
          <a:p>
            <a:endParaRPr lang="ar-SA" dirty="0"/>
          </a:p>
        </p:txBody>
      </p:sp>
    </p:spTree>
    <p:extLst>
      <p:ext uri="{BB962C8B-B14F-4D97-AF65-F5344CB8AC3E}">
        <p14:creationId xmlns:p14="http://schemas.microsoft.com/office/powerpoint/2010/main" val="915184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نموذج التدريس بأسلوب الاكتشاف الموجه</a:t>
            </a:r>
            <a:endParaRPr lang="ar-SA" dirty="0"/>
          </a:p>
        </p:txBody>
      </p:sp>
      <p:sp>
        <p:nvSpPr>
          <p:cNvPr id="3" name="عنصر نائب للمحتوى 2"/>
          <p:cNvSpPr>
            <a:spLocks noGrp="1"/>
          </p:cNvSpPr>
          <p:nvPr>
            <p:ph idx="1"/>
          </p:nvPr>
        </p:nvSpPr>
        <p:spPr/>
        <p:txBody>
          <a:bodyPr>
            <a:normAutofit fontScale="92500" lnSpcReduction="10000"/>
          </a:bodyPr>
          <a:lstStyle/>
          <a:p>
            <a:pPr lvl="0"/>
            <a:r>
              <a:rPr lang="ar-SA" dirty="0"/>
              <a:t>يقوم </a:t>
            </a:r>
            <a:r>
              <a:rPr lang="ar-SA" dirty="0">
                <a:solidFill>
                  <a:srgbClr val="FF0000"/>
                </a:solidFill>
              </a:rPr>
              <a:t>الطالب بتجريب </a:t>
            </a:r>
            <a:r>
              <a:rPr lang="ar-SA" dirty="0"/>
              <a:t>جميع البدائل المقدمة من المعلم.</a:t>
            </a:r>
            <a:endParaRPr lang="en-US" dirty="0"/>
          </a:p>
          <a:p>
            <a:pPr lvl="0"/>
            <a:r>
              <a:rPr lang="ar-SA" dirty="0"/>
              <a:t>يسأل المعلم الطـالب أي من هذه البدائل يستطيع الوثب بها إلى أبعد مسافة (طبعاً الواجب الصحيح هو رقم (6).</a:t>
            </a:r>
            <a:endParaRPr lang="en-US" dirty="0"/>
          </a:p>
          <a:p>
            <a:pPr lvl="0"/>
            <a:r>
              <a:rPr lang="ar-SA" dirty="0"/>
              <a:t>ربما </a:t>
            </a:r>
            <a:r>
              <a:rPr lang="ar-SA" dirty="0" smtClean="0"/>
              <a:t>سيدع </a:t>
            </a:r>
            <a:r>
              <a:rPr lang="ar-SA" dirty="0"/>
              <a:t>المعلم طالب أو أكثر يؤيدون مثال الحركة رقم (3) لذلك يجب على المعلم أن يوضح أن الطريقة رقم (6) هي الصحيحة بأسلوب منطقي وعمل مقنع من خلال جعل الطالب في عملية تجريب (مثال) يقوم الطالب بالوثب مرة بطريقة رقم (3) ومرة بطريقة رقم (6) سيجد أنه إذا استعمل الطريقة رقم (6) سيثب مسافة أطول بمعنى يعطي المعلم الطالب الفرصة للتجريب.</a:t>
            </a:r>
            <a:endParaRPr lang="en-US" dirty="0"/>
          </a:p>
          <a:p>
            <a:endParaRPr lang="ar-SA" dirty="0"/>
          </a:p>
        </p:txBody>
      </p:sp>
    </p:spTree>
    <p:extLst>
      <p:ext uri="{BB962C8B-B14F-4D97-AF65-F5344CB8AC3E}">
        <p14:creationId xmlns:p14="http://schemas.microsoft.com/office/powerpoint/2010/main" val="2569950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948801582"/>
              </p:ext>
            </p:extLst>
          </p:nvPr>
        </p:nvGraphicFramePr>
        <p:xfrm>
          <a:off x="457200" y="332657"/>
          <a:ext cx="8229600" cy="6195865"/>
        </p:xfrm>
        <a:graphic>
          <a:graphicData uri="http://schemas.openxmlformats.org/drawingml/2006/table">
            <a:tbl>
              <a:tblPr rtl="1" firstRow="1" firstCol="1" lastRow="1" lastCol="1" bandRow="1" bandCol="1">
                <a:tableStyleId>{5C22544A-7EE6-4342-B048-85BDC9FD1C3A}</a:tableStyleId>
              </a:tblPr>
              <a:tblGrid>
                <a:gridCol w="575636"/>
                <a:gridCol w="818096"/>
                <a:gridCol w="4681758"/>
                <a:gridCol w="953000"/>
                <a:gridCol w="1201110"/>
              </a:tblGrid>
              <a:tr h="343705">
                <a:tc>
                  <a:txBody>
                    <a:bodyPr/>
                    <a:lstStyle/>
                    <a:p>
                      <a:pPr algn="ctr" rtl="1">
                        <a:lnSpc>
                          <a:spcPts val="1200"/>
                        </a:lnSpc>
                        <a:spcAft>
                          <a:spcPts val="0"/>
                        </a:spcAft>
                      </a:pPr>
                      <a:r>
                        <a:rPr lang="ar-SA" sz="1600" dirty="0">
                          <a:effectLst/>
                        </a:rPr>
                        <a:t>أقسام </a:t>
                      </a:r>
                      <a:r>
                        <a:rPr lang="ar-SA" sz="1600" dirty="0" smtClean="0">
                          <a:effectLst/>
                        </a:rPr>
                        <a:t>الدرس</a:t>
                      </a:r>
                      <a:endParaRPr lang="en-US" sz="1600" dirty="0">
                        <a:effectLst/>
                        <a:latin typeface="Arial"/>
                        <a:ea typeface="Times New Roman"/>
                        <a:cs typeface="Simplified Arabic"/>
                      </a:endParaRPr>
                    </a:p>
                  </a:txBody>
                  <a:tcPr marL="67282" marR="67282" marT="0" marB="0" anchor="ctr"/>
                </a:tc>
                <a:tc>
                  <a:txBody>
                    <a:bodyPr/>
                    <a:lstStyle/>
                    <a:p>
                      <a:pPr algn="ctr" rtl="1">
                        <a:lnSpc>
                          <a:spcPts val="1200"/>
                        </a:lnSpc>
                        <a:spcAft>
                          <a:spcPts val="0"/>
                        </a:spcAft>
                      </a:pPr>
                      <a:r>
                        <a:rPr lang="ar-SA" sz="1600" dirty="0">
                          <a:effectLst/>
                        </a:rPr>
                        <a:t>عناصر الدرس</a:t>
                      </a:r>
                      <a:endParaRPr lang="en-US" sz="1600" dirty="0">
                        <a:effectLst/>
                        <a:latin typeface="Arial"/>
                        <a:ea typeface="Times New Roman"/>
                        <a:cs typeface="Simplified Arabic"/>
                      </a:endParaRPr>
                    </a:p>
                  </a:txBody>
                  <a:tcPr marL="67282" marR="67282" marT="0" marB="0" anchor="ctr"/>
                </a:tc>
                <a:tc>
                  <a:txBody>
                    <a:bodyPr/>
                    <a:lstStyle/>
                    <a:p>
                      <a:pPr algn="ctr" rtl="1">
                        <a:spcAft>
                          <a:spcPts val="0"/>
                        </a:spcAft>
                      </a:pPr>
                      <a:r>
                        <a:rPr lang="ar-SA" sz="1600" dirty="0">
                          <a:effectLst/>
                        </a:rPr>
                        <a:t>إجــراءات الــدرس</a:t>
                      </a:r>
                      <a:endParaRPr lang="en-US" sz="1600" dirty="0">
                        <a:effectLst/>
                        <a:latin typeface="Arial"/>
                        <a:ea typeface="Times New Roman"/>
                        <a:cs typeface="Simplified Arabic"/>
                      </a:endParaRPr>
                    </a:p>
                  </a:txBody>
                  <a:tcPr marL="67282" marR="67282" marT="0" marB="0" anchor="ctr"/>
                </a:tc>
                <a:tc>
                  <a:txBody>
                    <a:bodyPr/>
                    <a:lstStyle/>
                    <a:p>
                      <a:pPr algn="ctr" rtl="1">
                        <a:lnSpc>
                          <a:spcPts val="1200"/>
                        </a:lnSpc>
                        <a:spcAft>
                          <a:spcPts val="0"/>
                        </a:spcAft>
                      </a:pPr>
                      <a:r>
                        <a:rPr lang="ar-SA" sz="1600" dirty="0">
                          <a:effectLst/>
                        </a:rPr>
                        <a:t>المواد التعليمية</a:t>
                      </a:r>
                      <a:endParaRPr lang="en-US" sz="1600" dirty="0">
                        <a:effectLst/>
                        <a:latin typeface="Arial"/>
                        <a:ea typeface="Times New Roman"/>
                        <a:cs typeface="Simplified Arabic"/>
                      </a:endParaRPr>
                    </a:p>
                  </a:txBody>
                  <a:tcPr marL="67282" marR="67282" marT="0" marB="0" anchor="ctr"/>
                </a:tc>
                <a:tc>
                  <a:txBody>
                    <a:bodyPr/>
                    <a:lstStyle/>
                    <a:p>
                      <a:pPr algn="ctr" rtl="1">
                        <a:spcAft>
                          <a:spcPts val="0"/>
                        </a:spcAft>
                      </a:pPr>
                      <a:r>
                        <a:rPr lang="ar-SA" sz="1600" dirty="0">
                          <a:effectLst/>
                        </a:rPr>
                        <a:t>تقويم التعليم</a:t>
                      </a:r>
                      <a:endParaRPr lang="en-US" sz="1600" dirty="0">
                        <a:effectLst/>
                        <a:latin typeface="Arial"/>
                        <a:ea typeface="Times New Roman"/>
                        <a:cs typeface="Simplified Arabic"/>
                      </a:endParaRPr>
                    </a:p>
                  </a:txBody>
                  <a:tcPr marL="67282" marR="67282" marT="0" marB="0" anchor="ctr"/>
                </a:tc>
              </a:tr>
              <a:tr h="713121">
                <a:tc rowSpan="2">
                  <a:txBody>
                    <a:bodyPr/>
                    <a:lstStyle/>
                    <a:p>
                      <a:pPr marL="71755" marR="71755" algn="ctr" rtl="1">
                        <a:spcAft>
                          <a:spcPts val="0"/>
                        </a:spcAft>
                      </a:pPr>
                      <a:r>
                        <a:rPr lang="ar-SA" sz="1600">
                          <a:effectLst/>
                        </a:rPr>
                        <a:t>التمهـــــــيدي</a:t>
                      </a:r>
                      <a:endParaRPr lang="en-US" sz="1600">
                        <a:effectLst/>
                        <a:latin typeface="Arial"/>
                        <a:ea typeface="Times New Roman"/>
                        <a:cs typeface="Simplified Arabic"/>
                      </a:endParaRPr>
                    </a:p>
                  </a:txBody>
                  <a:tcPr marL="67282" marR="67282" marT="0" marB="0" vert="vert270"/>
                </a:tc>
                <a:tc>
                  <a:txBody>
                    <a:bodyPr/>
                    <a:lstStyle/>
                    <a:p>
                      <a:pPr algn="ctr" rtl="1">
                        <a:spcAft>
                          <a:spcPts val="0"/>
                        </a:spcAft>
                      </a:pPr>
                      <a:r>
                        <a:rPr lang="ar-SA" sz="1600" b="0" dirty="0">
                          <a:effectLst/>
                        </a:rPr>
                        <a:t>التهيئة</a:t>
                      </a:r>
                      <a:endParaRPr lang="en-US" sz="1600" b="0" dirty="0">
                        <a:effectLst/>
                        <a:latin typeface="Arial"/>
                        <a:ea typeface="Times New Roman"/>
                        <a:cs typeface="Simplified Arabic"/>
                      </a:endParaRPr>
                    </a:p>
                  </a:txBody>
                  <a:tcPr marL="67282" marR="67282" marT="0" marB="0" anchor="ctr"/>
                </a:tc>
                <a:tc>
                  <a:txBody>
                    <a:bodyPr/>
                    <a:lstStyle/>
                    <a:p>
                      <a:pPr algn="justLow" rtl="1">
                        <a:spcAft>
                          <a:spcPts val="0"/>
                        </a:spcAft>
                      </a:pPr>
                      <a:r>
                        <a:rPr lang="ar-SA" sz="1600" b="1" dirty="0">
                          <a:solidFill>
                            <a:srgbClr val="FF0000"/>
                          </a:solidFill>
                          <a:effectLst/>
                        </a:rPr>
                        <a:t>تمارين إطالة      </a:t>
                      </a:r>
                      <a:endParaRPr lang="ar-SA" sz="1600" b="1" dirty="0" smtClean="0">
                        <a:solidFill>
                          <a:srgbClr val="FF0000"/>
                        </a:solidFill>
                        <a:effectLst/>
                      </a:endParaRPr>
                    </a:p>
                    <a:p>
                      <a:pPr algn="justLow" rtl="1">
                        <a:spcAft>
                          <a:spcPts val="0"/>
                        </a:spcAft>
                      </a:pPr>
                      <a:r>
                        <a:rPr lang="ar-SA" sz="1600" b="1" dirty="0" smtClean="0">
                          <a:solidFill>
                            <a:srgbClr val="FF0000"/>
                          </a:solidFill>
                          <a:effectLst/>
                        </a:rPr>
                        <a:t>الأسلوب </a:t>
                      </a:r>
                      <a:r>
                        <a:rPr lang="ar-SA" sz="1600" b="1" dirty="0">
                          <a:solidFill>
                            <a:srgbClr val="FF0000"/>
                          </a:solidFill>
                          <a:effectLst/>
                        </a:rPr>
                        <a:t>المستخدم بالعرض والتوضيح</a:t>
                      </a:r>
                      <a:endParaRPr lang="en-US" sz="1600" b="1" dirty="0">
                        <a:solidFill>
                          <a:srgbClr val="FF0000"/>
                        </a:solidFill>
                        <a:effectLst/>
                      </a:endParaRPr>
                    </a:p>
                    <a:p>
                      <a:pPr algn="justLow" rtl="1">
                        <a:spcAft>
                          <a:spcPts val="0"/>
                        </a:spcAft>
                      </a:pPr>
                      <a:r>
                        <a:rPr lang="ar-SA" sz="1600" dirty="0">
                          <a:effectLst/>
                        </a:rPr>
                        <a:t>لعبة: كرة الساعة.</a:t>
                      </a:r>
                      <a:endParaRPr lang="en-US" sz="1600" dirty="0">
                        <a:effectLst/>
                        <a:latin typeface="Arial"/>
                        <a:ea typeface="Times New Roman"/>
                        <a:cs typeface="Simplified Arabic"/>
                      </a:endParaRPr>
                    </a:p>
                  </a:txBody>
                  <a:tcPr marL="67282" marR="67282" marT="0" marB="0"/>
                </a:tc>
                <a:tc>
                  <a:txBody>
                    <a:bodyPr/>
                    <a:lstStyle/>
                    <a:p>
                      <a:pPr algn="justLow" rtl="1">
                        <a:spcAft>
                          <a:spcPts val="0"/>
                        </a:spcAft>
                      </a:pPr>
                      <a:r>
                        <a:rPr lang="ar-SA" sz="1600">
                          <a:effectLst/>
                        </a:rPr>
                        <a:t> </a:t>
                      </a:r>
                      <a:endParaRPr lang="en-US" sz="1600">
                        <a:effectLst/>
                        <a:latin typeface="Arial"/>
                        <a:ea typeface="Times New Roman"/>
                        <a:cs typeface="Simplified Arabic"/>
                      </a:endParaRPr>
                    </a:p>
                  </a:txBody>
                  <a:tcPr marL="67282" marR="67282" marT="0" marB="0"/>
                </a:tc>
                <a:tc>
                  <a:txBody>
                    <a:bodyPr/>
                    <a:lstStyle/>
                    <a:p>
                      <a:pPr algn="justLow" rtl="1">
                        <a:spcAft>
                          <a:spcPts val="0"/>
                        </a:spcAft>
                      </a:pPr>
                      <a:r>
                        <a:rPr lang="ar-SA" sz="1600" dirty="0">
                          <a:effectLst/>
                        </a:rPr>
                        <a:t>محاولة تفادي الكرة</a:t>
                      </a:r>
                      <a:endParaRPr lang="en-US" sz="1600" dirty="0">
                        <a:effectLst/>
                        <a:latin typeface="Arial"/>
                        <a:ea typeface="Times New Roman"/>
                        <a:cs typeface="Simplified Arabic"/>
                      </a:endParaRPr>
                    </a:p>
                  </a:txBody>
                  <a:tcPr marL="67282" marR="67282" marT="0" marB="0" anchor="ctr"/>
                </a:tc>
              </a:tr>
              <a:tr h="1426242">
                <a:tc vMerge="1">
                  <a:txBody>
                    <a:bodyPr/>
                    <a:lstStyle/>
                    <a:p>
                      <a:pPr rtl="1"/>
                      <a:endParaRPr lang="ar-SA"/>
                    </a:p>
                  </a:txBody>
                  <a:tcPr/>
                </a:tc>
                <a:tc>
                  <a:txBody>
                    <a:bodyPr/>
                    <a:lstStyle/>
                    <a:p>
                      <a:pPr marL="71755" marR="71755" algn="ctr" rtl="1">
                        <a:spcAft>
                          <a:spcPts val="0"/>
                        </a:spcAft>
                      </a:pPr>
                      <a:r>
                        <a:rPr lang="ar-SA" sz="1400" b="0" dirty="0" smtClean="0">
                          <a:effectLst/>
                        </a:rPr>
                        <a:t>التمرينات</a:t>
                      </a:r>
                      <a:endParaRPr lang="en-US" sz="1400" b="0" dirty="0">
                        <a:effectLst/>
                        <a:latin typeface="Arial"/>
                        <a:ea typeface="Times New Roman"/>
                        <a:cs typeface="Simplified Arabic"/>
                      </a:endParaRPr>
                    </a:p>
                  </a:txBody>
                  <a:tcPr marL="67282" marR="67282" marT="0" marB="0" anchor="ctr"/>
                </a:tc>
                <a:tc>
                  <a:txBody>
                    <a:bodyPr/>
                    <a:lstStyle/>
                    <a:p>
                      <a:pPr algn="justLow" rtl="1">
                        <a:spcAft>
                          <a:spcPts val="0"/>
                        </a:spcAft>
                      </a:pPr>
                      <a:r>
                        <a:rPr lang="ar-SA" sz="1600" b="1" dirty="0">
                          <a:solidFill>
                            <a:srgbClr val="FF0000"/>
                          </a:solidFill>
                          <a:effectLst/>
                        </a:rPr>
                        <a:t>تدريب دائري </a:t>
                      </a:r>
                      <a:endParaRPr lang="ar-SA" sz="1600" b="1" dirty="0" smtClean="0">
                        <a:solidFill>
                          <a:srgbClr val="FF0000"/>
                        </a:solidFill>
                        <a:effectLst/>
                      </a:endParaRPr>
                    </a:p>
                    <a:p>
                      <a:pPr algn="justLow" rtl="1">
                        <a:spcAft>
                          <a:spcPts val="0"/>
                        </a:spcAft>
                      </a:pPr>
                      <a:r>
                        <a:rPr lang="ar-SA" sz="1600" b="1" dirty="0" smtClean="0">
                          <a:solidFill>
                            <a:srgbClr val="FF0000"/>
                          </a:solidFill>
                          <a:effectLst/>
                        </a:rPr>
                        <a:t>الأسلوب </a:t>
                      </a:r>
                      <a:r>
                        <a:rPr lang="ar-SA" sz="1600" b="1" dirty="0">
                          <a:solidFill>
                            <a:srgbClr val="FF0000"/>
                          </a:solidFill>
                          <a:effectLst/>
                        </a:rPr>
                        <a:t>المستخدم بالعرض التوضيحي</a:t>
                      </a:r>
                      <a:endParaRPr lang="en-US" sz="1600" b="1" dirty="0">
                        <a:solidFill>
                          <a:srgbClr val="FF0000"/>
                        </a:solidFill>
                        <a:effectLst/>
                      </a:endParaRPr>
                    </a:p>
                    <a:p>
                      <a:pPr marL="285750" indent="-285750" algn="justLow" rtl="1">
                        <a:spcAft>
                          <a:spcPts val="0"/>
                        </a:spcAft>
                        <a:buFont typeface="Arial" panose="020B0604020202020204" pitchFamily="34" charset="0"/>
                        <a:buChar char="•"/>
                      </a:pPr>
                      <a:r>
                        <a:rPr lang="ar-SA" sz="1600" dirty="0">
                          <a:effectLst/>
                        </a:rPr>
                        <a:t>(وقوف) الجري المتعرج بين الأقماع</a:t>
                      </a:r>
                      <a:endParaRPr lang="en-US" sz="1600" dirty="0">
                        <a:effectLst/>
                      </a:endParaRPr>
                    </a:p>
                    <a:p>
                      <a:pPr marL="285750" indent="-285750" algn="justLow" rtl="1">
                        <a:spcAft>
                          <a:spcPts val="0"/>
                        </a:spcAft>
                        <a:buFont typeface="Arial" panose="020B0604020202020204" pitchFamily="34" charset="0"/>
                        <a:buChar char="•"/>
                      </a:pPr>
                      <a:r>
                        <a:rPr lang="ar-SA" sz="1600" dirty="0">
                          <a:effectLst/>
                        </a:rPr>
                        <a:t>(وقوف- ثبات الوسط) الوثب داخل الأطواق</a:t>
                      </a:r>
                      <a:endParaRPr lang="en-US" sz="1600" dirty="0">
                        <a:effectLst/>
                      </a:endParaRPr>
                    </a:p>
                    <a:p>
                      <a:pPr marL="285750" indent="-285750" algn="justLow" rtl="1">
                        <a:spcAft>
                          <a:spcPts val="0"/>
                        </a:spcAft>
                        <a:buFont typeface="Arial" panose="020B0604020202020204" pitchFamily="34" charset="0"/>
                        <a:buChar char="•"/>
                      </a:pPr>
                      <a:r>
                        <a:rPr lang="ar-SA" sz="1600" dirty="0">
                          <a:effectLst/>
                        </a:rPr>
                        <a:t>(وقوف) الجري جانباً للمس الكرات</a:t>
                      </a:r>
                      <a:endParaRPr lang="en-US" sz="1600" dirty="0">
                        <a:effectLst/>
                      </a:endParaRPr>
                    </a:p>
                    <a:p>
                      <a:pPr marL="285750" indent="-285750" algn="justLow" rtl="1">
                        <a:spcAft>
                          <a:spcPts val="0"/>
                        </a:spcAft>
                        <a:buFont typeface="Arial" panose="020B0604020202020204" pitchFamily="34" charset="0"/>
                        <a:buChar char="•"/>
                      </a:pPr>
                      <a:r>
                        <a:rPr lang="ar-SA" sz="1600" dirty="0">
                          <a:effectLst/>
                        </a:rPr>
                        <a:t>(وقوف – مواجه) محاولة لمس ركبة الزميل (..)</a:t>
                      </a:r>
                      <a:endParaRPr lang="en-US" sz="1600" dirty="0">
                        <a:effectLst/>
                        <a:latin typeface="Arial"/>
                        <a:ea typeface="Times New Roman"/>
                        <a:cs typeface="Simplified Arabic"/>
                      </a:endParaRPr>
                    </a:p>
                  </a:txBody>
                  <a:tcPr marL="67282" marR="67282" marT="0" marB="0"/>
                </a:tc>
                <a:tc>
                  <a:txBody>
                    <a:bodyPr/>
                    <a:lstStyle/>
                    <a:p>
                      <a:pPr algn="justLow" rtl="1">
                        <a:spcAft>
                          <a:spcPts val="0"/>
                        </a:spcAft>
                      </a:pPr>
                      <a:r>
                        <a:rPr lang="ar-SA" sz="1600">
                          <a:effectLst/>
                        </a:rPr>
                        <a:t>أقماع</a:t>
                      </a:r>
                      <a:endParaRPr lang="en-US" sz="1600">
                        <a:effectLst/>
                      </a:endParaRPr>
                    </a:p>
                    <a:p>
                      <a:pPr algn="justLow" rtl="1">
                        <a:spcAft>
                          <a:spcPts val="0"/>
                        </a:spcAft>
                      </a:pPr>
                      <a:r>
                        <a:rPr lang="ar-SA" sz="1600">
                          <a:effectLst/>
                        </a:rPr>
                        <a:t>أطواق</a:t>
                      </a:r>
                      <a:endParaRPr lang="en-US" sz="1600">
                        <a:effectLst/>
                      </a:endParaRPr>
                    </a:p>
                    <a:p>
                      <a:pPr algn="justLow" rtl="1">
                        <a:spcAft>
                          <a:spcPts val="0"/>
                        </a:spcAft>
                      </a:pPr>
                      <a:r>
                        <a:rPr lang="ar-SA" sz="1600">
                          <a:effectLst/>
                        </a:rPr>
                        <a:t>خط مستقيم</a:t>
                      </a:r>
                      <a:endParaRPr lang="en-US" sz="1600">
                        <a:effectLst/>
                      </a:endParaRPr>
                    </a:p>
                    <a:p>
                      <a:pPr algn="justLow" rtl="1">
                        <a:spcAft>
                          <a:spcPts val="0"/>
                        </a:spcAft>
                      </a:pPr>
                      <a:r>
                        <a:rPr lang="ar-SA" sz="1600">
                          <a:effectLst/>
                        </a:rPr>
                        <a:t>كرات طبية</a:t>
                      </a:r>
                      <a:endParaRPr lang="en-US" sz="1600">
                        <a:effectLst/>
                        <a:latin typeface="Arial"/>
                        <a:ea typeface="Times New Roman"/>
                        <a:cs typeface="Simplified Arabic"/>
                      </a:endParaRPr>
                    </a:p>
                  </a:txBody>
                  <a:tcPr marL="67282" marR="67282" marT="0" marB="0"/>
                </a:tc>
                <a:tc>
                  <a:txBody>
                    <a:bodyPr/>
                    <a:lstStyle/>
                    <a:p>
                      <a:pPr algn="justLow" rtl="1">
                        <a:spcAft>
                          <a:spcPts val="0"/>
                        </a:spcAft>
                      </a:pPr>
                      <a:r>
                        <a:rPr lang="ar-SA" sz="1600" dirty="0">
                          <a:effectLst/>
                        </a:rPr>
                        <a:t>مراعاة الشدة والتكرار في فترة الراحة</a:t>
                      </a:r>
                      <a:endParaRPr lang="en-US" sz="1600" dirty="0">
                        <a:effectLst/>
                        <a:latin typeface="Arial"/>
                        <a:ea typeface="Times New Roman"/>
                        <a:cs typeface="Simplified Arabic"/>
                      </a:endParaRPr>
                    </a:p>
                  </a:txBody>
                  <a:tcPr marL="67282" marR="67282" marT="0" marB="0" anchor="ctr"/>
                </a:tc>
              </a:tr>
              <a:tr h="2139363">
                <a:tc rowSpan="2">
                  <a:txBody>
                    <a:bodyPr/>
                    <a:lstStyle/>
                    <a:p>
                      <a:pPr marL="71755" marR="71755" algn="ctr" rtl="1">
                        <a:spcAft>
                          <a:spcPts val="0"/>
                        </a:spcAft>
                      </a:pPr>
                      <a:r>
                        <a:rPr lang="ar-SA" sz="1600">
                          <a:effectLst/>
                        </a:rPr>
                        <a:t>الرئيــــــــســـي</a:t>
                      </a:r>
                      <a:endParaRPr lang="en-US" sz="1600">
                        <a:effectLst/>
                        <a:latin typeface="Arial"/>
                        <a:ea typeface="Times New Roman"/>
                        <a:cs typeface="Simplified Arabic"/>
                      </a:endParaRPr>
                    </a:p>
                  </a:txBody>
                  <a:tcPr marL="67282" marR="67282" marT="0" marB="0" vert="vert270"/>
                </a:tc>
                <a:tc>
                  <a:txBody>
                    <a:bodyPr/>
                    <a:lstStyle/>
                    <a:p>
                      <a:pPr marL="71755" marR="71755" algn="ctr" rtl="1">
                        <a:spcAft>
                          <a:spcPts val="0"/>
                        </a:spcAft>
                      </a:pPr>
                      <a:r>
                        <a:rPr lang="ar-SA" sz="1600" b="0" dirty="0">
                          <a:effectLst/>
                        </a:rPr>
                        <a:t>تعليم المهارة</a:t>
                      </a:r>
                      <a:endParaRPr lang="en-US" sz="1600" b="0" dirty="0">
                        <a:effectLst/>
                        <a:latin typeface="Arial"/>
                        <a:ea typeface="Times New Roman"/>
                        <a:cs typeface="Simplified Arabic"/>
                      </a:endParaRPr>
                    </a:p>
                  </a:txBody>
                  <a:tcPr marL="67282" marR="67282" marT="0" marB="0" anchor="ctr"/>
                </a:tc>
                <a:tc>
                  <a:txBody>
                    <a:bodyPr/>
                    <a:lstStyle/>
                    <a:p>
                      <a:pPr algn="justLow" rtl="1">
                        <a:spcAft>
                          <a:spcPts val="0"/>
                        </a:spcAft>
                      </a:pPr>
                      <a:r>
                        <a:rPr lang="ar-SA" sz="1600" b="1" dirty="0">
                          <a:solidFill>
                            <a:srgbClr val="FF0000"/>
                          </a:solidFill>
                          <a:effectLst/>
                        </a:rPr>
                        <a:t>الوثب </a:t>
                      </a:r>
                      <a:r>
                        <a:rPr lang="ar-SA" sz="1600" b="1" dirty="0" smtClean="0">
                          <a:solidFill>
                            <a:srgbClr val="FF0000"/>
                          </a:solidFill>
                          <a:effectLst/>
                        </a:rPr>
                        <a:t>الصحيح</a:t>
                      </a:r>
                    </a:p>
                    <a:p>
                      <a:pPr algn="justLow" rtl="1">
                        <a:spcAft>
                          <a:spcPts val="0"/>
                        </a:spcAft>
                      </a:pPr>
                      <a:r>
                        <a:rPr lang="ar-SA" sz="1600" b="1" dirty="0" smtClean="0">
                          <a:effectLst/>
                        </a:rPr>
                        <a:t> </a:t>
                      </a:r>
                      <a:r>
                        <a:rPr lang="ar-SA" sz="1600" b="1" dirty="0" smtClean="0">
                          <a:solidFill>
                            <a:srgbClr val="FF0000"/>
                          </a:solidFill>
                          <a:effectLst/>
                        </a:rPr>
                        <a:t>الأسلوب </a:t>
                      </a:r>
                      <a:r>
                        <a:rPr lang="ar-SA" sz="1600" b="1" dirty="0">
                          <a:solidFill>
                            <a:srgbClr val="FF0000"/>
                          </a:solidFill>
                          <a:effectLst/>
                        </a:rPr>
                        <a:t>المستخدم الاكتشاف الموجه</a:t>
                      </a:r>
                      <a:endParaRPr lang="en-US" sz="1600" b="1" dirty="0">
                        <a:solidFill>
                          <a:srgbClr val="FF0000"/>
                        </a:solidFill>
                        <a:effectLst/>
                      </a:endParaRPr>
                    </a:p>
                    <a:p>
                      <a:pPr algn="justLow" rtl="1">
                        <a:spcAft>
                          <a:spcPts val="0"/>
                        </a:spcAft>
                      </a:pPr>
                      <a:r>
                        <a:rPr lang="ar-SA" sz="1600" dirty="0">
                          <a:effectLst/>
                        </a:rPr>
                        <a:t>  </a:t>
                      </a:r>
                      <a:r>
                        <a:rPr lang="ar-SA" sz="1600" dirty="0" smtClean="0">
                          <a:effectLst/>
                        </a:rPr>
                        <a:t>مفهوم </a:t>
                      </a:r>
                      <a:r>
                        <a:rPr lang="ar-SA" sz="1600" dirty="0">
                          <a:effectLst/>
                        </a:rPr>
                        <a:t>الوثب </a:t>
                      </a:r>
                      <a:r>
                        <a:rPr lang="ar-SA" sz="1600" dirty="0" smtClean="0">
                          <a:effectLst/>
                        </a:rPr>
                        <a:t>وقوف </a:t>
                      </a:r>
                      <a:r>
                        <a:rPr lang="ar-SA" sz="1600" dirty="0">
                          <a:effectLst/>
                        </a:rPr>
                        <a:t>ثني الركبتين </a:t>
                      </a:r>
                      <a:r>
                        <a:rPr lang="ar-SA" sz="1600" dirty="0" smtClean="0">
                          <a:effectLst/>
                        </a:rPr>
                        <a:t>ثم  </a:t>
                      </a:r>
                      <a:r>
                        <a:rPr lang="ar-SA" sz="1600" dirty="0">
                          <a:effectLst/>
                        </a:rPr>
                        <a:t>الوثب بالقدمين معاً مع مراجعة الذراعين من الخلف </a:t>
                      </a:r>
                      <a:r>
                        <a:rPr lang="ar-SA" sz="1600" dirty="0" smtClean="0">
                          <a:effectLst/>
                        </a:rPr>
                        <a:t>للأمام والهبوط </a:t>
                      </a:r>
                      <a:r>
                        <a:rPr lang="ar-SA" sz="1600" dirty="0">
                          <a:effectLst/>
                        </a:rPr>
                        <a:t>على القدمين </a:t>
                      </a:r>
                      <a:r>
                        <a:rPr lang="ar-SA" sz="1600" dirty="0" smtClean="0">
                          <a:effectLst/>
                        </a:rPr>
                        <a:t>معاً.</a:t>
                      </a:r>
                    </a:p>
                    <a:p>
                      <a:pPr algn="justLow" rtl="1">
                        <a:spcAft>
                          <a:spcPts val="0"/>
                        </a:spcAft>
                      </a:pPr>
                      <a:r>
                        <a:rPr lang="ar-SA" sz="1600" b="1" dirty="0" smtClean="0">
                          <a:solidFill>
                            <a:srgbClr val="FF0000"/>
                          </a:solidFill>
                          <a:effectLst/>
                        </a:rPr>
                        <a:t>-  </a:t>
                      </a:r>
                      <a:r>
                        <a:rPr lang="ar-SA" sz="1600" b="1" dirty="0">
                          <a:solidFill>
                            <a:srgbClr val="FF0000"/>
                          </a:solidFill>
                          <a:effectLst/>
                        </a:rPr>
                        <a:t>بدائل </a:t>
                      </a:r>
                      <a:r>
                        <a:rPr lang="ar-SA" sz="1600" b="1" dirty="0" smtClean="0">
                          <a:solidFill>
                            <a:srgbClr val="FF0000"/>
                          </a:solidFill>
                          <a:effectLst/>
                        </a:rPr>
                        <a:t>الوثب.</a:t>
                      </a:r>
                      <a:endParaRPr lang="en-US" sz="1600" b="1" dirty="0">
                        <a:solidFill>
                          <a:srgbClr val="FF0000"/>
                        </a:solidFill>
                        <a:effectLst/>
                      </a:endParaRPr>
                    </a:p>
                    <a:p>
                      <a:pPr algn="justLow" rtl="1">
                        <a:spcAft>
                          <a:spcPts val="0"/>
                        </a:spcAft>
                      </a:pPr>
                      <a:r>
                        <a:rPr lang="ar-SA" sz="1600" dirty="0">
                          <a:solidFill>
                            <a:srgbClr val="FF0000"/>
                          </a:solidFill>
                          <a:effectLst/>
                        </a:rPr>
                        <a:t>1-</a:t>
                      </a:r>
                      <a:r>
                        <a:rPr lang="ar-SA" sz="1600" dirty="0">
                          <a:effectLst/>
                        </a:rPr>
                        <a:t> وقوف- الوثب في </a:t>
                      </a:r>
                      <a:r>
                        <a:rPr lang="ar-SA" sz="1600" dirty="0" smtClean="0">
                          <a:effectLst/>
                        </a:rPr>
                        <a:t>المكان      </a:t>
                      </a:r>
                      <a:r>
                        <a:rPr lang="ar-SA" sz="1600" dirty="0">
                          <a:solidFill>
                            <a:srgbClr val="FF0000"/>
                          </a:solidFill>
                          <a:effectLst/>
                        </a:rPr>
                        <a:t>2-</a:t>
                      </a:r>
                      <a:r>
                        <a:rPr lang="ar-SA" sz="1600" dirty="0">
                          <a:effectLst/>
                        </a:rPr>
                        <a:t> وقوف ثبات الوسط – الوثب إماما</a:t>
                      </a:r>
                      <a:endParaRPr lang="en-US" sz="1600" dirty="0">
                        <a:effectLst/>
                      </a:endParaRPr>
                    </a:p>
                    <a:p>
                      <a:pPr algn="justLow" rtl="1">
                        <a:spcAft>
                          <a:spcPts val="0"/>
                        </a:spcAft>
                      </a:pPr>
                      <a:r>
                        <a:rPr lang="ar-SA" sz="1600" dirty="0">
                          <a:solidFill>
                            <a:srgbClr val="FF0000"/>
                          </a:solidFill>
                          <a:effectLst/>
                        </a:rPr>
                        <a:t>3-</a:t>
                      </a:r>
                      <a:r>
                        <a:rPr lang="ar-SA" sz="1600" dirty="0">
                          <a:effectLst/>
                        </a:rPr>
                        <a:t> وقوف الذراعين إماما الوثب للأمام </a:t>
                      </a:r>
                      <a:r>
                        <a:rPr lang="ar-SA" sz="1600" dirty="0">
                          <a:solidFill>
                            <a:srgbClr val="FF0000"/>
                          </a:solidFill>
                          <a:effectLst/>
                        </a:rPr>
                        <a:t>4-</a:t>
                      </a:r>
                      <a:r>
                        <a:rPr lang="ar-SA" sz="1600" dirty="0">
                          <a:effectLst/>
                        </a:rPr>
                        <a:t> وقوف الذراعين جانباً الوثب </a:t>
                      </a:r>
                      <a:r>
                        <a:rPr lang="ar-SA" sz="1600" dirty="0" smtClean="0">
                          <a:effectLst/>
                        </a:rPr>
                        <a:t>للأمام.</a:t>
                      </a:r>
                      <a:r>
                        <a:rPr lang="ar-SA" sz="1600" baseline="0" dirty="0" smtClean="0">
                          <a:effectLst/>
                        </a:rPr>
                        <a:t>  </a:t>
                      </a:r>
                      <a:r>
                        <a:rPr lang="ar-SA" sz="1600" dirty="0" smtClean="0">
                          <a:solidFill>
                            <a:srgbClr val="FF0000"/>
                          </a:solidFill>
                          <a:effectLst/>
                        </a:rPr>
                        <a:t>5-</a:t>
                      </a:r>
                      <a:r>
                        <a:rPr lang="ar-SA" sz="1600" dirty="0" smtClean="0">
                          <a:effectLst/>
                        </a:rPr>
                        <a:t> </a:t>
                      </a:r>
                      <a:r>
                        <a:rPr lang="ar-SA" sz="1600" dirty="0">
                          <a:effectLst/>
                        </a:rPr>
                        <a:t>وقوف ثني الركبتين الوثب إماما</a:t>
                      </a:r>
                      <a:endParaRPr lang="en-US" sz="1600" dirty="0">
                        <a:effectLst/>
                      </a:endParaRPr>
                    </a:p>
                    <a:p>
                      <a:pPr algn="justLow" rtl="1">
                        <a:spcAft>
                          <a:spcPts val="0"/>
                        </a:spcAft>
                      </a:pPr>
                      <a:r>
                        <a:rPr lang="ar-SA" sz="1600" dirty="0">
                          <a:solidFill>
                            <a:srgbClr val="FF0000"/>
                          </a:solidFill>
                          <a:effectLst/>
                        </a:rPr>
                        <a:t>6-</a:t>
                      </a:r>
                      <a:r>
                        <a:rPr lang="ar-SA" sz="1600" dirty="0">
                          <a:effectLst/>
                        </a:rPr>
                        <a:t> وقوف ثني الركبتين ثم مرجحة الذراعين ثم الوثب إماما</a:t>
                      </a:r>
                      <a:endParaRPr lang="en-US" sz="1600" dirty="0">
                        <a:effectLst/>
                        <a:latin typeface="Arial"/>
                        <a:ea typeface="Times New Roman"/>
                        <a:cs typeface="Simplified Arabic"/>
                      </a:endParaRPr>
                    </a:p>
                  </a:txBody>
                  <a:tcPr marL="67282" marR="67282" marT="0" marB="0"/>
                </a:tc>
                <a:tc>
                  <a:txBody>
                    <a:bodyPr/>
                    <a:lstStyle/>
                    <a:p>
                      <a:pPr algn="justLow" rtl="1">
                        <a:spcAft>
                          <a:spcPts val="0"/>
                        </a:spcAft>
                      </a:pPr>
                      <a:r>
                        <a:rPr lang="ar-SA" sz="1600" dirty="0">
                          <a:effectLst/>
                        </a:rPr>
                        <a:t>صور</a:t>
                      </a:r>
                      <a:endParaRPr lang="en-US" sz="1600" dirty="0">
                        <a:effectLst/>
                        <a:latin typeface="Arial"/>
                        <a:ea typeface="Times New Roman"/>
                        <a:cs typeface="Simplified Arabic"/>
                      </a:endParaRPr>
                    </a:p>
                  </a:txBody>
                  <a:tcPr marL="67282" marR="67282" marT="0" marB="0"/>
                </a:tc>
                <a:tc>
                  <a:txBody>
                    <a:bodyPr/>
                    <a:lstStyle/>
                    <a:p>
                      <a:pPr algn="justLow" rtl="1">
                        <a:spcAft>
                          <a:spcPts val="0"/>
                        </a:spcAft>
                      </a:pPr>
                      <a:r>
                        <a:rPr lang="ar-SA" sz="1600" dirty="0">
                          <a:effectLst/>
                        </a:rPr>
                        <a:t>تصحيح الأخطاء</a:t>
                      </a:r>
                      <a:endParaRPr lang="en-US" sz="1600" dirty="0">
                        <a:effectLst/>
                      </a:endParaRPr>
                    </a:p>
                    <a:p>
                      <a:pPr algn="justLow" rtl="1">
                        <a:spcAft>
                          <a:spcPts val="0"/>
                        </a:spcAft>
                      </a:pPr>
                      <a:r>
                        <a:rPr lang="ar-SA" sz="1600" dirty="0">
                          <a:effectLst/>
                        </a:rPr>
                        <a:t> </a:t>
                      </a:r>
                      <a:endParaRPr lang="en-US" sz="1600" dirty="0">
                        <a:effectLst/>
                      </a:endParaRPr>
                    </a:p>
                    <a:p>
                      <a:pPr algn="justLow" rtl="1">
                        <a:spcAft>
                          <a:spcPts val="0"/>
                        </a:spcAft>
                      </a:pPr>
                      <a:r>
                        <a:rPr lang="ar-SA" sz="1600" dirty="0">
                          <a:effectLst/>
                        </a:rPr>
                        <a:t>اكتشاف الطريقة</a:t>
                      </a:r>
                      <a:endParaRPr lang="en-US" sz="1600" dirty="0">
                        <a:effectLst/>
                      </a:endParaRPr>
                    </a:p>
                    <a:p>
                      <a:pPr algn="justLow" rtl="1">
                        <a:spcAft>
                          <a:spcPts val="0"/>
                        </a:spcAft>
                      </a:pPr>
                      <a:r>
                        <a:rPr lang="ar-SA" sz="1600" dirty="0">
                          <a:effectLst/>
                        </a:rPr>
                        <a:t>الصحيحة للحجل</a:t>
                      </a:r>
                      <a:endParaRPr lang="en-US" sz="1600" dirty="0">
                        <a:effectLst/>
                      </a:endParaRPr>
                    </a:p>
                    <a:p>
                      <a:pPr algn="justLow" rtl="1">
                        <a:spcAft>
                          <a:spcPts val="0"/>
                        </a:spcAft>
                      </a:pPr>
                      <a:endParaRPr lang="ar-SA" sz="1600" dirty="0" smtClean="0">
                        <a:effectLst/>
                      </a:endParaRPr>
                    </a:p>
                    <a:p>
                      <a:pPr algn="justLow" rtl="1">
                        <a:spcAft>
                          <a:spcPts val="0"/>
                        </a:spcAft>
                      </a:pPr>
                      <a:r>
                        <a:rPr lang="ar-SA" sz="1600" dirty="0" smtClean="0">
                          <a:effectLst/>
                        </a:rPr>
                        <a:t>ما </a:t>
                      </a:r>
                      <a:r>
                        <a:rPr lang="ar-SA" sz="1600" dirty="0">
                          <a:effectLst/>
                        </a:rPr>
                        <a:t>هي الطريقة</a:t>
                      </a:r>
                      <a:endParaRPr lang="en-US" sz="1600" dirty="0">
                        <a:effectLst/>
                      </a:endParaRPr>
                    </a:p>
                    <a:p>
                      <a:pPr algn="justLow" rtl="1">
                        <a:spcAft>
                          <a:spcPts val="0"/>
                        </a:spcAft>
                      </a:pPr>
                      <a:r>
                        <a:rPr lang="ar-SA" sz="1600" dirty="0">
                          <a:effectLst/>
                        </a:rPr>
                        <a:t>الصحيحة للوثب ؟</a:t>
                      </a:r>
                      <a:endParaRPr lang="en-US" sz="1600" dirty="0">
                        <a:effectLst/>
                        <a:latin typeface="Arial"/>
                        <a:ea typeface="Times New Roman"/>
                        <a:cs typeface="Simplified Arabic"/>
                      </a:endParaRPr>
                    </a:p>
                  </a:txBody>
                  <a:tcPr marL="67282" marR="67282" marT="0" marB="0" anchor="ctr"/>
                </a:tc>
              </a:tr>
              <a:tr h="950828">
                <a:tc vMerge="1">
                  <a:txBody>
                    <a:bodyPr/>
                    <a:lstStyle/>
                    <a:p>
                      <a:pPr rtl="1"/>
                      <a:endParaRPr lang="ar-SA"/>
                    </a:p>
                  </a:txBody>
                  <a:tcPr/>
                </a:tc>
                <a:tc>
                  <a:txBody>
                    <a:bodyPr/>
                    <a:lstStyle/>
                    <a:p>
                      <a:pPr marL="71755" marR="71755" algn="ctr" rtl="1">
                        <a:spcAft>
                          <a:spcPts val="0"/>
                        </a:spcAft>
                      </a:pPr>
                      <a:r>
                        <a:rPr lang="ar-SA" sz="1600" b="0" dirty="0">
                          <a:effectLst/>
                        </a:rPr>
                        <a:t>التدريب على المهارة</a:t>
                      </a:r>
                      <a:endParaRPr lang="en-US" sz="1600" b="0" dirty="0">
                        <a:effectLst/>
                        <a:latin typeface="Arial"/>
                        <a:ea typeface="Times New Roman"/>
                        <a:cs typeface="Simplified Arabic"/>
                      </a:endParaRPr>
                    </a:p>
                  </a:txBody>
                  <a:tcPr marL="67282" marR="67282" marT="0" marB="0" anchor="ctr"/>
                </a:tc>
                <a:tc>
                  <a:txBody>
                    <a:bodyPr/>
                    <a:lstStyle/>
                    <a:p>
                      <a:pPr algn="justLow" rtl="1">
                        <a:spcAft>
                          <a:spcPts val="0"/>
                        </a:spcAft>
                      </a:pPr>
                      <a:r>
                        <a:rPr lang="ar-SA" sz="1600" dirty="0">
                          <a:effectLst/>
                        </a:rPr>
                        <a:t>من الوضع الصحيح للوثب</a:t>
                      </a:r>
                      <a:endParaRPr lang="en-US" sz="1600" dirty="0">
                        <a:effectLst/>
                      </a:endParaRPr>
                    </a:p>
                    <a:p>
                      <a:pPr algn="justLow" rtl="1">
                        <a:spcAft>
                          <a:spcPts val="0"/>
                        </a:spcAft>
                      </a:pPr>
                      <a:r>
                        <a:rPr lang="ar-SA" sz="1600" dirty="0">
                          <a:effectLst/>
                        </a:rPr>
                        <a:t>1- الوثب </a:t>
                      </a:r>
                      <a:r>
                        <a:rPr lang="ar-SA" sz="1600" dirty="0" smtClean="0">
                          <a:effectLst/>
                        </a:rPr>
                        <a:t>إماما.</a:t>
                      </a:r>
                      <a:r>
                        <a:rPr lang="ar-SA" sz="1600" baseline="0" dirty="0" smtClean="0">
                          <a:effectLst/>
                        </a:rPr>
                        <a:t>           </a:t>
                      </a:r>
                      <a:r>
                        <a:rPr lang="ar-SA" sz="1600" dirty="0" smtClean="0">
                          <a:effectLst/>
                        </a:rPr>
                        <a:t>2- </a:t>
                      </a:r>
                      <a:r>
                        <a:rPr lang="ar-SA" sz="1600" dirty="0">
                          <a:effectLst/>
                        </a:rPr>
                        <a:t>الوثب المتعرج</a:t>
                      </a:r>
                      <a:endParaRPr lang="en-US" sz="1600" dirty="0">
                        <a:effectLst/>
                      </a:endParaRPr>
                    </a:p>
                    <a:p>
                      <a:pPr algn="justLow" rtl="1">
                        <a:spcAft>
                          <a:spcPts val="0"/>
                        </a:spcAft>
                      </a:pPr>
                      <a:r>
                        <a:rPr lang="ar-SA" sz="1600" dirty="0">
                          <a:effectLst/>
                        </a:rPr>
                        <a:t>3- الوثب </a:t>
                      </a:r>
                      <a:r>
                        <a:rPr lang="ar-SA" sz="1600" dirty="0" smtClean="0">
                          <a:effectLst/>
                        </a:rPr>
                        <a:t>للجانب</a:t>
                      </a:r>
                      <a:r>
                        <a:rPr lang="ar-SA" sz="1600" baseline="0" dirty="0" smtClean="0">
                          <a:effectLst/>
                        </a:rPr>
                        <a:t>         </a:t>
                      </a:r>
                      <a:r>
                        <a:rPr lang="ar-SA" sz="1600" dirty="0" smtClean="0">
                          <a:effectLst/>
                        </a:rPr>
                        <a:t>4- </a:t>
                      </a:r>
                      <a:r>
                        <a:rPr lang="ar-SA" sz="1600" dirty="0">
                          <a:effectLst/>
                        </a:rPr>
                        <a:t>مسابقات في الوثب لتثبيت المهارة</a:t>
                      </a:r>
                      <a:endParaRPr lang="en-US" sz="1600" dirty="0">
                        <a:effectLst/>
                        <a:latin typeface="Arial"/>
                        <a:ea typeface="Times New Roman"/>
                        <a:cs typeface="Simplified Arabic"/>
                      </a:endParaRPr>
                    </a:p>
                  </a:txBody>
                  <a:tcPr marL="67282" marR="67282" marT="0" marB="0"/>
                </a:tc>
                <a:tc>
                  <a:txBody>
                    <a:bodyPr/>
                    <a:lstStyle/>
                    <a:p>
                      <a:pPr algn="justLow" rtl="1">
                        <a:spcAft>
                          <a:spcPts val="0"/>
                        </a:spcAft>
                      </a:pPr>
                      <a:r>
                        <a:rPr lang="ar-SA" sz="1600" dirty="0">
                          <a:effectLst/>
                        </a:rPr>
                        <a:t>أقماع</a:t>
                      </a:r>
                      <a:endParaRPr lang="en-US" sz="1600" dirty="0">
                        <a:effectLst/>
                      </a:endParaRPr>
                    </a:p>
                    <a:p>
                      <a:pPr algn="justLow" rtl="1">
                        <a:spcAft>
                          <a:spcPts val="0"/>
                        </a:spcAft>
                      </a:pPr>
                      <a:r>
                        <a:rPr lang="ar-SA" sz="1600" dirty="0">
                          <a:effectLst/>
                        </a:rPr>
                        <a:t>أطواق</a:t>
                      </a:r>
                      <a:endParaRPr lang="en-US" sz="1600" dirty="0">
                        <a:effectLst/>
                      </a:endParaRPr>
                    </a:p>
                    <a:p>
                      <a:pPr algn="justLow" rtl="1">
                        <a:spcAft>
                          <a:spcPts val="0"/>
                        </a:spcAft>
                      </a:pPr>
                      <a:r>
                        <a:rPr lang="ar-SA" sz="1600" dirty="0">
                          <a:effectLst/>
                        </a:rPr>
                        <a:t>خط مستقيم</a:t>
                      </a:r>
                      <a:endParaRPr lang="en-US" sz="1600" dirty="0">
                        <a:effectLst/>
                      </a:endParaRPr>
                    </a:p>
                    <a:p>
                      <a:pPr algn="justLow" rtl="1">
                        <a:spcAft>
                          <a:spcPts val="0"/>
                        </a:spcAft>
                      </a:pPr>
                      <a:r>
                        <a:rPr lang="ar-SA" sz="1600" dirty="0">
                          <a:effectLst/>
                        </a:rPr>
                        <a:t>كرات طبية</a:t>
                      </a:r>
                      <a:endParaRPr lang="en-US" sz="1600" dirty="0">
                        <a:effectLst/>
                        <a:latin typeface="Arial"/>
                        <a:ea typeface="Times New Roman"/>
                        <a:cs typeface="Simplified Arabic"/>
                      </a:endParaRPr>
                    </a:p>
                  </a:txBody>
                  <a:tcPr marL="67282" marR="67282" marT="0" marB="0"/>
                </a:tc>
                <a:tc>
                  <a:txBody>
                    <a:bodyPr/>
                    <a:lstStyle/>
                    <a:p>
                      <a:pPr algn="justLow" rtl="1">
                        <a:spcAft>
                          <a:spcPts val="0"/>
                        </a:spcAft>
                      </a:pPr>
                      <a:r>
                        <a:rPr lang="ar-SA" sz="1600" dirty="0">
                          <a:effectLst/>
                        </a:rPr>
                        <a:t> </a:t>
                      </a:r>
                      <a:endParaRPr lang="en-US" sz="1600" dirty="0">
                        <a:effectLst/>
                      </a:endParaRPr>
                    </a:p>
                    <a:p>
                      <a:pPr algn="justLow" rtl="1">
                        <a:spcAft>
                          <a:spcPts val="0"/>
                        </a:spcAft>
                      </a:pPr>
                      <a:r>
                        <a:rPr lang="ar-SA" sz="1600" dirty="0">
                          <a:effectLst/>
                        </a:rPr>
                        <a:t>التشجيع على الأداء الجيد</a:t>
                      </a:r>
                      <a:endParaRPr lang="en-US" sz="1600" dirty="0">
                        <a:effectLst/>
                        <a:latin typeface="Arial"/>
                        <a:ea typeface="Times New Roman"/>
                        <a:cs typeface="Simplified Arabic"/>
                      </a:endParaRPr>
                    </a:p>
                  </a:txBody>
                  <a:tcPr marL="67282" marR="67282" marT="0" marB="0" anchor="ctr"/>
                </a:tc>
              </a:tr>
              <a:tr h="475414">
                <a:tc>
                  <a:txBody>
                    <a:bodyPr/>
                    <a:lstStyle/>
                    <a:p>
                      <a:pPr marL="71755" marR="71755" algn="ctr" rtl="1">
                        <a:spcAft>
                          <a:spcPts val="0"/>
                        </a:spcAft>
                      </a:pPr>
                      <a:r>
                        <a:rPr lang="ar-SA" sz="1600" dirty="0" smtClean="0">
                          <a:effectLst/>
                        </a:rPr>
                        <a:t>ختام</a:t>
                      </a:r>
                      <a:endParaRPr lang="en-US" sz="1600" dirty="0">
                        <a:effectLst/>
                        <a:latin typeface="Arial"/>
                        <a:ea typeface="Times New Roman"/>
                        <a:cs typeface="Simplified Arabic"/>
                      </a:endParaRPr>
                    </a:p>
                  </a:txBody>
                  <a:tcPr marL="67282" marR="67282" marT="0" marB="0" vert="vert270"/>
                </a:tc>
                <a:tc>
                  <a:txBody>
                    <a:bodyPr/>
                    <a:lstStyle/>
                    <a:p>
                      <a:pPr algn="ctr" rtl="1">
                        <a:spcAft>
                          <a:spcPts val="0"/>
                        </a:spcAft>
                      </a:pPr>
                      <a:r>
                        <a:rPr lang="ar-SA" sz="1600" dirty="0">
                          <a:effectLst/>
                        </a:rPr>
                        <a:t>التهدئة</a:t>
                      </a:r>
                      <a:endParaRPr lang="en-US" sz="1600" dirty="0">
                        <a:effectLst/>
                        <a:latin typeface="Arial"/>
                        <a:ea typeface="Times New Roman"/>
                        <a:cs typeface="Simplified Arabic"/>
                      </a:endParaRPr>
                    </a:p>
                  </a:txBody>
                  <a:tcPr marL="67282" marR="67282" marT="0" marB="0" anchor="ctr"/>
                </a:tc>
                <a:tc>
                  <a:txBody>
                    <a:bodyPr/>
                    <a:lstStyle/>
                    <a:p>
                      <a:pPr algn="justLow" rtl="1">
                        <a:spcAft>
                          <a:spcPts val="0"/>
                        </a:spcAft>
                      </a:pPr>
                      <a:r>
                        <a:rPr lang="ar-SA" sz="1600">
                          <a:effectLst/>
                        </a:rPr>
                        <a:t>تغذية راجعة  - تمارين إطالة </a:t>
                      </a:r>
                      <a:endParaRPr lang="en-US" sz="1600">
                        <a:effectLst/>
                      </a:endParaRPr>
                    </a:p>
                    <a:p>
                      <a:pPr algn="justLow" rtl="1">
                        <a:spcAft>
                          <a:spcPts val="0"/>
                        </a:spcAft>
                      </a:pPr>
                      <a:r>
                        <a:rPr lang="ar-SA" sz="1600">
                          <a:effectLst/>
                        </a:rPr>
                        <a:t>(وقوف) رفع الذراعين عالياً.</a:t>
                      </a:r>
                      <a:endParaRPr lang="en-US" sz="1600">
                        <a:effectLst/>
                        <a:latin typeface="Arial"/>
                        <a:ea typeface="Times New Roman"/>
                        <a:cs typeface="Simplified Arabic"/>
                      </a:endParaRPr>
                    </a:p>
                  </a:txBody>
                  <a:tcPr marL="67282" marR="67282" marT="0" marB="0"/>
                </a:tc>
                <a:tc>
                  <a:txBody>
                    <a:bodyPr/>
                    <a:lstStyle/>
                    <a:p>
                      <a:pPr algn="justLow" rtl="1">
                        <a:spcAft>
                          <a:spcPts val="0"/>
                        </a:spcAft>
                      </a:pPr>
                      <a:r>
                        <a:rPr lang="ar-SA" sz="1600">
                          <a:effectLst/>
                        </a:rPr>
                        <a:t> </a:t>
                      </a:r>
                      <a:endParaRPr lang="en-US" sz="1600">
                        <a:effectLst/>
                        <a:latin typeface="Arial"/>
                        <a:ea typeface="Times New Roman"/>
                        <a:cs typeface="Simplified Arabic"/>
                      </a:endParaRPr>
                    </a:p>
                  </a:txBody>
                  <a:tcPr marL="67282" marR="67282" marT="0" marB="0"/>
                </a:tc>
                <a:tc>
                  <a:txBody>
                    <a:bodyPr/>
                    <a:lstStyle/>
                    <a:p>
                      <a:pPr algn="justLow" rtl="1">
                        <a:spcAft>
                          <a:spcPts val="0"/>
                        </a:spcAft>
                      </a:pPr>
                      <a:r>
                        <a:rPr lang="ar-SA" sz="1600" dirty="0">
                          <a:effectLst/>
                        </a:rPr>
                        <a:t>طرح </a:t>
                      </a:r>
                      <a:r>
                        <a:rPr lang="ar-SA" sz="1600" dirty="0" smtClean="0">
                          <a:effectLst/>
                        </a:rPr>
                        <a:t>الأسئلة </a:t>
                      </a:r>
                      <a:r>
                        <a:rPr lang="ar-SA" sz="1600" dirty="0">
                          <a:effectLst/>
                        </a:rPr>
                        <a:t>عن الدرس</a:t>
                      </a:r>
                      <a:endParaRPr lang="en-US" sz="1600" dirty="0">
                        <a:effectLst/>
                        <a:latin typeface="Arial"/>
                        <a:ea typeface="Times New Roman"/>
                        <a:cs typeface="Simplified Arabic"/>
                      </a:endParaRPr>
                    </a:p>
                  </a:txBody>
                  <a:tcPr marL="67282" marR="67282" marT="0" marB="0"/>
                </a:tc>
              </a:tr>
            </a:tbl>
          </a:graphicData>
        </a:graphic>
      </p:graphicFrame>
    </p:spTree>
    <p:extLst>
      <p:ext uri="{BB962C8B-B14F-4D97-AF65-F5344CB8AC3E}">
        <p14:creationId xmlns:p14="http://schemas.microsoft.com/office/powerpoint/2010/main" val="210758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صورة توضيحية لمهارة الوثب</a:t>
            </a:r>
            <a:endParaRPr lang="ar-SA" dirty="0"/>
          </a:p>
        </p:txBody>
      </p:sp>
      <p:pic>
        <p:nvPicPr>
          <p:cNvPr id="4" name="عنصر نائب للمحتوى 3"/>
          <p:cNvPicPr>
            <a:picLocks noGrp="1" noChangeAspect="1"/>
          </p:cNvPicPr>
          <p:nvPr>
            <p:ph idx="1"/>
          </p:nvPr>
        </p:nvPicPr>
        <p:blipFill>
          <a:blip r:embed="rId2" cstate="print">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tretch>
            <a:fillRect/>
          </a:stretch>
        </p:blipFill>
        <p:spPr>
          <a:xfrm rot="16200000">
            <a:off x="2352793" y="669532"/>
            <a:ext cx="4428290" cy="66348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96000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marL="0" indent="0">
              <a:buNone/>
            </a:pPr>
            <a:endParaRPr lang="ar-SA" sz="4000" dirty="0" smtClean="0"/>
          </a:p>
          <a:p>
            <a:pPr marL="0" indent="0">
              <a:buNone/>
            </a:pPr>
            <a:endParaRPr lang="ar-SA" sz="4000" dirty="0"/>
          </a:p>
          <a:p>
            <a:pPr marL="0" indent="0" algn="ctr">
              <a:buNone/>
            </a:pPr>
            <a:r>
              <a:rPr lang="ar-SA" sz="4000" dirty="0" smtClean="0"/>
              <a:t>أسلوب </a:t>
            </a:r>
            <a:r>
              <a:rPr lang="ar-SA" sz="4000" dirty="0"/>
              <a:t>التفكير </a:t>
            </a:r>
            <a:r>
              <a:rPr lang="ar-SA" sz="4000" dirty="0" smtClean="0"/>
              <a:t>المتشعب (حــل </a:t>
            </a:r>
            <a:r>
              <a:rPr lang="ar-SA" sz="4000" dirty="0"/>
              <a:t>المشكلة)</a:t>
            </a:r>
            <a:endParaRPr lang="en-US" sz="4000" dirty="0"/>
          </a:p>
          <a:p>
            <a:endParaRPr lang="ar-SA" sz="4000" dirty="0"/>
          </a:p>
        </p:txBody>
      </p:sp>
    </p:spTree>
    <p:extLst>
      <p:ext uri="{BB962C8B-B14F-4D97-AF65-F5344CB8AC3E}">
        <p14:creationId xmlns:p14="http://schemas.microsoft.com/office/powerpoint/2010/main" val="258364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وصف الاسلوب </a:t>
            </a:r>
            <a:endParaRPr lang="ar-SA" dirty="0"/>
          </a:p>
        </p:txBody>
      </p:sp>
      <p:sp>
        <p:nvSpPr>
          <p:cNvPr id="3" name="عنصر نائب للمحتوى 2"/>
          <p:cNvSpPr>
            <a:spLocks noGrp="1"/>
          </p:cNvSpPr>
          <p:nvPr>
            <p:ph idx="1"/>
          </p:nvPr>
        </p:nvSpPr>
        <p:spPr/>
        <p:txBody>
          <a:bodyPr>
            <a:normAutofit/>
          </a:bodyPr>
          <a:lstStyle/>
          <a:p>
            <a:pPr marL="0" indent="0">
              <a:buNone/>
            </a:pPr>
            <a:r>
              <a:rPr lang="ar-SA" dirty="0"/>
              <a:t>يعد أسلوب حل المشكلة من الأساليب الغير مباشرة في التعليم حيث يطرح المعلم المشكلة (المهارة) على الطلاب في شكل سؤال أو موقف محير يتحدى قدراتهم العقلية وفيه يحاول كل طالب أن يجد الحل لهذه المشكلة، </a:t>
            </a:r>
          </a:p>
        </p:txBody>
      </p:sp>
    </p:spTree>
    <p:extLst>
      <p:ext uri="{BB962C8B-B14F-4D97-AF65-F5344CB8AC3E}">
        <p14:creationId xmlns:p14="http://schemas.microsoft.com/office/powerpoint/2010/main" val="2632475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مقارنة اسلوب حل المشكلات مع اسلوب الاكتشاف</a:t>
            </a:r>
            <a:endParaRPr lang="ar-SA" dirty="0"/>
          </a:p>
        </p:txBody>
      </p:sp>
      <p:sp>
        <p:nvSpPr>
          <p:cNvPr id="3" name="عنصر نائب للمحتوى 2"/>
          <p:cNvSpPr>
            <a:spLocks noGrp="1"/>
          </p:cNvSpPr>
          <p:nvPr>
            <p:ph idx="1"/>
          </p:nvPr>
        </p:nvSpPr>
        <p:spPr/>
        <p:txBody>
          <a:bodyPr/>
          <a:lstStyle/>
          <a:p>
            <a:r>
              <a:rPr lang="ar-SA" dirty="0" smtClean="0"/>
              <a:t>التشابه: اسلوب حل المشكلات وأسلوب الاكتشاف الموجه يتشابهان من ناحية استخدام الطلاب عمليات عقلية عليا في تعلم المهارة تشتمل على: التفكير والاستقصاء والاكتشاف.</a:t>
            </a:r>
          </a:p>
          <a:p>
            <a:r>
              <a:rPr lang="ar-SA" dirty="0" smtClean="0"/>
              <a:t> الاختلاف: المعلم يقدم عدة بدائل في الاكتشاف الموجه، ويكون دور الطالب اكتشاف ما هو أفضل بين هذه البدائل. أما أسلوب حل المشكلة فإن دور الطالب تقديم البدائل المتشابهة لأدائه أو طريقته في تنفيذ هذه المهارة (طرق أخرى جديدة لأداء الحركة أو المهارة) </a:t>
            </a:r>
          </a:p>
          <a:p>
            <a:endParaRPr lang="ar-SA" dirty="0"/>
          </a:p>
        </p:txBody>
      </p:sp>
    </p:spTree>
    <p:extLst>
      <p:ext uri="{BB962C8B-B14F-4D97-AF65-F5344CB8AC3E}">
        <p14:creationId xmlns:p14="http://schemas.microsoft.com/office/powerpoint/2010/main" val="1725635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اهداف المحاضرة </a:t>
            </a:r>
            <a:endParaRPr lang="ar-SA" dirty="0"/>
          </a:p>
        </p:txBody>
      </p:sp>
      <p:sp>
        <p:nvSpPr>
          <p:cNvPr id="3" name="عنصر نائب للمحتوى 2"/>
          <p:cNvSpPr>
            <a:spLocks noGrp="1"/>
          </p:cNvSpPr>
          <p:nvPr>
            <p:ph idx="1"/>
          </p:nvPr>
        </p:nvSpPr>
        <p:spPr/>
        <p:txBody>
          <a:bodyPr>
            <a:normAutofit/>
          </a:bodyPr>
          <a:lstStyle/>
          <a:p>
            <a:r>
              <a:rPr lang="ar-SA" b="1" dirty="0" smtClean="0"/>
              <a:t>سوف يكون الطالب قادرا على :</a:t>
            </a:r>
          </a:p>
          <a:p>
            <a:pPr marL="514350" indent="-514350">
              <a:buFont typeface="+mj-lt"/>
              <a:buAutoNum type="arabicPeriod"/>
            </a:pPr>
            <a:r>
              <a:rPr lang="ar-SA" dirty="0" smtClean="0"/>
              <a:t>وصف مفهوم </a:t>
            </a:r>
            <a:r>
              <a:rPr lang="ar-SA" dirty="0" smtClean="0"/>
              <a:t>وبنية</a:t>
            </a:r>
            <a:r>
              <a:rPr lang="ar-SA" dirty="0" smtClean="0"/>
              <a:t> </a:t>
            </a:r>
            <a:r>
              <a:rPr lang="ar-SA" dirty="0" smtClean="0"/>
              <a:t>اسلوب </a:t>
            </a:r>
            <a:r>
              <a:rPr lang="ar-SA" dirty="0" smtClean="0"/>
              <a:t>التدريس بالاكتشاف واسلوب التدريس حل المشكلات. </a:t>
            </a:r>
          </a:p>
          <a:p>
            <a:pPr marL="514350" indent="-514350">
              <a:buFont typeface="+mj-lt"/>
              <a:buAutoNum type="arabicPeriod"/>
            </a:pPr>
            <a:r>
              <a:rPr lang="ar-SA" dirty="0" smtClean="0"/>
              <a:t>توضيح أهداف وقنوات النمو اسلوب التدريس بالاكتشاف واسلوب التدريس حل المشكلات.</a:t>
            </a:r>
          </a:p>
          <a:p>
            <a:pPr marL="514350" indent="-514350">
              <a:buFont typeface="+mj-lt"/>
              <a:buAutoNum type="arabicPeriod"/>
            </a:pPr>
            <a:r>
              <a:rPr lang="ar-SA" dirty="0" smtClean="0"/>
              <a:t>تصميم ورقة عمل في تدريس مهارة حركية وفق بالاكتشاف واسلوب التدريس حل المشكلات. </a:t>
            </a:r>
          </a:p>
          <a:p>
            <a:pPr marL="514350" indent="-514350">
              <a:buFont typeface="+mj-lt"/>
              <a:buAutoNum type="arabicPeriod"/>
            </a:pPr>
            <a:endParaRPr lang="ar-SA" dirty="0" smtClean="0"/>
          </a:p>
          <a:p>
            <a:endParaRPr lang="ar-SA" dirty="0"/>
          </a:p>
        </p:txBody>
      </p:sp>
    </p:spTree>
    <p:extLst>
      <p:ext uri="{BB962C8B-B14F-4D97-AF65-F5344CB8AC3E}">
        <p14:creationId xmlns:p14="http://schemas.microsoft.com/office/powerpoint/2010/main" val="14413343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أهداف أسلوب التفكير المتشعب (حل المشكلات) </a:t>
            </a:r>
          </a:p>
        </p:txBody>
      </p:sp>
      <p:sp>
        <p:nvSpPr>
          <p:cNvPr id="3" name="عنصر نائب للمحتوى 2"/>
          <p:cNvSpPr>
            <a:spLocks noGrp="1"/>
          </p:cNvSpPr>
          <p:nvPr>
            <p:ph idx="1"/>
          </p:nvPr>
        </p:nvSpPr>
        <p:spPr/>
        <p:txBody>
          <a:bodyPr/>
          <a:lstStyle/>
          <a:p>
            <a:pPr marL="514350" lvl="0" indent="-514350">
              <a:buFont typeface="+mj-lt"/>
              <a:buAutoNum type="arabicPeriod"/>
            </a:pPr>
            <a:r>
              <a:rPr lang="ar-SA" dirty="0"/>
              <a:t>تعويد الطالب على حل المشكلات.</a:t>
            </a:r>
            <a:endParaRPr lang="en-US" dirty="0"/>
          </a:p>
          <a:p>
            <a:pPr marL="514350" lvl="0" indent="-514350">
              <a:buFont typeface="+mj-lt"/>
              <a:buAutoNum type="arabicPeriod"/>
            </a:pPr>
            <a:r>
              <a:rPr lang="ar-SA" dirty="0"/>
              <a:t>تدريب الطالب على التفكير والاستقصاء والاكتشاف.</a:t>
            </a:r>
            <a:endParaRPr lang="en-US" dirty="0"/>
          </a:p>
          <a:p>
            <a:pPr marL="514350" lvl="0" indent="-514350">
              <a:buFont typeface="+mj-lt"/>
              <a:buAutoNum type="arabicPeriod"/>
            </a:pPr>
            <a:r>
              <a:rPr lang="ar-SA" dirty="0"/>
              <a:t>تعويد الطالب على الاعتماد على النفس.</a:t>
            </a:r>
            <a:endParaRPr lang="en-US" dirty="0"/>
          </a:p>
          <a:p>
            <a:pPr marL="514350" indent="-514350">
              <a:buFont typeface="+mj-lt"/>
              <a:buAutoNum type="arabicPeriod"/>
            </a:pPr>
            <a:endParaRPr lang="ar-SA" dirty="0"/>
          </a:p>
        </p:txBody>
      </p:sp>
    </p:spTree>
    <p:extLst>
      <p:ext uri="{BB962C8B-B14F-4D97-AF65-F5344CB8AC3E}">
        <p14:creationId xmlns:p14="http://schemas.microsoft.com/office/powerpoint/2010/main" val="1511519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بنية أسلوب التفكير المتشعب (حل المشكلة</a:t>
            </a:r>
            <a:r>
              <a:rPr lang="ar-SA" dirty="0" smtClean="0"/>
              <a:t>)</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47179441"/>
              </p:ext>
            </p:extLst>
          </p:nvPr>
        </p:nvGraphicFramePr>
        <p:xfrm>
          <a:off x="1835696" y="2780928"/>
          <a:ext cx="5778450" cy="2464508"/>
        </p:xfrm>
        <a:graphic>
          <a:graphicData uri="http://schemas.openxmlformats.org/drawingml/2006/table">
            <a:tbl>
              <a:tblPr rtl="1" firstRow="1" firstCol="1" lastRow="1" lastCol="1" bandRow="1" bandCol="1">
                <a:tableStyleId>{7E9639D4-E3E2-4D34-9284-5A2195B3D0D7}</a:tableStyleId>
              </a:tblPr>
              <a:tblGrid>
                <a:gridCol w="2846266"/>
                <a:gridCol w="2932184"/>
              </a:tblGrid>
              <a:tr h="616127">
                <a:tc>
                  <a:txBody>
                    <a:bodyPr/>
                    <a:lstStyle/>
                    <a:p>
                      <a:pPr algn="ctr" rtl="1">
                        <a:spcAft>
                          <a:spcPts val="0"/>
                        </a:spcAft>
                      </a:pPr>
                      <a:r>
                        <a:rPr lang="ar-SA" sz="3200" dirty="0">
                          <a:effectLst/>
                        </a:rPr>
                        <a:t>القـرارات</a:t>
                      </a:r>
                      <a:endParaRPr lang="en-US" sz="3200" b="0" dirty="0">
                        <a:effectLst/>
                        <a:latin typeface="Arial"/>
                        <a:ea typeface="Times New Roman"/>
                        <a:cs typeface="Simplified Arabic"/>
                      </a:endParaRPr>
                    </a:p>
                  </a:txBody>
                  <a:tcPr marL="68580" marR="68580" marT="0" marB="0"/>
                </a:tc>
                <a:tc>
                  <a:txBody>
                    <a:bodyPr/>
                    <a:lstStyle/>
                    <a:p>
                      <a:pPr algn="ctr" rtl="1">
                        <a:spcAft>
                          <a:spcPts val="0"/>
                        </a:spcAft>
                      </a:pPr>
                      <a:r>
                        <a:rPr lang="ar-SA" sz="3200">
                          <a:effectLst/>
                        </a:rPr>
                        <a:t>متخذ القرار</a:t>
                      </a:r>
                      <a:endParaRPr lang="en-US" sz="3200" b="0">
                        <a:effectLst/>
                        <a:latin typeface="Arial"/>
                        <a:ea typeface="Times New Roman"/>
                        <a:cs typeface="Simplified Arabic"/>
                      </a:endParaRPr>
                    </a:p>
                  </a:txBody>
                  <a:tcPr marL="68580" marR="68580" marT="0" marB="0"/>
                </a:tc>
              </a:tr>
              <a:tr h="616127">
                <a:tc>
                  <a:txBody>
                    <a:bodyPr/>
                    <a:lstStyle/>
                    <a:p>
                      <a:pPr algn="ctr" rtl="1">
                        <a:spcAft>
                          <a:spcPts val="0"/>
                        </a:spcAft>
                      </a:pPr>
                      <a:r>
                        <a:rPr lang="ar-SA" sz="3200">
                          <a:effectLst/>
                        </a:rPr>
                        <a:t> قرارات التخطيط</a:t>
                      </a:r>
                      <a:endParaRPr lang="en-US" sz="3200" b="0">
                        <a:effectLst/>
                        <a:latin typeface="Arial"/>
                        <a:ea typeface="Times New Roman"/>
                        <a:cs typeface="Simplified Arabic"/>
                      </a:endParaRPr>
                    </a:p>
                  </a:txBody>
                  <a:tcPr marL="68580" marR="68580" marT="0" marB="0"/>
                </a:tc>
                <a:tc>
                  <a:txBody>
                    <a:bodyPr/>
                    <a:lstStyle/>
                    <a:p>
                      <a:pPr algn="ctr" rtl="1">
                        <a:spcAft>
                          <a:spcPts val="0"/>
                        </a:spcAft>
                      </a:pPr>
                      <a:r>
                        <a:rPr lang="ar-SA" sz="3200">
                          <a:effectLst/>
                        </a:rPr>
                        <a:t>المعلم</a:t>
                      </a:r>
                      <a:endParaRPr lang="en-US" sz="3200" b="0">
                        <a:effectLst/>
                        <a:latin typeface="Arial"/>
                        <a:ea typeface="Times New Roman"/>
                        <a:cs typeface="Simplified Arabic"/>
                      </a:endParaRPr>
                    </a:p>
                  </a:txBody>
                  <a:tcPr marL="68580" marR="68580" marT="0" marB="0"/>
                </a:tc>
              </a:tr>
              <a:tr h="616127">
                <a:tc>
                  <a:txBody>
                    <a:bodyPr/>
                    <a:lstStyle/>
                    <a:p>
                      <a:pPr algn="ctr" rtl="1">
                        <a:spcAft>
                          <a:spcPts val="0"/>
                        </a:spcAft>
                      </a:pPr>
                      <a:r>
                        <a:rPr lang="ar-SA" sz="3200">
                          <a:effectLst/>
                        </a:rPr>
                        <a:t> قرارات التنفيـذ</a:t>
                      </a:r>
                      <a:endParaRPr lang="en-US" sz="3200" b="0">
                        <a:effectLst/>
                        <a:latin typeface="Arial"/>
                        <a:ea typeface="Times New Roman"/>
                        <a:cs typeface="Simplified Arabic"/>
                      </a:endParaRPr>
                    </a:p>
                  </a:txBody>
                  <a:tcPr marL="68580" marR="68580" marT="0" marB="0"/>
                </a:tc>
                <a:tc>
                  <a:txBody>
                    <a:bodyPr/>
                    <a:lstStyle/>
                    <a:p>
                      <a:pPr algn="ctr" rtl="1">
                        <a:spcAft>
                          <a:spcPts val="0"/>
                        </a:spcAft>
                      </a:pPr>
                      <a:r>
                        <a:rPr lang="ar-SA" sz="3200">
                          <a:effectLst/>
                        </a:rPr>
                        <a:t>الطالب – المعلم</a:t>
                      </a:r>
                      <a:endParaRPr lang="en-US" sz="3200" b="0">
                        <a:effectLst/>
                        <a:latin typeface="Arial"/>
                        <a:ea typeface="Times New Roman"/>
                        <a:cs typeface="Simplified Arabic"/>
                      </a:endParaRPr>
                    </a:p>
                  </a:txBody>
                  <a:tcPr marL="68580" marR="68580" marT="0" marB="0"/>
                </a:tc>
              </a:tr>
              <a:tr h="616127">
                <a:tc>
                  <a:txBody>
                    <a:bodyPr/>
                    <a:lstStyle/>
                    <a:p>
                      <a:pPr algn="ctr" rtl="1">
                        <a:spcAft>
                          <a:spcPts val="0"/>
                        </a:spcAft>
                      </a:pPr>
                      <a:r>
                        <a:rPr lang="ar-SA" sz="3200">
                          <a:effectLst/>
                        </a:rPr>
                        <a:t> قـرارات التقويم</a:t>
                      </a:r>
                      <a:endParaRPr lang="en-US" sz="3200" b="0">
                        <a:effectLst/>
                        <a:latin typeface="Arial"/>
                        <a:ea typeface="Times New Roman"/>
                        <a:cs typeface="Simplified Arabic"/>
                      </a:endParaRPr>
                    </a:p>
                  </a:txBody>
                  <a:tcPr marL="68580" marR="68580" marT="0" marB="0"/>
                </a:tc>
                <a:tc>
                  <a:txBody>
                    <a:bodyPr/>
                    <a:lstStyle/>
                    <a:p>
                      <a:pPr algn="ctr" rtl="1">
                        <a:spcAft>
                          <a:spcPts val="0"/>
                        </a:spcAft>
                      </a:pPr>
                      <a:r>
                        <a:rPr lang="ar-SA" sz="3200" dirty="0">
                          <a:effectLst/>
                        </a:rPr>
                        <a:t>الطالب- المعلم</a:t>
                      </a:r>
                      <a:endParaRPr lang="en-US" sz="3200" b="0" dirty="0">
                        <a:effectLst/>
                        <a:latin typeface="Arial"/>
                        <a:ea typeface="Times New Roman"/>
                        <a:cs typeface="Simplified Arabic"/>
                      </a:endParaRPr>
                    </a:p>
                  </a:txBody>
                  <a:tcPr marL="68580" marR="68580" marT="0" marB="0"/>
                </a:tc>
              </a:tr>
            </a:tbl>
          </a:graphicData>
        </a:graphic>
      </p:graphicFrame>
    </p:spTree>
    <p:extLst>
      <p:ext uri="{BB962C8B-B14F-4D97-AF65-F5344CB8AC3E}">
        <p14:creationId xmlns:p14="http://schemas.microsoft.com/office/powerpoint/2010/main" val="1823944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مميزات أسلوب حل </a:t>
            </a:r>
            <a:r>
              <a:rPr lang="ar-SA" dirty="0" smtClean="0"/>
              <a:t>المشكلات</a:t>
            </a:r>
            <a:endParaRPr lang="ar-SA" dirty="0"/>
          </a:p>
        </p:txBody>
      </p:sp>
      <p:sp>
        <p:nvSpPr>
          <p:cNvPr id="3" name="عنصر نائب للمحتوى 2"/>
          <p:cNvSpPr>
            <a:spLocks noGrp="1"/>
          </p:cNvSpPr>
          <p:nvPr>
            <p:ph idx="1"/>
          </p:nvPr>
        </p:nvSpPr>
        <p:spPr/>
        <p:txBody>
          <a:bodyPr/>
          <a:lstStyle/>
          <a:p>
            <a:pPr marL="514350" lvl="0" indent="-514350">
              <a:buFont typeface="+mj-lt"/>
              <a:buAutoNum type="arabicPeriod"/>
            </a:pPr>
            <a:r>
              <a:rPr lang="ar-SA" dirty="0"/>
              <a:t>تشجيع الطلاب على التجريب والاستقلال.</a:t>
            </a:r>
            <a:endParaRPr lang="en-US" dirty="0"/>
          </a:p>
          <a:p>
            <a:pPr marL="514350" lvl="0" indent="-514350">
              <a:buFont typeface="+mj-lt"/>
              <a:buAutoNum type="arabicPeriod"/>
            </a:pPr>
            <a:r>
              <a:rPr lang="ar-SA" dirty="0"/>
              <a:t>تنمية التفكير والقدرة على الإبداع لدى الطلاب.</a:t>
            </a:r>
            <a:endParaRPr lang="en-US" dirty="0"/>
          </a:p>
          <a:p>
            <a:pPr marL="514350" lvl="0" indent="-514350">
              <a:buFont typeface="+mj-lt"/>
              <a:buAutoNum type="arabicPeriod"/>
            </a:pPr>
            <a:r>
              <a:rPr lang="ar-SA" dirty="0"/>
              <a:t>تشجيع الطلاب على معرفة دقائق الحركة.</a:t>
            </a:r>
            <a:endParaRPr lang="en-US" dirty="0"/>
          </a:p>
          <a:p>
            <a:pPr marL="514350" lvl="0" indent="-514350">
              <a:buFont typeface="+mj-lt"/>
              <a:buAutoNum type="arabicPeriod"/>
            </a:pPr>
            <a:r>
              <a:rPr lang="ar-SA" dirty="0"/>
              <a:t>المساهمة في تقديم خبرات وأنشطة للطلاب.</a:t>
            </a:r>
            <a:endParaRPr lang="en-US" dirty="0"/>
          </a:p>
          <a:p>
            <a:pPr marL="514350" lvl="0" indent="-514350">
              <a:buFont typeface="+mj-lt"/>
              <a:buAutoNum type="arabicPeriod"/>
            </a:pPr>
            <a:r>
              <a:rPr lang="ar-SA" dirty="0"/>
              <a:t>استخدام انطباعاً عاماً للمعلم عن مستويات الطلاب.</a:t>
            </a:r>
            <a:endParaRPr lang="en-US" dirty="0"/>
          </a:p>
          <a:p>
            <a:pPr marL="514350" indent="-514350">
              <a:buFont typeface="+mj-lt"/>
              <a:buAutoNum type="arabicPeriod"/>
            </a:pPr>
            <a:endParaRPr lang="ar-SA" dirty="0"/>
          </a:p>
        </p:txBody>
      </p:sp>
    </p:spTree>
    <p:extLst>
      <p:ext uri="{BB962C8B-B14F-4D97-AF65-F5344CB8AC3E}">
        <p14:creationId xmlns:p14="http://schemas.microsoft.com/office/powerpoint/2010/main" val="3299748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قنوات النمو في أسلوب التفكير المتشعب (حل المشكلة</a:t>
            </a:r>
            <a:r>
              <a:rPr lang="ar-SA" dirty="0" smtClean="0"/>
              <a:t>)</a:t>
            </a:r>
            <a:endParaRPr lang="ar-SA" dirty="0"/>
          </a:p>
        </p:txBody>
      </p:sp>
      <p:sp>
        <p:nvSpPr>
          <p:cNvPr id="3" name="عنصر نائب للمحتوى 2"/>
          <p:cNvSpPr>
            <a:spLocks noGrp="1"/>
          </p:cNvSpPr>
          <p:nvPr>
            <p:ph idx="1"/>
          </p:nvPr>
        </p:nvSpPr>
        <p:spPr/>
        <p:txBody>
          <a:bodyPr>
            <a:normAutofit fontScale="92500" lnSpcReduction="10000"/>
          </a:bodyPr>
          <a:lstStyle/>
          <a:p>
            <a:pPr lvl="0"/>
            <a:r>
              <a:rPr lang="ar-SA" dirty="0">
                <a:solidFill>
                  <a:srgbClr val="FF0000"/>
                </a:solidFill>
              </a:rPr>
              <a:t>الجانب </a:t>
            </a:r>
            <a:r>
              <a:rPr lang="ar-SA" dirty="0" err="1">
                <a:solidFill>
                  <a:srgbClr val="FF0000"/>
                </a:solidFill>
              </a:rPr>
              <a:t>المهـــــــــاري</a:t>
            </a:r>
            <a:r>
              <a:rPr lang="ar-SA" dirty="0"/>
              <a:t>: يكون في أقصى مدى له وذلك لأن الطالب مسئول عن اتخاذ قراراته حسب استجابته ومدى تقدمه في اكتشاف بدائل المهارة.</a:t>
            </a:r>
            <a:endParaRPr lang="en-US" dirty="0"/>
          </a:p>
          <a:p>
            <a:pPr lvl="0"/>
            <a:r>
              <a:rPr lang="ar-SA" dirty="0">
                <a:solidFill>
                  <a:srgbClr val="FF0000"/>
                </a:solidFill>
              </a:rPr>
              <a:t>الجانب الاجتماعي</a:t>
            </a:r>
            <a:r>
              <a:rPr lang="ar-SA" dirty="0"/>
              <a:t>: إذا كان الطـالب يعمل بمفرده يكون الطالب في أدنى مستوى له.</a:t>
            </a:r>
            <a:endParaRPr lang="en-US" dirty="0"/>
          </a:p>
          <a:p>
            <a:pPr lvl="0"/>
            <a:r>
              <a:rPr lang="ar-SA" dirty="0">
                <a:solidFill>
                  <a:srgbClr val="FF0000"/>
                </a:solidFill>
              </a:rPr>
              <a:t>الجانب الانفعالي</a:t>
            </a:r>
            <a:r>
              <a:rPr lang="ar-SA" dirty="0"/>
              <a:t>: يكون الطالب في أقصى مدى انفعالي وذلك عندما ينجح في اكتشاف بدائل المهارة.</a:t>
            </a:r>
            <a:endParaRPr lang="en-US" dirty="0"/>
          </a:p>
          <a:p>
            <a:pPr lvl="0"/>
            <a:r>
              <a:rPr lang="ar-SA" dirty="0">
                <a:solidFill>
                  <a:srgbClr val="FF0000"/>
                </a:solidFill>
              </a:rPr>
              <a:t>الجانب المعرفي</a:t>
            </a:r>
            <a:r>
              <a:rPr lang="ar-SA" dirty="0"/>
              <a:t>: بما أن هدف هذا الأسلوب إيجاد حلول واكتشاف بدائل للمهارة فإن الطالب يكون في أقصى مدى له نحو النمو المعرفي.</a:t>
            </a:r>
            <a:endParaRPr lang="en-US" dirty="0"/>
          </a:p>
          <a:p>
            <a:endParaRPr lang="ar-SA" dirty="0"/>
          </a:p>
        </p:txBody>
      </p:sp>
    </p:spTree>
    <p:extLst>
      <p:ext uri="{BB962C8B-B14F-4D97-AF65-F5344CB8AC3E}">
        <p14:creationId xmlns:p14="http://schemas.microsoft.com/office/powerpoint/2010/main" val="650331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قنوات النمو في أسلوب التفكير المتشعب</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541287843"/>
              </p:ext>
            </p:extLst>
          </p:nvPr>
        </p:nvGraphicFramePr>
        <p:xfrm>
          <a:off x="758328" y="2420888"/>
          <a:ext cx="7486080" cy="3024623"/>
        </p:xfrm>
        <a:graphic>
          <a:graphicData uri="http://schemas.openxmlformats.org/drawingml/2006/table">
            <a:tbl>
              <a:tblPr rtl="1" firstRow="1" firstCol="1" lastRow="1" lastCol="1" bandRow="1" bandCol="1">
                <a:tableStyleId>{69012ECD-51FC-41F1-AA8D-1B2483CD663E}</a:tableStyleId>
              </a:tblPr>
              <a:tblGrid>
                <a:gridCol w="673604"/>
                <a:gridCol w="1829153"/>
                <a:gridCol w="1263652"/>
                <a:gridCol w="1342001"/>
                <a:gridCol w="1171355"/>
                <a:gridCol w="1206315"/>
              </a:tblGrid>
              <a:tr h="402622">
                <a:tc rowSpan="2">
                  <a:txBody>
                    <a:bodyPr/>
                    <a:lstStyle/>
                    <a:p>
                      <a:pPr algn="ctr" rtl="1">
                        <a:spcAft>
                          <a:spcPts val="0"/>
                        </a:spcAft>
                      </a:pPr>
                      <a:r>
                        <a:rPr lang="ar-SA" sz="2800" dirty="0" smtClean="0">
                          <a:effectLst/>
                        </a:rPr>
                        <a:t>م</a:t>
                      </a:r>
                      <a:endParaRPr lang="en-US" sz="2800" dirty="0">
                        <a:effectLst/>
                        <a:latin typeface="Arial"/>
                        <a:ea typeface="Times New Roman"/>
                        <a:cs typeface="Simplified Arabic"/>
                      </a:endParaRPr>
                    </a:p>
                  </a:txBody>
                  <a:tcPr marL="68580" marR="68580" marT="0" marB="0"/>
                </a:tc>
                <a:tc rowSpan="2">
                  <a:txBody>
                    <a:bodyPr/>
                    <a:lstStyle/>
                    <a:p>
                      <a:pPr algn="ctr" rtl="1">
                        <a:spcAft>
                          <a:spcPts val="0"/>
                        </a:spcAft>
                      </a:pPr>
                      <a:r>
                        <a:rPr lang="ar-SA" sz="2800" dirty="0">
                          <a:effectLst/>
                        </a:rPr>
                        <a:t>اسم الأسلوب</a:t>
                      </a:r>
                      <a:endParaRPr lang="en-US" sz="2800" dirty="0">
                        <a:effectLst/>
                        <a:latin typeface="Arial"/>
                        <a:ea typeface="Times New Roman"/>
                        <a:cs typeface="Simplified Arabic"/>
                      </a:endParaRPr>
                    </a:p>
                  </a:txBody>
                  <a:tcPr marL="68580" marR="68580" marT="0" marB="0" anchor="ctr"/>
                </a:tc>
                <a:tc gridSpan="4">
                  <a:txBody>
                    <a:bodyPr/>
                    <a:lstStyle/>
                    <a:p>
                      <a:pPr algn="ctr" rtl="1">
                        <a:spcAft>
                          <a:spcPts val="0"/>
                        </a:spcAft>
                      </a:pPr>
                      <a:r>
                        <a:rPr lang="ar-SA" sz="2800">
                          <a:effectLst/>
                        </a:rPr>
                        <a:t>قنـــوات النمـو</a:t>
                      </a:r>
                      <a:endParaRPr lang="en-US" sz="2800">
                        <a:effectLst/>
                        <a:latin typeface="Arial"/>
                        <a:ea typeface="Times New Roman"/>
                        <a:cs typeface="Simplified Arabic"/>
                      </a:endParaRPr>
                    </a:p>
                  </a:txBody>
                  <a:tcPr marL="68580" marR="68580" marT="0" marB="0"/>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805243">
                <a:tc vMerge="1">
                  <a:txBody>
                    <a:bodyPr/>
                    <a:lstStyle/>
                    <a:p>
                      <a:pPr rtl="1"/>
                      <a:endParaRPr lang="ar-SA"/>
                    </a:p>
                  </a:txBody>
                  <a:tcPr/>
                </a:tc>
                <a:tc vMerge="1">
                  <a:txBody>
                    <a:bodyPr/>
                    <a:lstStyle/>
                    <a:p>
                      <a:pPr rtl="1"/>
                      <a:endParaRPr lang="ar-SA"/>
                    </a:p>
                  </a:txBody>
                  <a:tcPr/>
                </a:tc>
                <a:tc>
                  <a:txBody>
                    <a:bodyPr/>
                    <a:lstStyle/>
                    <a:p>
                      <a:pPr algn="ctr" rtl="1">
                        <a:spcAft>
                          <a:spcPts val="0"/>
                        </a:spcAft>
                      </a:pPr>
                      <a:r>
                        <a:rPr lang="ar-SA" sz="2800" b="1" dirty="0">
                          <a:effectLst/>
                        </a:rPr>
                        <a:t>الجانب </a:t>
                      </a:r>
                      <a:r>
                        <a:rPr lang="ar-SA" sz="2800" b="1" dirty="0" err="1">
                          <a:effectLst/>
                        </a:rPr>
                        <a:t>المهاري</a:t>
                      </a:r>
                      <a:endParaRPr lang="en-US" sz="2800" b="1" dirty="0">
                        <a:effectLst/>
                        <a:latin typeface="Arial"/>
                        <a:ea typeface="Times New Roman"/>
                        <a:cs typeface="Simplified Arabic"/>
                      </a:endParaRPr>
                    </a:p>
                  </a:txBody>
                  <a:tcPr marL="68580" marR="68580" marT="0" marB="0" anchor="ctr"/>
                </a:tc>
                <a:tc>
                  <a:txBody>
                    <a:bodyPr/>
                    <a:lstStyle/>
                    <a:p>
                      <a:pPr algn="ctr" rtl="1">
                        <a:spcAft>
                          <a:spcPts val="0"/>
                        </a:spcAft>
                      </a:pPr>
                      <a:r>
                        <a:rPr lang="ar-SA" sz="2800" b="1" spc="-30" dirty="0">
                          <a:effectLst/>
                        </a:rPr>
                        <a:t>الجانب الاجتماعي</a:t>
                      </a:r>
                      <a:endParaRPr lang="en-US" sz="2800" b="1" dirty="0">
                        <a:effectLst/>
                        <a:latin typeface="Arial"/>
                        <a:ea typeface="Times New Roman"/>
                        <a:cs typeface="Simplified Arabic"/>
                      </a:endParaRPr>
                    </a:p>
                  </a:txBody>
                  <a:tcPr marL="68580" marR="68580" marT="0" marB="0" anchor="ctr"/>
                </a:tc>
                <a:tc>
                  <a:txBody>
                    <a:bodyPr/>
                    <a:lstStyle/>
                    <a:p>
                      <a:pPr algn="ctr" rtl="1">
                        <a:spcAft>
                          <a:spcPts val="0"/>
                        </a:spcAft>
                      </a:pPr>
                      <a:r>
                        <a:rPr lang="ar-SA" sz="2800" b="1" dirty="0">
                          <a:effectLst/>
                        </a:rPr>
                        <a:t>الجانب الانفعالي</a:t>
                      </a:r>
                      <a:endParaRPr lang="en-US" sz="2800" b="1" dirty="0">
                        <a:effectLst/>
                        <a:latin typeface="Arial"/>
                        <a:ea typeface="Times New Roman"/>
                        <a:cs typeface="Simplified Arabic"/>
                      </a:endParaRPr>
                    </a:p>
                  </a:txBody>
                  <a:tcPr marL="68580" marR="68580" marT="0" marB="0" anchor="ctr"/>
                </a:tc>
                <a:tc>
                  <a:txBody>
                    <a:bodyPr/>
                    <a:lstStyle/>
                    <a:p>
                      <a:pPr algn="ctr" rtl="1">
                        <a:spcAft>
                          <a:spcPts val="0"/>
                        </a:spcAft>
                      </a:pPr>
                      <a:r>
                        <a:rPr lang="ar-SA" sz="2800" b="1" dirty="0">
                          <a:effectLst/>
                        </a:rPr>
                        <a:t>الجانب المعرفي</a:t>
                      </a:r>
                      <a:endParaRPr lang="en-US" sz="2800" b="1" dirty="0">
                        <a:effectLst/>
                        <a:latin typeface="Arial"/>
                        <a:ea typeface="Times New Roman"/>
                        <a:cs typeface="Simplified Arabic"/>
                      </a:endParaRPr>
                    </a:p>
                  </a:txBody>
                  <a:tcPr marL="68580" marR="68580" marT="0" marB="0" anchor="ctr"/>
                </a:tc>
              </a:tr>
              <a:tr h="1744463">
                <a:tc>
                  <a:txBody>
                    <a:bodyPr/>
                    <a:lstStyle/>
                    <a:p>
                      <a:pPr algn="ctr" rtl="1">
                        <a:spcAft>
                          <a:spcPts val="0"/>
                        </a:spcAft>
                      </a:pPr>
                      <a:r>
                        <a:rPr lang="ar-SA" sz="2800" dirty="0">
                          <a:effectLst/>
                        </a:rPr>
                        <a:t>7</a:t>
                      </a:r>
                      <a:endParaRPr lang="en-US" sz="2800" dirty="0">
                        <a:effectLst/>
                        <a:latin typeface="Arial"/>
                        <a:ea typeface="Times New Roman"/>
                        <a:cs typeface="Simplified Arabic"/>
                      </a:endParaRPr>
                    </a:p>
                  </a:txBody>
                  <a:tcPr marL="68580" marR="68580" marT="0" marB="0" anchor="ctr"/>
                </a:tc>
                <a:tc>
                  <a:txBody>
                    <a:bodyPr/>
                    <a:lstStyle/>
                    <a:p>
                      <a:pPr algn="ctr" rtl="1">
                        <a:lnSpc>
                          <a:spcPts val="2100"/>
                        </a:lnSpc>
                        <a:spcAft>
                          <a:spcPts val="0"/>
                        </a:spcAft>
                      </a:pPr>
                      <a:r>
                        <a:rPr lang="ar-SA" sz="2800" dirty="0">
                          <a:effectLst/>
                        </a:rPr>
                        <a:t>أسلوب التفكير </a:t>
                      </a:r>
                      <a:r>
                        <a:rPr lang="ar-SA" sz="2800" dirty="0" smtClean="0">
                          <a:effectLst/>
                        </a:rPr>
                        <a:t>المتشعب</a:t>
                      </a:r>
                      <a:endParaRPr lang="en-US" sz="2800" dirty="0">
                        <a:effectLst/>
                        <a:latin typeface="Arial"/>
                        <a:ea typeface="Times New Roman"/>
                        <a:cs typeface="Simplified Arabic"/>
                      </a:endParaRPr>
                    </a:p>
                  </a:txBody>
                  <a:tcPr marL="68580" marR="68580" marT="0" marB="0" anchor="ctr"/>
                </a:tc>
                <a:tc>
                  <a:txBody>
                    <a:bodyPr/>
                    <a:lstStyle/>
                    <a:p>
                      <a:pPr algn="ctr" rtl="1">
                        <a:spcAft>
                          <a:spcPts val="0"/>
                        </a:spcAft>
                      </a:pPr>
                      <a:r>
                        <a:rPr lang="ar-SA" sz="2800" dirty="0">
                          <a:effectLst/>
                        </a:rPr>
                        <a:t>7</a:t>
                      </a:r>
                      <a:endParaRPr lang="en-US" sz="2800" dirty="0">
                        <a:effectLst/>
                        <a:latin typeface="Arial"/>
                        <a:ea typeface="Times New Roman"/>
                        <a:cs typeface="Simplified Arabic"/>
                      </a:endParaRPr>
                    </a:p>
                  </a:txBody>
                  <a:tcPr marL="68580" marR="68580" marT="0" marB="0" anchor="ctr"/>
                </a:tc>
                <a:tc>
                  <a:txBody>
                    <a:bodyPr/>
                    <a:lstStyle/>
                    <a:p>
                      <a:pPr algn="ctr" rtl="1">
                        <a:spcAft>
                          <a:spcPts val="0"/>
                        </a:spcAft>
                      </a:pPr>
                      <a:r>
                        <a:rPr lang="ar-SA" sz="2800" dirty="0">
                          <a:effectLst/>
                        </a:rPr>
                        <a:t>2 أو 7</a:t>
                      </a:r>
                      <a:endParaRPr lang="en-US" sz="2800" dirty="0">
                        <a:effectLst/>
                        <a:latin typeface="Arial"/>
                        <a:ea typeface="Times New Roman"/>
                        <a:cs typeface="Simplified Arabic"/>
                      </a:endParaRPr>
                    </a:p>
                  </a:txBody>
                  <a:tcPr marL="68580" marR="68580" marT="0" marB="0" anchor="ctr"/>
                </a:tc>
                <a:tc>
                  <a:txBody>
                    <a:bodyPr/>
                    <a:lstStyle/>
                    <a:p>
                      <a:pPr algn="ctr" rtl="1">
                        <a:spcAft>
                          <a:spcPts val="0"/>
                        </a:spcAft>
                      </a:pPr>
                      <a:r>
                        <a:rPr lang="ar-SA" sz="2800" dirty="0">
                          <a:effectLst/>
                        </a:rPr>
                        <a:t>7</a:t>
                      </a:r>
                      <a:endParaRPr lang="en-US" sz="2800" dirty="0">
                        <a:effectLst/>
                        <a:latin typeface="Arial"/>
                        <a:ea typeface="Times New Roman"/>
                        <a:cs typeface="Simplified Arabic"/>
                      </a:endParaRPr>
                    </a:p>
                  </a:txBody>
                  <a:tcPr marL="68580" marR="68580" marT="0" marB="0" anchor="ctr"/>
                </a:tc>
                <a:tc>
                  <a:txBody>
                    <a:bodyPr/>
                    <a:lstStyle/>
                    <a:p>
                      <a:pPr algn="ctr" rtl="1">
                        <a:spcAft>
                          <a:spcPts val="0"/>
                        </a:spcAft>
                      </a:pPr>
                      <a:r>
                        <a:rPr lang="ar-SA" sz="2800" dirty="0">
                          <a:effectLst/>
                        </a:rPr>
                        <a:t>7</a:t>
                      </a:r>
                      <a:endParaRPr lang="en-US" sz="2800" dirty="0">
                        <a:effectLst/>
                        <a:latin typeface="Arial"/>
                        <a:ea typeface="Times New Roman"/>
                        <a:cs typeface="Simplified Arabic"/>
                      </a:endParaRPr>
                    </a:p>
                  </a:txBody>
                  <a:tcPr marL="68580" marR="68580" marT="0" marB="0" anchor="ctr"/>
                </a:tc>
              </a:tr>
            </a:tbl>
          </a:graphicData>
        </a:graphic>
      </p:graphicFrame>
    </p:spTree>
    <p:extLst>
      <p:ext uri="{BB962C8B-B14F-4D97-AF65-F5344CB8AC3E}">
        <p14:creationId xmlns:p14="http://schemas.microsoft.com/office/powerpoint/2010/main" val="125184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خطوات تنفيذ أسلوب التفكير </a:t>
            </a:r>
            <a:r>
              <a:rPr lang="ar-SA" dirty="0" smtClean="0"/>
              <a:t>المتشعب</a:t>
            </a:r>
            <a:endParaRPr lang="ar-SA" dirty="0"/>
          </a:p>
        </p:txBody>
      </p:sp>
      <p:sp>
        <p:nvSpPr>
          <p:cNvPr id="3" name="عنصر نائب للمحتوى 2"/>
          <p:cNvSpPr>
            <a:spLocks noGrp="1"/>
          </p:cNvSpPr>
          <p:nvPr>
            <p:ph idx="1"/>
          </p:nvPr>
        </p:nvSpPr>
        <p:spPr/>
        <p:txBody>
          <a:bodyPr>
            <a:normAutofit/>
          </a:bodyPr>
          <a:lstStyle/>
          <a:p>
            <a:pPr marL="514350" lvl="0" indent="-514350">
              <a:buFont typeface="+mj-lt"/>
              <a:buAutoNum type="arabicPeriod"/>
            </a:pPr>
            <a:r>
              <a:rPr lang="ar-SA" sz="3600" dirty="0"/>
              <a:t>تحديد المهارة: الحجل.</a:t>
            </a:r>
            <a:endParaRPr lang="en-US" sz="3600" dirty="0"/>
          </a:p>
          <a:p>
            <a:pPr marL="514350" lvl="0" indent="-514350">
              <a:buFont typeface="+mj-lt"/>
              <a:buAutoNum type="arabicPeriod"/>
            </a:pPr>
            <a:r>
              <a:rPr lang="ar-SA" sz="3600" dirty="0"/>
              <a:t>الصف الثاني: </a:t>
            </a:r>
            <a:r>
              <a:rPr lang="ar-SA" sz="3600" dirty="0" smtClean="0"/>
              <a:t>الابتدائي</a:t>
            </a:r>
            <a:endParaRPr lang="en-US" sz="3600" dirty="0"/>
          </a:p>
          <a:p>
            <a:pPr marL="514350" lvl="0" indent="-514350">
              <a:buFont typeface="+mj-lt"/>
              <a:buAutoNum type="arabicPeriod"/>
            </a:pPr>
            <a:r>
              <a:rPr lang="ar-SA" sz="3600" dirty="0"/>
              <a:t>الهدف: أن يؤدي الطالب أربع </a:t>
            </a:r>
            <a:r>
              <a:rPr lang="ar-SA" sz="3600" dirty="0" err="1"/>
              <a:t>حجلات</a:t>
            </a:r>
            <a:r>
              <a:rPr lang="ar-SA" sz="3600" dirty="0"/>
              <a:t> </a:t>
            </a:r>
            <a:r>
              <a:rPr lang="ar-SA" sz="3600" dirty="0" smtClean="0"/>
              <a:t>مختلفة. أن </a:t>
            </a:r>
            <a:r>
              <a:rPr lang="ar-SA" sz="3600" dirty="0"/>
              <a:t>يؤدي الطالب ثلاث </a:t>
            </a:r>
            <a:r>
              <a:rPr lang="ar-SA" sz="3600" dirty="0" err="1"/>
              <a:t>حجلات</a:t>
            </a:r>
            <a:r>
              <a:rPr lang="ar-SA" sz="3600" dirty="0"/>
              <a:t> في اتجاهات مختلفة.</a:t>
            </a:r>
            <a:endParaRPr lang="en-US" sz="3600" dirty="0"/>
          </a:p>
          <a:p>
            <a:pPr marL="514350" lvl="0" indent="-514350">
              <a:buFont typeface="+mj-lt"/>
              <a:buAutoNum type="arabicPeriod"/>
            </a:pPr>
            <a:r>
              <a:rPr lang="ar-SA" sz="3600" dirty="0"/>
              <a:t>تصميم المشكلة: وهو أهم ما في هذا الأسلوب.</a:t>
            </a:r>
            <a:endParaRPr lang="en-US" sz="3600" dirty="0"/>
          </a:p>
          <a:p>
            <a:endParaRPr lang="ar-SA" sz="3600" dirty="0"/>
          </a:p>
        </p:txBody>
      </p:sp>
    </p:spTree>
    <p:extLst>
      <p:ext uri="{BB962C8B-B14F-4D97-AF65-F5344CB8AC3E}">
        <p14:creationId xmlns:p14="http://schemas.microsoft.com/office/powerpoint/2010/main" val="1698689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خطوات تنفيذ أسلوب التفكير المتشعب</a:t>
            </a:r>
            <a:endParaRPr lang="ar-SA" dirty="0"/>
          </a:p>
        </p:txBody>
      </p:sp>
      <p:sp>
        <p:nvSpPr>
          <p:cNvPr id="3" name="عنصر نائب للمحتوى 2"/>
          <p:cNvSpPr>
            <a:spLocks noGrp="1"/>
          </p:cNvSpPr>
          <p:nvPr>
            <p:ph idx="1"/>
          </p:nvPr>
        </p:nvSpPr>
        <p:spPr/>
        <p:txBody>
          <a:bodyPr>
            <a:normAutofit/>
          </a:bodyPr>
          <a:lstStyle/>
          <a:p>
            <a:pPr marL="514350" lvl="0" indent="-514350">
              <a:buAutoNum type="arabic1Minus"/>
            </a:pPr>
            <a:r>
              <a:rPr lang="ar-SA" dirty="0" smtClean="0"/>
              <a:t>إذا </a:t>
            </a:r>
            <a:r>
              <a:rPr lang="ar-SA" dirty="0"/>
              <a:t>كان الطالب عنده خبرة سابقة عن المهارة أي يعرف الحجل </a:t>
            </a:r>
            <a:r>
              <a:rPr lang="ar-SA" dirty="0" smtClean="0"/>
              <a:t>، فعلى </a:t>
            </a:r>
            <a:r>
              <a:rPr lang="ar-SA" dirty="0"/>
              <a:t>المعلم أن يسأل الطالب عن ذلك.</a:t>
            </a:r>
            <a:endParaRPr lang="en-US" dirty="0"/>
          </a:p>
          <a:p>
            <a:r>
              <a:rPr lang="ar-SA" dirty="0"/>
              <a:t>* من يستطيع أن يحجل مسافة 3م بطريقة مختلفة </a:t>
            </a:r>
            <a:r>
              <a:rPr lang="ar-SA" dirty="0" smtClean="0"/>
              <a:t>؟</a:t>
            </a:r>
            <a:endParaRPr lang="en-US" dirty="0"/>
          </a:p>
          <a:p>
            <a:r>
              <a:rPr lang="ar-SA" dirty="0"/>
              <a:t>ب- يعطى الطالب فرصة لتجريب المهارة.</a:t>
            </a:r>
            <a:endParaRPr lang="en-US" dirty="0"/>
          </a:p>
          <a:p>
            <a:r>
              <a:rPr lang="ar-SA" dirty="0"/>
              <a:t>ج- يقدم الطالب البدائل للحجل وقد تختلف سرعة تقديم البدائل من طالب إلى آخر.</a:t>
            </a:r>
            <a:endParaRPr lang="en-US" dirty="0"/>
          </a:p>
          <a:p>
            <a:r>
              <a:rPr lang="ar-SA" dirty="0"/>
              <a:t>* من يستطيع الحجل في ثلاثة اتجاهات ؟</a:t>
            </a:r>
            <a:endParaRPr lang="en-US" dirty="0"/>
          </a:p>
          <a:p>
            <a:endParaRPr lang="ar-SA" dirty="0"/>
          </a:p>
        </p:txBody>
      </p:sp>
    </p:spTree>
    <p:extLst>
      <p:ext uri="{BB962C8B-B14F-4D97-AF65-F5344CB8AC3E}">
        <p14:creationId xmlns:p14="http://schemas.microsoft.com/office/powerpoint/2010/main" val="20102904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خطوات تنفيذ أسلوب التفكير المتشعب</a:t>
            </a:r>
            <a:endParaRPr lang="ar-SA" dirty="0"/>
          </a:p>
        </p:txBody>
      </p:sp>
      <p:sp>
        <p:nvSpPr>
          <p:cNvPr id="3" name="عنصر نائب للمحتوى 2"/>
          <p:cNvSpPr>
            <a:spLocks noGrp="1"/>
          </p:cNvSpPr>
          <p:nvPr>
            <p:ph idx="1"/>
          </p:nvPr>
        </p:nvSpPr>
        <p:spPr/>
        <p:txBody>
          <a:bodyPr>
            <a:normAutofit/>
          </a:bodyPr>
          <a:lstStyle/>
          <a:p>
            <a:r>
              <a:rPr lang="ar-SA" sz="3600" dirty="0" smtClean="0"/>
              <a:t>د- يقوم الطالب بأداء الحركات.</a:t>
            </a:r>
            <a:endParaRPr lang="en-US" sz="3600" dirty="0" smtClean="0"/>
          </a:p>
          <a:p>
            <a:r>
              <a:rPr lang="ar-SA" sz="3600" dirty="0" smtClean="0"/>
              <a:t>* من يستطيع الحجل مع زميله للأمام؟</a:t>
            </a:r>
            <a:endParaRPr lang="en-US" sz="3600" dirty="0" smtClean="0"/>
          </a:p>
          <a:p>
            <a:r>
              <a:rPr lang="ar-SA" sz="3600" dirty="0" smtClean="0"/>
              <a:t>* من يستطيع الحجل مع زميله للخلف؟</a:t>
            </a:r>
            <a:endParaRPr lang="en-US" sz="3600" dirty="0" smtClean="0"/>
          </a:p>
          <a:p>
            <a:r>
              <a:rPr lang="ar-SA" sz="3600" dirty="0" smtClean="0"/>
              <a:t>يكون دور المعلم تقديم المساعدة للطالب عند الحاجة ولكن بدون تقديم للإجابة بشكل مباشر.</a:t>
            </a:r>
            <a:endParaRPr lang="en-US" sz="3600" dirty="0" smtClean="0"/>
          </a:p>
          <a:p>
            <a:endParaRPr lang="ar-SA" sz="3600" dirty="0"/>
          </a:p>
        </p:txBody>
      </p:sp>
    </p:spTree>
    <p:extLst>
      <p:ext uri="{BB962C8B-B14F-4D97-AF65-F5344CB8AC3E}">
        <p14:creationId xmlns:p14="http://schemas.microsoft.com/office/powerpoint/2010/main" val="3455685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بطاقة تصميم </a:t>
            </a:r>
            <a:r>
              <a:rPr lang="ar-SA" dirty="0" smtClean="0"/>
              <a:t>مشكلة</a:t>
            </a:r>
            <a:endParaRPr lang="ar-SA" dirty="0"/>
          </a:p>
        </p:txBody>
      </p:sp>
      <p:sp>
        <p:nvSpPr>
          <p:cNvPr id="3" name="عنصر نائب للمحتوى 2"/>
          <p:cNvSpPr>
            <a:spLocks noGrp="1"/>
          </p:cNvSpPr>
          <p:nvPr>
            <p:ph idx="1"/>
          </p:nvPr>
        </p:nvSpPr>
        <p:spPr/>
        <p:txBody>
          <a:bodyPr>
            <a:normAutofit/>
          </a:bodyPr>
          <a:lstStyle/>
          <a:p>
            <a:pPr marL="514350" lvl="0" indent="-514350">
              <a:buFont typeface="+mj-lt"/>
              <a:buAutoNum type="arabicPeriod"/>
            </a:pPr>
            <a:r>
              <a:rPr lang="ar-SA" sz="3600" dirty="0"/>
              <a:t>اسم المهارة: </a:t>
            </a:r>
            <a:r>
              <a:rPr lang="ar-SA" sz="3600" dirty="0" err="1"/>
              <a:t>تنطيط</a:t>
            </a:r>
            <a:r>
              <a:rPr lang="ar-SA" sz="3600" dirty="0"/>
              <a:t> الكرة على الأرض في كرة السلة.</a:t>
            </a:r>
            <a:endParaRPr lang="en-US" sz="3600" dirty="0"/>
          </a:p>
          <a:p>
            <a:pPr marL="514350" lvl="0" indent="-514350">
              <a:buFont typeface="+mj-lt"/>
              <a:buAutoNum type="arabicPeriod"/>
            </a:pPr>
            <a:r>
              <a:rPr lang="ar-SA" sz="3600" dirty="0"/>
              <a:t>الهدف الحركي</a:t>
            </a:r>
            <a:r>
              <a:rPr lang="ar-SA" sz="3600" dirty="0" smtClean="0"/>
              <a:t>: </a:t>
            </a:r>
            <a:r>
              <a:rPr lang="ar-SA" sz="3600" dirty="0"/>
              <a:t>أن يؤدي الطالب </a:t>
            </a:r>
            <a:r>
              <a:rPr lang="ar-SA" sz="3600" dirty="0" err="1"/>
              <a:t>تنطيط</a:t>
            </a:r>
            <a:r>
              <a:rPr lang="ar-SA" sz="3600" dirty="0"/>
              <a:t> كرة السلة على الأرض بطرق </a:t>
            </a:r>
            <a:r>
              <a:rPr lang="ar-SA" sz="3600" dirty="0" smtClean="0"/>
              <a:t>مختلفة. الهدف </a:t>
            </a:r>
            <a:r>
              <a:rPr lang="ar-SA" sz="3600" dirty="0"/>
              <a:t>الوجداني: أن يبرز الطالب قدراته الشخصية.</a:t>
            </a:r>
            <a:endParaRPr lang="en-US" sz="3600" dirty="0"/>
          </a:p>
          <a:p>
            <a:pPr marL="514350" lvl="0" indent="-514350">
              <a:buFont typeface="+mj-lt"/>
              <a:buAutoNum type="arabicPeriod"/>
            </a:pPr>
            <a:r>
              <a:rPr lang="ar-SA" sz="3600" dirty="0"/>
              <a:t>الصف: الثالث الابتدائي.</a:t>
            </a:r>
            <a:endParaRPr lang="en-US" sz="3600" dirty="0"/>
          </a:p>
          <a:p>
            <a:pPr marL="514350" lvl="0" indent="-514350">
              <a:buFont typeface="+mj-lt"/>
              <a:buAutoNum type="arabicPeriod"/>
            </a:pPr>
            <a:r>
              <a:rPr lang="ar-SA" sz="3600" dirty="0"/>
              <a:t>الوحدة الأولى.</a:t>
            </a:r>
            <a:endParaRPr lang="en-US" sz="3600" dirty="0"/>
          </a:p>
          <a:p>
            <a:endParaRPr lang="ar-SA" sz="3600" dirty="0"/>
          </a:p>
        </p:txBody>
      </p:sp>
    </p:spTree>
    <p:extLst>
      <p:ext uri="{BB962C8B-B14F-4D97-AF65-F5344CB8AC3E}">
        <p14:creationId xmlns:p14="http://schemas.microsoft.com/office/powerpoint/2010/main" val="14475042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بطاقة تصميم مشكلة</a:t>
            </a:r>
            <a:endParaRPr lang="ar-SA" dirty="0"/>
          </a:p>
        </p:txBody>
      </p:sp>
      <p:sp>
        <p:nvSpPr>
          <p:cNvPr id="3" name="عنصر نائب للمحتوى 2"/>
          <p:cNvSpPr>
            <a:spLocks noGrp="1"/>
          </p:cNvSpPr>
          <p:nvPr>
            <p:ph idx="1"/>
          </p:nvPr>
        </p:nvSpPr>
        <p:spPr/>
        <p:txBody>
          <a:bodyPr>
            <a:normAutofit/>
          </a:bodyPr>
          <a:lstStyle/>
          <a:p>
            <a:pPr marL="742950" indent="-742950">
              <a:buFont typeface="+mj-lt"/>
              <a:buAutoNum type="arabicPeriod" startAt="5"/>
            </a:pPr>
            <a:r>
              <a:rPr lang="ar-SA" sz="3600" dirty="0" smtClean="0"/>
              <a:t>لدى الطالب خبرة سابقةً في </a:t>
            </a:r>
            <a:r>
              <a:rPr lang="ar-SA" sz="3600" dirty="0" err="1" smtClean="0"/>
              <a:t>تنطيط</a:t>
            </a:r>
            <a:r>
              <a:rPr lang="ar-SA" sz="3600" dirty="0" smtClean="0"/>
              <a:t> الكرة على الأرض باليد في الصف الثالث الابتدائي في الوحدة الأولى.</a:t>
            </a:r>
            <a:endParaRPr lang="en-US" sz="3600" dirty="0" smtClean="0"/>
          </a:p>
          <a:p>
            <a:pPr marL="742950" indent="-742950">
              <a:buFont typeface="+mj-lt"/>
              <a:buAutoNum type="arabicPeriod" startAt="5"/>
            </a:pPr>
            <a:r>
              <a:rPr lang="ar-SA" sz="3600" dirty="0" smtClean="0"/>
              <a:t>كل طالب تكون معه كرة سلة أو كرة يستطيع أن يؤدي بها </a:t>
            </a:r>
            <a:r>
              <a:rPr lang="ar-SA" sz="3600" dirty="0" err="1" smtClean="0"/>
              <a:t>التنطيط</a:t>
            </a:r>
            <a:r>
              <a:rPr lang="ar-SA" sz="3600" dirty="0" smtClean="0"/>
              <a:t>.</a:t>
            </a:r>
            <a:endParaRPr lang="en-US" sz="3600" dirty="0" smtClean="0"/>
          </a:p>
          <a:p>
            <a:pPr marL="742950" indent="-742950">
              <a:buFont typeface="+mj-lt"/>
              <a:buAutoNum type="arabicPeriod" startAt="5"/>
            </a:pPr>
            <a:r>
              <a:rPr lang="ar-SA" sz="3600" dirty="0" smtClean="0"/>
              <a:t>يشرح المعلم الأسلوب وأهدافه وكيفية التنفيذ واسم المهارة.</a:t>
            </a:r>
            <a:endParaRPr lang="en-US" sz="3600" dirty="0" smtClean="0"/>
          </a:p>
          <a:p>
            <a:pPr marL="742950" indent="-742950">
              <a:buFont typeface="+mj-lt"/>
              <a:buAutoNum type="arabicPeriod" startAt="5"/>
            </a:pPr>
            <a:endParaRPr lang="ar-SA" sz="3600" dirty="0"/>
          </a:p>
        </p:txBody>
      </p:sp>
    </p:spTree>
    <p:extLst>
      <p:ext uri="{BB962C8B-B14F-4D97-AF65-F5344CB8AC3E}">
        <p14:creationId xmlns:p14="http://schemas.microsoft.com/office/powerpoint/2010/main" val="1616031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marL="0" indent="0" algn="ctr">
              <a:buNone/>
            </a:pPr>
            <a:r>
              <a:rPr lang="ar-SA" sz="4400" dirty="0"/>
              <a:t>أسلوب الاكتشاف الموجه</a:t>
            </a:r>
          </a:p>
        </p:txBody>
      </p:sp>
    </p:spTree>
    <p:extLst>
      <p:ext uri="{BB962C8B-B14F-4D97-AF65-F5344CB8AC3E}">
        <p14:creationId xmlns:p14="http://schemas.microsoft.com/office/powerpoint/2010/main" val="20645641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بطاقة تصميم مشكلة</a:t>
            </a:r>
            <a:endParaRPr lang="ar-SA" dirty="0"/>
          </a:p>
        </p:txBody>
      </p:sp>
      <p:sp>
        <p:nvSpPr>
          <p:cNvPr id="3" name="عنصر نائب للمحتوى 2"/>
          <p:cNvSpPr>
            <a:spLocks noGrp="1"/>
          </p:cNvSpPr>
          <p:nvPr>
            <p:ph idx="1"/>
          </p:nvPr>
        </p:nvSpPr>
        <p:spPr>
          <a:xfrm>
            <a:off x="457200" y="1600200"/>
            <a:ext cx="8229600" cy="5069160"/>
          </a:xfrm>
        </p:spPr>
        <p:txBody>
          <a:bodyPr>
            <a:noAutofit/>
          </a:bodyPr>
          <a:lstStyle/>
          <a:p>
            <a:pPr marL="514350" lvl="0" indent="-514350">
              <a:buFont typeface="+mj-lt"/>
              <a:buAutoNum type="arabicPeriod" startAt="8"/>
            </a:pPr>
            <a:r>
              <a:rPr lang="ar-SA" dirty="0"/>
              <a:t>البدء بتقديم المشكلة.</a:t>
            </a:r>
            <a:endParaRPr lang="en-US" dirty="0"/>
          </a:p>
          <a:p>
            <a:pPr lvl="0"/>
            <a:r>
              <a:rPr lang="ar-SA" dirty="0"/>
              <a:t>من يستطيع أداء مهارة </a:t>
            </a:r>
            <a:r>
              <a:rPr lang="ar-SA" dirty="0" err="1"/>
              <a:t>التنطيط</a:t>
            </a:r>
            <a:r>
              <a:rPr lang="ar-SA" dirty="0"/>
              <a:t> في ثلاثة اتجاهات مختلفة ؟</a:t>
            </a:r>
            <a:endParaRPr lang="en-US" dirty="0"/>
          </a:p>
          <a:p>
            <a:r>
              <a:rPr lang="ar-SA" dirty="0"/>
              <a:t>ينتشر الطلاب في الملعب وكل طالب يبدأ في اكتشاف بدائل </a:t>
            </a:r>
            <a:r>
              <a:rPr lang="ar-SA" dirty="0" err="1"/>
              <a:t>للتنطيط</a:t>
            </a:r>
            <a:r>
              <a:rPr lang="ar-SA" dirty="0"/>
              <a:t> في مفهوم الاتجاه (الأمام- الخلف- الجانب).</a:t>
            </a:r>
            <a:endParaRPr lang="en-US" dirty="0"/>
          </a:p>
          <a:p>
            <a:pPr lvl="0"/>
            <a:r>
              <a:rPr lang="ar-SA" dirty="0"/>
              <a:t>يجب أن يعطي المعلم لكل طالب الوقت الكافي.</a:t>
            </a:r>
            <a:endParaRPr lang="en-US" dirty="0"/>
          </a:p>
          <a:p>
            <a:pPr lvl="0"/>
            <a:r>
              <a:rPr lang="ar-SA" dirty="0"/>
              <a:t>يتجول المعلم بين الطلاب لتقديم التغذية الراجعة.</a:t>
            </a:r>
            <a:endParaRPr lang="en-US" dirty="0"/>
          </a:p>
          <a:p>
            <a:pPr marL="0" indent="0">
              <a:buNone/>
            </a:pPr>
            <a:endParaRPr lang="ar-SA" dirty="0"/>
          </a:p>
        </p:txBody>
      </p:sp>
    </p:spTree>
    <p:extLst>
      <p:ext uri="{BB962C8B-B14F-4D97-AF65-F5344CB8AC3E}">
        <p14:creationId xmlns:p14="http://schemas.microsoft.com/office/powerpoint/2010/main" val="3998686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بطاقة تصميم مشكلة</a:t>
            </a:r>
            <a:endParaRPr lang="ar-SA" dirty="0"/>
          </a:p>
        </p:txBody>
      </p:sp>
      <p:sp>
        <p:nvSpPr>
          <p:cNvPr id="3" name="عنصر نائب للمحتوى 2"/>
          <p:cNvSpPr>
            <a:spLocks noGrp="1"/>
          </p:cNvSpPr>
          <p:nvPr>
            <p:ph idx="1"/>
          </p:nvPr>
        </p:nvSpPr>
        <p:spPr/>
        <p:txBody>
          <a:bodyPr/>
          <a:lstStyle/>
          <a:p>
            <a:pPr lvl="0"/>
            <a:r>
              <a:rPr lang="ar-SA" dirty="0" smtClean="0"/>
              <a:t>من يستطيع أن يؤدي مهارة </a:t>
            </a:r>
            <a:r>
              <a:rPr lang="ar-SA" dirty="0" err="1" smtClean="0"/>
              <a:t>التنطيط</a:t>
            </a:r>
            <a:r>
              <a:rPr lang="ar-SA" dirty="0" smtClean="0"/>
              <a:t> من أربعة أوضاع مختلفة ؟</a:t>
            </a:r>
            <a:endParaRPr lang="en-US" dirty="0" smtClean="0"/>
          </a:p>
          <a:p>
            <a:r>
              <a:rPr lang="ar-SA" dirty="0" smtClean="0"/>
              <a:t>(مثال) من الوقوف – من الوقوف نصفا- الجثو نصفا- الجلوس).</a:t>
            </a:r>
            <a:endParaRPr lang="en-US" dirty="0" smtClean="0"/>
          </a:p>
          <a:p>
            <a:pPr lvl="0"/>
            <a:r>
              <a:rPr lang="ar-SA" dirty="0" smtClean="0"/>
              <a:t>من يستطيع أداء </a:t>
            </a:r>
            <a:r>
              <a:rPr lang="ar-SA" dirty="0" err="1" smtClean="0"/>
              <a:t>التنطيط</a:t>
            </a:r>
            <a:r>
              <a:rPr lang="ar-SA" dirty="0" smtClean="0"/>
              <a:t> بدون النظر إلى الكرة ؟</a:t>
            </a:r>
            <a:endParaRPr lang="en-US" dirty="0" smtClean="0"/>
          </a:p>
          <a:p>
            <a:pPr lvl="0"/>
            <a:r>
              <a:rPr lang="ar-SA" dirty="0" smtClean="0"/>
              <a:t>ما هي الأجزاء التي يمكن تحريكها في الجسم وأنت تنطط الكرة ؟</a:t>
            </a:r>
            <a:endParaRPr lang="en-US" dirty="0" smtClean="0"/>
          </a:p>
          <a:p>
            <a:r>
              <a:rPr lang="ar-SA" dirty="0" smtClean="0"/>
              <a:t>(مثال) الذراع الأخرى – الرأس- الرجل ...........)</a:t>
            </a:r>
            <a:endParaRPr lang="en-US" dirty="0" smtClean="0"/>
          </a:p>
          <a:p>
            <a:endParaRPr lang="ar-SA" dirty="0"/>
          </a:p>
        </p:txBody>
      </p:sp>
    </p:spTree>
    <p:extLst>
      <p:ext uri="{BB962C8B-B14F-4D97-AF65-F5344CB8AC3E}">
        <p14:creationId xmlns:p14="http://schemas.microsoft.com/office/powerpoint/2010/main" val="35990909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المراجع </a:t>
            </a:r>
            <a:endParaRPr lang="ar-SA" dirty="0"/>
          </a:p>
        </p:txBody>
      </p:sp>
      <p:sp>
        <p:nvSpPr>
          <p:cNvPr id="3" name="عنصر نائب للمحتوى 2"/>
          <p:cNvSpPr>
            <a:spLocks noGrp="1"/>
          </p:cNvSpPr>
          <p:nvPr>
            <p:ph idx="1"/>
          </p:nvPr>
        </p:nvSpPr>
        <p:spPr/>
        <p:txBody>
          <a:bodyPr/>
          <a:lstStyle/>
          <a:p>
            <a:r>
              <a:rPr lang="ar-SA" dirty="0" smtClean="0"/>
              <a:t>كتاب الحمد والسبر (1426) أساليب التعليم في التربية الرياضية، المملكة العربية السعودية </a:t>
            </a:r>
          </a:p>
          <a:p>
            <a:endParaRPr lang="ar-SA" dirty="0"/>
          </a:p>
        </p:txBody>
      </p:sp>
    </p:spTree>
    <p:extLst>
      <p:ext uri="{BB962C8B-B14F-4D97-AF65-F5344CB8AC3E}">
        <p14:creationId xmlns:p14="http://schemas.microsoft.com/office/powerpoint/2010/main" val="1928722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وصف الاسلوب</a:t>
            </a:r>
            <a:endParaRPr lang="ar-SA" dirty="0"/>
          </a:p>
        </p:txBody>
      </p:sp>
      <p:sp>
        <p:nvSpPr>
          <p:cNvPr id="3" name="عنصر نائب للمحتوى 2"/>
          <p:cNvSpPr>
            <a:spLocks noGrp="1"/>
          </p:cNvSpPr>
          <p:nvPr>
            <p:ph idx="1"/>
          </p:nvPr>
        </p:nvSpPr>
        <p:spPr/>
        <p:txBody>
          <a:bodyPr>
            <a:normAutofit/>
          </a:bodyPr>
          <a:lstStyle/>
          <a:p>
            <a:pPr marL="0" indent="0">
              <a:buNone/>
            </a:pPr>
            <a:r>
              <a:rPr lang="ar-SA" sz="3600" dirty="0"/>
              <a:t>يقدم فيه المعلم البدائل المتعددة من الحركات ويعطي الطالب فرصة تجريبها جميعاً حتى يتمكن من تحديد الأفضل.</a:t>
            </a:r>
            <a:endParaRPr lang="en-US" sz="3600" dirty="0"/>
          </a:p>
          <a:p>
            <a:endParaRPr lang="ar-SA" sz="3600" dirty="0"/>
          </a:p>
        </p:txBody>
      </p:sp>
    </p:spTree>
    <p:extLst>
      <p:ext uri="{BB962C8B-B14F-4D97-AF65-F5344CB8AC3E}">
        <p14:creationId xmlns:p14="http://schemas.microsoft.com/office/powerpoint/2010/main" val="3725826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أهداف أسلوب الاكتشاف الموجه</a:t>
            </a:r>
          </a:p>
        </p:txBody>
      </p:sp>
      <p:sp>
        <p:nvSpPr>
          <p:cNvPr id="3" name="عنصر نائب للمحتوى 2"/>
          <p:cNvSpPr>
            <a:spLocks noGrp="1"/>
          </p:cNvSpPr>
          <p:nvPr>
            <p:ph idx="1"/>
          </p:nvPr>
        </p:nvSpPr>
        <p:spPr/>
        <p:txBody>
          <a:bodyPr/>
          <a:lstStyle/>
          <a:p>
            <a:pPr marL="514350" lvl="0" indent="-514350">
              <a:buFont typeface="+mj-lt"/>
              <a:buAutoNum type="arabicPeriod"/>
            </a:pPr>
            <a:r>
              <a:rPr lang="ar-SA" dirty="0"/>
              <a:t>شغل الطالب في عملية استكشافية معينة.</a:t>
            </a:r>
            <a:endParaRPr lang="en-US" dirty="0"/>
          </a:p>
          <a:p>
            <a:pPr marL="514350" lvl="0" indent="-514350">
              <a:buFont typeface="+mj-lt"/>
              <a:buAutoNum type="arabicPeriod"/>
            </a:pPr>
            <a:r>
              <a:rPr lang="ar-SA" dirty="0"/>
              <a:t>تنمية العلاقة الإيجابية بين الطالب والمعلم من خلال عملية الاكتشاف.</a:t>
            </a:r>
            <a:endParaRPr lang="en-US" dirty="0"/>
          </a:p>
          <a:p>
            <a:pPr marL="514350" lvl="0" indent="-514350">
              <a:buFont typeface="+mj-lt"/>
              <a:buAutoNum type="arabicPeriod"/>
            </a:pPr>
            <a:r>
              <a:rPr lang="ar-SA" dirty="0"/>
              <a:t>تنمية عملية التفكير والاستقصاء والاكتشاف.</a:t>
            </a:r>
            <a:endParaRPr lang="en-US" dirty="0"/>
          </a:p>
          <a:p>
            <a:pPr marL="514350" lvl="0" indent="-514350">
              <a:buFont typeface="+mj-lt"/>
              <a:buAutoNum type="arabicPeriod"/>
            </a:pPr>
            <a:r>
              <a:rPr lang="ar-SA" dirty="0"/>
              <a:t>تنمية الصبر لكل من الطالب والمعلم عن طريق الممارسة.</a:t>
            </a:r>
            <a:endParaRPr lang="en-US" dirty="0"/>
          </a:p>
          <a:p>
            <a:pPr marL="514350" indent="-514350">
              <a:buFont typeface="+mj-lt"/>
              <a:buAutoNum type="arabicPeriod"/>
            </a:pPr>
            <a:endParaRPr lang="ar-SA" dirty="0"/>
          </a:p>
        </p:txBody>
      </p:sp>
    </p:spTree>
    <p:extLst>
      <p:ext uri="{BB962C8B-B14F-4D97-AF65-F5344CB8AC3E}">
        <p14:creationId xmlns:p14="http://schemas.microsoft.com/office/powerpoint/2010/main" val="2274956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بنية أسلوب التطبيق الذاتي</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209217876"/>
              </p:ext>
            </p:extLst>
          </p:nvPr>
        </p:nvGraphicFramePr>
        <p:xfrm>
          <a:off x="971600" y="2132856"/>
          <a:ext cx="6696744" cy="3096344"/>
        </p:xfrm>
        <a:graphic>
          <a:graphicData uri="http://schemas.openxmlformats.org/drawingml/2006/table">
            <a:tbl>
              <a:tblPr rtl="1" firstRow="1" firstCol="1" lastRow="1" lastCol="1" bandRow="1" bandCol="1">
                <a:tableStyleId>{7E9639D4-E3E2-4D34-9284-5A2195B3D0D7}</a:tableStyleId>
              </a:tblPr>
              <a:tblGrid>
                <a:gridCol w="3298586"/>
                <a:gridCol w="3398158"/>
              </a:tblGrid>
              <a:tr h="774086">
                <a:tc>
                  <a:txBody>
                    <a:bodyPr/>
                    <a:lstStyle/>
                    <a:p>
                      <a:pPr algn="ctr" rtl="1">
                        <a:spcAft>
                          <a:spcPts val="0"/>
                        </a:spcAft>
                      </a:pPr>
                      <a:r>
                        <a:rPr lang="ar-SA" sz="3200" dirty="0">
                          <a:effectLst/>
                        </a:rPr>
                        <a:t>القـرارات</a:t>
                      </a:r>
                      <a:endParaRPr lang="en-US" sz="3200" dirty="0">
                        <a:effectLst/>
                        <a:latin typeface="Arial"/>
                        <a:ea typeface="Times New Roman"/>
                        <a:cs typeface="Simplified Arabic"/>
                      </a:endParaRPr>
                    </a:p>
                  </a:txBody>
                  <a:tcPr marL="68580" marR="68580" marT="0" marB="0"/>
                </a:tc>
                <a:tc>
                  <a:txBody>
                    <a:bodyPr/>
                    <a:lstStyle/>
                    <a:p>
                      <a:pPr algn="ctr" rtl="1">
                        <a:spcAft>
                          <a:spcPts val="0"/>
                        </a:spcAft>
                      </a:pPr>
                      <a:r>
                        <a:rPr lang="ar-SA" sz="3200">
                          <a:effectLst/>
                        </a:rPr>
                        <a:t>متخذ القرار</a:t>
                      </a:r>
                      <a:endParaRPr lang="en-US" sz="3200">
                        <a:effectLst/>
                        <a:latin typeface="Arial"/>
                        <a:ea typeface="Times New Roman"/>
                        <a:cs typeface="Simplified Arabic"/>
                      </a:endParaRPr>
                    </a:p>
                  </a:txBody>
                  <a:tcPr marL="68580" marR="68580" marT="0" marB="0"/>
                </a:tc>
              </a:tr>
              <a:tr h="774086">
                <a:tc>
                  <a:txBody>
                    <a:bodyPr/>
                    <a:lstStyle/>
                    <a:p>
                      <a:pPr algn="ctr" rtl="1">
                        <a:spcAft>
                          <a:spcPts val="0"/>
                        </a:spcAft>
                      </a:pPr>
                      <a:r>
                        <a:rPr lang="ar-SA" sz="3200" dirty="0">
                          <a:effectLst/>
                        </a:rPr>
                        <a:t> قرارات التخطيط</a:t>
                      </a:r>
                      <a:endParaRPr lang="en-US" sz="3200" dirty="0">
                        <a:effectLst/>
                        <a:latin typeface="Arial"/>
                        <a:ea typeface="Times New Roman"/>
                        <a:cs typeface="Simplified Arabic"/>
                      </a:endParaRPr>
                    </a:p>
                  </a:txBody>
                  <a:tcPr marL="68580" marR="68580" marT="0" marB="0"/>
                </a:tc>
                <a:tc>
                  <a:txBody>
                    <a:bodyPr/>
                    <a:lstStyle/>
                    <a:p>
                      <a:pPr algn="ctr" rtl="1">
                        <a:spcAft>
                          <a:spcPts val="0"/>
                        </a:spcAft>
                      </a:pPr>
                      <a:r>
                        <a:rPr lang="ar-SA" sz="3200">
                          <a:effectLst/>
                        </a:rPr>
                        <a:t>المعلم</a:t>
                      </a:r>
                      <a:endParaRPr lang="en-US" sz="3200">
                        <a:effectLst/>
                        <a:latin typeface="Arial"/>
                        <a:ea typeface="Times New Roman"/>
                        <a:cs typeface="Simplified Arabic"/>
                      </a:endParaRPr>
                    </a:p>
                  </a:txBody>
                  <a:tcPr marL="68580" marR="68580" marT="0" marB="0"/>
                </a:tc>
              </a:tr>
              <a:tr h="774086">
                <a:tc>
                  <a:txBody>
                    <a:bodyPr/>
                    <a:lstStyle/>
                    <a:p>
                      <a:pPr algn="ctr" rtl="1">
                        <a:spcAft>
                          <a:spcPts val="0"/>
                        </a:spcAft>
                      </a:pPr>
                      <a:r>
                        <a:rPr lang="ar-SA" sz="3200">
                          <a:effectLst/>
                        </a:rPr>
                        <a:t> قرارات التنفيـذ</a:t>
                      </a:r>
                      <a:endParaRPr lang="en-US" sz="3200">
                        <a:effectLst/>
                        <a:latin typeface="Arial"/>
                        <a:ea typeface="Times New Roman"/>
                        <a:cs typeface="Simplified Arabic"/>
                      </a:endParaRPr>
                    </a:p>
                  </a:txBody>
                  <a:tcPr marL="68580" marR="68580" marT="0" marB="0"/>
                </a:tc>
                <a:tc>
                  <a:txBody>
                    <a:bodyPr/>
                    <a:lstStyle/>
                    <a:p>
                      <a:pPr algn="ctr" rtl="1">
                        <a:spcAft>
                          <a:spcPts val="0"/>
                        </a:spcAft>
                      </a:pPr>
                      <a:r>
                        <a:rPr lang="ar-SA" sz="3200">
                          <a:effectLst/>
                        </a:rPr>
                        <a:t>المعلم - الطالب</a:t>
                      </a:r>
                      <a:endParaRPr lang="en-US" sz="3200">
                        <a:effectLst/>
                        <a:latin typeface="Arial"/>
                        <a:ea typeface="Times New Roman"/>
                        <a:cs typeface="Simplified Arabic"/>
                      </a:endParaRPr>
                    </a:p>
                  </a:txBody>
                  <a:tcPr marL="68580" marR="68580" marT="0" marB="0"/>
                </a:tc>
              </a:tr>
              <a:tr h="774086">
                <a:tc>
                  <a:txBody>
                    <a:bodyPr/>
                    <a:lstStyle/>
                    <a:p>
                      <a:pPr algn="ctr" rtl="1">
                        <a:spcAft>
                          <a:spcPts val="0"/>
                        </a:spcAft>
                      </a:pPr>
                      <a:r>
                        <a:rPr lang="ar-SA" sz="3200">
                          <a:effectLst/>
                        </a:rPr>
                        <a:t> قـرارات التقويم</a:t>
                      </a:r>
                      <a:endParaRPr lang="en-US" sz="3200">
                        <a:effectLst/>
                        <a:latin typeface="Arial"/>
                        <a:ea typeface="Times New Roman"/>
                        <a:cs typeface="Simplified Arabic"/>
                      </a:endParaRPr>
                    </a:p>
                  </a:txBody>
                  <a:tcPr marL="68580" marR="68580" marT="0" marB="0"/>
                </a:tc>
                <a:tc>
                  <a:txBody>
                    <a:bodyPr/>
                    <a:lstStyle/>
                    <a:p>
                      <a:pPr algn="ctr" rtl="1">
                        <a:spcAft>
                          <a:spcPts val="0"/>
                        </a:spcAft>
                      </a:pPr>
                      <a:r>
                        <a:rPr lang="ar-SA" sz="3200" dirty="0">
                          <a:effectLst/>
                        </a:rPr>
                        <a:t>المعلم - الطالب</a:t>
                      </a:r>
                      <a:endParaRPr lang="en-US" sz="3200" dirty="0">
                        <a:effectLst/>
                        <a:latin typeface="Arial"/>
                        <a:ea typeface="Times New Roman"/>
                        <a:cs typeface="Simplified Arabic"/>
                      </a:endParaRPr>
                    </a:p>
                  </a:txBody>
                  <a:tcPr marL="68580" marR="68580" marT="0" marB="0"/>
                </a:tc>
              </a:tr>
            </a:tbl>
          </a:graphicData>
        </a:graphic>
      </p:graphicFrame>
    </p:spTree>
    <p:extLst>
      <p:ext uri="{BB962C8B-B14F-4D97-AF65-F5344CB8AC3E}">
        <p14:creationId xmlns:p14="http://schemas.microsoft.com/office/powerpoint/2010/main" val="2373626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قنوات النمو في أسلوب الاكتشاف الموجه</a:t>
            </a:r>
          </a:p>
        </p:txBody>
      </p:sp>
      <p:sp>
        <p:nvSpPr>
          <p:cNvPr id="3" name="عنصر نائب للمحتوى 2"/>
          <p:cNvSpPr>
            <a:spLocks noGrp="1"/>
          </p:cNvSpPr>
          <p:nvPr>
            <p:ph idx="1"/>
          </p:nvPr>
        </p:nvSpPr>
        <p:spPr/>
        <p:txBody>
          <a:bodyPr>
            <a:normAutofit/>
          </a:bodyPr>
          <a:lstStyle/>
          <a:p>
            <a:pPr lvl="0"/>
            <a:r>
              <a:rPr lang="ar-SA" sz="3600" dirty="0">
                <a:solidFill>
                  <a:srgbClr val="FF0000"/>
                </a:solidFill>
              </a:rPr>
              <a:t>الجانب </a:t>
            </a:r>
            <a:r>
              <a:rPr lang="ar-SA" sz="3600" dirty="0" err="1">
                <a:solidFill>
                  <a:srgbClr val="FF0000"/>
                </a:solidFill>
              </a:rPr>
              <a:t>المهـــــــــاري</a:t>
            </a:r>
            <a:r>
              <a:rPr lang="ar-SA" sz="3600" dirty="0"/>
              <a:t>: يركز الطالب على الأمور التي يريد المعلم استكشافها مما يجعل النمو في الجانب </a:t>
            </a:r>
            <a:r>
              <a:rPr lang="ar-SA" sz="3600" dirty="0" err="1"/>
              <a:t>المهاري</a:t>
            </a:r>
            <a:r>
              <a:rPr lang="ar-SA" sz="3600" dirty="0"/>
              <a:t> في حدود ما يريده المعلم.</a:t>
            </a:r>
            <a:endParaRPr lang="en-US" sz="3600" dirty="0"/>
          </a:p>
          <a:p>
            <a:pPr lvl="0"/>
            <a:r>
              <a:rPr lang="ar-SA" sz="3600" dirty="0">
                <a:solidFill>
                  <a:srgbClr val="FF0000"/>
                </a:solidFill>
              </a:rPr>
              <a:t>الجانب الاجتماعي</a:t>
            </a:r>
            <a:r>
              <a:rPr lang="ar-SA" sz="3600" dirty="0"/>
              <a:t>: تكون علاقة الطالب مع المعلم أكثر من علاقته بالطالب فيكون النمو محدوداً في الناحية الاجتماعية.</a:t>
            </a:r>
            <a:endParaRPr lang="en-US" sz="3600" dirty="0"/>
          </a:p>
          <a:p>
            <a:endParaRPr lang="ar-SA" sz="3600" dirty="0"/>
          </a:p>
        </p:txBody>
      </p:sp>
    </p:spTree>
    <p:extLst>
      <p:ext uri="{BB962C8B-B14F-4D97-AF65-F5344CB8AC3E}">
        <p14:creationId xmlns:p14="http://schemas.microsoft.com/office/powerpoint/2010/main" val="2306986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قنوات النمو في أسلوب الاكتشاف الموجه</a:t>
            </a:r>
            <a:endParaRPr lang="ar-SA" dirty="0"/>
          </a:p>
        </p:txBody>
      </p:sp>
      <p:sp>
        <p:nvSpPr>
          <p:cNvPr id="3" name="عنصر نائب للمحتوى 2"/>
          <p:cNvSpPr>
            <a:spLocks noGrp="1"/>
          </p:cNvSpPr>
          <p:nvPr>
            <p:ph idx="1"/>
          </p:nvPr>
        </p:nvSpPr>
        <p:spPr/>
        <p:txBody>
          <a:bodyPr>
            <a:normAutofit/>
          </a:bodyPr>
          <a:lstStyle/>
          <a:p>
            <a:pPr lvl="0"/>
            <a:r>
              <a:rPr lang="ar-SA" sz="3600" dirty="0" smtClean="0">
                <a:solidFill>
                  <a:srgbClr val="FF0000"/>
                </a:solidFill>
              </a:rPr>
              <a:t>الجانب الانفعالي</a:t>
            </a:r>
            <a:r>
              <a:rPr lang="ar-SA" sz="3600" dirty="0" smtClean="0"/>
              <a:t>: يتحرك النمو الانفعالي إلى أقصى مدى له وذلك حسب نجاح كل طالب في عملية الاكتشاف.</a:t>
            </a:r>
            <a:endParaRPr lang="en-US" sz="3600" dirty="0" smtClean="0"/>
          </a:p>
          <a:p>
            <a:pPr lvl="0"/>
            <a:r>
              <a:rPr lang="ar-SA" sz="3600" dirty="0" smtClean="0">
                <a:solidFill>
                  <a:srgbClr val="FF0000"/>
                </a:solidFill>
              </a:rPr>
              <a:t>الجانب المعرفي</a:t>
            </a:r>
            <a:r>
              <a:rPr lang="ar-SA" sz="3600" dirty="0" smtClean="0"/>
              <a:t>: في هذا الأسلوب ينشغل الطالب في عملية فكرية معينة وبذلك يكون النمو المعرفي في أقصى مدى له عن باقي الأساليب السابقة.</a:t>
            </a:r>
            <a:endParaRPr lang="en-US" sz="3600" dirty="0" smtClean="0"/>
          </a:p>
          <a:p>
            <a:endParaRPr lang="ar-SA" sz="3600" dirty="0"/>
          </a:p>
        </p:txBody>
      </p:sp>
    </p:spTree>
    <p:extLst>
      <p:ext uri="{BB962C8B-B14F-4D97-AF65-F5344CB8AC3E}">
        <p14:creationId xmlns:p14="http://schemas.microsoft.com/office/powerpoint/2010/main" val="358167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قنوات النمو في أسلوب الاكتشاف الموجه</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801610840"/>
              </p:ext>
            </p:extLst>
          </p:nvPr>
        </p:nvGraphicFramePr>
        <p:xfrm>
          <a:off x="611561" y="2348880"/>
          <a:ext cx="7704856" cy="2717197"/>
        </p:xfrm>
        <a:graphic>
          <a:graphicData uri="http://schemas.openxmlformats.org/drawingml/2006/table">
            <a:tbl>
              <a:tblPr rtl="1" firstRow="1" firstCol="1" lastRow="1" lastCol="1" bandRow="1" bandCol="1">
                <a:tableStyleId>{69012ECD-51FC-41F1-AA8D-1B2483CD663E}</a:tableStyleId>
              </a:tblPr>
              <a:tblGrid>
                <a:gridCol w="462093"/>
                <a:gridCol w="2124174"/>
                <a:gridCol w="1226499"/>
                <a:gridCol w="1381664"/>
                <a:gridCol w="1333677"/>
                <a:gridCol w="1176749"/>
              </a:tblGrid>
              <a:tr h="464857">
                <a:tc rowSpan="2">
                  <a:txBody>
                    <a:bodyPr/>
                    <a:lstStyle/>
                    <a:p>
                      <a:pPr algn="ctr" rtl="1">
                        <a:spcAft>
                          <a:spcPts val="0"/>
                        </a:spcAft>
                      </a:pPr>
                      <a:r>
                        <a:rPr lang="ar-SA" sz="2800" b="0" dirty="0" smtClean="0">
                          <a:effectLst/>
                        </a:rPr>
                        <a:t>م</a:t>
                      </a:r>
                      <a:endParaRPr lang="en-US" sz="2800" b="0" dirty="0">
                        <a:effectLst/>
                        <a:latin typeface="Arial"/>
                        <a:ea typeface="Times New Roman"/>
                        <a:cs typeface="Simplified Arabic"/>
                      </a:endParaRPr>
                    </a:p>
                  </a:txBody>
                  <a:tcPr marL="68580" marR="68580" marT="0" marB="0" anchor="ctr"/>
                </a:tc>
                <a:tc rowSpan="2">
                  <a:txBody>
                    <a:bodyPr/>
                    <a:lstStyle/>
                    <a:p>
                      <a:pPr algn="ctr" rtl="1">
                        <a:spcAft>
                          <a:spcPts val="0"/>
                        </a:spcAft>
                      </a:pPr>
                      <a:r>
                        <a:rPr lang="ar-SA" sz="2800" dirty="0">
                          <a:effectLst/>
                        </a:rPr>
                        <a:t>اسم الأسلوب</a:t>
                      </a:r>
                      <a:endParaRPr lang="en-US" sz="2800" dirty="0">
                        <a:effectLst/>
                        <a:latin typeface="Arial"/>
                        <a:ea typeface="Times New Roman"/>
                        <a:cs typeface="Simplified Arabic"/>
                      </a:endParaRPr>
                    </a:p>
                  </a:txBody>
                  <a:tcPr marL="68580" marR="68580" marT="0" marB="0" anchor="ctr"/>
                </a:tc>
                <a:tc gridSpan="4">
                  <a:txBody>
                    <a:bodyPr/>
                    <a:lstStyle/>
                    <a:p>
                      <a:pPr algn="ctr" rtl="1">
                        <a:spcAft>
                          <a:spcPts val="0"/>
                        </a:spcAft>
                      </a:pPr>
                      <a:r>
                        <a:rPr lang="ar-SA" sz="2800" dirty="0">
                          <a:effectLst/>
                        </a:rPr>
                        <a:t>قنـــوات النمـو</a:t>
                      </a:r>
                      <a:endParaRPr lang="en-US" sz="2800" dirty="0">
                        <a:effectLst/>
                        <a:latin typeface="Arial"/>
                        <a:ea typeface="Times New Roman"/>
                        <a:cs typeface="Simplified Arabic"/>
                      </a:endParaRPr>
                    </a:p>
                  </a:txBody>
                  <a:tcPr marL="68580" marR="68580" marT="0" marB="0" anchor="ct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820335">
                <a:tc vMerge="1">
                  <a:txBody>
                    <a:bodyPr/>
                    <a:lstStyle/>
                    <a:p>
                      <a:pPr rtl="1"/>
                      <a:endParaRPr lang="ar-SA"/>
                    </a:p>
                  </a:txBody>
                  <a:tcPr/>
                </a:tc>
                <a:tc vMerge="1">
                  <a:txBody>
                    <a:bodyPr/>
                    <a:lstStyle/>
                    <a:p>
                      <a:pPr rtl="1"/>
                      <a:endParaRPr lang="ar-SA"/>
                    </a:p>
                  </a:txBody>
                  <a:tcPr/>
                </a:tc>
                <a:tc>
                  <a:txBody>
                    <a:bodyPr/>
                    <a:lstStyle/>
                    <a:p>
                      <a:pPr algn="ctr" rtl="1">
                        <a:spcAft>
                          <a:spcPts val="0"/>
                        </a:spcAft>
                      </a:pPr>
                      <a:r>
                        <a:rPr lang="ar-SA" sz="2800" dirty="0">
                          <a:effectLst/>
                        </a:rPr>
                        <a:t>الجانب </a:t>
                      </a:r>
                      <a:r>
                        <a:rPr lang="ar-SA" sz="2800" dirty="0" err="1">
                          <a:effectLst/>
                        </a:rPr>
                        <a:t>المهاري</a:t>
                      </a:r>
                      <a:endParaRPr lang="en-US" sz="2800" dirty="0">
                        <a:effectLst/>
                        <a:latin typeface="Arial"/>
                        <a:ea typeface="Times New Roman"/>
                        <a:cs typeface="Simplified Arabic"/>
                      </a:endParaRPr>
                    </a:p>
                  </a:txBody>
                  <a:tcPr marL="68580" marR="68580" marT="0" marB="0" anchor="ctr"/>
                </a:tc>
                <a:tc>
                  <a:txBody>
                    <a:bodyPr/>
                    <a:lstStyle/>
                    <a:p>
                      <a:pPr algn="ctr" rtl="1">
                        <a:spcAft>
                          <a:spcPts val="0"/>
                        </a:spcAft>
                      </a:pPr>
                      <a:r>
                        <a:rPr lang="ar-SA" sz="2800" spc="-30" dirty="0">
                          <a:effectLst/>
                        </a:rPr>
                        <a:t>الجانب الاجتماعي</a:t>
                      </a:r>
                      <a:endParaRPr lang="en-US" sz="2800" dirty="0">
                        <a:effectLst/>
                        <a:latin typeface="Arial"/>
                        <a:ea typeface="Times New Roman"/>
                        <a:cs typeface="Simplified Arabic"/>
                      </a:endParaRPr>
                    </a:p>
                  </a:txBody>
                  <a:tcPr marL="68580" marR="68580" marT="0" marB="0" anchor="ctr"/>
                </a:tc>
                <a:tc>
                  <a:txBody>
                    <a:bodyPr/>
                    <a:lstStyle/>
                    <a:p>
                      <a:pPr algn="ctr" rtl="1">
                        <a:spcAft>
                          <a:spcPts val="0"/>
                        </a:spcAft>
                      </a:pPr>
                      <a:r>
                        <a:rPr lang="ar-SA" sz="2800" dirty="0">
                          <a:effectLst/>
                        </a:rPr>
                        <a:t>الجانب الانفعالي</a:t>
                      </a:r>
                      <a:endParaRPr lang="en-US" sz="2800" dirty="0">
                        <a:effectLst/>
                        <a:latin typeface="Arial"/>
                        <a:ea typeface="Times New Roman"/>
                        <a:cs typeface="Simplified Arabic"/>
                      </a:endParaRPr>
                    </a:p>
                  </a:txBody>
                  <a:tcPr marL="68580" marR="68580" marT="0" marB="0" anchor="ctr"/>
                </a:tc>
                <a:tc>
                  <a:txBody>
                    <a:bodyPr/>
                    <a:lstStyle/>
                    <a:p>
                      <a:pPr algn="ctr" rtl="1">
                        <a:spcAft>
                          <a:spcPts val="0"/>
                        </a:spcAft>
                      </a:pPr>
                      <a:r>
                        <a:rPr lang="ar-SA" sz="2800" b="0" dirty="0">
                          <a:effectLst/>
                        </a:rPr>
                        <a:t>الجانب المعرفي</a:t>
                      </a:r>
                      <a:endParaRPr lang="en-US" sz="2800" b="0" dirty="0">
                        <a:effectLst/>
                        <a:latin typeface="Arial"/>
                        <a:ea typeface="Times New Roman"/>
                        <a:cs typeface="Simplified Arabic"/>
                      </a:endParaRPr>
                    </a:p>
                  </a:txBody>
                  <a:tcPr marL="68580" marR="68580" marT="0" marB="0" anchor="ctr"/>
                </a:tc>
              </a:tr>
              <a:tr h="1398900">
                <a:tc>
                  <a:txBody>
                    <a:bodyPr/>
                    <a:lstStyle/>
                    <a:p>
                      <a:pPr algn="ctr" rtl="1">
                        <a:spcAft>
                          <a:spcPts val="0"/>
                        </a:spcAft>
                      </a:pPr>
                      <a:r>
                        <a:rPr lang="ar-SA" sz="2800" dirty="0">
                          <a:effectLst/>
                        </a:rPr>
                        <a:t>6</a:t>
                      </a:r>
                      <a:endParaRPr lang="en-US" sz="2800" dirty="0">
                        <a:effectLst/>
                        <a:latin typeface="Arial"/>
                        <a:ea typeface="Times New Roman"/>
                        <a:cs typeface="Simplified Arabic"/>
                      </a:endParaRPr>
                    </a:p>
                  </a:txBody>
                  <a:tcPr marL="68580" marR="68580" marT="0" marB="0" anchor="ctr"/>
                </a:tc>
                <a:tc>
                  <a:txBody>
                    <a:bodyPr/>
                    <a:lstStyle/>
                    <a:p>
                      <a:pPr algn="r" rtl="1">
                        <a:lnSpc>
                          <a:spcPts val="2100"/>
                        </a:lnSpc>
                        <a:spcAft>
                          <a:spcPts val="0"/>
                        </a:spcAft>
                      </a:pPr>
                      <a:r>
                        <a:rPr lang="ar-SA" sz="2800" b="0" dirty="0" smtClean="0">
                          <a:effectLst/>
                        </a:rPr>
                        <a:t>أسلوب</a:t>
                      </a:r>
                      <a:r>
                        <a:rPr lang="ar-SA" sz="2800" b="0" baseline="0" dirty="0" smtClean="0">
                          <a:effectLst/>
                        </a:rPr>
                        <a:t> </a:t>
                      </a:r>
                      <a:r>
                        <a:rPr lang="ar-SA" sz="2800" b="0" dirty="0" smtClean="0">
                          <a:effectLst/>
                        </a:rPr>
                        <a:t>الاكتشاف</a:t>
                      </a:r>
                      <a:r>
                        <a:rPr lang="ar-SA" sz="2800" b="0" baseline="0" dirty="0" smtClean="0">
                          <a:effectLst/>
                        </a:rPr>
                        <a:t> </a:t>
                      </a:r>
                      <a:r>
                        <a:rPr lang="ar-SA" sz="2800" b="0" dirty="0" smtClean="0">
                          <a:effectLst/>
                        </a:rPr>
                        <a:t>الموجـه</a:t>
                      </a:r>
                      <a:r>
                        <a:rPr lang="ar-SA" sz="2800" b="0" dirty="0">
                          <a:effectLst/>
                        </a:rPr>
                        <a:t>.</a:t>
                      </a:r>
                      <a:endParaRPr lang="en-US" sz="2800" b="0" dirty="0">
                        <a:effectLst/>
                        <a:latin typeface="Arial"/>
                        <a:ea typeface="Times New Roman"/>
                        <a:cs typeface="Simplified Arabic"/>
                      </a:endParaRPr>
                    </a:p>
                  </a:txBody>
                  <a:tcPr marL="68580" marR="68580" marT="0" marB="0" anchor="ctr"/>
                </a:tc>
                <a:tc>
                  <a:txBody>
                    <a:bodyPr/>
                    <a:lstStyle/>
                    <a:p>
                      <a:pPr algn="ctr" rtl="1">
                        <a:spcAft>
                          <a:spcPts val="0"/>
                        </a:spcAft>
                      </a:pPr>
                      <a:r>
                        <a:rPr lang="ar-SA" sz="2800" dirty="0">
                          <a:effectLst/>
                        </a:rPr>
                        <a:t>2</a:t>
                      </a:r>
                      <a:endParaRPr lang="en-US" sz="2800" dirty="0">
                        <a:effectLst/>
                        <a:latin typeface="Arial"/>
                        <a:ea typeface="Times New Roman"/>
                        <a:cs typeface="Simplified Arabic"/>
                      </a:endParaRPr>
                    </a:p>
                  </a:txBody>
                  <a:tcPr marL="68580" marR="68580" marT="0" marB="0" anchor="ctr"/>
                </a:tc>
                <a:tc>
                  <a:txBody>
                    <a:bodyPr/>
                    <a:lstStyle/>
                    <a:p>
                      <a:pPr algn="ctr" rtl="1">
                        <a:spcAft>
                          <a:spcPts val="0"/>
                        </a:spcAft>
                      </a:pPr>
                      <a:r>
                        <a:rPr lang="ar-SA" sz="2800" dirty="0">
                          <a:effectLst/>
                        </a:rPr>
                        <a:t>2</a:t>
                      </a:r>
                      <a:endParaRPr lang="en-US" sz="2800" dirty="0">
                        <a:effectLst/>
                        <a:latin typeface="Arial"/>
                        <a:ea typeface="Times New Roman"/>
                        <a:cs typeface="Simplified Arabic"/>
                      </a:endParaRPr>
                    </a:p>
                  </a:txBody>
                  <a:tcPr marL="68580" marR="68580" marT="0" marB="0" anchor="ctr"/>
                </a:tc>
                <a:tc>
                  <a:txBody>
                    <a:bodyPr/>
                    <a:lstStyle/>
                    <a:p>
                      <a:pPr algn="ctr" rtl="1">
                        <a:spcAft>
                          <a:spcPts val="0"/>
                        </a:spcAft>
                      </a:pPr>
                      <a:r>
                        <a:rPr lang="ar-SA" sz="2800" dirty="0">
                          <a:effectLst/>
                        </a:rPr>
                        <a:t>6</a:t>
                      </a:r>
                      <a:endParaRPr lang="en-US" sz="2800" dirty="0">
                        <a:effectLst/>
                        <a:latin typeface="Arial"/>
                        <a:ea typeface="Times New Roman"/>
                        <a:cs typeface="Simplified Arabic"/>
                      </a:endParaRPr>
                    </a:p>
                  </a:txBody>
                  <a:tcPr marL="68580" marR="68580" marT="0" marB="0" anchor="ctr"/>
                </a:tc>
                <a:tc>
                  <a:txBody>
                    <a:bodyPr/>
                    <a:lstStyle/>
                    <a:p>
                      <a:pPr algn="ctr" rtl="1">
                        <a:spcAft>
                          <a:spcPts val="0"/>
                        </a:spcAft>
                      </a:pPr>
                      <a:r>
                        <a:rPr lang="ar-SA" sz="2800" dirty="0">
                          <a:effectLst/>
                        </a:rPr>
                        <a:t>7</a:t>
                      </a:r>
                      <a:endParaRPr lang="en-US" sz="2800" dirty="0">
                        <a:effectLst/>
                        <a:latin typeface="Arial"/>
                        <a:ea typeface="Times New Roman"/>
                        <a:cs typeface="Simplified Arabic"/>
                      </a:endParaRPr>
                    </a:p>
                  </a:txBody>
                  <a:tcPr marL="68580" marR="68580" marT="0" marB="0" anchor="ctr"/>
                </a:tc>
              </a:tr>
            </a:tbl>
          </a:graphicData>
        </a:graphic>
      </p:graphicFrame>
    </p:spTree>
    <p:extLst>
      <p:ext uri="{BB962C8B-B14F-4D97-AF65-F5344CB8AC3E}">
        <p14:creationId xmlns:p14="http://schemas.microsoft.com/office/powerpoint/2010/main" val="239354493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459</TotalTime>
  <Words>1508</Words>
  <Application>Microsoft Office PowerPoint</Application>
  <PresentationFormat>عرض على الشاشة (3:4)‏</PresentationFormat>
  <Paragraphs>216</Paragraphs>
  <Slides>32</Slides>
  <Notes>0</Notes>
  <HiddenSlides>0</HiddenSlides>
  <MMClips>0</MMClips>
  <ScaleCrop>false</ScaleCrop>
  <HeadingPairs>
    <vt:vector size="4" baseType="variant">
      <vt:variant>
        <vt:lpstr>نسق</vt:lpstr>
      </vt:variant>
      <vt:variant>
        <vt:i4>1</vt:i4>
      </vt:variant>
      <vt:variant>
        <vt:lpstr>عناوين الشرائح</vt:lpstr>
      </vt:variant>
      <vt:variant>
        <vt:i4>32</vt:i4>
      </vt:variant>
    </vt:vector>
  </HeadingPairs>
  <TitlesOfParts>
    <vt:vector size="33" baseType="lpstr">
      <vt:lpstr>نسق Office</vt:lpstr>
      <vt:lpstr>أسلوب الاكتشاف الموجه  واسلوب أسلوب حل المشكلات</vt:lpstr>
      <vt:lpstr>اهداف المحاضرة </vt:lpstr>
      <vt:lpstr>عرض تقديمي في PowerPoint</vt:lpstr>
      <vt:lpstr>وصف الاسلوب</vt:lpstr>
      <vt:lpstr>أهداف أسلوب الاكتشاف الموجه</vt:lpstr>
      <vt:lpstr>بنية أسلوب التطبيق الذاتي</vt:lpstr>
      <vt:lpstr>قنوات النمو في أسلوب الاكتشاف الموجه</vt:lpstr>
      <vt:lpstr>قنوات النمو في أسلوب الاكتشاف الموجه</vt:lpstr>
      <vt:lpstr>قنوات النمو في أسلوب الاكتشاف الموجه</vt:lpstr>
      <vt:lpstr>خطوات تنفيذ أسلوب الاكتشاف الموجــه</vt:lpstr>
      <vt:lpstr>خطوات تنفيذ أسلوب الاكتشاف الموجــه</vt:lpstr>
      <vt:lpstr>نموذج التدريس بأسلوب الاكتشاف الموجه</vt:lpstr>
      <vt:lpstr>نموذج التدريس بأسلوب الاكتشاف الموجه</vt:lpstr>
      <vt:lpstr>نموذج التدريس بأسلوب الاكتشاف الموجه</vt:lpstr>
      <vt:lpstr>عرض تقديمي في PowerPoint</vt:lpstr>
      <vt:lpstr>صورة توضيحية لمهارة الوثب</vt:lpstr>
      <vt:lpstr>عرض تقديمي في PowerPoint</vt:lpstr>
      <vt:lpstr>وصف الاسلوب </vt:lpstr>
      <vt:lpstr>مقارنة اسلوب حل المشكلات مع اسلوب الاكتشاف</vt:lpstr>
      <vt:lpstr>أهداف أسلوب التفكير المتشعب (حل المشكلات) </vt:lpstr>
      <vt:lpstr>بنية أسلوب التفكير المتشعب (حل المشكلة)</vt:lpstr>
      <vt:lpstr>مميزات أسلوب حل المشكلات</vt:lpstr>
      <vt:lpstr>قنوات النمو في أسلوب التفكير المتشعب (حل المشكلة)</vt:lpstr>
      <vt:lpstr>قنوات النمو في أسلوب التفكير المتشعب</vt:lpstr>
      <vt:lpstr>خطوات تنفيذ أسلوب التفكير المتشعب</vt:lpstr>
      <vt:lpstr>خطوات تنفيذ أسلوب التفكير المتشعب</vt:lpstr>
      <vt:lpstr>خطوات تنفيذ أسلوب التفكير المتشعب</vt:lpstr>
      <vt:lpstr>بطاقة تصميم مشكلة</vt:lpstr>
      <vt:lpstr>بطاقة تصميم مشكلة</vt:lpstr>
      <vt:lpstr>بطاقة تصميم مشكلة</vt:lpstr>
      <vt:lpstr>بطاقة تصميم مشكلة</vt:lpstr>
      <vt:lpstr>المراجع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أسلوب الاكتشاف الموجه  واسلوب أسلوب حل المشكلات</dc:title>
  <dc:creator>AA</dc:creator>
  <cp:lastModifiedBy>AA</cp:lastModifiedBy>
  <cp:revision>23</cp:revision>
  <dcterms:created xsi:type="dcterms:W3CDTF">2023-11-11T07:42:42Z</dcterms:created>
  <dcterms:modified xsi:type="dcterms:W3CDTF">2023-11-11T15:22:15Z</dcterms:modified>
</cp:coreProperties>
</file>