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336" r:id="rId3"/>
    <p:sldId id="367" r:id="rId4"/>
    <p:sldId id="373" r:id="rId5"/>
    <p:sldId id="372" r:id="rId6"/>
    <p:sldId id="369" r:id="rId7"/>
    <p:sldId id="371" r:id="rId8"/>
    <p:sldId id="370" r:id="rId9"/>
    <p:sldId id="380" r:id="rId10"/>
    <p:sldId id="368" r:id="rId11"/>
    <p:sldId id="374" r:id="rId12"/>
    <p:sldId id="375" r:id="rId13"/>
    <p:sldId id="385" r:id="rId14"/>
    <p:sldId id="386" r:id="rId15"/>
    <p:sldId id="378" r:id="rId16"/>
    <p:sldId id="384" r:id="rId17"/>
    <p:sldId id="387" r:id="rId18"/>
    <p:sldId id="389" r:id="rId19"/>
    <p:sldId id="391" r:id="rId20"/>
    <p:sldId id="390" r:id="rId21"/>
    <p:sldId id="388" r:id="rId22"/>
    <p:sldId id="392" r:id="rId23"/>
    <p:sldId id="393" r:id="rId24"/>
    <p:sldId id="394" r:id="rId25"/>
    <p:sldId id="395" r:id="rId26"/>
    <p:sldId id="396" r:id="rId27"/>
    <p:sldId id="397" r:id="rId28"/>
    <p:sldId id="398" r:id="rId29"/>
    <p:sldId id="399" r:id="rId30"/>
    <p:sldId id="400" r:id="rId31"/>
    <p:sldId id="401" r:id="rId32"/>
    <p:sldId id="377"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65" autoAdjust="0"/>
    <p:restoredTop sz="94621" autoAdjust="0"/>
  </p:normalViewPr>
  <p:slideViewPr>
    <p:cSldViewPr>
      <p:cViewPr varScale="1">
        <p:scale>
          <a:sx n="105" d="100"/>
          <a:sy n="105" d="100"/>
        </p:scale>
        <p:origin x="858" y="96"/>
      </p:cViewPr>
      <p:guideLst>
        <p:guide orient="horz" pos="2160"/>
        <p:guide pos="2880"/>
      </p:guideLst>
    </p:cSldViewPr>
  </p:slideViewPr>
  <p:outlineViewPr>
    <p:cViewPr>
      <p:scale>
        <a:sx n="33" d="100"/>
        <a:sy n="33" d="100"/>
      </p:scale>
      <p:origin x="0" y="4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69C7C7-2451-4837-8BF3-5C12A24A3ED8}" type="datetimeFigureOut">
              <a:rPr lang="ar-SA" smtClean="0"/>
              <a:t>20/07/46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AA8489-B023-4987-8D4B-3B2C655E7EA2}" type="slidenum">
              <a:rPr lang="ar-SA" smtClean="0"/>
              <a:t>‹#›</a:t>
            </a:fld>
            <a:endParaRPr lang="ar-SA"/>
          </a:p>
        </p:txBody>
      </p:sp>
    </p:spTree>
    <p:extLst>
      <p:ext uri="{BB962C8B-B14F-4D97-AF65-F5344CB8AC3E}">
        <p14:creationId xmlns:p14="http://schemas.microsoft.com/office/powerpoint/2010/main" val="8033733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6151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9668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5480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3509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6374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403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7D486A93-018E-4D86-9531-58258757F01E}" type="datetimeFigureOut">
              <a:rPr lang="ar-SA" smtClean="0"/>
              <a:t>20/07/46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4745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7D486A93-018E-4D86-9531-58258757F01E}" type="datetimeFigureOut">
              <a:rPr lang="ar-SA" smtClean="0"/>
              <a:t>20/07/46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9231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6A93-018E-4D86-9531-58258757F01E}" type="datetimeFigureOut">
              <a:rPr lang="ar-SA" smtClean="0"/>
              <a:t>20/07/46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22022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37932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2474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486A93-018E-4D86-9531-58258757F01E}" type="datetimeFigureOut">
              <a:rPr lang="ar-SA" smtClean="0"/>
              <a:t>20/07/46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B3FF1D-F729-479D-A7BC-D11DE059A7E7}" type="slidenum">
              <a:rPr lang="ar-SA" smtClean="0"/>
              <a:t>‹#›</a:t>
            </a:fld>
            <a:endParaRPr lang="ar-SA"/>
          </a:p>
        </p:txBody>
      </p:sp>
    </p:spTree>
    <p:extLst>
      <p:ext uri="{BB962C8B-B14F-4D97-AF65-F5344CB8AC3E}">
        <p14:creationId xmlns:p14="http://schemas.microsoft.com/office/powerpoint/2010/main" val="12576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anasaccontrol.cl/plaga/polilla-de-los-cereales/" TargetMode="Externa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vikaspedia.in/agriculture/post-harvest-technologies/technologies-for-agri-horti-crops/storage-insects-and-their-management#section-7" TargetMode="External"/><Relationship Id="rId13" Type="http://schemas.openxmlformats.org/officeDocument/2006/relationships/hyperlink" Target="http://vikaspedia.in/agriculture/post-harvest-technologies/technologies-for-agri-horti-crops/storage-insects-and-their-management#section-12" TargetMode="External"/><Relationship Id="rId18" Type="http://schemas.openxmlformats.org/officeDocument/2006/relationships/hyperlink" Target="http://vikaspedia.in/agriculture/post-harvest-technologies/technologies-for-agri-horti-crops/storage-insects-and-their-management#section-17" TargetMode="External"/><Relationship Id="rId3" Type="http://schemas.openxmlformats.org/officeDocument/2006/relationships/hyperlink" Target="http://vikaspedia.in/agriculture/post-harvest-technologies/technologies-for-agri-horti-crops/storage-insects-and-their-management#section-2" TargetMode="External"/><Relationship Id="rId7" Type="http://schemas.openxmlformats.org/officeDocument/2006/relationships/hyperlink" Target="http://vikaspedia.in/agriculture/post-harvest-technologies/technologies-for-agri-horti-crops/storage-insects-and-their-management#section-6" TargetMode="External"/><Relationship Id="rId12" Type="http://schemas.openxmlformats.org/officeDocument/2006/relationships/hyperlink" Target="http://vikaspedia.in/agriculture/post-harvest-technologies/technologies-for-agri-horti-crops/storage-insects-and-their-management#section-11" TargetMode="External"/><Relationship Id="rId17" Type="http://schemas.openxmlformats.org/officeDocument/2006/relationships/hyperlink" Target="http://vikaspedia.in/agriculture/post-harvest-technologies/technologies-for-agri-horti-crops/storage-insects-and-their-management#section-16" TargetMode="External"/><Relationship Id="rId2" Type="http://schemas.openxmlformats.org/officeDocument/2006/relationships/hyperlink" Target="http://vikaspedia.in/agriculture/post-harvest-technologies/technologies-for-agri-horti-crops/storage-insects-and-their-management#section-1" TargetMode="External"/><Relationship Id="rId16" Type="http://schemas.openxmlformats.org/officeDocument/2006/relationships/hyperlink" Target="http://vikaspedia.in/agriculture/post-harvest-technologies/technologies-for-agri-horti-crops/storage-insects-and-their-management#section-15" TargetMode="External"/><Relationship Id="rId1" Type="http://schemas.openxmlformats.org/officeDocument/2006/relationships/slideLayout" Target="../slideLayouts/slideLayout7.xml"/><Relationship Id="rId6" Type="http://schemas.openxmlformats.org/officeDocument/2006/relationships/hyperlink" Target="http://vikaspedia.in/agriculture/post-harvest-technologies/technologies-for-agri-horti-crops/storage-insects-and-their-management#section-5" TargetMode="External"/><Relationship Id="rId11" Type="http://schemas.openxmlformats.org/officeDocument/2006/relationships/hyperlink" Target="http://vikaspedia.in/agriculture/post-harvest-technologies/technologies-for-agri-horti-crops/storage-insects-and-their-management#section-10" TargetMode="External"/><Relationship Id="rId5" Type="http://schemas.openxmlformats.org/officeDocument/2006/relationships/hyperlink" Target="http://vikaspedia.in/agriculture/post-harvest-technologies/technologies-for-agri-horti-crops/storage-insects-and-their-management#section-4" TargetMode="External"/><Relationship Id="rId15" Type="http://schemas.openxmlformats.org/officeDocument/2006/relationships/hyperlink" Target="http://vikaspedia.in/agriculture/post-harvest-technologies/technologies-for-agri-horti-crops/storage-insects-and-their-management#section-14" TargetMode="External"/><Relationship Id="rId10" Type="http://schemas.openxmlformats.org/officeDocument/2006/relationships/hyperlink" Target="http://vikaspedia.in/agriculture/post-harvest-technologies/technologies-for-agri-horti-crops/storage-insects-and-their-management#section-9" TargetMode="External"/><Relationship Id="rId19" Type="http://schemas.openxmlformats.org/officeDocument/2006/relationships/hyperlink" Target="http://vikaspedia.in/agriculture/post-harvest-technologies/technologies-for-agri-horti-crops/storage-insects-and-their-management#section-18" TargetMode="External"/><Relationship Id="rId4" Type="http://schemas.openxmlformats.org/officeDocument/2006/relationships/hyperlink" Target="http://vikaspedia.in/agriculture/post-harvest-technologies/technologies-for-agri-horti-crops/storage-insects-and-their-management#section-3" TargetMode="External"/><Relationship Id="rId9" Type="http://schemas.openxmlformats.org/officeDocument/2006/relationships/hyperlink" Target="http://vikaspedia.in/agriculture/post-harvest-technologies/technologies-for-agri-horti-crops/storage-insects-and-their-management#section-8" TargetMode="External"/><Relationship Id="rId14" Type="http://schemas.openxmlformats.org/officeDocument/2006/relationships/hyperlink" Target="http://vikaspedia.in/agriculture/post-harvest-technologies/technologies-for-agri-horti-crops/storage-insects-and-their-management#section-1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ar-SA" dirty="0"/>
              <a:t>المحاضرة السابعة</a:t>
            </a:r>
            <a:br>
              <a:rPr lang="ar-SA" dirty="0"/>
            </a:br>
            <a:endParaRPr lang="ar-SA" dirty="0"/>
          </a:p>
        </p:txBody>
      </p:sp>
      <p:sp>
        <p:nvSpPr>
          <p:cNvPr id="3" name="Subtitle 2"/>
          <p:cNvSpPr>
            <a:spLocks noGrp="1"/>
          </p:cNvSpPr>
          <p:nvPr>
            <p:ph type="subTitle" idx="1"/>
          </p:nvPr>
        </p:nvSpPr>
        <p:spPr>
          <a:xfrm>
            <a:off x="1371600" y="2667000"/>
            <a:ext cx="6400800" cy="1752600"/>
          </a:xfrm>
        </p:spPr>
        <p:txBody>
          <a:bodyPr/>
          <a:lstStyle/>
          <a:p>
            <a:r>
              <a:rPr lang="ar-SA" dirty="0"/>
              <a:t>421 آفات المواد المخزونه</a:t>
            </a:r>
          </a:p>
          <a:p>
            <a:r>
              <a:rPr lang="ar-SA" dirty="0"/>
              <a:t>يوسف الدريهم</a:t>
            </a:r>
          </a:p>
          <a:p>
            <a:r>
              <a:rPr lang="ar-SA" dirty="0"/>
              <a:t>الفصل الدراسي الأول 1441هـ /2019  </a:t>
            </a:r>
          </a:p>
        </p:txBody>
      </p:sp>
    </p:spTree>
    <p:extLst>
      <p:ext uri="{BB962C8B-B14F-4D97-AF65-F5344CB8AC3E}">
        <p14:creationId xmlns:p14="http://schemas.microsoft.com/office/powerpoint/2010/main" val="61828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10012"/>
            <a:ext cx="2619375" cy="1743075"/>
          </a:xfrm>
          <a:prstGeom prst="rect">
            <a:avLst/>
          </a:prstGeom>
        </p:spPr>
      </p:pic>
      <p:sp>
        <p:nvSpPr>
          <p:cNvPr id="3" name="TextBox 2"/>
          <p:cNvSpPr txBox="1"/>
          <p:nvPr/>
        </p:nvSpPr>
        <p:spPr>
          <a:xfrm>
            <a:off x="457200" y="457200"/>
            <a:ext cx="8153400" cy="1938992"/>
          </a:xfrm>
          <a:prstGeom prst="rect">
            <a:avLst/>
          </a:prstGeom>
          <a:noFill/>
        </p:spPr>
        <p:txBody>
          <a:bodyPr wrap="square" rtlCol="1">
            <a:spAutoFit/>
          </a:bodyPr>
          <a:lstStyle/>
          <a:p>
            <a:r>
              <a:rPr lang="ar-SA" sz="2400" dirty="0"/>
              <a:t>المدى العائلي</a:t>
            </a:r>
          </a:p>
          <a:p>
            <a:r>
              <a:rPr lang="ar-SA" sz="2400" dirty="0"/>
              <a:t>الحشرات الكاملة لا تتغذى</a:t>
            </a:r>
          </a:p>
          <a:p>
            <a:r>
              <a:rPr lang="ar-SA" sz="2400" dirty="0"/>
              <a:t>وتتغذى اليرقات على مواد غذائية وغير غذائية </a:t>
            </a:r>
          </a:p>
          <a:p>
            <a:r>
              <a:rPr lang="ar-SA" sz="2400" dirty="0"/>
              <a:t>تتغذى اليرقات على الحبوب ومنتجاتها وعلى الأوراق ومنتجاتها والملابس وعلى السكر وعلى كثير من المواد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37" y="4038600"/>
            <a:ext cx="2690812" cy="1614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606" y="3733800"/>
            <a:ext cx="2819400" cy="2257198"/>
          </a:xfrm>
          <a:prstGeom prst="rect">
            <a:avLst/>
          </a:prstGeom>
        </p:spPr>
      </p:pic>
    </p:spTree>
    <p:extLst>
      <p:ext uri="{BB962C8B-B14F-4D97-AF65-F5344CB8AC3E}">
        <p14:creationId xmlns:p14="http://schemas.microsoft.com/office/powerpoint/2010/main" val="375862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705600" cy="461665"/>
          </a:xfrm>
          <a:prstGeom prst="rect">
            <a:avLst/>
          </a:prstGeom>
          <a:noFill/>
        </p:spPr>
        <p:txBody>
          <a:bodyPr wrap="square" rtlCol="1">
            <a:spAutoFit/>
          </a:bodyPr>
          <a:lstStyle/>
          <a:p>
            <a:r>
              <a:rPr lang="ar-SA" sz="2400" dirty="0"/>
              <a:t>خنفساء </a:t>
            </a:r>
            <a:r>
              <a:rPr lang="ar-SA" sz="2400" dirty="0" err="1"/>
              <a:t>الكادل</a:t>
            </a:r>
            <a:r>
              <a:rPr lang="ar-SA" sz="2400" dirty="0"/>
              <a:t> </a:t>
            </a:r>
            <a:r>
              <a:rPr lang="en-US" sz="2400" i="1" dirty="0" err="1"/>
              <a:t>Tenebroides</a:t>
            </a:r>
            <a:r>
              <a:rPr lang="en-US" sz="2400" i="1" dirty="0"/>
              <a:t> </a:t>
            </a:r>
            <a:r>
              <a:rPr lang="en-US" sz="2400" i="1" dirty="0" err="1"/>
              <a:t>mauritanicus</a:t>
            </a:r>
            <a:endParaRPr lang="ar-SA"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235" y="1776122"/>
            <a:ext cx="3121017" cy="17023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4" y="4538650"/>
            <a:ext cx="2628900" cy="1733550"/>
          </a:xfrm>
          <a:prstGeom prst="rect">
            <a:avLst/>
          </a:prstGeom>
        </p:spPr>
      </p:pic>
      <p:sp>
        <p:nvSpPr>
          <p:cNvPr id="7" name="TextBox 6"/>
          <p:cNvSpPr txBox="1"/>
          <p:nvPr/>
        </p:nvSpPr>
        <p:spPr>
          <a:xfrm>
            <a:off x="2209800" y="1150203"/>
            <a:ext cx="6629400" cy="1569660"/>
          </a:xfrm>
          <a:prstGeom prst="rect">
            <a:avLst/>
          </a:prstGeom>
          <a:noFill/>
        </p:spPr>
        <p:txBody>
          <a:bodyPr wrap="square" rtlCol="1">
            <a:spAutoFit/>
          </a:bodyPr>
          <a:lstStyle/>
          <a:p>
            <a:r>
              <a:rPr lang="ar-SA" sz="2400" dirty="0"/>
              <a:t>من أكبر الخنافس حجما والتي تهاجم المواد الغذائية المخزونة.</a:t>
            </a:r>
          </a:p>
          <a:p>
            <a:r>
              <a:rPr lang="ar-SA" sz="2400" dirty="0"/>
              <a:t>الزاويتان الأماميتان الجانبيتان لترجة الحلقة الصدرية الأولى حادتان</a:t>
            </a:r>
          </a:p>
          <a:p>
            <a:r>
              <a:rPr lang="ar-SA" sz="2400" dirty="0"/>
              <a:t>اليرقة بيضاء اللون ،ذات راس اسود. ويميز الصدر الأمامي بوجود بقعتين لونهما غامق، ولها زوج من القرون الشرجية</a:t>
            </a:r>
          </a:p>
        </p:txBody>
      </p:sp>
      <p:cxnSp>
        <p:nvCxnSpPr>
          <p:cNvPr id="9" name="Straight Arrow Connector 8"/>
          <p:cNvCxnSpPr/>
          <p:nvPr/>
        </p:nvCxnSpPr>
        <p:spPr>
          <a:xfrm flipH="1">
            <a:off x="1600200" y="1752600"/>
            <a:ext cx="838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103601"/>
            <a:ext cx="3431170" cy="2570066"/>
          </a:xfrm>
          <a:prstGeom prst="rect">
            <a:avLst/>
          </a:prstGeom>
        </p:spPr>
      </p:pic>
      <p:sp>
        <p:nvSpPr>
          <p:cNvPr id="11" name="TextBox 10"/>
          <p:cNvSpPr txBox="1"/>
          <p:nvPr/>
        </p:nvSpPr>
        <p:spPr>
          <a:xfrm>
            <a:off x="4876800" y="3200400"/>
            <a:ext cx="914400" cy="369332"/>
          </a:xfrm>
          <a:prstGeom prst="rect">
            <a:avLst/>
          </a:prstGeom>
          <a:noFill/>
        </p:spPr>
        <p:txBody>
          <a:bodyPr wrap="square" rtlCol="1">
            <a:spAutoFit/>
          </a:bodyPr>
          <a:lstStyle/>
          <a:p>
            <a:r>
              <a:rPr lang="ar-SA" dirty="0"/>
              <a:t>الراس</a:t>
            </a:r>
          </a:p>
        </p:txBody>
      </p:sp>
      <p:sp>
        <p:nvSpPr>
          <p:cNvPr id="12" name="TextBox 11"/>
          <p:cNvSpPr txBox="1"/>
          <p:nvPr/>
        </p:nvSpPr>
        <p:spPr>
          <a:xfrm>
            <a:off x="6592385" y="3259924"/>
            <a:ext cx="1143000" cy="369332"/>
          </a:xfrm>
          <a:prstGeom prst="rect">
            <a:avLst/>
          </a:prstGeom>
          <a:noFill/>
        </p:spPr>
        <p:txBody>
          <a:bodyPr wrap="square" rtlCol="1">
            <a:spAutoFit/>
          </a:bodyPr>
          <a:lstStyle/>
          <a:p>
            <a:r>
              <a:rPr lang="ar-SA" dirty="0"/>
              <a:t>البقعتان</a:t>
            </a:r>
          </a:p>
        </p:txBody>
      </p:sp>
      <p:cxnSp>
        <p:nvCxnSpPr>
          <p:cNvPr id="14" name="Straight Arrow Connector 13"/>
          <p:cNvCxnSpPr/>
          <p:nvPr/>
        </p:nvCxnSpPr>
        <p:spPr>
          <a:xfrm flipH="1">
            <a:off x="6400800" y="3444590"/>
            <a:ext cx="6096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6592385" y="5269468"/>
            <a:ext cx="1715586" cy="369332"/>
          </a:xfrm>
          <a:prstGeom prst="rect">
            <a:avLst/>
          </a:prstGeom>
          <a:noFill/>
        </p:spPr>
        <p:txBody>
          <a:bodyPr wrap="square" rtlCol="1">
            <a:spAutoFit/>
          </a:bodyPr>
          <a:lstStyle/>
          <a:p>
            <a:r>
              <a:rPr lang="ar-SA" dirty="0"/>
              <a:t>القرون الشرجية</a:t>
            </a:r>
          </a:p>
        </p:txBody>
      </p:sp>
      <p:cxnSp>
        <p:nvCxnSpPr>
          <p:cNvPr id="18" name="Straight Arrow Connector 17"/>
          <p:cNvCxnSpPr/>
          <p:nvPr/>
        </p:nvCxnSpPr>
        <p:spPr>
          <a:xfrm flipH="1" flipV="1">
            <a:off x="6858000" y="5334000"/>
            <a:ext cx="381000" cy="76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124" y="4505312"/>
            <a:ext cx="2209812" cy="2209812"/>
          </a:xfrm>
          <a:prstGeom prst="rect">
            <a:avLst/>
          </a:prstGeom>
        </p:spPr>
      </p:pic>
    </p:spTree>
    <p:extLst>
      <p:ext uri="{BB962C8B-B14F-4D97-AF65-F5344CB8AC3E}">
        <p14:creationId xmlns:p14="http://schemas.microsoft.com/office/powerpoint/2010/main" val="188394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6248400" cy="369332"/>
          </a:xfrm>
          <a:prstGeom prst="rect">
            <a:avLst/>
          </a:prstGeom>
          <a:noFill/>
        </p:spPr>
        <p:txBody>
          <a:bodyPr wrap="square" rtlCol="1">
            <a:spAutoFit/>
          </a:bodyPr>
          <a:lstStyle/>
          <a:p>
            <a:r>
              <a:rPr lang="ar-SA" dirty="0"/>
              <a:t>خنفساء الحبوب المنشارية </a:t>
            </a:r>
            <a:r>
              <a:rPr lang="en-US" i="1" dirty="0" err="1"/>
              <a:t>Oryzaephilus</a:t>
            </a:r>
            <a:r>
              <a:rPr lang="en-US" i="1" dirty="0"/>
              <a:t> </a:t>
            </a:r>
            <a:r>
              <a:rPr lang="en-US" i="1" dirty="0" err="1"/>
              <a:t>surinamensis</a:t>
            </a:r>
            <a:endParaRPr lang="ar-SA" i="1" dirty="0"/>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33401" y="1441764"/>
            <a:ext cx="3962402" cy="2639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02631" y="1697831"/>
            <a:ext cx="3581400" cy="2014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914400"/>
            <a:ext cx="4267200" cy="1477328"/>
          </a:xfrm>
          <a:prstGeom prst="rect">
            <a:avLst/>
          </a:prstGeom>
          <a:noFill/>
        </p:spPr>
        <p:txBody>
          <a:bodyPr wrap="square" rtlCol="1">
            <a:spAutoFit/>
          </a:bodyPr>
          <a:lstStyle/>
          <a:p>
            <a:r>
              <a:rPr lang="ar-SA" dirty="0"/>
              <a:t>الحشرة الكاملة صغيرة مفلطحة ذات لون بني قاتم أو مائل للسواء</a:t>
            </a:r>
          </a:p>
          <a:p>
            <a:r>
              <a:rPr lang="ar-SA" dirty="0"/>
              <a:t>الترجة الصدر الأمامي لها حواف الجانبية منشارية ذات 6 أسنان  ويمتد عليها ثلاث خطوط طولية</a:t>
            </a:r>
          </a:p>
          <a:p>
            <a:r>
              <a:rPr lang="ar-SA" dirty="0"/>
              <a:t>ويمكن للحشرة الكاملة الاختفاء في الشقوق الصغيرة</a:t>
            </a:r>
          </a:p>
        </p:txBody>
      </p:sp>
      <p:pic>
        <p:nvPicPr>
          <p:cNvPr id="3078" name="Picture 6" descr="http://eagri.org/eagri50/ENTO331/lecture32/016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44" y="4855590"/>
            <a:ext cx="2409826"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bugwoodcloud.org/images/768x512/55210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2" y="4742586"/>
            <a:ext cx="2591632" cy="1943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3733800"/>
            <a:ext cx="3352800" cy="646331"/>
          </a:xfrm>
          <a:prstGeom prst="rect">
            <a:avLst/>
          </a:prstGeom>
          <a:noFill/>
        </p:spPr>
        <p:txBody>
          <a:bodyPr wrap="square" rtlCol="1">
            <a:spAutoFit/>
          </a:bodyPr>
          <a:lstStyle/>
          <a:p>
            <a:r>
              <a:rPr lang="ar-SA" dirty="0"/>
              <a:t>اليرقة نحيفة، توجد بقعتان داكنتان على كل حلقة جسمية </a:t>
            </a:r>
          </a:p>
        </p:txBody>
      </p:sp>
      <p:sp>
        <p:nvSpPr>
          <p:cNvPr id="5" name="TextBox 4"/>
          <p:cNvSpPr txBox="1"/>
          <p:nvPr/>
        </p:nvSpPr>
        <p:spPr>
          <a:xfrm>
            <a:off x="4800600" y="2514600"/>
            <a:ext cx="3962400" cy="646331"/>
          </a:xfrm>
          <a:prstGeom prst="rect">
            <a:avLst/>
          </a:prstGeom>
          <a:noFill/>
        </p:spPr>
        <p:txBody>
          <a:bodyPr wrap="square" rtlCol="1">
            <a:spAutoFit/>
          </a:bodyPr>
          <a:lstStyle/>
          <a:p>
            <a:r>
              <a:rPr lang="ar-SA" dirty="0"/>
              <a:t>البيض: شكل البيضة مثل الكبسولة بيضاء اللون، تضع الاناث البيض فرديا في الشقوق  </a:t>
            </a:r>
          </a:p>
        </p:txBody>
      </p:sp>
      <p:sp>
        <p:nvSpPr>
          <p:cNvPr id="7" name="TextBox 6"/>
          <p:cNvSpPr txBox="1"/>
          <p:nvPr/>
        </p:nvSpPr>
        <p:spPr>
          <a:xfrm>
            <a:off x="5638800" y="4490141"/>
            <a:ext cx="3200400" cy="1200329"/>
          </a:xfrm>
          <a:prstGeom prst="rect">
            <a:avLst/>
          </a:prstGeom>
          <a:noFill/>
        </p:spPr>
        <p:txBody>
          <a:bodyPr wrap="square" rtlCol="1">
            <a:spAutoFit/>
          </a:bodyPr>
          <a:lstStyle/>
          <a:p>
            <a:r>
              <a:rPr lang="ar-SA" dirty="0"/>
              <a:t>تتغذى الحشرات الكاملة واليرقات على الحبوب المختلفة ومنتجاتها ، وعلى الفواكهة المجففة ، وعلى </a:t>
            </a:r>
            <a:r>
              <a:rPr lang="ar-SA" dirty="0">
                <a:solidFill>
                  <a:srgbClr val="FF0000"/>
                </a:solidFill>
              </a:rPr>
              <a:t>التمور</a:t>
            </a:r>
            <a:r>
              <a:rPr lang="ar-SA" dirty="0"/>
              <a:t> المخزونة، وعلى المكسرات</a:t>
            </a:r>
          </a:p>
        </p:txBody>
      </p:sp>
      <p:sp>
        <p:nvSpPr>
          <p:cNvPr id="8" name="TextBox 7"/>
          <p:cNvSpPr txBox="1"/>
          <p:nvPr/>
        </p:nvSpPr>
        <p:spPr>
          <a:xfrm>
            <a:off x="5181600" y="5867400"/>
            <a:ext cx="3810000" cy="646331"/>
          </a:xfrm>
          <a:prstGeom prst="rect">
            <a:avLst/>
          </a:prstGeom>
          <a:noFill/>
        </p:spPr>
        <p:txBody>
          <a:bodyPr wrap="square" rtlCol="1">
            <a:spAutoFit/>
          </a:bodyPr>
          <a:lstStyle/>
          <a:p>
            <a:r>
              <a:rPr lang="ar-SA" dirty="0"/>
              <a:t>وتعتبر خنفساء الحبوب المنشارية ثاني أهم افة تصيب التمور المخزونة في السعودية</a:t>
            </a:r>
          </a:p>
        </p:txBody>
      </p:sp>
    </p:spTree>
    <p:extLst>
      <p:ext uri="{BB962C8B-B14F-4D97-AF65-F5344CB8AC3E}">
        <p14:creationId xmlns:p14="http://schemas.microsoft.com/office/powerpoint/2010/main" val="362208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5791200" cy="461665"/>
          </a:xfrm>
          <a:prstGeom prst="rect">
            <a:avLst/>
          </a:prstGeom>
          <a:noFill/>
        </p:spPr>
        <p:txBody>
          <a:bodyPr wrap="square" rtlCol="1">
            <a:spAutoFit/>
          </a:bodyPr>
          <a:lstStyle/>
          <a:p>
            <a:pPr algn="ctr"/>
            <a:r>
              <a:rPr lang="ar-SA" sz="2400" dirty="0"/>
              <a:t>خنافس الدقيق </a:t>
            </a:r>
            <a:r>
              <a:rPr lang="en-US" sz="2400" dirty="0"/>
              <a:t>Flour beetles</a:t>
            </a:r>
            <a:endParaRPr lang="ar-SA" sz="2400" dirty="0"/>
          </a:p>
        </p:txBody>
      </p:sp>
      <p:sp>
        <p:nvSpPr>
          <p:cNvPr id="3" name="TextBox 2"/>
          <p:cNvSpPr txBox="1"/>
          <p:nvPr/>
        </p:nvSpPr>
        <p:spPr>
          <a:xfrm>
            <a:off x="2971800" y="1143000"/>
            <a:ext cx="5715000" cy="707886"/>
          </a:xfrm>
          <a:prstGeom prst="rect">
            <a:avLst/>
          </a:prstGeom>
          <a:noFill/>
        </p:spPr>
        <p:txBody>
          <a:bodyPr wrap="square" rtlCol="1">
            <a:spAutoFit/>
          </a:bodyPr>
          <a:lstStyle/>
          <a:p>
            <a:r>
              <a:rPr lang="ar-SA" sz="2000" dirty="0"/>
              <a:t>خنفساء الدقيق </a:t>
            </a:r>
            <a:r>
              <a:rPr lang="ar-SA" sz="2000" dirty="0" err="1"/>
              <a:t>الصدئية</a:t>
            </a:r>
            <a:r>
              <a:rPr lang="ar-SA" sz="2000" dirty="0"/>
              <a:t> </a:t>
            </a:r>
            <a:r>
              <a:rPr lang="en-US" sz="2000" i="1" dirty="0" err="1"/>
              <a:t>Tribolium</a:t>
            </a:r>
            <a:r>
              <a:rPr lang="en-US" sz="2000" i="1" dirty="0"/>
              <a:t> </a:t>
            </a:r>
            <a:r>
              <a:rPr lang="en-US" sz="2000" i="1" dirty="0" err="1"/>
              <a:t>castaneum</a:t>
            </a:r>
            <a:endParaRPr lang="ar-SA" sz="2000" i="1" dirty="0"/>
          </a:p>
          <a:p>
            <a:r>
              <a:rPr lang="ar-SA" sz="2000" i="1" dirty="0"/>
              <a:t>خنفساء الدقيق المتشابهة </a:t>
            </a:r>
            <a:r>
              <a:rPr lang="en-US" sz="2000" i="1" dirty="0"/>
              <a:t>T</a:t>
            </a:r>
            <a:r>
              <a:rPr lang="en-US" sz="2000" dirty="0"/>
              <a:t>.</a:t>
            </a:r>
            <a:r>
              <a:rPr lang="en-US" sz="2000" i="1" dirty="0"/>
              <a:t> </a:t>
            </a:r>
            <a:r>
              <a:rPr lang="en-US" sz="2000" i="1" dirty="0" err="1"/>
              <a:t>confusum</a:t>
            </a:r>
            <a:endParaRPr lang="ar-SA" sz="2000" i="1" dirty="0"/>
          </a:p>
        </p:txBody>
      </p:sp>
      <p:sp>
        <p:nvSpPr>
          <p:cNvPr id="5" name="TextBox 4"/>
          <p:cNvSpPr txBox="1"/>
          <p:nvPr/>
        </p:nvSpPr>
        <p:spPr>
          <a:xfrm>
            <a:off x="3886200" y="2303621"/>
            <a:ext cx="4457700" cy="461665"/>
          </a:xfrm>
          <a:prstGeom prst="rect">
            <a:avLst/>
          </a:prstGeom>
          <a:noFill/>
        </p:spPr>
        <p:txBody>
          <a:bodyPr wrap="square" rtlCol="1">
            <a:spAutoFit/>
          </a:bodyPr>
          <a:lstStyle/>
          <a:p>
            <a:r>
              <a:rPr lang="ar-SA" sz="2400" dirty="0"/>
              <a:t>الأطوار الضارة اليرقة والحشرة الكاملة</a:t>
            </a:r>
          </a:p>
        </p:txBody>
      </p:sp>
      <p:sp>
        <p:nvSpPr>
          <p:cNvPr id="7" name="TextBox 6"/>
          <p:cNvSpPr txBox="1"/>
          <p:nvPr/>
        </p:nvSpPr>
        <p:spPr>
          <a:xfrm>
            <a:off x="1828800" y="3135124"/>
            <a:ext cx="6705600" cy="400110"/>
          </a:xfrm>
          <a:prstGeom prst="rect">
            <a:avLst/>
          </a:prstGeom>
          <a:noFill/>
        </p:spPr>
        <p:txBody>
          <a:bodyPr wrap="square" rtlCol="1">
            <a:spAutoFit/>
          </a:bodyPr>
          <a:lstStyle/>
          <a:p>
            <a:r>
              <a:rPr lang="ar-SA" sz="2000" dirty="0"/>
              <a:t>خنافس الدقيق صغيرة ، طولها 3-6 ملم ، ولونها بني محمر </a:t>
            </a:r>
          </a:p>
        </p:txBody>
      </p:sp>
      <p:sp>
        <p:nvSpPr>
          <p:cNvPr id="8" name="Rectangle 7"/>
          <p:cNvSpPr/>
          <p:nvPr/>
        </p:nvSpPr>
        <p:spPr>
          <a:xfrm>
            <a:off x="1104900" y="3657600"/>
            <a:ext cx="7429500" cy="1692771"/>
          </a:xfrm>
          <a:prstGeom prst="rect">
            <a:avLst/>
          </a:prstGeom>
        </p:spPr>
        <p:txBody>
          <a:bodyPr wrap="square">
            <a:spAutoFit/>
          </a:bodyPr>
          <a:lstStyle/>
          <a:p>
            <a:r>
              <a:rPr lang="ar-SA" sz="2000" dirty="0"/>
              <a:t>عمر الحشرة الكاملة عام تقريبا تضع الأنثى 6 بيضات /يوم/</a:t>
            </a:r>
            <a:r>
              <a:rPr lang="ar-SA" sz="2000" dirty="0" err="1"/>
              <a:t>إنثى</a:t>
            </a:r>
            <a:endParaRPr lang="ar-SA" sz="2000" dirty="0"/>
          </a:p>
          <a:p>
            <a:r>
              <a:rPr lang="ar-SA" sz="2000" dirty="0"/>
              <a:t>تضع الأنثى 300-900 بيضة في حياتها</a:t>
            </a:r>
          </a:p>
          <a:p>
            <a:r>
              <a:rPr lang="ar-SA" sz="2000" dirty="0"/>
              <a:t>تضع الأنثى 6 بيضات /يوم/</a:t>
            </a:r>
            <a:r>
              <a:rPr lang="ar-SA" sz="2000" dirty="0" err="1"/>
              <a:t>انثى</a:t>
            </a:r>
            <a:r>
              <a:rPr lang="ar-SA" sz="2000" dirty="0"/>
              <a:t> </a:t>
            </a:r>
          </a:p>
          <a:p>
            <a:endParaRPr lang="ar-SA" sz="2000" dirty="0"/>
          </a:p>
          <a:p>
            <a:r>
              <a:rPr lang="ar-SA" sz="2000" dirty="0"/>
              <a:t>  </a:t>
            </a:r>
          </a:p>
        </p:txBody>
      </p:sp>
      <p:sp>
        <p:nvSpPr>
          <p:cNvPr id="9" name="TextBox 8"/>
          <p:cNvSpPr txBox="1"/>
          <p:nvPr/>
        </p:nvSpPr>
        <p:spPr>
          <a:xfrm>
            <a:off x="304800" y="4819472"/>
            <a:ext cx="8229600" cy="707886"/>
          </a:xfrm>
          <a:prstGeom prst="rect">
            <a:avLst/>
          </a:prstGeom>
          <a:noFill/>
        </p:spPr>
        <p:txBody>
          <a:bodyPr wrap="square" rtlCol="1">
            <a:spAutoFit/>
          </a:bodyPr>
          <a:lstStyle/>
          <a:p>
            <a:r>
              <a:rPr lang="ar-SA" sz="2000" dirty="0"/>
              <a:t>هي حشرات ثانوية تتغذى بصفة عامة على الدقيق والمواد المصنعة منه، وعلى كثير  من المواد الغذائية المخزونة و</a:t>
            </a:r>
            <a:r>
              <a:rPr lang="ar-SA" sz="2000" dirty="0">
                <a:solidFill>
                  <a:srgbClr val="FF0000"/>
                </a:solidFill>
              </a:rPr>
              <a:t> نادرا </a:t>
            </a:r>
            <a:r>
              <a:rPr lang="ar-SA" sz="2000" dirty="0"/>
              <a:t>ما تصيب التمورالمخزونة</a:t>
            </a:r>
          </a:p>
        </p:txBody>
      </p:sp>
    </p:spTree>
    <p:extLst>
      <p:ext uri="{BB962C8B-B14F-4D97-AF65-F5344CB8AC3E}">
        <p14:creationId xmlns:p14="http://schemas.microsoft.com/office/powerpoint/2010/main" val="209986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137" y="553909"/>
            <a:ext cx="2446567" cy="830997"/>
          </a:xfrm>
          <a:prstGeom prst="rect">
            <a:avLst/>
          </a:prstGeom>
        </p:spPr>
        <p:txBody>
          <a:bodyPr wrap="none">
            <a:spAutoFit/>
          </a:bodyPr>
          <a:lstStyle/>
          <a:p>
            <a:r>
              <a:rPr lang="ar-SA" sz="2400" dirty="0"/>
              <a:t>خنفساء الدقيق </a:t>
            </a:r>
            <a:r>
              <a:rPr lang="ar-SA" sz="2400" dirty="0" err="1"/>
              <a:t>الصدئية</a:t>
            </a:r>
            <a:r>
              <a:rPr lang="ar-SA" sz="2400" dirty="0"/>
              <a:t> </a:t>
            </a:r>
          </a:p>
          <a:p>
            <a:r>
              <a:rPr lang="en-US" sz="2400" dirty="0"/>
              <a:t>Red flour beetle</a:t>
            </a:r>
            <a:endParaRPr lang="ar-SA" sz="2400" dirty="0"/>
          </a:p>
        </p:txBody>
      </p:sp>
      <p:sp>
        <p:nvSpPr>
          <p:cNvPr id="3" name="Rectangle 2"/>
          <p:cNvSpPr/>
          <p:nvPr/>
        </p:nvSpPr>
        <p:spPr>
          <a:xfrm>
            <a:off x="5365286" y="590490"/>
            <a:ext cx="2891882" cy="830997"/>
          </a:xfrm>
          <a:prstGeom prst="rect">
            <a:avLst/>
          </a:prstGeom>
        </p:spPr>
        <p:txBody>
          <a:bodyPr wrap="none">
            <a:spAutoFit/>
          </a:bodyPr>
          <a:lstStyle/>
          <a:p>
            <a:r>
              <a:rPr lang="ar-SA" sz="2400" dirty="0">
                <a:solidFill>
                  <a:prstClr val="black"/>
                </a:solidFill>
              </a:rPr>
              <a:t>خنفساء الدقيق المتشابهة </a:t>
            </a:r>
          </a:p>
          <a:p>
            <a:r>
              <a:rPr lang="en-US" sz="2400" dirty="0">
                <a:solidFill>
                  <a:prstClr val="black"/>
                </a:solidFill>
              </a:rPr>
              <a:t>Confused flour beetle</a:t>
            </a:r>
            <a:endParaRPr lang="ar-SA" sz="2000" dirty="0"/>
          </a:p>
        </p:txBody>
      </p:sp>
      <p:sp>
        <p:nvSpPr>
          <p:cNvPr id="5" name="TextBox 4"/>
          <p:cNvSpPr txBox="1"/>
          <p:nvPr/>
        </p:nvSpPr>
        <p:spPr>
          <a:xfrm>
            <a:off x="4600576" y="2066835"/>
            <a:ext cx="4543424" cy="461665"/>
          </a:xfrm>
          <a:prstGeom prst="rect">
            <a:avLst/>
          </a:prstGeom>
          <a:noFill/>
        </p:spPr>
        <p:txBody>
          <a:bodyPr wrap="square" rtlCol="1">
            <a:spAutoFit/>
          </a:bodyPr>
          <a:lstStyle/>
          <a:p>
            <a:r>
              <a:rPr lang="ar-SA" sz="2400" dirty="0"/>
              <a:t>عالمية الانتشار وبخاصة في المناطق </a:t>
            </a:r>
            <a:r>
              <a:rPr lang="ar-SA" sz="2400" dirty="0">
                <a:solidFill>
                  <a:srgbClr val="FF0000"/>
                </a:solidFill>
              </a:rPr>
              <a:t>الباردة</a:t>
            </a:r>
          </a:p>
        </p:txBody>
      </p:sp>
      <p:sp>
        <p:nvSpPr>
          <p:cNvPr id="7" name="TextBox 6"/>
          <p:cNvSpPr txBox="1"/>
          <p:nvPr/>
        </p:nvSpPr>
        <p:spPr>
          <a:xfrm>
            <a:off x="71437" y="2066835"/>
            <a:ext cx="4584568" cy="461665"/>
          </a:xfrm>
          <a:prstGeom prst="rect">
            <a:avLst/>
          </a:prstGeom>
          <a:noFill/>
        </p:spPr>
        <p:txBody>
          <a:bodyPr wrap="square" rtlCol="1">
            <a:spAutoFit/>
          </a:bodyPr>
          <a:lstStyle/>
          <a:p>
            <a:r>
              <a:rPr lang="ar-SA" sz="2400" dirty="0"/>
              <a:t>عالمية الانتشار وبخاصة في  المناطق </a:t>
            </a:r>
            <a:r>
              <a:rPr lang="ar-SA" sz="2400" dirty="0">
                <a:solidFill>
                  <a:srgbClr val="FF0000"/>
                </a:solidFill>
              </a:rPr>
              <a:t>الدافئة</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4276725" cy="2886075"/>
          </a:xfrm>
          <a:prstGeom prst="rect">
            <a:avLst/>
          </a:prstGeom>
        </p:spPr>
      </p:pic>
      <p:sp>
        <p:nvSpPr>
          <p:cNvPr id="10" name="Rectangle 9"/>
          <p:cNvSpPr/>
          <p:nvPr/>
        </p:nvSpPr>
        <p:spPr>
          <a:xfrm>
            <a:off x="636620" y="3657600"/>
            <a:ext cx="1828800" cy="1477328"/>
          </a:xfrm>
          <a:prstGeom prst="rect">
            <a:avLst/>
          </a:prstGeom>
        </p:spPr>
        <p:txBody>
          <a:bodyPr wrap="square">
            <a:spAutoFit/>
          </a:bodyPr>
          <a:lstStyle/>
          <a:p>
            <a:r>
              <a:rPr lang="ar-SA" dirty="0">
                <a:solidFill>
                  <a:srgbClr val="C00000"/>
                </a:solidFill>
              </a:rPr>
              <a:t>تتضخم العقل الثلاث الطرفية في قرن الاستشعار بدرجة واضحة عن بقية  العقل</a:t>
            </a:r>
          </a:p>
        </p:txBody>
      </p:sp>
    </p:spTree>
    <p:extLst>
      <p:ext uri="{BB962C8B-B14F-4D97-AF65-F5344CB8AC3E}">
        <p14:creationId xmlns:p14="http://schemas.microsoft.com/office/powerpoint/2010/main" val="254150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5791200" cy="369332"/>
          </a:xfrm>
          <a:prstGeom prst="rect">
            <a:avLst/>
          </a:prstGeom>
          <a:noFill/>
        </p:spPr>
        <p:txBody>
          <a:bodyPr wrap="square" rtlCol="1">
            <a:spAutoFit/>
          </a:bodyPr>
          <a:lstStyle/>
          <a:p>
            <a:pPr algn="ctr"/>
            <a:r>
              <a:rPr lang="ar-SA" dirty="0"/>
              <a:t>خنافس الدقيق </a:t>
            </a:r>
            <a:r>
              <a:rPr lang="en-US" dirty="0"/>
              <a:t>Flour beetles</a:t>
            </a:r>
            <a:endParaRPr lang="ar-SA" dirty="0"/>
          </a:p>
        </p:txBody>
      </p:sp>
      <p:pic>
        <p:nvPicPr>
          <p:cNvPr id="1026" name="Picture 2" descr="Dorsal view of adult T. castaneum (museum set speci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4829176"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951696"/>
            <a:ext cx="6248400" cy="707886"/>
          </a:xfrm>
          <a:prstGeom prst="rect">
            <a:avLst/>
          </a:prstGeom>
          <a:noFill/>
        </p:spPr>
        <p:txBody>
          <a:bodyPr wrap="square" rtlCol="1">
            <a:spAutoFit/>
          </a:bodyPr>
          <a:lstStyle/>
          <a:p>
            <a:r>
              <a:rPr lang="ar-SA" sz="2000" dirty="0"/>
              <a:t>اللون بني محمر قاتم، </a:t>
            </a:r>
            <a:r>
              <a:rPr lang="ar-SA" sz="2000" dirty="0">
                <a:solidFill>
                  <a:srgbClr val="0070C0"/>
                </a:solidFill>
              </a:rPr>
              <a:t>يوجد على الرأس والصدر الامامي نقر دقيقية </a:t>
            </a:r>
            <a:r>
              <a:rPr lang="ar-SA" sz="2000" dirty="0"/>
              <a:t>، ويمتد على الغمدين خطوط طولية غائرة منقرة، </a:t>
            </a:r>
            <a:endParaRPr lang="ar-SA" sz="2000" dirty="0">
              <a:solidFill>
                <a:srgbClr val="C00000"/>
              </a:solidFill>
            </a:endParaRPr>
          </a:p>
        </p:txBody>
      </p:sp>
      <p:cxnSp>
        <p:nvCxnSpPr>
          <p:cNvPr id="9" name="Straight Arrow Connector 8"/>
          <p:cNvCxnSpPr/>
          <p:nvPr/>
        </p:nvCxnSpPr>
        <p:spPr>
          <a:xfrm flipV="1">
            <a:off x="1828800" y="4267200"/>
            <a:ext cx="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3276600" y="3733800"/>
            <a:ext cx="228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31" y="3713163"/>
            <a:ext cx="4143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0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71500"/>
            <a:ext cx="4572000" cy="5715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50430" y="2064229"/>
            <a:ext cx="3029579" cy="1824037"/>
          </a:xfrm>
          <a:prstGeom prst="rect">
            <a:avLst/>
          </a:prstGeom>
        </p:spPr>
      </p:pic>
    </p:spTree>
    <p:extLst>
      <p:ext uri="{BB962C8B-B14F-4D97-AF65-F5344CB8AC3E}">
        <p14:creationId xmlns:p14="http://schemas.microsoft.com/office/powerpoint/2010/main" val="232122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071265"/>
            <a:ext cx="5207530" cy="3121914"/>
          </a:xfrm>
          <a:prstGeom prst="rect">
            <a:avLst/>
          </a:prstGeom>
        </p:spPr>
      </p:pic>
      <p:sp>
        <p:nvSpPr>
          <p:cNvPr id="7" name="TextBox 6"/>
          <p:cNvSpPr txBox="1"/>
          <p:nvPr/>
        </p:nvSpPr>
        <p:spPr>
          <a:xfrm>
            <a:off x="1371600" y="4343400"/>
            <a:ext cx="7391400" cy="2308324"/>
          </a:xfrm>
          <a:prstGeom prst="rect">
            <a:avLst/>
          </a:prstGeom>
          <a:noFill/>
        </p:spPr>
        <p:txBody>
          <a:bodyPr wrap="square" rtlCol="1">
            <a:spAutoFit/>
          </a:bodyPr>
          <a:lstStyle/>
          <a:p>
            <a:r>
              <a:rPr lang="ar-SA" sz="2400" dirty="0"/>
              <a:t>يتم الترويج لهذه الديدان كحشرة مفيدة لأن محتواها من المواد الغذائية العالية يجعلها مصدرا غذائيا فعالا و لأنها قادرة على تحطيم </a:t>
            </a:r>
            <a:r>
              <a:rPr lang="ar-SA" sz="2400" dirty="0" err="1"/>
              <a:t>البوليسترين</a:t>
            </a:r>
            <a:r>
              <a:rPr lang="ar-SA" sz="2400" dirty="0"/>
              <a:t> والنفايات البلاستكية</a:t>
            </a:r>
          </a:p>
          <a:p>
            <a:r>
              <a:rPr lang="ar-SA" sz="2400" dirty="0"/>
              <a:t>وهي تستخدم كغذاء للحيوانات الأليفة </a:t>
            </a:r>
            <a:endParaRPr lang="en-US" sz="2400" dirty="0"/>
          </a:p>
          <a:p>
            <a:r>
              <a:rPr lang="ar-SA" sz="2400" dirty="0"/>
              <a:t>كما تستخدم كغذاء للطيور (الدواجن)  </a:t>
            </a:r>
          </a:p>
          <a:p>
            <a:r>
              <a:rPr lang="ar-SA" sz="2400" dirty="0"/>
              <a:t>كما تستخدم غذاء للسماك</a:t>
            </a:r>
          </a:p>
        </p:txBody>
      </p:sp>
    </p:spTree>
    <p:extLst>
      <p:ext uri="{BB962C8B-B14F-4D97-AF65-F5344CB8AC3E}">
        <p14:creationId xmlns:p14="http://schemas.microsoft.com/office/powerpoint/2010/main" val="417675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4571999" cy="3362178"/>
          </a:xfrm>
          <a:prstGeom prst="rect">
            <a:avLst/>
          </a:prstGeom>
        </p:spPr>
      </p:pic>
      <p:pic>
        <p:nvPicPr>
          <p:cNvPr id="9" name="Picture 8"/>
          <p:cNvPicPr>
            <a:picLocks noChangeAspect="1"/>
          </p:cNvPicPr>
          <p:nvPr/>
        </p:nvPicPr>
        <p:blipFill>
          <a:blip r:embed="rId3"/>
          <a:stretch>
            <a:fillRect/>
          </a:stretch>
        </p:blipFill>
        <p:spPr>
          <a:xfrm>
            <a:off x="4548186" y="3396964"/>
            <a:ext cx="4566300" cy="34262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367" y="388794"/>
            <a:ext cx="2857500" cy="28575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276" y="761570"/>
            <a:ext cx="2057830" cy="205783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91838"/>
            <a:ext cx="2651411" cy="2651411"/>
          </a:xfrm>
          <a:prstGeom prst="rect">
            <a:avLst/>
          </a:prstGeom>
        </p:spPr>
      </p:pic>
      <p:sp>
        <p:nvSpPr>
          <p:cNvPr id="7" name="TextBox 6"/>
          <p:cNvSpPr txBox="1"/>
          <p:nvPr/>
        </p:nvSpPr>
        <p:spPr>
          <a:xfrm>
            <a:off x="1256489" y="173875"/>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spTree>
    <p:extLst>
      <p:ext uri="{BB962C8B-B14F-4D97-AF65-F5344CB8AC3E}">
        <p14:creationId xmlns:p14="http://schemas.microsoft.com/office/powerpoint/2010/main" val="353600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047750"/>
            <a:ext cx="4762500" cy="4762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5" y="2209800"/>
            <a:ext cx="4013200" cy="3009900"/>
          </a:xfrm>
          <a:prstGeom prst="rect">
            <a:avLst/>
          </a:prstGeom>
        </p:spPr>
      </p:pic>
      <p:sp>
        <p:nvSpPr>
          <p:cNvPr id="4" name="TextBox 3"/>
          <p:cNvSpPr txBox="1"/>
          <p:nvPr/>
        </p:nvSpPr>
        <p:spPr>
          <a:xfrm>
            <a:off x="1219200" y="609600"/>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spTree>
    <p:extLst>
      <p:ext uri="{BB962C8B-B14F-4D97-AF65-F5344CB8AC3E}">
        <p14:creationId xmlns:p14="http://schemas.microsoft.com/office/powerpoint/2010/main" val="371552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575216"/>
              </p:ext>
            </p:extLst>
          </p:nvPr>
        </p:nvGraphicFramePr>
        <p:xfrm>
          <a:off x="381000" y="609598"/>
          <a:ext cx="8305800" cy="5433988"/>
        </p:xfrm>
        <a:graphic>
          <a:graphicData uri="http://schemas.openxmlformats.org/drawingml/2006/table">
            <a:tbl>
              <a:tblPr>
                <a:tableStyleId>{5C22544A-7EE6-4342-B048-85BDC9FD1C3A}</a:tableStyleId>
              </a:tblPr>
              <a:tblGrid>
                <a:gridCol w="5415793">
                  <a:extLst>
                    <a:ext uri="{9D8B030D-6E8A-4147-A177-3AD203B41FA5}">
                      <a16:colId xmlns:a16="http://schemas.microsoft.com/office/drawing/2014/main" val="20000"/>
                    </a:ext>
                  </a:extLst>
                </a:gridCol>
                <a:gridCol w="1264477">
                  <a:extLst>
                    <a:ext uri="{9D8B030D-6E8A-4147-A177-3AD203B41FA5}">
                      <a16:colId xmlns:a16="http://schemas.microsoft.com/office/drawing/2014/main" val="20001"/>
                    </a:ext>
                  </a:extLst>
                </a:gridCol>
                <a:gridCol w="1625530">
                  <a:extLst>
                    <a:ext uri="{9D8B030D-6E8A-4147-A177-3AD203B41FA5}">
                      <a16:colId xmlns:a16="http://schemas.microsoft.com/office/drawing/2014/main" val="20002"/>
                    </a:ext>
                  </a:extLst>
                </a:gridCol>
              </a:tblGrid>
              <a:tr h="234571">
                <a:tc gridSpan="3">
                  <a:txBody>
                    <a:bodyPr/>
                    <a:lstStyle/>
                    <a:p>
                      <a:pPr algn="l">
                        <a:lnSpc>
                          <a:spcPct val="115000"/>
                        </a:lnSpc>
                        <a:spcAft>
                          <a:spcPts val="0"/>
                        </a:spcAft>
                      </a:pPr>
                      <a:endParaRPr lang="en-US" sz="1400" dirty="0">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67687">
                <a:tc>
                  <a:txBody>
                    <a:bodyPr/>
                    <a:lstStyle/>
                    <a:p>
                      <a:pPr algn="ctr">
                        <a:lnSpc>
                          <a:spcPct val="115000"/>
                        </a:lnSpc>
                        <a:spcAft>
                          <a:spcPts val="0"/>
                        </a:spcAft>
                      </a:pPr>
                      <a:r>
                        <a:rPr lang="ar-SA" sz="1800" dirty="0">
                          <a:effectLst/>
                        </a:rPr>
                        <a:t>المواضيع</a:t>
                      </a:r>
                      <a:r>
                        <a:rPr lang="en-US" sz="1800" dirty="0">
                          <a:effectLst/>
                        </a:rPr>
                        <a:t>     </a:t>
                      </a:r>
                      <a:r>
                        <a:rPr lang="ar-SA" sz="1800" dirty="0">
                          <a:effectLst/>
                        </a:rPr>
                        <a:t> </a:t>
                      </a:r>
                      <a:r>
                        <a:rPr lang="en-US" sz="1100" dirty="0">
                          <a:effectLst/>
                        </a:rPr>
                        <a:t>List of Topics</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ar-SA" sz="1800" dirty="0">
                          <a:effectLst/>
                        </a:rPr>
                        <a:t>عدد الاسابيع </a:t>
                      </a:r>
                      <a:r>
                        <a:rPr lang="en-US" sz="1400" dirty="0">
                          <a:effectLst/>
                        </a:rPr>
                        <a:t>No. of</a:t>
                      </a:r>
                      <a:endParaRPr lang="en-US" sz="1800" dirty="0">
                        <a:effectLst/>
                      </a:endParaRPr>
                    </a:p>
                    <a:p>
                      <a:pPr algn="ctr">
                        <a:lnSpc>
                          <a:spcPct val="115000"/>
                        </a:lnSpc>
                        <a:spcAft>
                          <a:spcPts val="0"/>
                        </a:spcAft>
                      </a:pPr>
                      <a:r>
                        <a:rPr lang="en-US" sz="1400" dirty="0">
                          <a:effectLst/>
                        </a:rPr>
                        <a:t>Weeks</a:t>
                      </a:r>
                      <a:endParaRPr lang="en-US" sz="1800" dirty="0">
                        <a:effectLst/>
                        <a:latin typeface="Calibri"/>
                        <a:ea typeface="Calibri"/>
                        <a:cs typeface="Arial"/>
                      </a:endParaRPr>
                    </a:p>
                  </a:txBody>
                  <a:tcPr marL="68580" marR="68580" marT="0" marB="0"/>
                </a:tc>
                <a:tc>
                  <a:txBody>
                    <a:bodyPr/>
                    <a:lstStyle/>
                    <a:p>
                      <a:pPr algn="ctr">
                        <a:lnSpc>
                          <a:spcPct val="115000"/>
                        </a:lnSpc>
                        <a:spcAft>
                          <a:spcPts val="0"/>
                        </a:spcAft>
                      </a:pPr>
                      <a:r>
                        <a:rPr lang="en-US" sz="1400" baseline="0" dirty="0">
                          <a:effectLst/>
                        </a:rPr>
                        <a:t> </a:t>
                      </a:r>
                      <a:r>
                        <a:rPr lang="en-US" sz="1400" dirty="0">
                          <a:effectLst/>
                        </a:rPr>
                        <a:t>Contact hour</a:t>
                      </a:r>
                      <a:r>
                        <a:rPr lang="en-US" sz="1800" dirty="0">
                          <a:effectLst/>
                        </a:rPr>
                        <a:t>s</a:t>
                      </a:r>
                      <a:endParaRPr lang="ar-SA" sz="1800" dirty="0">
                        <a:effectLst/>
                      </a:endParaRPr>
                    </a:p>
                    <a:p>
                      <a:pPr algn="ctr">
                        <a:lnSpc>
                          <a:spcPct val="115000"/>
                        </a:lnSpc>
                        <a:spcAft>
                          <a:spcPts val="0"/>
                        </a:spcAft>
                      </a:pPr>
                      <a:r>
                        <a:rPr lang="ar-SA" sz="1800" dirty="0">
                          <a:effectLst/>
                          <a:latin typeface="Calibri"/>
                          <a:ea typeface="Calibri"/>
                          <a:cs typeface="Arial"/>
                        </a:rPr>
                        <a:t>الساعات</a:t>
                      </a: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895633">
                <a:tc>
                  <a:txBody>
                    <a:bodyPr/>
                    <a:lstStyle/>
                    <a:p>
                      <a:pPr algn="l">
                        <a:lnSpc>
                          <a:spcPct val="115000"/>
                        </a:lnSpc>
                        <a:spcAft>
                          <a:spcPts val="0"/>
                        </a:spcAft>
                      </a:pPr>
                      <a:r>
                        <a:rPr lang="en-US" sz="1100" dirty="0">
                          <a:effectLst/>
                        </a:rPr>
                        <a:t>Review and recognize different kind of losses in harvesting, transporting, distribution, storage, milling, silos, and food preparing</a:t>
                      </a:r>
                      <a:endParaRPr lang="ar-SA" sz="1100" dirty="0">
                        <a:effectLst/>
                      </a:endParaRPr>
                    </a:p>
                    <a:p>
                      <a:pPr algn="r">
                        <a:lnSpc>
                          <a:spcPct val="115000"/>
                        </a:lnSpc>
                        <a:spcAft>
                          <a:spcPts val="0"/>
                        </a:spcAft>
                      </a:pPr>
                      <a:r>
                        <a:rPr lang="ar-SA" sz="1600" dirty="0">
                          <a:effectLst/>
                        </a:rPr>
                        <a:t>الفقد في الحصاد والنقل والتوزيع</a:t>
                      </a:r>
                      <a:r>
                        <a:rPr lang="ar-SA" sz="1600" baseline="0" dirty="0">
                          <a:effectLst/>
                        </a:rPr>
                        <a:t> في المخازن والصوامع وفي اعداد الاطعمة</a:t>
                      </a:r>
                      <a:r>
                        <a:rPr lang="en-US" sz="1600" dirty="0">
                          <a:effectLst/>
                        </a:rPr>
                        <a:t> </a:t>
                      </a:r>
                      <a:endParaRPr lang="en-US" sz="2000" dirty="0">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682388">
                <a:tc>
                  <a:txBody>
                    <a:bodyPr/>
                    <a:lstStyle/>
                    <a:p>
                      <a:pPr algn="l">
                        <a:lnSpc>
                          <a:spcPct val="115000"/>
                        </a:lnSpc>
                        <a:spcAft>
                          <a:spcPts val="0"/>
                        </a:spcAft>
                      </a:pPr>
                      <a:r>
                        <a:rPr lang="en-US" sz="1100" dirty="0">
                          <a:effectLst/>
                        </a:rPr>
                        <a:t>Know and recognize inspection and sampling and factors affecting grain storage </a:t>
                      </a:r>
                      <a:endParaRPr lang="ar-SA" sz="1100" dirty="0">
                        <a:effectLst/>
                      </a:endParaRPr>
                    </a:p>
                    <a:p>
                      <a:pPr algn="r">
                        <a:lnSpc>
                          <a:spcPct val="115000"/>
                        </a:lnSpc>
                        <a:spcAft>
                          <a:spcPts val="0"/>
                        </a:spcAft>
                      </a:pPr>
                      <a:r>
                        <a:rPr lang="ar-SA" sz="1600" b="0" dirty="0">
                          <a:solidFill>
                            <a:schemeClr val="tx1"/>
                          </a:solidFill>
                          <a:effectLst/>
                        </a:rPr>
                        <a:t>الفحص واخذ العينات والعوامل</a:t>
                      </a:r>
                      <a:r>
                        <a:rPr lang="ar-SA" sz="1600" b="0" baseline="0" dirty="0">
                          <a:solidFill>
                            <a:schemeClr val="tx1"/>
                          </a:solidFill>
                          <a:effectLst/>
                        </a:rPr>
                        <a:t> التي تؤثر على تخزين الحبوب</a:t>
                      </a:r>
                      <a:endParaRPr lang="en-US" sz="2000" b="0" dirty="0">
                        <a:solidFill>
                          <a:schemeClr val="tx1"/>
                        </a:solidFill>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a:t>
                      </a: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6</a:t>
                      </a:r>
                      <a:endParaRPr lang="ar-SA" sz="1600" dirty="0">
                        <a:effectLst/>
                      </a:endParaRPr>
                    </a:p>
                    <a:p>
                      <a:pPr algn="ctr">
                        <a:lnSpc>
                          <a:spcPct val="115000"/>
                        </a:lnSpc>
                        <a:spcAft>
                          <a:spcPts val="0"/>
                        </a:spcAft>
                      </a:pP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82388">
                <a:tc>
                  <a:txBody>
                    <a:bodyPr/>
                    <a:lstStyle/>
                    <a:p>
                      <a:pPr algn="l">
                        <a:lnSpc>
                          <a:spcPct val="115000"/>
                        </a:lnSpc>
                        <a:spcAft>
                          <a:spcPts val="0"/>
                        </a:spcAft>
                      </a:pPr>
                      <a:r>
                        <a:rPr lang="en-US" sz="1100" dirty="0">
                          <a:effectLst/>
                        </a:rPr>
                        <a:t>Recognize and describe identification of stored food insect pests (polyphagous, dates, grain, legume)</a:t>
                      </a:r>
                      <a:endParaRPr lang="en-US" sz="1400" dirty="0">
                        <a:effectLst/>
                      </a:endParaRPr>
                    </a:p>
                    <a:p>
                      <a:pPr algn="r">
                        <a:lnSpc>
                          <a:spcPct val="115000"/>
                        </a:lnSpc>
                        <a:spcAft>
                          <a:spcPts val="0"/>
                        </a:spcAft>
                      </a:pPr>
                      <a:r>
                        <a:rPr lang="ar-SA" sz="1600" b="1" dirty="0">
                          <a:solidFill>
                            <a:srgbClr val="FF0000"/>
                          </a:solidFill>
                          <a:effectLst/>
                        </a:rPr>
                        <a:t>الحشرات</a:t>
                      </a:r>
                      <a:r>
                        <a:rPr lang="ar-SA" sz="1600" b="1" baseline="0" dirty="0">
                          <a:solidFill>
                            <a:srgbClr val="FF0000"/>
                          </a:solidFill>
                          <a:effectLst/>
                        </a:rPr>
                        <a:t> الني تصيب المواد الغذائية المخزونة</a:t>
                      </a:r>
                      <a:r>
                        <a:rPr lang="en-US" sz="1100" b="1" dirty="0">
                          <a:solidFill>
                            <a:srgbClr val="FF0000"/>
                          </a:solidFill>
                          <a:effectLst/>
                        </a:rPr>
                        <a:t> </a:t>
                      </a:r>
                      <a:endParaRPr lang="en-US" sz="1400" b="1" dirty="0">
                        <a:solidFill>
                          <a:srgbClr val="FF0000"/>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7</a:t>
                      </a:r>
                      <a:endParaRPr lang="ar-SA" sz="1600" dirty="0">
                        <a:effectLst/>
                      </a:endParaRP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21</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469142">
                <a:tc>
                  <a:txBody>
                    <a:bodyPr/>
                    <a:lstStyle/>
                    <a:p>
                      <a:pPr algn="l">
                        <a:lnSpc>
                          <a:spcPct val="115000"/>
                        </a:lnSpc>
                        <a:spcAft>
                          <a:spcPts val="0"/>
                        </a:spcAft>
                      </a:pPr>
                      <a:r>
                        <a:rPr lang="en-US" sz="1100" dirty="0">
                          <a:effectLst/>
                        </a:rPr>
                        <a:t>Clothes and dry wood stored product insect pests</a:t>
                      </a:r>
                      <a:endParaRPr lang="ar-SA" sz="1100" dirty="0">
                        <a:effectLst/>
                      </a:endParaRPr>
                    </a:p>
                    <a:p>
                      <a:pPr algn="r">
                        <a:lnSpc>
                          <a:spcPct val="115000"/>
                        </a:lnSpc>
                        <a:spcAft>
                          <a:spcPts val="0"/>
                        </a:spcAft>
                      </a:pPr>
                      <a:r>
                        <a:rPr lang="ar-SA" sz="1600" dirty="0">
                          <a:effectLst/>
                          <a:latin typeface="Calibri"/>
                          <a:ea typeface="Calibri"/>
                          <a:cs typeface="Arial"/>
                        </a:rPr>
                        <a:t>الحشرات التي تصيب الملابس والاخشاب</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682388">
                <a:tc>
                  <a:txBody>
                    <a:bodyPr/>
                    <a:lstStyle/>
                    <a:p>
                      <a:pPr algn="l">
                        <a:lnSpc>
                          <a:spcPct val="115000"/>
                        </a:lnSpc>
                        <a:spcAft>
                          <a:spcPts val="0"/>
                        </a:spcAft>
                      </a:pPr>
                      <a:r>
                        <a:rPr lang="en-US" sz="1100" dirty="0">
                          <a:effectLst/>
                        </a:rPr>
                        <a:t>Know and apply control of stored grain and stored products pests (physical, pheromones and chemical)</a:t>
                      </a:r>
                      <a:endParaRPr lang="en-US" sz="1400" dirty="0">
                        <a:effectLst/>
                      </a:endParaRPr>
                    </a:p>
                    <a:p>
                      <a:pPr algn="r">
                        <a:lnSpc>
                          <a:spcPct val="115000"/>
                        </a:lnSpc>
                        <a:spcAft>
                          <a:spcPts val="0"/>
                        </a:spcAft>
                      </a:pPr>
                      <a:r>
                        <a:rPr lang="ar-SA" sz="1600" dirty="0">
                          <a:effectLst/>
                        </a:rPr>
                        <a:t>المكافحة للافات التي تصيب المواد المخزونة (الفيزيائية، الفيرمونات، الكيمائية</a:t>
                      </a:r>
                      <a:r>
                        <a:rPr lang="ar-SA" sz="1100" dirty="0">
                          <a:effectLst/>
                        </a:rPr>
                        <a:t>)</a:t>
                      </a: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4</a:t>
                      </a: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12</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91282">
                <a:tc>
                  <a:txBody>
                    <a:bodyPr/>
                    <a:lstStyle/>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15</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45</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225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047750"/>
            <a:ext cx="7143750" cy="4762500"/>
          </a:xfrm>
          <a:prstGeom prst="rect">
            <a:avLst/>
          </a:prstGeom>
        </p:spPr>
      </p:pic>
      <p:sp>
        <p:nvSpPr>
          <p:cNvPr id="3" name="TextBox 2"/>
          <p:cNvSpPr txBox="1"/>
          <p:nvPr/>
        </p:nvSpPr>
        <p:spPr>
          <a:xfrm>
            <a:off x="1219200" y="609600"/>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spTree>
    <p:extLst>
      <p:ext uri="{BB962C8B-B14F-4D97-AF65-F5344CB8AC3E}">
        <p14:creationId xmlns:p14="http://schemas.microsoft.com/office/powerpoint/2010/main" val="176397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845403"/>
            <a:ext cx="5410200" cy="830997"/>
          </a:xfrm>
          <a:prstGeom prst="rect">
            <a:avLst/>
          </a:prstGeom>
          <a:noFill/>
        </p:spPr>
        <p:txBody>
          <a:bodyPr wrap="square" rtlCol="1">
            <a:spAutoFit/>
          </a:bodyPr>
          <a:lstStyle/>
          <a:p>
            <a:r>
              <a:rPr lang="ar-SA" sz="2400" dirty="0"/>
              <a:t>طول الحشرة الكاملة 13-15 ملم </a:t>
            </a:r>
          </a:p>
          <a:p>
            <a:r>
              <a:rPr lang="ar-SA" sz="2400" dirty="0"/>
              <a:t>طول اليرقة 2.5-3 سم أي 25-30 ملم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800600"/>
            <a:ext cx="3848100" cy="1190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9319" y="1881584"/>
            <a:ext cx="4130476" cy="2509838"/>
          </a:xfrm>
          <a:prstGeom prst="rect">
            <a:avLst/>
          </a:prstGeom>
        </p:spPr>
      </p:pic>
      <p:sp>
        <p:nvSpPr>
          <p:cNvPr id="6" name="TextBox 5"/>
          <p:cNvSpPr txBox="1"/>
          <p:nvPr/>
        </p:nvSpPr>
        <p:spPr>
          <a:xfrm>
            <a:off x="5267528" y="2019473"/>
            <a:ext cx="3429000" cy="369332"/>
          </a:xfrm>
          <a:prstGeom prst="rect">
            <a:avLst/>
          </a:prstGeom>
          <a:noFill/>
        </p:spPr>
        <p:txBody>
          <a:bodyPr wrap="square" rtlCol="1">
            <a:spAutoFit/>
          </a:bodyPr>
          <a:lstStyle/>
          <a:p>
            <a:r>
              <a:rPr lang="ar-SA" dirty="0"/>
              <a:t>لها جيل واحد في العام </a:t>
            </a:r>
          </a:p>
        </p:txBody>
      </p:sp>
      <p:sp>
        <p:nvSpPr>
          <p:cNvPr id="7" name="TextBox 6"/>
          <p:cNvSpPr txBox="1"/>
          <p:nvPr/>
        </p:nvSpPr>
        <p:spPr>
          <a:xfrm>
            <a:off x="1219200" y="609600"/>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spTree>
    <p:extLst>
      <p:ext uri="{BB962C8B-B14F-4D97-AF65-F5344CB8AC3E}">
        <p14:creationId xmlns:p14="http://schemas.microsoft.com/office/powerpoint/2010/main" val="217771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47" y="1600200"/>
            <a:ext cx="7696200" cy="1200329"/>
          </a:xfrm>
          <a:prstGeom prst="rect">
            <a:avLst/>
          </a:prstGeom>
          <a:noFill/>
        </p:spPr>
        <p:txBody>
          <a:bodyPr wrap="square" rtlCol="1">
            <a:spAutoFit/>
          </a:bodyPr>
          <a:lstStyle/>
          <a:p>
            <a:r>
              <a:rPr lang="ar-SA" dirty="0"/>
              <a:t>توجد هذه الحشرة في الأماكن </a:t>
            </a:r>
            <a:r>
              <a:rPr lang="ar-SA" dirty="0">
                <a:solidFill>
                  <a:srgbClr val="FF0000"/>
                </a:solidFill>
              </a:rPr>
              <a:t>المهملة</a:t>
            </a:r>
            <a:r>
              <a:rPr lang="ar-SA" dirty="0"/>
              <a:t> التي تتجمع فيها نفايات المطاحن ومخلفاتها من النخالة والدقيق والحبوب الرطبة والمتعفنة والمتحلله، كما توجد مع علاق المواشي وفي بيوت الدواجن ، وتفضل الأماكن المظلمة . وقد تتغذى كذلك على أغذية من أصل حيواني </a:t>
            </a:r>
          </a:p>
          <a:p>
            <a:r>
              <a:rPr lang="ar-SA" dirty="0"/>
              <a:t>الاهمية الاقتصادية لها كافة محدودة</a:t>
            </a:r>
          </a:p>
        </p:txBody>
      </p:sp>
      <p:sp>
        <p:nvSpPr>
          <p:cNvPr id="3" name="TextBox 2"/>
          <p:cNvSpPr txBox="1"/>
          <p:nvPr/>
        </p:nvSpPr>
        <p:spPr>
          <a:xfrm>
            <a:off x="1219200" y="609600"/>
            <a:ext cx="6705600" cy="461665"/>
          </a:xfrm>
          <a:prstGeom prst="rect">
            <a:avLst/>
          </a:prstGeom>
          <a:noFill/>
        </p:spPr>
        <p:txBody>
          <a:bodyPr wrap="square" rtlCol="1">
            <a:spAutoFit/>
          </a:bodyPr>
          <a:lstStyle/>
          <a:p>
            <a:r>
              <a:rPr lang="ar-SA" sz="2400" dirty="0"/>
              <a:t>دودة الجريش الصفراء </a:t>
            </a:r>
            <a:r>
              <a:rPr lang="en-US" sz="2400" i="1" dirty="0"/>
              <a:t>Tenebrio </a:t>
            </a:r>
            <a:r>
              <a:rPr lang="en-US" sz="2400" i="1" dirty="0" err="1"/>
              <a:t>molitor</a:t>
            </a:r>
            <a:r>
              <a:rPr lang="en-US" sz="2400" i="1" dirty="0"/>
              <a:t> </a:t>
            </a:r>
            <a:endParaRPr lang="ar-SA" sz="2400" i="1" dirty="0"/>
          </a:p>
        </p:txBody>
      </p:sp>
    </p:spTree>
    <p:extLst>
      <p:ext uri="{BB962C8B-B14F-4D97-AF65-F5344CB8AC3E}">
        <p14:creationId xmlns:p14="http://schemas.microsoft.com/office/powerpoint/2010/main" val="231700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839200" cy="2585323"/>
          </a:xfrm>
          <a:prstGeom prst="rect">
            <a:avLst/>
          </a:prstGeom>
          <a:noFill/>
        </p:spPr>
        <p:txBody>
          <a:bodyPr wrap="square" rtlCol="1">
            <a:spAutoFit/>
          </a:bodyPr>
          <a:lstStyle/>
          <a:p>
            <a:pPr algn="ctr"/>
            <a:r>
              <a:rPr lang="ar-SA" dirty="0"/>
              <a:t>خنافس البقول  </a:t>
            </a:r>
            <a:r>
              <a:rPr lang="en-US" dirty="0"/>
              <a:t>Beetles of leguminous seeds</a:t>
            </a:r>
            <a:endParaRPr lang="ar-SA" dirty="0"/>
          </a:p>
          <a:p>
            <a:r>
              <a:rPr lang="ar-SA" dirty="0"/>
              <a:t>الحجم صغير</a:t>
            </a:r>
          </a:p>
          <a:p>
            <a:r>
              <a:rPr lang="ar-SA" dirty="0"/>
              <a:t>الجسم مغطى بحراشيف</a:t>
            </a:r>
          </a:p>
          <a:p>
            <a:r>
              <a:rPr lang="ar-SA" dirty="0"/>
              <a:t>الاغماد أقصر من البطن </a:t>
            </a:r>
          </a:p>
          <a:p>
            <a:r>
              <a:rPr lang="ar-SA" dirty="0"/>
              <a:t>الافخاذ غليظة وينتهي كل منها بشوكة</a:t>
            </a:r>
          </a:p>
          <a:p>
            <a:r>
              <a:rPr lang="ar-SA" dirty="0"/>
              <a:t>عمر الحشرة الكاملة قصير نسبيا لا يزيد عن اسبوعين</a:t>
            </a:r>
          </a:p>
          <a:p>
            <a:r>
              <a:rPr lang="ar-SA" dirty="0"/>
              <a:t>الحشرات الكاملة لا تتغذى</a:t>
            </a:r>
          </a:p>
          <a:p>
            <a:endParaRPr lang="ar-SA" dirty="0"/>
          </a:p>
          <a:p>
            <a:r>
              <a:rPr lang="ar-SA" dirty="0"/>
              <a:t>اليرقات بيضاء اللون ذي أرجل صدرية قصيرة بعد فقص البيض ثم تفقدها بعد الانسلاخ الاول</a:t>
            </a:r>
            <a:endParaRPr lang="en-US"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18" y="3095625"/>
            <a:ext cx="4800600" cy="3600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171" y="3429000"/>
            <a:ext cx="3631719"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1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2308324"/>
          </a:xfrm>
          <a:prstGeom prst="rect">
            <a:avLst/>
          </a:prstGeom>
          <a:noFill/>
        </p:spPr>
        <p:txBody>
          <a:bodyPr wrap="square" rtlCol="1">
            <a:spAutoFit/>
          </a:bodyPr>
          <a:lstStyle/>
          <a:p>
            <a:r>
              <a:rPr lang="ar-SA" dirty="0"/>
              <a:t>قد تبدأ الإصابة هذه الحشرةات في الحقل وقبل الحصاد ، تضى الأنثى 100 بيضة تقريبا تلصقها فرديا على القرون ، تثقب اليرقة حديثة الفقس القرون  وتتغذى على البذور وتتحول الى عذراء داخل البذور وتخرج الحشرة الكاملة أثناء وجود الحبوب في المخزن</a:t>
            </a:r>
          </a:p>
          <a:p>
            <a:r>
              <a:rPr lang="ar-SA" dirty="0"/>
              <a:t>وقد يستمر تكاثر بعض الحشرات على الحبوب الجافة داخل المخزن مثل خنفساء الفول الصغيرة وخنفساء اللوبيا وخنفساء بذورالبرسيم </a:t>
            </a:r>
          </a:p>
          <a:p>
            <a:endParaRPr lang="ar-SA" dirty="0"/>
          </a:p>
          <a:p>
            <a:r>
              <a:rPr lang="ar-SA" dirty="0">
                <a:solidFill>
                  <a:srgbClr val="FF0000"/>
                </a:solidFill>
              </a:rPr>
              <a:t>مظهر الإصابة :</a:t>
            </a:r>
          </a:p>
          <a:p>
            <a:r>
              <a:rPr lang="ar-SA" dirty="0"/>
              <a:t>وجود تقوب خروج الحشرات الكاملة وكذلك وجود قشور البيض اللاصق على البذور</a:t>
            </a:r>
          </a:p>
        </p:txBody>
      </p:sp>
      <p:pic>
        <p:nvPicPr>
          <p:cNvPr id="2050" name="Picture 2" descr="Image result for callosobruchus maculat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991100"/>
            <a:ext cx="25146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llosobruchus maculat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3856661"/>
            <a:ext cx="2332879" cy="19013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79" y="3810000"/>
            <a:ext cx="338212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allosobruchus maculatu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03" y="3362652"/>
            <a:ext cx="2257426" cy="162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6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5007428" cy="35051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2362200" y="4267199"/>
            <a:ext cx="228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09600" y="4457699"/>
            <a:ext cx="228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810000" y="4953000"/>
            <a:ext cx="228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143000" y="5753100"/>
            <a:ext cx="228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76" name="Picture 4" descr="https://cropgenebank.sgrp.cgiar.org/images/management/chickpea_smogs/stored%20grain%20pe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2924176" cy="24288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648200" y="914400"/>
            <a:ext cx="587828" cy="76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952500"/>
            <a:ext cx="3048000" cy="369332"/>
          </a:xfrm>
          <a:prstGeom prst="rect">
            <a:avLst/>
          </a:prstGeom>
          <a:noFill/>
        </p:spPr>
        <p:txBody>
          <a:bodyPr wrap="square" rtlCol="1">
            <a:spAutoFit/>
          </a:bodyPr>
          <a:lstStyle/>
          <a:p>
            <a:r>
              <a:rPr lang="ar-SA" dirty="0"/>
              <a:t>شباك خروج الحشرات الكاملة</a:t>
            </a:r>
          </a:p>
        </p:txBody>
      </p:sp>
    </p:spTree>
    <p:extLst>
      <p:ext uri="{BB962C8B-B14F-4D97-AF65-F5344CB8AC3E}">
        <p14:creationId xmlns:p14="http://schemas.microsoft.com/office/powerpoint/2010/main" val="3975586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771" y="457200"/>
            <a:ext cx="7467600" cy="2031325"/>
          </a:xfrm>
          <a:prstGeom prst="rect">
            <a:avLst/>
          </a:prstGeom>
          <a:noFill/>
        </p:spPr>
        <p:txBody>
          <a:bodyPr wrap="square" rtlCol="1">
            <a:spAutoFit/>
          </a:bodyPr>
          <a:lstStyle/>
          <a:p>
            <a:pPr algn="ctr"/>
            <a:r>
              <a:rPr lang="ar-SA" dirty="0"/>
              <a:t>أهم خنافس البقول</a:t>
            </a:r>
          </a:p>
          <a:p>
            <a:r>
              <a:rPr lang="ar-SA" dirty="0"/>
              <a:t>خنفساء اللوبيا</a:t>
            </a:r>
          </a:p>
          <a:p>
            <a:r>
              <a:rPr lang="ar-SA" dirty="0"/>
              <a:t>خنفساء الفول الصغيرة</a:t>
            </a:r>
          </a:p>
          <a:p>
            <a:r>
              <a:rPr lang="ar-SA" dirty="0"/>
              <a:t>خنفساء الفول الكبيرة</a:t>
            </a:r>
          </a:p>
          <a:p>
            <a:r>
              <a:rPr lang="ar-SA" dirty="0"/>
              <a:t>خنفساء البسلة</a:t>
            </a:r>
          </a:p>
          <a:p>
            <a:r>
              <a:rPr lang="ar-SA" dirty="0"/>
              <a:t>خنفساء العدس</a:t>
            </a:r>
          </a:p>
          <a:p>
            <a:r>
              <a:rPr lang="ar-SA" dirty="0"/>
              <a:t>خنفساء بذور البرسيم</a:t>
            </a:r>
          </a:p>
        </p:txBody>
      </p:sp>
      <p:pic>
        <p:nvPicPr>
          <p:cNvPr id="1026" name="Picture 2" descr="Image result for callosobruchus maculat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682" y="2590800"/>
            <a:ext cx="2857501"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025" y="2371314"/>
            <a:ext cx="274184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63" y="4176794"/>
            <a:ext cx="2805113" cy="1831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29850" y="4572000"/>
            <a:ext cx="1165704" cy="369332"/>
          </a:xfrm>
          <a:prstGeom prst="rect">
            <a:avLst/>
          </a:prstGeom>
        </p:spPr>
        <p:txBody>
          <a:bodyPr wrap="none">
            <a:spAutoFit/>
          </a:bodyPr>
          <a:lstStyle/>
          <a:p>
            <a:r>
              <a:rPr lang="ar-SA" dirty="0"/>
              <a:t>خنفساء اللوبيا</a:t>
            </a:r>
          </a:p>
        </p:txBody>
      </p:sp>
      <p:sp>
        <p:nvSpPr>
          <p:cNvPr id="4" name="Rectangle 3"/>
          <p:cNvSpPr/>
          <p:nvPr/>
        </p:nvSpPr>
        <p:spPr>
          <a:xfrm>
            <a:off x="4114800" y="5638800"/>
            <a:ext cx="1672253" cy="369332"/>
          </a:xfrm>
          <a:prstGeom prst="rect">
            <a:avLst/>
          </a:prstGeom>
        </p:spPr>
        <p:txBody>
          <a:bodyPr wrap="none">
            <a:spAutoFit/>
          </a:bodyPr>
          <a:lstStyle/>
          <a:p>
            <a:r>
              <a:rPr lang="ar-SA" dirty="0"/>
              <a:t>خنفساء الفول الكبيرة</a:t>
            </a:r>
          </a:p>
        </p:txBody>
      </p:sp>
      <p:sp>
        <p:nvSpPr>
          <p:cNvPr id="5" name="Rectangle 4"/>
          <p:cNvSpPr/>
          <p:nvPr/>
        </p:nvSpPr>
        <p:spPr>
          <a:xfrm>
            <a:off x="1752600" y="6096000"/>
            <a:ext cx="1165704" cy="369332"/>
          </a:xfrm>
          <a:prstGeom prst="rect">
            <a:avLst/>
          </a:prstGeom>
        </p:spPr>
        <p:txBody>
          <a:bodyPr wrap="none">
            <a:spAutoFit/>
          </a:bodyPr>
          <a:lstStyle/>
          <a:p>
            <a:pPr lvl="0"/>
            <a:r>
              <a:rPr lang="ar-SA" dirty="0">
                <a:solidFill>
                  <a:prstClr val="black"/>
                </a:solidFill>
              </a:rPr>
              <a:t>خنفساء البسلة</a:t>
            </a:r>
          </a:p>
        </p:txBody>
      </p:sp>
      <p:pic>
        <p:nvPicPr>
          <p:cNvPr id="1032"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4956" y="1295400"/>
            <a:ext cx="1936020" cy="28075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16871" y="3538537"/>
            <a:ext cx="1212190" cy="369332"/>
          </a:xfrm>
          <a:prstGeom prst="rect">
            <a:avLst/>
          </a:prstGeom>
        </p:spPr>
        <p:txBody>
          <a:bodyPr wrap="none">
            <a:spAutoFit/>
          </a:bodyPr>
          <a:lstStyle/>
          <a:p>
            <a:r>
              <a:rPr lang="ar-SA" dirty="0"/>
              <a:t>خنفساء العدس</a:t>
            </a:r>
          </a:p>
        </p:txBody>
      </p:sp>
    </p:spTree>
    <p:extLst>
      <p:ext uri="{BB962C8B-B14F-4D97-AF65-F5344CB8AC3E}">
        <p14:creationId xmlns:p14="http://schemas.microsoft.com/office/powerpoint/2010/main" val="88773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2800767"/>
          </a:xfrm>
          <a:prstGeom prst="rect">
            <a:avLst/>
          </a:prstGeom>
          <a:noFill/>
        </p:spPr>
        <p:txBody>
          <a:bodyPr wrap="square" rtlCol="1">
            <a:spAutoFit/>
          </a:bodyPr>
          <a:lstStyle/>
          <a:p>
            <a:pPr algn="ctr"/>
            <a:r>
              <a:rPr lang="ar-SA" b="1" dirty="0">
                <a:solidFill>
                  <a:srgbClr val="FF0000"/>
                </a:solidFill>
              </a:rPr>
              <a:t>الصفات العامة للآفات الحشرية التي تصيب المواد الغذائية المخزونة في السعودية</a:t>
            </a:r>
          </a:p>
          <a:p>
            <a:r>
              <a:rPr lang="ar-SA" sz="2000" dirty="0">
                <a:solidFill>
                  <a:prstClr val="black"/>
                </a:solidFill>
              </a:rPr>
              <a:t>1- التطور كامل</a:t>
            </a:r>
          </a:p>
          <a:p>
            <a:r>
              <a:rPr lang="ar-SA" sz="2000" dirty="0">
                <a:solidFill>
                  <a:prstClr val="black"/>
                </a:solidFill>
              </a:rPr>
              <a:t>2- </a:t>
            </a:r>
            <a:r>
              <a:rPr lang="ar-SA" sz="2000" dirty="0">
                <a:solidFill>
                  <a:srgbClr val="FF0000"/>
                </a:solidFill>
              </a:rPr>
              <a:t>تنحصر </a:t>
            </a:r>
            <a:r>
              <a:rPr lang="ar-SA" sz="2000" b="1" dirty="0">
                <a:solidFill>
                  <a:prstClr val="black"/>
                </a:solidFill>
              </a:rPr>
              <a:t>معظم</a:t>
            </a:r>
            <a:r>
              <a:rPr lang="ar-SA" sz="2000" dirty="0">
                <a:solidFill>
                  <a:srgbClr val="FF0000"/>
                </a:solidFill>
              </a:rPr>
              <a:t> الآفات الحشرية التي تصيب المواد الغذائية المخزونة  في رتبتي غمدية الأجنحة وحرشفية الجنحة</a:t>
            </a:r>
          </a:p>
          <a:p>
            <a:r>
              <a:rPr lang="ar-SA" sz="2000" dirty="0">
                <a:solidFill>
                  <a:prstClr val="black"/>
                </a:solidFill>
              </a:rPr>
              <a:t>3- أجزاء فم قارضة في اليرقات والحشرات الكاملة من رتبة غمدية الأجنحة</a:t>
            </a:r>
          </a:p>
          <a:p>
            <a:r>
              <a:rPr lang="ar-SA" sz="2000" dirty="0">
                <a:solidFill>
                  <a:prstClr val="black"/>
                </a:solidFill>
              </a:rPr>
              <a:t>4- المدى العائلي في الغالب واسع</a:t>
            </a:r>
          </a:p>
          <a:p>
            <a:r>
              <a:rPr lang="ar-SA" sz="2000" dirty="0">
                <a:solidFill>
                  <a:prstClr val="black"/>
                </a:solidFill>
              </a:rPr>
              <a:t>5- فترة الجيل فصيرة نسبيا </a:t>
            </a:r>
            <a:endParaRPr lang="en-US" sz="2000" dirty="0">
              <a:solidFill>
                <a:prstClr val="black"/>
              </a:solidFill>
            </a:endParaRPr>
          </a:p>
          <a:p>
            <a:r>
              <a:rPr lang="ar-SA" sz="2000" dirty="0">
                <a:solidFill>
                  <a:prstClr val="black"/>
                </a:solidFill>
              </a:rPr>
              <a:t>6- ليس لها بيات شتوي (لمعظم الأنواع)</a:t>
            </a:r>
          </a:p>
          <a:p>
            <a:endParaRPr lang="ar-SA" dirty="0">
              <a:solidFill>
                <a:prstClr val="black"/>
              </a:solidFill>
            </a:endParaRPr>
          </a:p>
        </p:txBody>
      </p:sp>
      <p:sp>
        <p:nvSpPr>
          <p:cNvPr id="3" name="TextBox 2"/>
          <p:cNvSpPr txBox="1"/>
          <p:nvPr/>
        </p:nvSpPr>
        <p:spPr>
          <a:xfrm>
            <a:off x="304800" y="3200400"/>
            <a:ext cx="8305800" cy="1631216"/>
          </a:xfrm>
          <a:prstGeom prst="rect">
            <a:avLst/>
          </a:prstGeom>
          <a:noFill/>
        </p:spPr>
        <p:txBody>
          <a:bodyPr wrap="square" rtlCol="1">
            <a:spAutoFit/>
          </a:bodyPr>
          <a:lstStyle/>
          <a:p>
            <a:r>
              <a:rPr lang="ar-SA" sz="2000" b="1" dirty="0">
                <a:solidFill>
                  <a:srgbClr val="FF0000"/>
                </a:solidFill>
              </a:rPr>
              <a:t>الصفات العامة للآفات الحشرية التي تصيب المواد الغذائية المخزونة من رتبة غمدية الأجنحة</a:t>
            </a:r>
          </a:p>
          <a:p>
            <a:r>
              <a:rPr lang="ar-SA" sz="2000" b="1" dirty="0">
                <a:solidFill>
                  <a:srgbClr val="FF0000"/>
                </a:solidFill>
              </a:rPr>
              <a:t>1- تعيش الحشرات الكاملة واليرقات في وسط المادة الغذائية او على المادة الغذائية</a:t>
            </a:r>
          </a:p>
          <a:p>
            <a:r>
              <a:rPr lang="ar-SA" sz="2000" dirty="0">
                <a:solidFill>
                  <a:prstClr val="black"/>
                </a:solidFill>
              </a:rPr>
              <a:t>2- الاطوار الضارة هي الحشرات الكاملة واليرقات (في الغالب)</a:t>
            </a:r>
          </a:p>
          <a:p>
            <a:r>
              <a:rPr lang="ar-SA" sz="2000" dirty="0">
                <a:solidFill>
                  <a:prstClr val="black"/>
                </a:solidFill>
              </a:rPr>
              <a:t>3- صغيرة الحجم مما يساعد </a:t>
            </a:r>
            <a:r>
              <a:rPr lang="ar-SA" sz="2000" b="1" dirty="0">
                <a:solidFill>
                  <a:prstClr val="black"/>
                </a:solidFill>
              </a:rPr>
              <a:t>الحشرات الكاملة </a:t>
            </a:r>
            <a:r>
              <a:rPr lang="ar-SA" sz="2000" dirty="0">
                <a:solidFill>
                  <a:prstClr val="black"/>
                </a:solidFill>
              </a:rPr>
              <a:t>الحركة في المسافات الضيقة </a:t>
            </a:r>
          </a:p>
          <a:p>
            <a:endParaRPr lang="ar-SA" sz="2000" dirty="0">
              <a:solidFill>
                <a:prstClr val="black"/>
              </a:solidFill>
            </a:endParaRPr>
          </a:p>
        </p:txBody>
      </p:sp>
      <p:sp>
        <p:nvSpPr>
          <p:cNvPr id="4" name="TextBox 3"/>
          <p:cNvSpPr txBox="1"/>
          <p:nvPr/>
        </p:nvSpPr>
        <p:spPr>
          <a:xfrm>
            <a:off x="1676400" y="4677728"/>
            <a:ext cx="6934200" cy="369332"/>
          </a:xfrm>
          <a:prstGeom prst="rect">
            <a:avLst/>
          </a:prstGeom>
          <a:noFill/>
        </p:spPr>
        <p:txBody>
          <a:bodyPr wrap="square" rtlCol="1">
            <a:spAutoFit/>
          </a:bodyPr>
          <a:lstStyle/>
          <a:p>
            <a:endParaRPr lang="ar-SA" dirty="0">
              <a:solidFill>
                <a:prstClr val="black"/>
              </a:solidFill>
            </a:endParaRPr>
          </a:p>
        </p:txBody>
      </p:sp>
      <p:sp>
        <p:nvSpPr>
          <p:cNvPr id="5" name="TextBox 4"/>
          <p:cNvSpPr txBox="1"/>
          <p:nvPr/>
        </p:nvSpPr>
        <p:spPr>
          <a:xfrm>
            <a:off x="609600" y="4572000"/>
            <a:ext cx="7772400" cy="2246769"/>
          </a:xfrm>
          <a:prstGeom prst="rect">
            <a:avLst/>
          </a:prstGeom>
          <a:noFill/>
        </p:spPr>
        <p:txBody>
          <a:bodyPr wrap="square" rtlCol="1">
            <a:spAutoFit/>
          </a:bodyPr>
          <a:lstStyle/>
          <a:p>
            <a:r>
              <a:rPr lang="ar-SA" sz="2000" b="1" dirty="0">
                <a:solidFill>
                  <a:srgbClr val="FF0000"/>
                </a:solidFill>
              </a:rPr>
              <a:t>الصفات العامة للآفات الحشرية التي تصيب المواد الغذائية المخزونة من ر</a:t>
            </a:r>
            <a:r>
              <a:rPr lang="ar-SA" sz="2000" b="1" u="sng" dirty="0">
                <a:solidFill>
                  <a:srgbClr val="FF0000"/>
                </a:solidFill>
              </a:rPr>
              <a:t>تبة حرشفية </a:t>
            </a:r>
            <a:r>
              <a:rPr lang="ar-SA" sz="2000" b="1" dirty="0">
                <a:solidFill>
                  <a:srgbClr val="FF0000"/>
                </a:solidFill>
              </a:rPr>
              <a:t>الأجنحة</a:t>
            </a:r>
          </a:p>
          <a:p>
            <a:r>
              <a:rPr lang="ar-SA" sz="2000" dirty="0">
                <a:solidFill>
                  <a:prstClr val="black"/>
                </a:solidFill>
              </a:rPr>
              <a:t>1- تعيش اليرقات فقط داخل او على المادة الغذائية المخزونة بينما تكون الحشرات الكاملة بعيدة عن المادة الغذائية الا عند وضع البيض </a:t>
            </a:r>
          </a:p>
          <a:p>
            <a:r>
              <a:rPr lang="ar-SA" sz="2000" dirty="0">
                <a:solidFill>
                  <a:prstClr val="black"/>
                </a:solidFill>
              </a:rPr>
              <a:t>2- الطور الضار هو اليرقة فقط</a:t>
            </a:r>
          </a:p>
          <a:p>
            <a:r>
              <a:rPr lang="ar-SA" sz="2000" dirty="0">
                <a:solidFill>
                  <a:prstClr val="black"/>
                </a:solidFill>
              </a:rPr>
              <a:t>3- تفرز معظم يرقاتها خيوط حريرية</a:t>
            </a:r>
          </a:p>
          <a:p>
            <a:endParaRPr lang="ar-SA" sz="2000" dirty="0">
              <a:solidFill>
                <a:prstClr val="black"/>
              </a:solidFill>
            </a:endParaRPr>
          </a:p>
        </p:txBody>
      </p:sp>
    </p:spTree>
    <p:extLst>
      <p:ext uri="{BB962C8B-B14F-4D97-AF65-F5344CB8AC3E}">
        <p14:creationId xmlns:p14="http://schemas.microsoft.com/office/powerpoint/2010/main" val="305220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399" y="721787"/>
            <a:ext cx="5562600" cy="646331"/>
          </a:xfrm>
          <a:prstGeom prst="rect">
            <a:avLst/>
          </a:prstGeom>
          <a:noFill/>
        </p:spPr>
        <p:txBody>
          <a:bodyPr wrap="square" rtlCol="1">
            <a:spAutoFit/>
          </a:bodyPr>
          <a:lstStyle/>
          <a:p>
            <a:r>
              <a:rPr lang="ar-SA" dirty="0"/>
              <a:t>آفة حقلية و آفة مخازن </a:t>
            </a:r>
          </a:p>
          <a:p>
            <a:r>
              <a:rPr lang="ar-SA" dirty="0"/>
              <a:t>تصاب </a:t>
            </a:r>
            <a:r>
              <a:rPr lang="ar-SA"/>
              <a:t>الحبوب النجيلية المخزونة </a:t>
            </a:r>
            <a:r>
              <a:rPr lang="ar-SA" dirty="0"/>
              <a:t>السليمة (القمح والذرة والشعير)</a:t>
            </a:r>
          </a:p>
        </p:txBody>
      </p:sp>
      <p:sp>
        <p:nvSpPr>
          <p:cNvPr id="3" name="TextBox 2"/>
          <p:cNvSpPr txBox="1"/>
          <p:nvPr/>
        </p:nvSpPr>
        <p:spPr>
          <a:xfrm>
            <a:off x="1143000" y="99217"/>
            <a:ext cx="6172200" cy="369332"/>
          </a:xfrm>
          <a:prstGeom prst="rect">
            <a:avLst/>
          </a:prstGeom>
          <a:noFill/>
        </p:spPr>
        <p:txBody>
          <a:bodyPr wrap="square" rtlCol="1">
            <a:spAutoFit/>
          </a:bodyPr>
          <a:lstStyle/>
          <a:p>
            <a:r>
              <a:rPr lang="ar-SA" dirty="0"/>
              <a:t>فراشة الحبوب </a:t>
            </a:r>
            <a:r>
              <a:rPr lang="en-US" i="1" dirty="0" err="1"/>
              <a:t>Sitotroga</a:t>
            </a:r>
            <a:r>
              <a:rPr lang="en-US" i="1" dirty="0"/>
              <a:t> </a:t>
            </a:r>
            <a:r>
              <a:rPr lang="en-US" i="1" dirty="0" err="1"/>
              <a:t>cerealella</a:t>
            </a:r>
            <a:r>
              <a:rPr lang="en-US" i="1" dirty="0"/>
              <a:t> </a:t>
            </a:r>
            <a:endParaRPr lang="ar-SA" i="1" dirty="0"/>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81200"/>
            <a:ext cx="4038600" cy="2495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itotroga cerealell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362200"/>
            <a:ext cx="3103776" cy="20652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6629400" y="3810000"/>
            <a:ext cx="228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7315200" y="3229064"/>
            <a:ext cx="228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43700" y="3810000"/>
            <a:ext cx="800100" cy="369332"/>
          </a:xfrm>
          <a:prstGeom prst="rect">
            <a:avLst/>
          </a:prstGeom>
          <a:noFill/>
        </p:spPr>
        <p:txBody>
          <a:bodyPr wrap="square" rtlCol="1">
            <a:spAutoFit/>
          </a:bodyPr>
          <a:lstStyle/>
          <a:p>
            <a:r>
              <a:rPr lang="ar-SA" dirty="0"/>
              <a:t>اهداب</a:t>
            </a:r>
          </a:p>
        </p:txBody>
      </p:sp>
      <p:sp>
        <p:nvSpPr>
          <p:cNvPr id="8" name="TextBox 7"/>
          <p:cNvSpPr txBox="1"/>
          <p:nvPr/>
        </p:nvSpPr>
        <p:spPr>
          <a:xfrm>
            <a:off x="3919436" y="1388131"/>
            <a:ext cx="4800600" cy="369332"/>
          </a:xfrm>
          <a:prstGeom prst="rect">
            <a:avLst/>
          </a:prstGeom>
          <a:noFill/>
        </p:spPr>
        <p:txBody>
          <a:bodyPr wrap="square" rtlCol="1">
            <a:spAutoFit/>
          </a:bodyPr>
          <a:lstStyle/>
          <a:p>
            <a:r>
              <a:rPr lang="ar-SA" dirty="0"/>
              <a:t>وجود أهداب طويلة على الاجنحة سمراء اللون</a:t>
            </a:r>
          </a:p>
        </p:txBody>
      </p:sp>
      <p:pic>
        <p:nvPicPr>
          <p:cNvPr id="1030" name="Picture 6" descr="http://cdn.yourarticlelibrary.com/wp-content/uploads/2014/01/clip_image002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76800"/>
            <a:ext cx="4381501"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699" y="5246132"/>
            <a:ext cx="1524001" cy="13525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flipV="1">
            <a:off x="3160678" y="4179332"/>
            <a:ext cx="228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3810000" y="5619750"/>
            <a:ext cx="228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8861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itotroga cerealel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2724151"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838200"/>
            <a:ext cx="4724400" cy="923330"/>
          </a:xfrm>
          <a:prstGeom prst="rect">
            <a:avLst/>
          </a:prstGeom>
          <a:noFill/>
        </p:spPr>
        <p:txBody>
          <a:bodyPr wrap="square" rtlCol="1">
            <a:spAutoFit/>
          </a:bodyPr>
          <a:lstStyle/>
          <a:p>
            <a:r>
              <a:rPr lang="ar-SA" dirty="0"/>
              <a:t>البيض على الحبوب </a:t>
            </a:r>
          </a:p>
          <a:p>
            <a:r>
              <a:rPr lang="ar-SA" dirty="0"/>
              <a:t>طوري اليرقة والعذراء داخل الحبوب – إصابة مخفية داخلية</a:t>
            </a:r>
          </a:p>
          <a:p>
            <a:endParaRPr lang="ar-SA" dirty="0"/>
          </a:p>
        </p:txBody>
      </p:sp>
      <p:pic>
        <p:nvPicPr>
          <p:cNvPr id="2052" name="Picture 4" descr="http://hitagro.ru/wp-content/uploads/2013/08/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1466851" cy="15716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2667000" y="3786592"/>
            <a:ext cx="438151" cy="638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2667000" y="4343400"/>
            <a:ext cx="1143000" cy="646331"/>
          </a:xfrm>
          <a:prstGeom prst="rect">
            <a:avLst/>
          </a:prstGeom>
          <a:noFill/>
        </p:spPr>
        <p:txBody>
          <a:bodyPr wrap="square" rtlCol="1">
            <a:spAutoFit/>
          </a:bodyPr>
          <a:lstStyle/>
          <a:p>
            <a:r>
              <a:rPr lang="ar-SA" dirty="0"/>
              <a:t>بيض غلى الحبوب</a:t>
            </a:r>
          </a:p>
        </p:txBody>
      </p:sp>
      <p:sp>
        <p:nvSpPr>
          <p:cNvPr id="8" name="TextBox 7"/>
          <p:cNvSpPr txBox="1"/>
          <p:nvPr/>
        </p:nvSpPr>
        <p:spPr>
          <a:xfrm>
            <a:off x="762000" y="4240101"/>
            <a:ext cx="1676400" cy="369332"/>
          </a:xfrm>
          <a:prstGeom prst="rect">
            <a:avLst/>
          </a:prstGeom>
          <a:noFill/>
        </p:spPr>
        <p:txBody>
          <a:bodyPr wrap="square" rtlCol="1">
            <a:spAutoFit/>
          </a:bodyPr>
          <a:lstStyle/>
          <a:p>
            <a:r>
              <a:rPr lang="ar-SA" dirty="0"/>
              <a:t>يرقة داخل الحبة</a:t>
            </a:r>
          </a:p>
        </p:txBody>
      </p:sp>
      <p:sp>
        <p:nvSpPr>
          <p:cNvPr id="9" name="TextBox 8"/>
          <p:cNvSpPr txBox="1"/>
          <p:nvPr/>
        </p:nvSpPr>
        <p:spPr>
          <a:xfrm>
            <a:off x="152400" y="4158734"/>
            <a:ext cx="1066800" cy="369332"/>
          </a:xfrm>
          <a:prstGeom prst="rect">
            <a:avLst/>
          </a:prstGeom>
          <a:noFill/>
        </p:spPr>
        <p:txBody>
          <a:bodyPr wrap="square" rtlCol="1">
            <a:spAutoFit/>
          </a:bodyPr>
          <a:lstStyle/>
          <a:p>
            <a:r>
              <a:rPr lang="ar-SA" dirty="0"/>
              <a:t>حشرة كاملة</a:t>
            </a:r>
          </a:p>
        </p:txBody>
      </p:sp>
      <p:pic>
        <p:nvPicPr>
          <p:cNvPr id="1026" name="Picture 2" descr="http://spiru.cgahr.ksu.edu/ImageDB/m_Ang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30" y="1717675"/>
            <a:ext cx="2867686" cy="262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ru.cgahr.ksu.edu/ImageDB/m_AngP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805319"/>
            <a:ext cx="2500313" cy="14454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iru.cgahr.ksu.edu/ImageDB/m_Ang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4381123"/>
            <a:ext cx="1991940" cy="22365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stCxn id="2050" idx="3"/>
          </p:cNvCxnSpPr>
          <p:nvPr/>
        </p:nvCxnSpPr>
        <p:spPr>
          <a:xfrm flipV="1">
            <a:off x="3105151" y="3505200"/>
            <a:ext cx="704849" cy="2762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6934200" y="2895600"/>
            <a:ext cx="762000" cy="7477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6934200" y="5410200"/>
            <a:ext cx="762000" cy="6947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flipV="1">
            <a:off x="3105150" y="4669906"/>
            <a:ext cx="933449" cy="11152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5170251" y="3921013"/>
            <a:ext cx="1066800" cy="369332"/>
          </a:xfrm>
          <a:prstGeom prst="rect">
            <a:avLst/>
          </a:prstGeom>
          <a:noFill/>
        </p:spPr>
        <p:txBody>
          <a:bodyPr wrap="square" rtlCol="1">
            <a:spAutoFit/>
          </a:bodyPr>
          <a:lstStyle/>
          <a:p>
            <a:r>
              <a:rPr lang="ar-SA" dirty="0">
                <a:solidFill>
                  <a:schemeClr val="bg1"/>
                </a:solidFill>
              </a:rPr>
              <a:t>19 يوم</a:t>
            </a:r>
          </a:p>
        </p:txBody>
      </p:sp>
      <p:sp>
        <p:nvSpPr>
          <p:cNvPr id="19" name="TextBox 18"/>
          <p:cNvSpPr txBox="1"/>
          <p:nvPr/>
        </p:nvSpPr>
        <p:spPr>
          <a:xfrm>
            <a:off x="8077200" y="5334000"/>
            <a:ext cx="609600" cy="369332"/>
          </a:xfrm>
          <a:prstGeom prst="rect">
            <a:avLst/>
          </a:prstGeom>
          <a:noFill/>
        </p:spPr>
        <p:txBody>
          <a:bodyPr wrap="square" rtlCol="1">
            <a:spAutoFit/>
          </a:bodyPr>
          <a:lstStyle/>
          <a:p>
            <a:r>
              <a:rPr lang="ar-SA" dirty="0"/>
              <a:t>5 ايام</a:t>
            </a:r>
          </a:p>
        </p:txBody>
      </p:sp>
      <p:sp>
        <p:nvSpPr>
          <p:cNvPr id="20" name="TextBox 19"/>
          <p:cNvSpPr txBox="1"/>
          <p:nvPr/>
        </p:nvSpPr>
        <p:spPr>
          <a:xfrm>
            <a:off x="2939260" y="3921013"/>
            <a:ext cx="827079" cy="369332"/>
          </a:xfrm>
          <a:prstGeom prst="rect">
            <a:avLst/>
          </a:prstGeom>
          <a:noFill/>
        </p:spPr>
        <p:txBody>
          <a:bodyPr wrap="square" rtlCol="1">
            <a:spAutoFit/>
          </a:bodyPr>
          <a:lstStyle/>
          <a:p>
            <a:pPr algn="l"/>
            <a:r>
              <a:rPr lang="ar-SA" dirty="0"/>
              <a:t>5 ايام</a:t>
            </a:r>
          </a:p>
        </p:txBody>
      </p:sp>
    </p:spTree>
    <p:extLst>
      <p:ext uri="{BB962C8B-B14F-4D97-AF65-F5344CB8AC3E}">
        <p14:creationId xmlns:p14="http://schemas.microsoft.com/office/powerpoint/2010/main" val="36898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355"/>
            <a:ext cx="5867400" cy="461665"/>
          </a:xfrm>
          <a:prstGeom prst="rect">
            <a:avLst/>
          </a:prstGeom>
          <a:noFill/>
        </p:spPr>
        <p:txBody>
          <a:bodyPr wrap="square" rtlCol="1">
            <a:spAutoFit/>
          </a:bodyPr>
          <a:lstStyle/>
          <a:p>
            <a:r>
              <a:rPr lang="ar-SA" sz="2400" dirty="0"/>
              <a:t>خنفساء الخابرا </a:t>
            </a:r>
            <a:r>
              <a:rPr lang="en-US" sz="2400" i="1" dirty="0" err="1"/>
              <a:t>Trogoderma</a:t>
            </a:r>
            <a:r>
              <a:rPr lang="en-US" sz="2400" i="1" dirty="0"/>
              <a:t> </a:t>
            </a:r>
            <a:r>
              <a:rPr lang="en-US" sz="2400" i="1" dirty="0" err="1"/>
              <a:t>granarium</a:t>
            </a:r>
            <a:endParaRPr lang="ar-SA" sz="24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3810000" cy="4810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725" y="1066800"/>
            <a:ext cx="1857375" cy="24574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409699"/>
            <a:ext cx="2514600" cy="1819275"/>
          </a:xfrm>
          <a:prstGeom prst="rect">
            <a:avLst/>
          </a:prstGeom>
        </p:spPr>
      </p:pic>
      <p:sp>
        <p:nvSpPr>
          <p:cNvPr id="9" name="TextBox 8"/>
          <p:cNvSpPr txBox="1"/>
          <p:nvPr/>
        </p:nvSpPr>
        <p:spPr>
          <a:xfrm>
            <a:off x="4276725" y="3505200"/>
            <a:ext cx="4638675" cy="1015663"/>
          </a:xfrm>
          <a:prstGeom prst="rect">
            <a:avLst/>
          </a:prstGeom>
          <a:noFill/>
        </p:spPr>
        <p:txBody>
          <a:bodyPr wrap="square" rtlCol="1">
            <a:spAutoFit/>
          </a:bodyPr>
          <a:lstStyle/>
          <a:p>
            <a:r>
              <a:rPr lang="ar-SA" sz="2000" dirty="0"/>
              <a:t>الحشرة الكاملة محدبة ، مع وجود شعيرات دقيقيه وكثيفة مختلفة الألوان، طول الطور الكامل أقل من أسبوع</a:t>
            </a:r>
          </a:p>
          <a:p>
            <a:r>
              <a:rPr lang="ar-SA" sz="2000" dirty="0"/>
              <a:t>الذكور أصغر حجما من الإناث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737" y="4495800"/>
            <a:ext cx="3314700" cy="2274540"/>
          </a:xfrm>
          <a:prstGeom prst="rect">
            <a:avLst/>
          </a:prstGeom>
        </p:spPr>
      </p:pic>
      <p:sp>
        <p:nvSpPr>
          <p:cNvPr id="12" name="TextBox 11"/>
          <p:cNvSpPr txBox="1"/>
          <p:nvPr/>
        </p:nvSpPr>
        <p:spPr>
          <a:xfrm>
            <a:off x="4572000" y="5486400"/>
            <a:ext cx="804863" cy="523220"/>
          </a:xfrm>
          <a:prstGeom prst="rect">
            <a:avLst/>
          </a:prstGeom>
          <a:noFill/>
        </p:spPr>
        <p:txBody>
          <a:bodyPr wrap="square" rtlCol="1">
            <a:spAutoFit/>
          </a:bodyPr>
          <a:lstStyle/>
          <a:p>
            <a:r>
              <a:rPr lang="ar-SA" sz="2800" dirty="0">
                <a:solidFill>
                  <a:srgbClr val="FFC000"/>
                </a:solidFill>
              </a:rPr>
              <a:t>ذكر</a:t>
            </a:r>
          </a:p>
        </p:txBody>
      </p:sp>
      <p:sp>
        <p:nvSpPr>
          <p:cNvPr id="13" name="TextBox 12"/>
          <p:cNvSpPr txBox="1"/>
          <p:nvPr/>
        </p:nvSpPr>
        <p:spPr>
          <a:xfrm>
            <a:off x="7086600" y="5562600"/>
            <a:ext cx="914400" cy="461665"/>
          </a:xfrm>
          <a:prstGeom prst="rect">
            <a:avLst/>
          </a:prstGeom>
          <a:noFill/>
        </p:spPr>
        <p:txBody>
          <a:bodyPr wrap="square" rtlCol="1">
            <a:spAutoFit/>
          </a:bodyPr>
          <a:lstStyle/>
          <a:p>
            <a:r>
              <a:rPr lang="ar-SA" sz="2400" dirty="0">
                <a:solidFill>
                  <a:srgbClr val="FFC000"/>
                </a:solidFill>
              </a:rPr>
              <a:t>أنثى</a:t>
            </a:r>
          </a:p>
        </p:txBody>
      </p:sp>
      <p:sp>
        <p:nvSpPr>
          <p:cNvPr id="14" name="TextBox 13"/>
          <p:cNvSpPr txBox="1"/>
          <p:nvPr/>
        </p:nvSpPr>
        <p:spPr>
          <a:xfrm>
            <a:off x="6934200" y="995065"/>
            <a:ext cx="1981200" cy="461665"/>
          </a:xfrm>
          <a:prstGeom prst="rect">
            <a:avLst/>
          </a:prstGeom>
          <a:noFill/>
        </p:spPr>
        <p:txBody>
          <a:bodyPr wrap="square" rtlCol="1">
            <a:spAutoFit/>
          </a:bodyPr>
          <a:lstStyle/>
          <a:p>
            <a:r>
              <a:rPr lang="ar-SA" sz="2400" b="1" dirty="0">
                <a:solidFill>
                  <a:srgbClr val="FF0000"/>
                </a:solidFill>
              </a:rPr>
              <a:t>من أخطر الآفات</a:t>
            </a:r>
          </a:p>
        </p:txBody>
      </p:sp>
      <p:cxnSp>
        <p:nvCxnSpPr>
          <p:cNvPr id="4" name="Straight Connector 3"/>
          <p:cNvCxnSpPr/>
          <p:nvPr/>
        </p:nvCxnSpPr>
        <p:spPr>
          <a:xfrm>
            <a:off x="7239000" y="1371600"/>
            <a:ext cx="1533525"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7086600" y="2895600"/>
            <a:ext cx="985837" cy="461665"/>
          </a:xfrm>
          <a:prstGeom prst="rect">
            <a:avLst/>
          </a:prstGeom>
          <a:noFill/>
        </p:spPr>
        <p:txBody>
          <a:bodyPr wrap="square" rtlCol="1">
            <a:spAutoFit/>
          </a:bodyPr>
          <a:lstStyle/>
          <a:p>
            <a:r>
              <a:rPr lang="ar-SA" sz="2400" dirty="0">
                <a:solidFill>
                  <a:schemeClr val="bg1"/>
                </a:solidFill>
              </a:rPr>
              <a:t>بيضة</a:t>
            </a:r>
          </a:p>
        </p:txBody>
      </p:sp>
      <p:sp>
        <p:nvSpPr>
          <p:cNvPr id="18" name="TextBox 17"/>
          <p:cNvSpPr txBox="1"/>
          <p:nvPr/>
        </p:nvSpPr>
        <p:spPr>
          <a:xfrm>
            <a:off x="5376863" y="3048000"/>
            <a:ext cx="642937" cy="369332"/>
          </a:xfrm>
          <a:prstGeom prst="rect">
            <a:avLst/>
          </a:prstGeom>
          <a:noFill/>
        </p:spPr>
        <p:txBody>
          <a:bodyPr wrap="square" rtlCol="1">
            <a:spAutoFit/>
          </a:bodyPr>
          <a:lstStyle/>
          <a:p>
            <a:r>
              <a:rPr lang="ar-SA" dirty="0">
                <a:solidFill>
                  <a:schemeClr val="bg1"/>
                </a:solidFill>
              </a:rPr>
              <a:t>يرقة</a:t>
            </a:r>
          </a:p>
        </p:txBody>
      </p:sp>
    </p:spTree>
    <p:extLst>
      <p:ext uri="{BB962C8B-B14F-4D97-AF65-F5344CB8AC3E}">
        <p14:creationId xmlns:p14="http://schemas.microsoft.com/office/powerpoint/2010/main" val="1728928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nasaccontrol.cl/website/wp-content/uploads/2013/07/polilla_cereales2-309x2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0" y="1600200"/>
            <a:ext cx="2943225"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609600"/>
            <a:ext cx="7467600" cy="646331"/>
          </a:xfrm>
          <a:prstGeom prst="rect">
            <a:avLst/>
          </a:prstGeom>
          <a:noFill/>
        </p:spPr>
        <p:txBody>
          <a:bodyPr wrap="square" rtlCol="1">
            <a:spAutoFit/>
          </a:bodyPr>
          <a:lstStyle/>
          <a:p>
            <a:r>
              <a:rPr lang="ar-SA" dirty="0"/>
              <a:t>يوضع البيض فرديا أو في مجاميع صغيرة على السطع المعرض من الحبوب، وفي الحقل يوضع على سنابل أو كيزان الذرة وهي في الطور اللبني زتضع الانثى 200-300 بيضة</a:t>
            </a:r>
          </a:p>
        </p:txBody>
      </p:sp>
      <p:sp>
        <p:nvSpPr>
          <p:cNvPr id="3" name="TextBox 2"/>
          <p:cNvSpPr txBox="1"/>
          <p:nvPr/>
        </p:nvSpPr>
        <p:spPr>
          <a:xfrm>
            <a:off x="3276600" y="1752600"/>
            <a:ext cx="5181600" cy="1477328"/>
          </a:xfrm>
          <a:prstGeom prst="rect">
            <a:avLst/>
          </a:prstGeom>
          <a:noFill/>
        </p:spPr>
        <p:txBody>
          <a:bodyPr wrap="square" rtlCol="1">
            <a:spAutoFit/>
          </a:bodyPr>
          <a:lstStyle/>
          <a:p>
            <a:r>
              <a:rPr lang="ar-SA" dirty="0"/>
              <a:t>مظاهر الاصابة</a:t>
            </a:r>
          </a:p>
          <a:p>
            <a:r>
              <a:rPr lang="ar-SA" dirty="0"/>
              <a:t>1- وجود ثقوب دائرية منتظمة تدل على خروج الحشرة الكاملة</a:t>
            </a:r>
          </a:p>
          <a:p>
            <a:r>
              <a:rPr lang="ar-SA" dirty="0"/>
              <a:t>2- وجود غطاء رقيق تتركة اليرقة في الحبة المصابة قبل تحولها إلى عذراء حيث تبدو هذه المنطقة سمراء اللون</a:t>
            </a:r>
          </a:p>
          <a:p>
            <a:endParaRPr lang="ar-SA" dirty="0"/>
          </a:p>
        </p:txBody>
      </p:sp>
      <p:pic>
        <p:nvPicPr>
          <p:cNvPr id="2056" name="Picture 8" descr="https://www.russellipm-storedproductsinsects.com/wp-content/uploads/2017/06/Angousmois-Grain-Mo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50" y="4323741"/>
            <a:ext cx="2505077"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50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pestnet.org/fact_sheets/assets/image/rice_grain_moth_337/clemson_larvae.jp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3828415" cy="3468052"/>
          </a:xfrm>
          <a:prstGeom prst="rect">
            <a:avLst/>
          </a:prstGeom>
          <a:noFill/>
          <a:ln>
            <a:noFill/>
          </a:ln>
        </p:spPr>
      </p:pic>
    </p:spTree>
    <p:extLst>
      <p:ext uri="{BB962C8B-B14F-4D97-AF65-F5344CB8AC3E}">
        <p14:creationId xmlns:p14="http://schemas.microsoft.com/office/powerpoint/2010/main" val="400299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447800"/>
            <a:ext cx="4572000" cy="4401205"/>
          </a:xfrm>
          <a:prstGeom prst="rect">
            <a:avLst/>
          </a:prstGeom>
        </p:spPr>
        <p:txBody>
          <a:bodyPr>
            <a:spAutoFit/>
          </a:bodyPr>
          <a:lstStyle/>
          <a:p>
            <a:pPr algn="l"/>
            <a:r>
              <a:rPr lang="en-US" sz="1400" b="1" dirty="0">
                <a:hlinkClick r:id="rId2"/>
              </a:rPr>
              <a:t>Primary Storage Pest</a:t>
            </a:r>
            <a:endParaRPr lang="en-US" sz="1400" b="1" dirty="0"/>
          </a:p>
          <a:p>
            <a:pPr lvl="1" algn="l"/>
            <a:r>
              <a:rPr lang="en-US" sz="1400" dirty="0">
                <a:hlinkClick r:id="rId3"/>
              </a:rPr>
              <a:t>Rice weevil: Sitophilus </a:t>
            </a:r>
            <a:r>
              <a:rPr lang="en-US" sz="1400" dirty="0" err="1">
                <a:hlinkClick r:id="rId3"/>
              </a:rPr>
              <a:t>oryzae</a:t>
            </a:r>
            <a:r>
              <a:rPr lang="en-US" sz="1400" dirty="0">
                <a:hlinkClick r:id="rId3"/>
              </a:rPr>
              <a:t>, S. </a:t>
            </a:r>
            <a:r>
              <a:rPr lang="en-US" sz="1400" dirty="0" err="1">
                <a:hlinkClick r:id="rId3"/>
              </a:rPr>
              <a:t>zeamais</a:t>
            </a:r>
            <a:r>
              <a:rPr lang="en-US" sz="1400" dirty="0">
                <a:hlinkClick r:id="rId3"/>
              </a:rPr>
              <a:t>, </a:t>
            </a:r>
            <a:r>
              <a:rPr lang="en-US" sz="1400" dirty="0" err="1">
                <a:hlinkClick r:id="rId3"/>
              </a:rPr>
              <a:t>S.granarius</a:t>
            </a:r>
            <a:endParaRPr lang="en-US" sz="1400" dirty="0"/>
          </a:p>
          <a:p>
            <a:pPr lvl="1" algn="l"/>
            <a:r>
              <a:rPr lang="en-US" sz="1400" dirty="0" err="1">
                <a:hlinkClick r:id="rId4"/>
              </a:rPr>
              <a:t>Khapra</a:t>
            </a:r>
            <a:r>
              <a:rPr lang="en-US" sz="1400" dirty="0">
                <a:hlinkClick r:id="rId4"/>
              </a:rPr>
              <a:t> beetle: </a:t>
            </a:r>
            <a:r>
              <a:rPr lang="en-US" sz="1400" dirty="0" err="1">
                <a:hlinkClick r:id="rId4"/>
              </a:rPr>
              <a:t>Trogoderma</a:t>
            </a:r>
            <a:r>
              <a:rPr lang="en-US" sz="1400" dirty="0">
                <a:hlinkClick r:id="rId4"/>
              </a:rPr>
              <a:t> </a:t>
            </a:r>
            <a:r>
              <a:rPr lang="en-US" sz="1400" dirty="0" err="1">
                <a:hlinkClick r:id="rId4"/>
              </a:rPr>
              <a:t>granarium</a:t>
            </a:r>
            <a:endParaRPr lang="en-US" sz="1400" dirty="0"/>
          </a:p>
          <a:p>
            <a:pPr lvl="1" algn="l"/>
            <a:r>
              <a:rPr lang="en-US" sz="1400" dirty="0">
                <a:hlinkClick r:id="rId5"/>
              </a:rPr>
              <a:t>Lesser grain borer/Hooded grain borer/paddy borer beetle: </a:t>
            </a:r>
            <a:r>
              <a:rPr lang="en-US" sz="1400" dirty="0" err="1">
                <a:hlinkClick r:id="rId5"/>
              </a:rPr>
              <a:t>Rhyzopertha</a:t>
            </a:r>
            <a:r>
              <a:rPr lang="en-US" sz="1400" dirty="0">
                <a:hlinkClick r:id="rId5"/>
              </a:rPr>
              <a:t> </a:t>
            </a:r>
            <a:r>
              <a:rPr lang="en-US" sz="1400" dirty="0" err="1">
                <a:hlinkClick r:id="rId5"/>
              </a:rPr>
              <a:t>dominica</a:t>
            </a:r>
            <a:endParaRPr lang="en-US" sz="1400" dirty="0"/>
          </a:p>
          <a:p>
            <a:pPr lvl="1" algn="l"/>
            <a:r>
              <a:rPr lang="en-US" sz="1400" dirty="0">
                <a:hlinkClick r:id="rId6"/>
              </a:rPr>
              <a:t>Angoumois grain moth or Grain moth: </a:t>
            </a:r>
            <a:r>
              <a:rPr lang="en-US" sz="1400" dirty="0" err="1">
                <a:hlinkClick r:id="rId6"/>
              </a:rPr>
              <a:t>Sitotroga</a:t>
            </a:r>
            <a:r>
              <a:rPr lang="en-US" sz="1400" dirty="0">
                <a:hlinkClick r:id="rId6"/>
              </a:rPr>
              <a:t> </a:t>
            </a:r>
            <a:r>
              <a:rPr lang="en-US" sz="1400" dirty="0" err="1">
                <a:hlinkClick r:id="rId6"/>
              </a:rPr>
              <a:t>cerealella</a:t>
            </a:r>
            <a:endParaRPr lang="en-US" sz="1400" dirty="0"/>
          </a:p>
          <a:p>
            <a:pPr lvl="1" algn="l"/>
            <a:r>
              <a:rPr lang="en-US" sz="1400" dirty="0">
                <a:hlinkClick r:id="rId7"/>
              </a:rPr>
              <a:t>Pulse beetle: </a:t>
            </a:r>
            <a:r>
              <a:rPr lang="en-US" sz="1400" dirty="0" err="1">
                <a:hlinkClick r:id="rId7"/>
              </a:rPr>
              <a:t>Callosobruchus</a:t>
            </a:r>
            <a:r>
              <a:rPr lang="en-US" sz="1400" dirty="0">
                <a:hlinkClick r:id="rId7"/>
              </a:rPr>
              <a:t> </a:t>
            </a:r>
            <a:r>
              <a:rPr lang="en-US" sz="1400" dirty="0" err="1">
                <a:hlinkClick r:id="rId7"/>
              </a:rPr>
              <a:t>chinensis</a:t>
            </a:r>
            <a:r>
              <a:rPr lang="en-US" sz="1400" dirty="0">
                <a:hlinkClick r:id="rId7"/>
              </a:rPr>
              <a:t>, C. </a:t>
            </a:r>
            <a:r>
              <a:rPr lang="en-US" sz="1400" dirty="0" err="1">
                <a:hlinkClick r:id="rId7"/>
              </a:rPr>
              <a:t>maculatus</a:t>
            </a:r>
            <a:endParaRPr lang="en-US" sz="1400" dirty="0"/>
          </a:p>
          <a:p>
            <a:pPr lvl="1" algn="l"/>
            <a:r>
              <a:rPr lang="en-US" sz="1400" dirty="0">
                <a:hlinkClick r:id="rId8"/>
              </a:rPr>
              <a:t>Tamarind/Peanut </a:t>
            </a:r>
            <a:r>
              <a:rPr lang="en-US" sz="1400" dirty="0" err="1">
                <a:hlinkClick r:id="rId8"/>
              </a:rPr>
              <a:t>bruchid</a:t>
            </a:r>
            <a:r>
              <a:rPr lang="en-US" sz="1400" dirty="0">
                <a:hlinkClick r:id="rId8"/>
              </a:rPr>
              <a:t>: </a:t>
            </a:r>
            <a:r>
              <a:rPr lang="en-US" sz="1400" dirty="0" err="1">
                <a:hlinkClick r:id="rId8"/>
              </a:rPr>
              <a:t>Caryedon</a:t>
            </a:r>
            <a:r>
              <a:rPr lang="en-US" sz="1400" dirty="0">
                <a:hlinkClick r:id="rId8"/>
              </a:rPr>
              <a:t> serratus</a:t>
            </a:r>
            <a:endParaRPr lang="en-US" sz="1400" dirty="0"/>
          </a:p>
          <a:p>
            <a:pPr lvl="1" algn="l"/>
            <a:r>
              <a:rPr lang="en-US" sz="1400" dirty="0">
                <a:hlinkClick r:id="rId9"/>
              </a:rPr>
              <a:t>Cigarette beetle: </a:t>
            </a:r>
            <a:r>
              <a:rPr lang="en-US" sz="1400" dirty="0" err="1">
                <a:hlinkClick r:id="rId9"/>
              </a:rPr>
              <a:t>Lasioderma</a:t>
            </a:r>
            <a:r>
              <a:rPr lang="en-US" sz="1400" dirty="0">
                <a:hlinkClick r:id="rId9"/>
              </a:rPr>
              <a:t> </a:t>
            </a:r>
            <a:r>
              <a:rPr lang="en-US" sz="1400" dirty="0" err="1">
                <a:hlinkClick r:id="rId9"/>
              </a:rPr>
              <a:t>sericorne</a:t>
            </a:r>
            <a:endParaRPr lang="en-US" sz="1400" dirty="0"/>
          </a:p>
          <a:p>
            <a:pPr lvl="1" algn="l"/>
            <a:r>
              <a:rPr lang="en-US" sz="1400" dirty="0">
                <a:hlinkClick r:id="rId10"/>
              </a:rPr>
              <a:t>Drug store beetle: </a:t>
            </a:r>
            <a:r>
              <a:rPr lang="en-US" sz="1400" dirty="0" err="1">
                <a:hlinkClick r:id="rId10"/>
              </a:rPr>
              <a:t>Stegobium</a:t>
            </a:r>
            <a:r>
              <a:rPr lang="en-US" sz="1400" dirty="0">
                <a:hlinkClick r:id="rId10"/>
              </a:rPr>
              <a:t> </a:t>
            </a:r>
            <a:r>
              <a:rPr lang="en-US" sz="1400" dirty="0" err="1">
                <a:hlinkClick r:id="rId10"/>
              </a:rPr>
              <a:t>paniceum</a:t>
            </a:r>
            <a:endParaRPr lang="en-US" sz="1400" dirty="0"/>
          </a:p>
          <a:p>
            <a:pPr lvl="1" algn="l"/>
            <a:r>
              <a:rPr lang="en-US" sz="1400" dirty="0">
                <a:hlinkClick r:id="rId11"/>
              </a:rPr>
              <a:t>Sweet Potato weevil: </a:t>
            </a:r>
            <a:r>
              <a:rPr lang="en-US" sz="1400" dirty="0" err="1">
                <a:hlinkClick r:id="rId11"/>
              </a:rPr>
              <a:t>Cylas</a:t>
            </a:r>
            <a:r>
              <a:rPr lang="en-US" sz="1400" dirty="0">
                <a:hlinkClick r:id="rId11"/>
              </a:rPr>
              <a:t> </a:t>
            </a:r>
            <a:r>
              <a:rPr lang="en-US" sz="1400" dirty="0" err="1">
                <a:hlinkClick r:id="rId11"/>
              </a:rPr>
              <a:t>formicarius</a:t>
            </a:r>
            <a:endParaRPr lang="en-US" sz="1400" dirty="0"/>
          </a:p>
          <a:p>
            <a:pPr lvl="1" algn="l"/>
            <a:r>
              <a:rPr lang="en-US" sz="1400" dirty="0">
                <a:hlinkClick r:id="rId12"/>
              </a:rPr>
              <a:t>Potato tuber moth: </a:t>
            </a:r>
            <a:r>
              <a:rPr lang="en-US" sz="1400" dirty="0" err="1">
                <a:hlinkClick r:id="rId12"/>
              </a:rPr>
              <a:t>Pthorimaea</a:t>
            </a:r>
            <a:r>
              <a:rPr lang="en-US" sz="1400" dirty="0">
                <a:hlinkClick r:id="rId12"/>
              </a:rPr>
              <a:t> </a:t>
            </a:r>
            <a:r>
              <a:rPr lang="en-US" sz="1400" dirty="0" err="1">
                <a:hlinkClick r:id="rId12"/>
              </a:rPr>
              <a:t>operculella</a:t>
            </a:r>
            <a:endParaRPr lang="en-US" sz="1400" dirty="0"/>
          </a:p>
          <a:p>
            <a:pPr algn="l"/>
            <a:r>
              <a:rPr lang="en-US" sz="1400" b="1" dirty="0">
                <a:solidFill>
                  <a:srgbClr val="FF0000"/>
                </a:solidFill>
                <a:hlinkClick r:id="rId13"/>
              </a:rPr>
              <a:t>Secondary Storage Pest</a:t>
            </a:r>
            <a:endParaRPr lang="en-US" sz="1400" b="1" dirty="0">
              <a:solidFill>
                <a:srgbClr val="FF0000"/>
              </a:solidFill>
            </a:endParaRPr>
          </a:p>
          <a:p>
            <a:pPr lvl="1" algn="l"/>
            <a:r>
              <a:rPr lang="en-US" sz="1400" dirty="0">
                <a:hlinkClick r:id="rId14"/>
              </a:rPr>
              <a:t>Rust red flour beetle: </a:t>
            </a:r>
            <a:r>
              <a:rPr lang="en-US" sz="1400" dirty="0" err="1">
                <a:hlinkClick r:id="rId14"/>
              </a:rPr>
              <a:t>Tribolium</a:t>
            </a:r>
            <a:r>
              <a:rPr lang="en-US" sz="1400" dirty="0">
                <a:hlinkClick r:id="rId14"/>
              </a:rPr>
              <a:t> </a:t>
            </a:r>
            <a:r>
              <a:rPr lang="en-US" sz="1400" dirty="0" err="1">
                <a:hlinkClick r:id="rId14"/>
              </a:rPr>
              <a:t>castaneum</a:t>
            </a:r>
            <a:endParaRPr lang="en-US" sz="1400" dirty="0"/>
          </a:p>
          <a:p>
            <a:pPr lvl="1" algn="l"/>
            <a:r>
              <a:rPr lang="en-US" sz="1400" dirty="0">
                <a:hlinkClick r:id="rId15"/>
              </a:rPr>
              <a:t>Long headed flour beetle: </a:t>
            </a:r>
            <a:r>
              <a:rPr lang="en-US" sz="1400" dirty="0" err="1">
                <a:hlinkClick r:id="rId15"/>
              </a:rPr>
              <a:t>Latheticus</a:t>
            </a:r>
            <a:r>
              <a:rPr lang="en-US" sz="1400" dirty="0">
                <a:hlinkClick r:id="rId15"/>
              </a:rPr>
              <a:t> </a:t>
            </a:r>
            <a:r>
              <a:rPr lang="en-US" sz="1400" dirty="0" err="1">
                <a:hlinkClick r:id="rId15"/>
              </a:rPr>
              <a:t>oryzae</a:t>
            </a:r>
            <a:endParaRPr lang="en-US" sz="1400" dirty="0"/>
          </a:p>
          <a:p>
            <a:pPr lvl="1" algn="l"/>
            <a:r>
              <a:rPr lang="en-US" sz="1400" dirty="0">
                <a:hlinkClick r:id="rId16"/>
              </a:rPr>
              <a:t>Saw toothed grain beetle: </a:t>
            </a:r>
            <a:r>
              <a:rPr lang="en-US" sz="1400" dirty="0" err="1">
                <a:hlinkClick r:id="rId16"/>
              </a:rPr>
              <a:t>Oryzaephilus</a:t>
            </a:r>
            <a:r>
              <a:rPr lang="en-US" sz="1400" dirty="0">
                <a:hlinkClick r:id="rId16"/>
              </a:rPr>
              <a:t> </a:t>
            </a:r>
            <a:r>
              <a:rPr lang="en-US" sz="1400" dirty="0" err="1">
                <a:hlinkClick r:id="rId16"/>
              </a:rPr>
              <a:t>surinamensis</a:t>
            </a:r>
            <a:endParaRPr lang="en-US" sz="1400" dirty="0"/>
          </a:p>
          <a:p>
            <a:pPr lvl="1" algn="l"/>
            <a:r>
              <a:rPr lang="en-US" sz="1400" dirty="0">
                <a:hlinkClick r:id="rId17"/>
              </a:rPr>
              <a:t>Rice moth: Corcyra </a:t>
            </a:r>
            <a:r>
              <a:rPr lang="en-US" sz="1400" dirty="0" err="1">
                <a:hlinkClick r:id="rId17"/>
              </a:rPr>
              <a:t>cephalonica</a:t>
            </a:r>
            <a:endParaRPr lang="en-US" sz="1400" dirty="0"/>
          </a:p>
          <a:p>
            <a:pPr lvl="1" algn="l"/>
            <a:r>
              <a:rPr lang="en-US" sz="1400" dirty="0">
                <a:hlinkClick r:id="rId18"/>
              </a:rPr>
              <a:t>Fig or Almond or Warehouse moth: </a:t>
            </a:r>
            <a:r>
              <a:rPr lang="en-US" sz="1400" dirty="0" err="1">
                <a:hlinkClick r:id="rId18"/>
              </a:rPr>
              <a:t>Ephestia</a:t>
            </a:r>
            <a:r>
              <a:rPr lang="en-US" sz="1400" dirty="0">
                <a:hlinkClick r:id="rId18"/>
              </a:rPr>
              <a:t> </a:t>
            </a:r>
            <a:r>
              <a:rPr lang="en-US" sz="1400" dirty="0" err="1">
                <a:hlinkClick r:id="rId18"/>
              </a:rPr>
              <a:t>cautella</a:t>
            </a:r>
            <a:endParaRPr lang="en-US" sz="1400" dirty="0"/>
          </a:p>
          <a:p>
            <a:pPr lvl="1" algn="l"/>
            <a:r>
              <a:rPr lang="en-US" sz="1400" dirty="0">
                <a:hlinkClick r:id="rId19"/>
              </a:rPr>
              <a:t>Indian meal moth: </a:t>
            </a:r>
            <a:r>
              <a:rPr lang="en-US" sz="1400" dirty="0" err="1">
                <a:hlinkClick r:id="rId19"/>
              </a:rPr>
              <a:t>Plodia</a:t>
            </a:r>
            <a:r>
              <a:rPr lang="en-US" sz="1400" dirty="0">
                <a:hlinkClick r:id="rId19"/>
              </a:rPr>
              <a:t> </a:t>
            </a:r>
            <a:r>
              <a:rPr lang="en-US" sz="1400" dirty="0" err="1">
                <a:hlinkClick r:id="rId19"/>
              </a:rPr>
              <a:t>interpunctella</a:t>
            </a:r>
            <a:endParaRPr lang="en-US" sz="1400" dirty="0"/>
          </a:p>
        </p:txBody>
      </p:sp>
    </p:spTree>
    <p:extLst>
      <p:ext uri="{BB962C8B-B14F-4D97-AF65-F5344CB8AC3E}">
        <p14:creationId xmlns:p14="http://schemas.microsoft.com/office/powerpoint/2010/main" val="178151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305800" cy="1569660"/>
          </a:xfrm>
          <a:prstGeom prst="rect">
            <a:avLst/>
          </a:prstGeom>
        </p:spPr>
        <p:txBody>
          <a:bodyPr wrap="square">
            <a:spAutoFit/>
          </a:bodyPr>
          <a:lstStyle/>
          <a:p>
            <a:r>
              <a:rPr lang="ar-SA" sz="2400" dirty="0"/>
              <a:t>تسمى كذلك خنفساء البسكويت (</a:t>
            </a:r>
            <a:r>
              <a:rPr lang="ar-SA" sz="2400" i="1" dirty="0" err="1"/>
              <a:t>Trogoderma</a:t>
            </a:r>
            <a:r>
              <a:rPr lang="ar-SA" sz="2400" i="1" dirty="0"/>
              <a:t> </a:t>
            </a:r>
            <a:r>
              <a:rPr lang="ar-SA" sz="2400" i="1" dirty="0" err="1"/>
              <a:t>granarium</a:t>
            </a:r>
            <a:r>
              <a:rPr lang="ar-SA" sz="2400" dirty="0"/>
              <a:t>) ، والتي تسمى أيضًا خنفساء الخزانة موطنها الأصلي في جنوب آسيا ، </a:t>
            </a:r>
            <a:r>
              <a:rPr lang="ar-SA" sz="2400" dirty="0">
                <a:solidFill>
                  <a:srgbClr val="FF0000"/>
                </a:solidFill>
              </a:rPr>
              <a:t>واحدة من أكثر الآفات المدمرة </a:t>
            </a:r>
            <a:r>
              <a:rPr lang="ar-SA" sz="2400" dirty="0"/>
              <a:t>في العالم لمنتجات الحبوب والبذور. تعتبر واحدا من أسوأ 100 من أنواع الحشرات </a:t>
            </a:r>
            <a:r>
              <a:rPr lang="ar-SA" sz="2400" b="1" dirty="0">
                <a:solidFill>
                  <a:srgbClr val="FF0000"/>
                </a:solidFill>
              </a:rPr>
              <a:t>الغازية </a:t>
            </a:r>
            <a:r>
              <a:rPr lang="ar-SA" sz="2400" dirty="0"/>
              <a:t>في العالم.</a:t>
            </a:r>
          </a:p>
        </p:txBody>
      </p:sp>
      <p:sp>
        <p:nvSpPr>
          <p:cNvPr id="3" name="TextBox 2"/>
          <p:cNvSpPr txBox="1"/>
          <p:nvPr/>
        </p:nvSpPr>
        <p:spPr>
          <a:xfrm>
            <a:off x="2819400" y="914400"/>
            <a:ext cx="5105400" cy="523220"/>
          </a:xfrm>
          <a:prstGeom prst="rect">
            <a:avLst/>
          </a:prstGeom>
          <a:noFill/>
        </p:spPr>
        <p:txBody>
          <a:bodyPr wrap="square" rtlCol="1">
            <a:spAutoFit/>
          </a:bodyPr>
          <a:lstStyle/>
          <a:p>
            <a:r>
              <a:rPr lang="ar-SA" sz="2800" dirty="0"/>
              <a:t>أهمية خنفساء الخابرا</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37" y="3657600"/>
            <a:ext cx="5724525" cy="2994022"/>
          </a:xfrm>
          <a:prstGeom prst="rect">
            <a:avLst/>
          </a:prstGeom>
        </p:spPr>
      </p:pic>
    </p:spTree>
    <p:extLst>
      <p:ext uri="{BB962C8B-B14F-4D97-AF65-F5344CB8AC3E}">
        <p14:creationId xmlns:p14="http://schemas.microsoft.com/office/powerpoint/2010/main" val="121523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05000"/>
            <a:ext cx="8458200" cy="1815882"/>
          </a:xfrm>
          <a:prstGeom prst="rect">
            <a:avLst/>
          </a:prstGeom>
          <a:noFill/>
        </p:spPr>
        <p:txBody>
          <a:bodyPr wrap="square" rtlCol="1">
            <a:spAutoFit/>
          </a:bodyPr>
          <a:lstStyle/>
          <a:p>
            <a:r>
              <a:rPr lang="ar-SA" sz="2800" dirty="0"/>
              <a:t>خنفساء الخابرا من أخطر الآفات لتحملها التغيرات في الظروف البيئية السائدة ، اليرقات لها القدرة على الدخول في طور سكون اختياري يمكنها من تحمل الظروف غير مناسبة من انخفاض أو ارتفاع في درجة الحرارة أو ندرة الغذاء وتستطيع اليرقات أن تعيش عدة شهور بدون غذاء </a:t>
            </a:r>
          </a:p>
        </p:txBody>
      </p:sp>
      <p:sp>
        <p:nvSpPr>
          <p:cNvPr id="3" name="TextBox 2"/>
          <p:cNvSpPr txBox="1"/>
          <p:nvPr/>
        </p:nvSpPr>
        <p:spPr>
          <a:xfrm>
            <a:off x="2819400" y="914400"/>
            <a:ext cx="5105400" cy="523220"/>
          </a:xfrm>
          <a:prstGeom prst="rect">
            <a:avLst/>
          </a:prstGeom>
          <a:noFill/>
        </p:spPr>
        <p:txBody>
          <a:bodyPr wrap="square" rtlCol="1">
            <a:spAutoFit/>
          </a:bodyPr>
          <a:lstStyle/>
          <a:p>
            <a:r>
              <a:rPr lang="ar-SA" sz="2800" dirty="0"/>
              <a:t>أهمية خنفساء الخابرا</a:t>
            </a:r>
          </a:p>
        </p:txBody>
      </p:sp>
    </p:spTree>
    <p:extLst>
      <p:ext uri="{BB962C8B-B14F-4D97-AF65-F5344CB8AC3E}">
        <p14:creationId xmlns:p14="http://schemas.microsoft.com/office/powerpoint/2010/main" val="230351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7162800" cy="2095500"/>
          </a:xfrm>
          <a:prstGeom prst="rect">
            <a:avLst/>
          </a:prstGeom>
        </p:spPr>
      </p:pic>
      <p:sp>
        <p:nvSpPr>
          <p:cNvPr id="3" name="TextBox 2"/>
          <p:cNvSpPr txBox="1"/>
          <p:nvPr/>
        </p:nvSpPr>
        <p:spPr>
          <a:xfrm>
            <a:off x="533400" y="4038600"/>
            <a:ext cx="7848600" cy="461665"/>
          </a:xfrm>
          <a:prstGeom prst="rect">
            <a:avLst/>
          </a:prstGeom>
          <a:noFill/>
        </p:spPr>
        <p:txBody>
          <a:bodyPr wrap="square" rtlCol="1">
            <a:spAutoFit/>
          </a:bodyPr>
          <a:lstStyle/>
          <a:p>
            <a:r>
              <a:rPr lang="ar-SA" sz="2400" dirty="0"/>
              <a:t>بيضة خنفساء الخابرا  .</a:t>
            </a:r>
            <a:r>
              <a:rPr lang="en-US" sz="2400" dirty="0"/>
              <a:t>A</a:t>
            </a:r>
            <a:r>
              <a:rPr lang="ar-SA" sz="2400" dirty="0"/>
              <a:t>- بيضة كاملة، </a:t>
            </a:r>
            <a:r>
              <a:rPr lang="en-US" sz="2400" dirty="0"/>
              <a:t>B</a:t>
            </a:r>
            <a:r>
              <a:rPr lang="ar-SA" sz="2400" dirty="0"/>
              <a:t>- طرف البيضة ، </a:t>
            </a:r>
            <a:r>
              <a:rPr lang="en-US" sz="2400" dirty="0"/>
              <a:t>c</a:t>
            </a:r>
            <a:r>
              <a:rPr lang="ar-SA" sz="2400" dirty="0"/>
              <a:t>- سطح البيضة</a:t>
            </a:r>
          </a:p>
        </p:txBody>
      </p:sp>
      <p:sp>
        <p:nvSpPr>
          <p:cNvPr id="4" name="TextBox 3"/>
          <p:cNvSpPr txBox="1"/>
          <p:nvPr/>
        </p:nvSpPr>
        <p:spPr>
          <a:xfrm>
            <a:off x="762000" y="533400"/>
            <a:ext cx="7620000" cy="954107"/>
          </a:xfrm>
          <a:prstGeom prst="rect">
            <a:avLst/>
          </a:prstGeom>
          <a:noFill/>
        </p:spPr>
        <p:txBody>
          <a:bodyPr wrap="square" rtlCol="1">
            <a:spAutoFit/>
          </a:bodyPr>
          <a:lstStyle/>
          <a:p>
            <a:r>
              <a:rPr lang="ar-SA" sz="2800" dirty="0"/>
              <a:t>البيض متطاول في الشكل  مع وجود شعيرات في الطرف ، تضع الإناث على المادة الغذائية</a:t>
            </a:r>
          </a:p>
        </p:txBody>
      </p:sp>
    </p:spTree>
    <p:extLst>
      <p:ext uri="{BB962C8B-B14F-4D97-AF65-F5344CB8AC3E}">
        <p14:creationId xmlns:p14="http://schemas.microsoft.com/office/powerpoint/2010/main" val="250744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705600" cy="830997"/>
          </a:xfrm>
          <a:prstGeom prst="rect">
            <a:avLst/>
          </a:prstGeom>
          <a:noFill/>
        </p:spPr>
        <p:txBody>
          <a:bodyPr wrap="square" rtlCol="1">
            <a:spAutoFit/>
          </a:bodyPr>
          <a:lstStyle/>
          <a:p>
            <a:r>
              <a:rPr lang="ar-SA" sz="2400" dirty="0"/>
              <a:t>اليرقات عليها شعيرات غدية كثيرة ،  شرهة في تكسير وتحطيم المواد الغذائية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2540000" cy="5397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049" y="1635034"/>
            <a:ext cx="3537751" cy="3470366"/>
          </a:xfrm>
          <a:prstGeom prst="rect">
            <a:avLst/>
          </a:prstGeom>
        </p:spPr>
      </p:pic>
      <p:sp>
        <p:nvSpPr>
          <p:cNvPr id="6" name="TextBox 5"/>
          <p:cNvSpPr txBox="1"/>
          <p:nvPr/>
        </p:nvSpPr>
        <p:spPr>
          <a:xfrm>
            <a:off x="6357151" y="4038600"/>
            <a:ext cx="2438400" cy="1200329"/>
          </a:xfrm>
          <a:prstGeom prst="rect">
            <a:avLst/>
          </a:prstGeom>
          <a:noFill/>
        </p:spPr>
        <p:txBody>
          <a:bodyPr wrap="square" rtlCol="1">
            <a:spAutoFit/>
          </a:bodyPr>
          <a:lstStyle/>
          <a:p>
            <a:r>
              <a:rPr lang="ar-SA" sz="2400" dirty="0"/>
              <a:t>وجود جلود الانسلاخ بكثرة على سطح المادة الغذائية المصابة</a:t>
            </a:r>
          </a:p>
        </p:txBody>
      </p:sp>
      <p:cxnSp>
        <p:nvCxnSpPr>
          <p:cNvPr id="8" name="Straight Arrow Connector 7"/>
          <p:cNvCxnSpPr/>
          <p:nvPr/>
        </p:nvCxnSpPr>
        <p:spPr>
          <a:xfrm flipH="1" flipV="1">
            <a:off x="5257800" y="4038600"/>
            <a:ext cx="1524000" cy="7558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92400" y="5638800"/>
            <a:ext cx="6103151" cy="523220"/>
          </a:xfrm>
          <a:prstGeom prst="rect">
            <a:avLst/>
          </a:prstGeom>
          <a:noFill/>
        </p:spPr>
        <p:txBody>
          <a:bodyPr wrap="square" rtlCol="1">
            <a:spAutoFit/>
          </a:bodyPr>
          <a:lstStyle/>
          <a:p>
            <a:r>
              <a:rPr lang="ar-SA" sz="2800" dirty="0"/>
              <a:t>اليرقات تتحمل الجوع لفترة (غياب الغذاء) عدة أشهر</a:t>
            </a:r>
          </a:p>
        </p:txBody>
      </p:sp>
    </p:spTree>
    <p:extLst>
      <p:ext uri="{BB962C8B-B14F-4D97-AF65-F5344CB8AC3E}">
        <p14:creationId xmlns:p14="http://schemas.microsoft.com/office/powerpoint/2010/main" val="266122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2181225"/>
            <a:ext cx="4318000" cy="3238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181225"/>
            <a:ext cx="4884993" cy="3352800"/>
          </a:xfrm>
          <a:prstGeom prst="rect">
            <a:avLst/>
          </a:prstGeom>
        </p:spPr>
      </p:pic>
      <p:sp>
        <p:nvSpPr>
          <p:cNvPr id="4" name="TextBox 3"/>
          <p:cNvSpPr txBox="1"/>
          <p:nvPr/>
        </p:nvSpPr>
        <p:spPr>
          <a:xfrm>
            <a:off x="4800600" y="1371600"/>
            <a:ext cx="3657600" cy="400110"/>
          </a:xfrm>
          <a:prstGeom prst="rect">
            <a:avLst/>
          </a:prstGeom>
          <a:noFill/>
        </p:spPr>
        <p:txBody>
          <a:bodyPr wrap="square" rtlCol="1">
            <a:spAutoFit/>
          </a:bodyPr>
          <a:lstStyle/>
          <a:p>
            <a:r>
              <a:rPr lang="ar-SA" sz="2000" dirty="0"/>
              <a:t>تتحول الحبوب المصابة إلى مادة مجروشه</a:t>
            </a:r>
          </a:p>
        </p:txBody>
      </p:sp>
      <p:sp>
        <p:nvSpPr>
          <p:cNvPr id="5" name="TextBox 4"/>
          <p:cNvSpPr txBox="1"/>
          <p:nvPr/>
        </p:nvSpPr>
        <p:spPr>
          <a:xfrm>
            <a:off x="381000" y="1063824"/>
            <a:ext cx="3581400" cy="707886"/>
          </a:xfrm>
          <a:prstGeom prst="rect">
            <a:avLst/>
          </a:prstGeom>
          <a:noFill/>
        </p:spPr>
        <p:txBody>
          <a:bodyPr wrap="square" rtlCol="1">
            <a:spAutoFit/>
          </a:bodyPr>
          <a:lstStyle/>
          <a:p>
            <a:r>
              <a:rPr lang="ar-SA" sz="2000" dirty="0"/>
              <a:t>وجود جلود الانسلاخ على سطح المادة الغذائية المصابة</a:t>
            </a:r>
          </a:p>
        </p:txBody>
      </p:sp>
      <p:sp>
        <p:nvSpPr>
          <p:cNvPr id="6" name="TextBox 5"/>
          <p:cNvSpPr txBox="1"/>
          <p:nvPr/>
        </p:nvSpPr>
        <p:spPr>
          <a:xfrm>
            <a:off x="2590800" y="335847"/>
            <a:ext cx="3733800" cy="523220"/>
          </a:xfrm>
          <a:prstGeom prst="rect">
            <a:avLst/>
          </a:prstGeom>
          <a:noFill/>
        </p:spPr>
        <p:txBody>
          <a:bodyPr wrap="square" rtlCol="1">
            <a:spAutoFit/>
          </a:bodyPr>
          <a:lstStyle/>
          <a:p>
            <a:r>
              <a:rPr lang="ar-SA" sz="2800" dirty="0"/>
              <a:t>مظهر الإصابة بخنفساء </a:t>
            </a:r>
            <a:r>
              <a:rPr lang="ar-SA" sz="2800" dirty="0" err="1"/>
              <a:t>الخابرا</a:t>
            </a:r>
            <a:endParaRPr lang="ar-SA" sz="2800" dirty="0"/>
          </a:p>
        </p:txBody>
      </p:sp>
    </p:spTree>
    <p:extLst>
      <p:ext uri="{BB962C8B-B14F-4D97-AF65-F5344CB8AC3E}">
        <p14:creationId xmlns:p14="http://schemas.microsoft.com/office/powerpoint/2010/main" val="160849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21686"/>
            <a:ext cx="5671457" cy="4014627"/>
          </a:xfrm>
          <a:prstGeom prst="rect">
            <a:avLst/>
          </a:prstGeom>
        </p:spPr>
      </p:pic>
      <p:sp>
        <p:nvSpPr>
          <p:cNvPr id="3" name="TextBox 2"/>
          <p:cNvSpPr txBox="1"/>
          <p:nvPr/>
        </p:nvSpPr>
        <p:spPr>
          <a:xfrm>
            <a:off x="2590800" y="335847"/>
            <a:ext cx="3733800" cy="523220"/>
          </a:xfrm>
          <a:prstGeom prst="rect">
            <a:avLst/>
          </a:prstGeom>
          <a:noFill/>
        </p:spPr>
        <p:txBody>
          <a:bodyPr wrap="square" rtlCol="1">
            <a:spAutoFit/>
          </a:bodyPr>
          <a:lstStyle/>
          <a:p>
            <a:r>
              <a:rPr lang="ar-SA" sz="2800" dirty="0"/>
              <a:t>مظهر الإصابة بخنفساء </a:t>
            </a:r>
            <a:r>
              <a:rPr lang="ar-SA" sz="2800" dirty="0" err="1"/>
              <a:t>الخابرا</a:t>
            </a:r>
            <a:endParaRPr lang="ar-SA" sz="2800" dirty="0"/>
          </a:p>
        </p:txBody>
      </p:sp>
      <p:sp>
        <p:nvSpPr>
          <p:cNvPr id="4" name="TextBox 3"/>
          <p:cNvSpPr txBox="1"/>
          <p:nvPr/>
        </p:nvSpPr>
        <p:spPr>
          <a:xfrm>
            <a:off x="6866844" y="2438400"/>
            <a:ext cx="1752600" cy="1323439"/>
          </a:xfrm>
          <a:prstGeom prst="rect">
            <a:avLst/>
          </a:prstGeom>
          <a:noFill/>
        </p:spPr>
        <p:txBody>
          <a:bodyPr wrap="square" rtlCol="1">
            <a:spAutoFit/>
          </a:bodyPr>
          <a:lstStyle/>
          <a:p>
            <a:r>
              <a:rPr lang="ar-SA" sz="2000" dirty="0"/>
              <a:t>وجود جلود الانسلاخ على سطح المادة الغذائية المصابة</a:t>
            </a:r>
          </a:p>
        </p:txBody>
      </p:sp>
    </p:spTree>
    <p:extLst>
      <p:ext uri="{BB962C8B-B14F-4D97-AF65-F5344CB8AC3E}">
        <p14:creationId xmlns:p14="http://schemas.microsoft.com/office/powerpoint/2010/main" val="1082208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3535</TotalTime>
  <Words>1390</Words>
  <Application>Microsoft Office PowerPoint</Application>
  <PresentationFormat>عرض على الشاشة (4:3)</PresentationFormat>
  <Paragraphs>198</Paragraphs>
  <Slides>32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32</vt:i4>
      </vt:variant>
    </vt:vector>
  </HeadingPairs>
  <TitlesOfParts>
    <vt:vector size="36" baseType="lpstr">
      <vt:lpstr>Arial</vt:lpstr>
      <vt:lpstr>Calibri</vt:lpstr>
      <vt:lpstr>Times New Roman</vt:lpstr>
      <vt:lpstr>Office Theme</vt:lpstr>
      <vt:lpstr>المحاضرة السابعة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الحاضرة الثانية</dc:title>
  <dc:creator>Yousif Aldryhim</dc:creator>
  <cp:lastModifiedBy>Abdulrahman Aldawood</cp:lastModifiedBy>
  <cp:revision>536</cp:revision>
  <dcterms:created xsi:type="dcterms:W3CDTF">2019-09-12T07:17:15Z</dcterms:created>
  <dcterms:modified xsi:type="dcterms:W3CDTF">2025-01-19T11:51:29Z</dcterms:modified>
</cp:coreProperties>
</file>