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85" r:id="rId3"/>
    <p:sldId id="278" r:id="rId4"/>
    <p:sldId id="286" r:id="rId5"/>
    <p:sldId id="287" r:id="rId6"/>
    <p:sldId id="279" r:id="rId7"/>
    <p:sldId id="288" r:id="rId8"/>
    <p:sldId id="289" r:id="rId9"/>
    <p:sldId id="281" r:id="rId10"/>
    <p:sldId id="290" r:id="rId11"/>
    <p:sldId id="29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7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877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2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80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84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606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8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16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2837-AD30-41B0-AB34-3A550D2BD0F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76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A2837-AD30-41B0-AB34-3A550D2BD0FA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E8028-66A6-4021-BD9E-A109C5026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585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4237" y="840288"/>
            <a:ext cx="1088489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SA" sz="3000" b="1" dirty="0" smtClean="0">
                <a:latin typeface="fkGroteskNeue"/>
              </a:rPr>
              <a:t>الاختلاف </a:t>
            </a:r>
            <a:r>
              <a:rPr lang="ar-SA" sz="3000" b="1" dirty="0">
                <a:latin typeface="fkGroteskNeue"/>
              </a:rPr>
              <a:t>داخل </a:t>
            </a:r>
            <a:r>
              <a:rPr lang="ar-SA" sz="3000" b="1" dirty="0" smtClean="0">
                <a:latin typeface="fkGroteskNeue"/>
              </a:rPr>
              <a:t>النوع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0" y="155588"/>
            <a:ext cx="12191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SA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__Roboto_9af398"/>
              </a:rPr>
              <a:t>المحاضرة السادسة </a:t>
            </a:r>
            <a:r>
              <a:rPr lang="ar-SA" dirty="0">
                <a:latin typeface="fkGroteskNeue"/>
              </a:rPr>
              <a:t/>
            </a:r>
            <a:br>
              <a:rPr lang="ar-SA" dirty="0">
                <a:latin typeface="fkGroteskNeue"/>
              </a:rPr>
            </a:b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99752" y="1671285"/>
            <a:ext cx="11992493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000" dirty="0">
                <a:latin typeface="pplxSerif"/>
              </a:rPr>
              <a:t>هو التباين في الصفات المظهرية (الشكلية) أو الجينية أو السلوكية بين أفراد ينتمون إلى نفس النوع الحيوي.</a:t>
            </a:r>
          </a:p>
          <a:p>
            <a:pPr algn="r" rtl="1">
              <a:lnSpc>
                <a:spcPct val="150000"/>
              </a:lnSpc>
            </a:pPr>
            <a:r>
              <a:rPr lang="ar-SA" sz="3000" dirty="0" smtClean="0">
                <a:latin typeface="pplxSerif"/>
              </a:rPr>
              <a:t>ويكون هذا </a:t>
            </a:r>
            <a:r>
              <a:rPr lang="ar-SA" sz="3000" dirty="0">
                <a:latin typeface="pplxSerif"/>
              </a:rPr>
              <a:t>التباين </a:t>
            </a:r>
            <a:r>
              <a:rPr lang="ar-SA" sz="3000" dirty="0" smtClean="0">
                <a:latin typeface="pplxSerif"/>
              </a:rPr>
              <a:t>عادة </a:t>
            </a:r>
            <a:r>
              <a:rPr lang="ar-SA" sz="3000" dirty="0">
                <a:latin typeface="pplxSerif"/>
              </a:rPr>
              <a:t>أقل </a:t>
            </a:r>
            <a:r>
              <a:rPr lang="ar-SA" sz="3000" dirty="0" smtClean="0">
                <a:latin typeface="pplxSerif"/>
              </a:rPr>
              <a:t>وضوحاً </a:t>
            </a:r>
            <a:r>
              <a:rPr lang="ar-SA" sz="3000" dirty="0">
                <a:latin typeface="pplxSerif"/>
              </a:rPr>
              <a:t>من الاختلاف بين </a:t>
            </a:r>
            <a:r>
              <a:rPr lang="ar-SA" sz="3000" dirty="0" smtClean="0">
                <a:latin typeface="pplxSerif"/>
              </a:rPr>
              <a:t>الأنواع</a:t>
            </a:r>
            <a:r>
              <a:rPr lang="en-US" sz="3000" dirty="0" smtClean="0">
                <a:latin typeface="pplxSerif"/>
              </a:rPr>
              <a:t>variation </a:t>
            </a:r>
            <a:r>
              <a:rPr lang="ar-SA" sz="3000" dirty="0" smtClean="0">
                <a:latin typeface="pplxSerif"/>
              </a:rPr>
              <a:t> </a:t>
            </a:r>
            <a:r>
              <a:rPr lang="en-US" sz="3000" dirty="0" smtClean="0">
                <a:latin typeface="pplxSerif"/>
              </a:rPr>
              <a:t> interspecific</a:t>
            </a:r>
            <a:r>
              <a:rPr lang="ar-SA" sz="3000" dirty="0" smtClean="0">
                <a:latin typeface="pplxSerif"/>
              </a:rPr>
              <a:t>، لكنه </a:t>
            </a:r>
            <a:r>
              <a:rPr lang="ar-SA" sz="3000" dirty="0">
                <a:latin typeface="pplxSerif"/>
              </a:rPr>
              <a:t>ذو أهمية تصنيفية </a:t>
            </a:r>
            <a:r>
              <a:rPr lang="ar-SA" sz="3200" dirty="0"/>
              <a:t>كبيرة لأنه يساعد على تحديد حدود النوع ومدى تجانسه </a:t>
            </a:r>
            <a:r>
              <a:rPr lang="ar-SA" sz="3200" dirty="0" smtClean="0"/>
              <a:t>الداخلي</a:t>
            </a:r>
            <a:r>
              <a:rPr lang="ar-SA" sz="3000" dirty="0" smtClean="0">
                <a:latin typeface="pplxSerif"/>
              </a:rPr>
              <a:t>.</a:t>
            </a:r>
            <a:endParaRPr lang="ar-SA" sz="3000" dirty="0">
              <a:latin typeface="pplxSerif"/>
            </a:endParaRP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pplxSerif"/>
              </a:rPr>
              <a:t> </a:t>
            </a:r>
            <a:r>
              <a:rPr lang="ar-SA" sz="3000" dirty="0" smtClean="0">
                <a:latin typeface="pplxSerif"/>
              </a:rPr>
              <a:t> </a:t>
            </a:r>
            <a:r>
              <a:rPr lang="ar-SA" sz="3200" dirty="0"/>
              <a:t>لا يخرج الأفراد المختلفون داخل النوع عن القدرة على التزاوج وإنتاج نسل خصب</a:t>
            </a:r>
            <a:r>
              <a:rPr lang="ar-SA" sz="3200" dirty="0" smtClean="0"/>
              <a:t>.</a:t>
            </a:r>
          </a:p>
          <a:p>
            <a:pPr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3200" dirty="0" smtClean="0"/>
              <a:t> يظهر </a:t>
            </a:r>
            <a:r>
              <a:rPr lang="ar-SA" sz="3200" dirty="0"/>
              <a:t>التباين على شكل: اختلافات فردية بسيطة، اختلافات جغرافية (سلالات محلية)، اختلافات جنسية (بين الذكر والأنثى)، أو اختلافات عمرية</a:t>
            </a:r>
            <a:endParaRPr lang="ar-SA" sz="3000" b="0" i="0" dirty="0">
              <a:effectLst/>
              <a:latin typeface="pplxSerif"/>
            </a:endParaRPr>
          </a:p>
        </p:txBody>
      </p:sp>
    </p:spTree>
    <p:extLst>
      <p:ext uri="{BB962C8B-B14F-4D97-AF65-F5344CB8AC3E}">
        <p14:creationId xmlns:p14="http://schemas.microsoft.com/office/powerpoint/2010/main" val="1329930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8422" y="185981"/>
            <a:ext cx="11798531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200" b="1" dirty="0" smtClean="0"/>
              <a:t>ثانياً: </a:t>
            </a:r>
            <a:r>
              <a:rPr lang="ar-SA" sz="3200" b="1" dirty="0"/>
              <a:t>عدم تجانس تصنيفي </a:t>
            </a:r>
            <a:r>
              <a:rPr lang="en-US" sz="3200" b="1" dirty="0" smtClean="0"/>
              <a:t>Taxonomic heterogeneity</a:t>
            </a:r>
            <a:endParaRPr lang="en-US" sz="3200" b="1" dirty="0"/>
          </a:p>
          <a:p>
            <a:pPr algn="r">
              <a:lnSpc>
                <a:spcPct val="150000"/>
              </a:lnSpc>
            </a:pPr>
            <a:r>
              <a:rPr lang="ar-SA" sz="3200" dirty="0" smtClean="0"/>
              <a:t>أحياناً </a:t>
            </a:r>
            <a:r>
              <a:rPr lang="ar-SA" sz="3200" dirty="0"/>
              <a:t>يكشف التباين عن أن ما يُعامل كنوع واحد هو في الواقع</a:t>
            </a:r>
            <a:r>
              <a:rPr lang="ar-SA" sz="3200" dirty="0" smtClean="0"/>
              <a:t>:</a:t>
            </a: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3200" dirty="0" smtClean="0"/>
              <a:t>Species </a:t>
            </a:r>
            <a:r>
              <a:rPr lang="en-US" sz="3200" dirty="0"/>
              <a:t>complex </a:t>
            </a:r>
            <a:r>
              <a:rPr lang="ar-SA" sz="3200" dirty="0" smtClean="0"/>
              <a:t> (مجمع </a:t>
            </a:r>
            <a:r>
              <a:rPr lang="ar-SA" sz="3200" dirty="0"/>
              <a:t>نوعي): مجموعة من الأنواع المتقاربة </a:t>
            </a:r>
            <a:r>
              <a:rPr lang="ar-SA" sz="3200" dirty="0" smtClean="0"/>
              <a:t>شكلياً </a:t>
            </a:r>
            <a:r>
              <a:rPr lang="ar-SA" sz="3200" dirty="0"/>
              <a:t>لكنها متميزة </a:t>
            </a:r>
            <a:r>
              <a:rPr lang="ar-SA" sz="3200" dirty="0" smtClean="0"/>
              <a:t>تطورياً.</a:t>
            </a: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3200" dirty="0"/>
              <a:t>أو وحدات تطورية مستقلة </a:t>
            </a:r>
            <a:r>
              <a:rPr lang="en-US" sz="3200" dirty="0" smtClean="0"/>
              <a:t>Evolutionarily </a:t>
            </a:r>
            <a:r>
              <a:rPr lang="en-US" sz="3200" dirty="0"/>
              <a:t>Independent </a:t>
            </a:r>
            <a:r>
              <a:rPr lang="en-US" sz="3200" dirty="0" smtClean="0"/>
              <a:t>Lineages</a:t>
            </a:r>
            <a:r>
              <a:rPr lang="ar-SA" sz="3200" dirty="0" smtClean="0"/>
              <a:t>.</a:t>
            </a:r>
            <a:endParaRPr lang="en-US" sz="3200" dirty="0"/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3200" dirty="0"/>
              <a:t>أو أنواع خفية </a:t>
            </a:r>
            <a:r>
              <a:rPr lang="en-US" sz="3200" dirty="0" smtClean="0"/>
              <a:t>Cryptic species</a:t>
            </a:r>
            <a:r>
              <a:rPr lang="ar-SA" sz="3200" dirty="0" smtClean="0"/>
              <a:t>.</a:t>
            </a:r>
          </a:p>
          <a:p>
            <a:pPr algn="r" rtl="1">
              <a:lnSpc>
                <a:spcPct val="150000"/>
              </a:lnSpc>
            </a:pPr>
            <a:r>
              <a:rPr lang="ar-SA" sz="3200" dirty="0"/>
              <a:t>في هذه الحالة يكون </a:t>
            </a:r>
            <a:r>
              <a:rPr lang="ar-SA" sz="3200" dirty="0" smtClean="0"/>
              <a:t>"الاختلاف </a:t>
            </a:r>
            <a:r>
              <a:rPr lang="ar-SA" sz="3200" dirty="0"/>
              <a:t>داخل النوع" </a:t>
            </a:r>
            <a:r>
              <a:rPr lang="ar-SA" sz="3200" dirty="0" smtClean="0"/>
              <a:t>ظاهريا </a:t>
            </a:r>
            <a:r>
              <a:rPr lang="ar-SA" sz="3200" dirty="0"/>
              <a:t>فقط، بينما الواقع البيولوجي يشير إلى تعدد أنواع.</a:t>
            </a:r>
          </a:p>
          <a:p>
            <a:pPr algn="r" rtl="1"/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3489847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8422" y="185981"/>
            <a:ext cx="1179853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200" b="1" dirty="0"/>
              <a:t>دور المصنِّف </a:t>
            </a:r>
            <a:r>
              <a:rPr lang="ar-SA" sz="3200" b="1" dirty="0" smtClean="0"/>
              <a:t>الحيواني</a:t>
            </a:r>
            <a:endParaRPr lang="ar-SA" sz="3200" b="1" dirty="0"/>
          </a:p>
          <a:p>
            <a:pPr algn="r" rtl="1"/>
            <a:r>
              <a:rPr lang="ar-SA" sz="3200" dirty="0"/>
              <a:t>على المصنِّف أن يميز بين: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200" dirty="0"/>
              <a:t>الاختلاف داخل النوع </a:t>
            </a:r>
            <a:r>
              <a:rPr lang="en-US" sz="3200" dirty="0" smtClean="0"/>
              <a:t>Intraspecific variation</a:t>
            </a:r>
            <a:endParaRPr lang="en-US" sz="3200" dirty="0"/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200" dirty="0"/>
              <a:t>الاختلاف بين الأنواع </a:t>
            </a:r>
            <a:r>
              <a:rPr lang="en-US" sz="3200" dirty="0" smtClean="0"/>
              <a:t>Interspecific divergence</a:t>
            </a:r>
            <a:endParaRPr lang="en-US" sz="3200" dirty="0"/>
          </a:p>
          <a:p>
            <a:pPr algn="r" rtl="1"/>
            <a:r>
              <a:rPr lang="ar-SA" sz="3200" b="1" dirty="0"/>
              <a:t>وذلك باستخدام منهج تكاملي يعتمد على عدة خطوط من الأدلة: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sz="3200" dirty="0"/>
              <a:t>الأدلة المورفولوجية </a:t>
            </a:r>
            <a:r>
              <a:rPr lang="en-US" sz="3200" dirty="0" smtClean="0"/>
              <a:t>Morphology</a:t>
            </a:r>
            <a:endParaRPr lang="en-US" sz="3200" dirty="0"/>
          </a:p>
          <a:p>
            <a:pPr marL="514350" indent="-514350" algn="r" rtl="1">
              <a:buFont typeface="+mj-lt"/>
              <a:buAutoNum type="arabicPeriod"/>
            </a:pPr>
            <a:r>
              <a:rPr lang="ar-SA" sz="3200" dirty="0"/>
              <a:t>الأدلة الجينية والجزيئية </a:t>
            </a:r>
            <a:r>
              <a:rPr lang="en-US" sz="3200" dirty="0" smtClean="0"/>
              <a:t>Genetics/Molecular data</a:t>
            </a:r>
            <a:endParaRPr lang="en-US" sz="3200" dirty="0"/>
          </a:p>
          <a:p>
            <a:pPr marL="514350" indent="-514350" algn="r" rtl="1">
              <a:buFont typeface="+mj-lt"/>
              <a:buAutoNum type="arabicPeriod"/>
            </a:pPr>
            <a:r>
              <a:rPr lang="ar-SA" sz="3200" dirty="0"/>
              <a:t>العزلة التكاثرية </a:t>
            </a:r>
            <a:r>
              <a:rPr lang="en-US" sz="3200" dirty="0" smtClean="0"/>
              <a:t>Reproductive isolation</a:t>
            </a:r>
            <a:endParaRPr lang="en-US" sz="3200" dirty="0"/>
          </a:p>
          <a:p>
            <a:pPr marL="514350" indent="-514350" algn="r" rtl="1">
              <a:buFont typeface="+mj-lt"/>
              <a:buAutoNum type="arabicPeriod"/>
            </a:pPr>
            <a:r>
              <a:rPr lang="ar-SA" sz="3200" dirty="0"/>
              <a:t>البيانات البيئية والجغرافية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sz="3200" dirty="0"/>
              <a:t>التحليل </a:t>
            </a:r>
            <a:r>
              <a:rPr lang="ar-SA" sz="3200" dirty="0" smtClean="0"/>
              <a:t>السلالي (التاريخ التطوري) </a:t>
            </a:r>
            <a:r>
              <a:rPr lang="en-US" sz="3200" dirty="0" err="1" smtClean="0"/>
              <a:t>Phylogenetics</a:t>
            </a:r>
            <a:endParaRPr lang="en-US" sz="3200" dirty="0"/>
          </a:p>
          <a:p>
            <a:pPr algn="r" rtl="1"/>
            <a:r>
              <a:rPr lang="ar-SA" sz="3200" dirty="0"/>
              <a:t>وهذا ما يُعرف اليوم بالتصنيف التكاملي </a:t>
            </a:r>
            <a:r>
              <a:rPr lang="en-US" sz="3200" dirty="0" smtClean="0"/>
              <a:t>Integrative taxonomy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1263104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27608" y="481020"/>
            <a:ext cx="67458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ar-SA" sz="3200" dirty="0" smtClean="0"/>
              <a:t>مثال:</a:t>
            </a:r>
            <a:r>
              <a:rPr lang="ar-SA" sz="3200" dirty="0"/>
              <a:t> </a:t>
            </a:r>
            <a:r>
              <a:rPr lang="ar-SA" sz="3200" dirty="0" smtClean="0"/>
              <a:t>في </a:t>
            </a:r>
            <a:r>
              <a:rPr lang="ar-SA" sz="3200" dirty="0"/>
              <a:t>نوع واحد من الطيور مثل </a:t>
            </a:r>
            <a:r>
              <a:rPr lang="ar-SA" sz="3200" dirty="0" smtClean="0"/>
              <a:t>عصفور الدوري</a:t>
            </a:r>
            <a:r>
              <a:rPr lang="en-US" sz="3200" dirty="0"/>
              <a:t> </a:t>
            </a:r>
            <a:r>
              <a:rPr lang="en-US" sz="3200" dirty="0" smtClean="0"/>
              <a:t>House </a:t>
            </a:r>
            <a:r>
              <a:rPr lang="en-US" sz="3200" dirty="0"/>
              <a:t>sparrow</a:t>
            </a:r>
            <a:r>
              <a:rPr lang="ar-SA" sz="3200" dirty="0" smtClean="0"/>
              <a:t>، </a:t>
            </a:r>
            <a:r>
              <a:rPr lang="ar-SA" sz="3200" dirty="0"/>
              <a:t>قد نلاحظ:</a:t>
            </a:r>
          </a:p>
          <a:p>
            <a:pPr algn="just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3200" dirty="0" smtClean="0"/>
              <a:t> اختلافاً </a:t>
            </a:r>
            <a:r>
              <a:rPr lang="ar-SA" sz="3200" dirty="0"/>
              <a:t>في الحجم بين </a:t>
            </a:r>
            <a:r>
              <a:rPr lang="ar-SA" sz="3200" dirty="0" smtClean="0"/>
              <a:t>الأفراد.</a:t>
            </a:r>
            <a:endParaRPr lang="ar-SA" sz="3200" dirty="0"/>
          </a:p>
          <a:p>
            <a:pPr algn="just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3200" dirty="0" smtClean="0"/>
              <a:t> تبايناً </a:t>
            </a:r>
            <a:r>
              <a:rPr lang="ar-SA" sz="3200" dirty="0"/>
              <a:t>في شدة لون </a:t>
            </a:r>
            <a:r>
              <a:rPr lang="ar-SA" sz="3200" dirty="0" smtClean="0"/>
              <a:t>الريش.</a:t>
            </a:r>
            <a:endParaRPr lang="ar-SA" sz="3200" dirty="0"/>
          </a:p>
          <a:p>
            <a:pPr algn="just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3200" dirty="0" smtClean="0"/>
              <a:t> اختلافات </a:t>
            </a:r>
            <a:r>
              <a:rPr lang="ar-SA" sz="3200" dirty="0"/>
              <a:t>طفيفة في السلوك أو شدة </a:t>
            </a:r>
            <a:r>
              <a:rPr lang="ar-SA" sz="3200" dirty="0" smtClean="0"/>
              <a:t>الصوت.</a:t>
            </a:r>
            <a:endParaRPr lang="ar-SA" sz="3200" dirty="0"/>
          </a:p>
          <a:p>
            <a:pPr algn="just" rtl="1">
              <a:lnSpc>
                <a:spcPct val="150000"/>
              </a:lnSpc>
            </a:pPr>
            <a:r>
              <a:rPr lang="ar-SA" sz="3200" dirty="0"/>
              <a:t>ورغم ذلك، تبقى جميع هذه الأفراد ضمن نفس النوع الحيوي.</a:t>
            </a:r>
          </a:p>
        </p:txBody>
      </p:sp>
      <p:pic>
        <p:nvPicPr>
          <p:cNvPr id="2050" name="Picture 2" descr="House Sparrow (Passer domesticus) - Peru Av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27" y="707366"/>
            <a:ext cx="5055079" cy="524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4102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5636" y="302359"/>
            <a:ext cx="11105804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000" b="1" dirty="0">
                <a:latin typeface="pplxSerif"/>
              </a:rPr>
              <a:t>مصادر التباين داخل الأفراد </a:t>
            </a:r>
            <a:r>
              <a:rPr lang="ar-SA" sz="3000" b="1" dirty="0" smtClean="0">
                <a:latin typeface="pplxSerif"/>
              </a:rPr>
              <a:t>والمجتمع</a:t>
            </a:r>
            <a:endParaRPr lang="ar-SA" sz="3000" b="1" dirty="0">
              <a:latin typeface="pplxSerif"/>
            </a:endParaRPr>
          </a:p>
          <a:p>
            <a:pPr algn="r" rtl="1"/>
            <a:r>
              <a:rPr lang="ar-SA" sz="3000" dirty="0">
                <a:latin typeface="pplxSerif"/>
              </a:rPr>
              <a:t>يمكن تقسيم مصادر التباين داخل النوع إلى فئات رئيسية:</a:t>
            </a:r>
          </a:p>
          <a:p>
            <a:pPr algn="r" rtl="1"/>
            <a:r>
              <a:rPr lang="ar-SA" sz="3000" b="1" dirty="0" smtClean="0">
                <a:latin typeface="pplxSerif"/>
              </a:rPr>
              <a:t>أولاً:</a:t>
            </a:r>
            <a:r>
              <a:rPr lang="en-US" sz="3000" b="1" dirty="0" smtClean="0">
                <a:latin typeface="pplxSerif"/>
              </a:rPr>
              <a:t> </a:t>
            </a:r>
            <a:r>
              <a:rPr lang="ar-SA" sz="3000" b="1" dirty="0" smtClean="0">
                <a:latin typeface="pplxSerif"/>
              </a:rPr>
              <a:t>التباين الوراثي </a:t>
            </a:r>
            <a:r>
              <a:rPr lang="en-US" sz="3000" b="1" dirty="0" smtClean="0">
                <a:latin typeface="pplxSerif"/>
              </a:rPr>
              <a:t>Genetic </a:t>
            </a:r>
            <a:r>
              <a:rPr lang="en-US" sz="3000" b="1" dirty="0">
                <a:latin typeface="pplxSerif"/>
              </a:rPr>
              <a:t>variation</a:t>
            </a:r>
            <a:r>
              <a:rPr lang="ar-SA" sz="3000" b="1" dirty="0">
                <a:latin typeface="pplxSerif"/>
              </a:rPr>
              <a:t>:</a:t>
            </a:r>
          </a:p>
          <a:p>
            <a:pPr lvl="1" algn="just" rtl="1"/>
            <a:r>
              <a:rPr lang="ar-SA" sz="3200" dirty="0"/>
              <a:t>هو الاختلاف في </a:t>
            </a:r>
            <a:r>
              <a:rPr lang="ar-SA" sz="3200" dirty="0" smtClean="0"/>
              <a:t>الأليلات</a:t>
            </a:r>
            <a:r>
              <a:rPr lang="en-US" sz="3200" dirty="0" smtClean="0"/>
              <a:t>Alleles </a:t>
            </a:r>
            <a:r>
              <a:rPr lang="ar-SA" sz="3200" dirty="0" smtClean="0"/>
              <a:t> والتركيبات الجينية</a:t>
            </a:r>
            <a:r>
              <a:rPr lang="en-US" sz="3200" dirty="0" smtClean="0"/>
              <a:t>Genotypes </a:t>
            </a:r>
            <a:r>
              <a:rPr lang="ar-SA" sz="3200" dirty="0" smtClean="0"/>
              <a:t> بين </a:t>
            </a:r>
            <a:r>
              <a:rPr lang="ar-SA" sz="3200" dirty="0"/>
              <a:t>الأفراد، ويُعد الأساس الجوهري للتنوع المظهري داخل النوع.</a:t>
            </a:r>
          </a:p>
          <a:p>
            <a:pPr lvl="1" algn="r" rtl="1"/>
            <a:r>
              <a:rPr lang="ar-SA" sz="3200" dirty="0"/>
              <a:t>مصادره </a:t>
            </a:r>
            <a:r>
              <a:rPr lang="ar-SA" sz="3200" dirty="0" smtClean="0"/>
              <a:t>:</a:t>
            </a:r>
          </a:p>
          <a:p>
            <a:pPr marL="971550" lvl="1" indent="-514350" algn="r" rtl="1">
              <a:buFont typeface="+mj-lt"/>
              <a:buAutoNum type="arabicPeriod"/>
            </a:pPr>
            <a:r>
              <a:rPr lang="ar-SA" sz="3200" dirty="0"/>
              <a:t>الطفرات </a:t>
            </a:r>
            <a:r>
              <a:rPr lang="en-US" sz="3200" dirty="0" smtClean="0"/>
              <a:t>Mutations</a:t>
            </a:r>
            <a:endParaRPr lang="ar-SA" sz="3200" dirty="0" smtClean="0"/>
          </a:p>
          <a:p>
            <a:pPr marL="971550" lvl="1" indent="-514350" algn="r" rtl="1">
              <a:buFont typeface="+mj-lt"/>
              <a:buAutoNum type="arabicPeriod"/>
            </a:pPr>
            <a:r>
              <a:rPr lang="ar-SA" sz="3200" dirty="0"/>
              <a:t>إعادة التركيب الجيني أثناء الانقسام المنصف </a:t>
            </a:r>
            <a:r>
              <a:rPr lang="en-US" sz="3200" dirty="0" smtClean="0"/>
              <a:t>Meiotic recombination</a:t>
            </a:r>
            <a:endParaRPr lang="ar-SA" sz="3200" dirty="0" smtClean="0"/>
          </a:p>
          <a:p>
            <a:pPr marL="971550" lvl="1" indent="-514350" algn="r" rtl="1">
              <a:buFont typeface="+mj-lt"/>
              <a:buAutoNum type="arabicPeriod"/>
            </a:pPr>
            <a:r>
              <a:rPr lang="ar-SA" sz="3200" dirty="0"/>
              <a:t>التوزيع العشوائي للأليلات أثناء الإخصاب</a:t>
            </a:r>
            <a:r>
              <a:rPr lang="ar-SA" sz="3200" dirty="0" smtClean="0"/>
              <a:t>.</a:t>
            </a:r>
          </a:p>
          <a:p>
            <a:pPr lvl="1" algn="just" rtl="1"/>
            <a:r>
              <a:rPr lang="ar-SA" sz="3200" dirty="0"/>
              <a:t>هذا النوع من التباين قابل للانتقال إلى الأجيال التالية، ولذلك يمثل المادة الخام للتطور.</a:t>
            </a:r>
            <a:endParaRPr lang="ar-SA" sz="3000" dirty="0" smtClean="0">
              <a:latin typeface="pplxSerif"/>
            </a:endParaRPr>
          </a:p>
          <a:p>
            <a:pPr algn="r" rtl="1"/>
            <a:r>
              <a:rPr lang="en-US" sz="3000" dirty="0"/>
              <a:t/>
            </a:r>
            <a:br>
              <a:rPr lang="en-US" sz="3000" dirty="0"/>
            </a:b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24256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93630" y="1074510"/>
            <a:ext cx="11128076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r" rtl="1"/>
            <a:r>
              <a:rPr lang="ar-SA" sz="3000" b="1" dirty="0">
                <a:latin typeface="pplxSerif"/>
              </a:rPr>
              <a:t>ثانيًا: تباين البيئي</a:t>
            </a:r>
            <a:r>
              <a:rPr lang="ar-SA" sz="3200" dirty="0"/>
              <a:t> </a:t>
            </a:r>
            <a:r>
              <a:rPr lang="en-US" sz="3000" b="1" dirty="0">
                <a:latin typeface="pplxSerif"/>
              </a:rPr>
              <a:t>Environmental </a:t>
            </a:r>
            <a:r>
              <a:rPr lang="en-US" sz="3000" b="1" dirty="0" smtClean="0">
                <a:latin typeface="pplxSerif"/>
              </a:rPr>
              <a:t>variation</a:t>
            </a:r>
            <a:endParaRPr lang="ar-SA" sz="3000" b="1" dirty="0" smtClean="0">
              <a:latin typeface="pplxSerif"/>
            </a:endParaRPr>
          </a:p>
          <a:p>
            <a:pPr lvl="1" algn="r" rtl="1"/>
            <a:r>
              <a:rPr lang="ar-SA" sz="3200" dirty="0"/>
              <a:t>ينشأ نتيجة اختلاف الظروف البيئية التي يتعرض لها الأفراد، مثل:</a:t>
            </a:r>
          </a:p>
          <a:p>
            <a:pPr marL="914400" lvl="1" indent="-457200" algn="r" rtl="1">
              <a:buFont typeface="Wingdings" panose="05000000000000000000" pitchFamily="2" charset="2"/>
              <a:buChar char="§"/>
            </a:pPr>
            <a:r>
              <a:rPr lang="ar-SA" sz="3000" dirty="0" smtClean="0">
                <a:latin typeface="pplxSerif"/>
              </a:rPr>
              <a:t>درجة الحرارة</a:t>
            </a:r>
            <a:endParaRPr lang="en-US" sz="3000" dirty="0" smtClean="0">
              <a:latin typeface="pplxSerif"/>
            </a:endParaRPr>
          </a:p>
          <a:p>
            <a:pPr marL="914400" lvl="1" indent="-457200" algn="r" rtl="1">
              <a:buFont typeface="Wingdings" panose="05000000000000000000" pitchFamily="2" charset="2"/>
              <a:buChar char="§"/>
            </a:pPr>
            <a:r>
              <a:rPr lang="ar-SA" sz="3000" dirty="0" smtClean="0">
                <a:latin typeface="pplxSerif"/>
              </a:rPr>
              <a:t>نوعية الغذاء</a:t>
            </a:r>
          </a:p>
          <a:p>
            <a:pPr marL="914400" lvl="1" indent="-457200" algn="r" rtl="1">
              <a:buFont typeface="Wingdings" panose="05000000000000000000" pitchFamily="2" charset="2"/>
              <a:buChar char="§"/>
            </a:pPr>
            <a:r>
              <a:rPr lang="ar-SA" sz="3000" dirty="0" smtClean="0">
                <a:latin typeface="pplxSerif"/>
              </a:rPr>
              <a:t> الرطوبة</a:t>
            </a:r>
          </a:p>
          <a:p>
            <a:pPr marL="914400" lvl="1" indent="-457200" algn="r" rtl="1">
              <a:buFont typeface="Wingdings" panose="05000000000000000000" pitchFamily="2" charset="2"/>
              <a:buChar char="§"/>
            </a:pPr>
            <a:r>
              <a:rPr lang="ar-SA" sz="3000" dirty="0" smtClean="0">
                <a:latin typeface="pplxSerif"/>
              </a:rPr>
              <a:t>شدة الافتراس</a:t>
            </a:r>
          </a:p>
          <a:p>
            <a:pPr marL="914400" lvl="1" indent="-457200" algn="r" rtl="1">
              <a:buFont typeface="Wingdings" panose="05000000000000000000" pitchFamily="2" charset="2"/>
              <a:buChar char="§"/>
            </a:pPr>
            <a:r>
              <a:rPr lang="ar-SA" sz="3000" dirty="0" smtClean="0">
                <a:latin typeface="pplxSerif"/>
              </a:rPr>
              <a:t>الكثافة السكانية</a:t>
            </a:r>
          </a:p>
          <a:p>
            <a:pPr lvl="1" algn="r" rtl="1"/>
            <a:r>
              <a:rPr lang="ar-SA" sz="3200" dirty="0"/>
              <a:t>قد يظهر أفراد متشابهون </a:t>
            </a:r>
            <a:r>
              <a:rPr lang="ar-SA" sz="3200" dirty="0" smtClean="0"/>
              <a:t>وراثيا صفات </a:t>
            </a:r>
            <a:r>
              <a:rPr lang="ar-SA" sz="3200" dirty="0"/>
              <a:t>مختلفة بسبب تأثير البيئة على النمو والتطور </a:t>
            </a:r>
            <a:r>
              <a:rPr lang="ar-SA" sz="3200" dirty="0" smtClean="0"/>
              <a:t>الفسيولوجي، حيث أن هذا التباين غالباً غير وراثي اذا لم يصاحبه تغير جيني</a:t>
            </a:r>
            <a:r>
              <a:rPr lang="en-US" sz="3000" dirty="0" smtClean="0">
                <a:latin typeface="pplxSerif"/>
              </a:rPr>
              <a:t> </a:t>
            </a:r>
            <a:r>
              <a:rPr lang="ar-SA" sz="3000" dirty="0" smtClean="0">
                <a:latin typeface="pplxSerif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0799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93630" y="1074510"/>
            <a:ext cx="1112807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r" rtl="1"/>
            <a:r>
              <a:rPr lang="ar-SA" sz="3000" b="1" dirty="0" smtClean="0">
                <a:latin typeface="pplxSerif"/>
              </a:rPr>
              <a:t>ثالثاً: </a:t>
            </a:r>
            <a:r>
              <a:rPr lang="ar-SA" sz="3000" b="1" dirty="0">
                <a:latin typeface="pplxSerif"/>
              </a:rPr>
              <a:t>التفاعل بين الوراثة والبيئة </a:t>
            </a:r>
            <a:r>
              <a:rPr lang="en-US" sz="3000" b="1" dirty="0" smtClean="0">
                <a:latin typeface="pplxSerif"/>
              </a:rPr>
              <a:t>Gene–Environment Interaction</a:t>
            </a:r>
            <a:endParaRPr lang="ar-SA" sz="3000" b="1" dirty="0">
              <a:latin typeface="pplxSerif"/>
            </a:endParaRPr>
          </a:p>
          <a:p>
            <a:pPr lvl="1" algn="r" rtl="1"/>
            <a:r>
              <a:rPr lang="ar-SA" sz="3200" dirty="0"/>
              <a:t>هو الحالة التي يعتمد فيها التعبير المظهري للصفة على </a:t>
            </a:r>
            <a:r>
              <a:rPr lang="ar-SA" sz="3200" dirty="0" smtClean="0"/>
              <a:t>كل </a:t>
            </a:r>
            <a:r>
              <a:rPr lang="ar-SA" sz="3200" dirty="0"/>
              <a:t>من النمط الجيني والظروف البيئية </a:t>
            </a:r>
            <a:r>
              <a:rPr lang="ar-SA" sz="3200" dirty="0" smtClean="0"/>
              <a:t>معا.</a:t>
            </a:r>
          </a:p>
          <a:p>
            <a:pPr lvl="1" algn="r" rtl="1"/>
            <a:r>
              <a:rPr lang="ar-SA" sz="3200" dirty="0"/>
              <a:t>فقد يعطي </a:t>
            </a:r>
            <a:r>
              <a:rPr lang="ar-SA" sz="3200" b="1" dirty="0"/>
              <a:t>نفس النمط الجيني</a:t>
            </a:r>
            <a:r>
              <a:rPr lang="ar-SA" sz="3200" dirty="0"/>
              <a:t> مظاهر مختلفة عند التعرض لبيئات مختلفة، وتُعرف هذه الظاهرة باسم</a:t>
            </a:r>
            <a:r>
              <a:rPr lang="ar-SA" sz="3200" dirty="0" smtClean="0"/>
              <a:t>:</a:t>
            </a:r>
          </a:p>
          <a:p>
            <a:pPr lvl="1" algn="r" rtl="1"/>
            <a:r>
              <a:rPr lang="ar-SA" sz="3200" b="1" dirty="0" smtClean="0"/>
              <a:t>المرونة الظاهرية/المظهرية </a:t>
            </a:r>
            <a:r>
              <a:rPr lang="en-US" sz="3200" b="1" dirty="0" smtClean="0"/>
              <a:t>Phenotypic Plasticity</a:t>
            </a:r>
            <a:endParaRPr lang="ar-SA" sz="3200" b="1" dirty="0" smtClean="0"/>
          </a:p>
          <a:p>
            <a:pPr lvl="1" algn="r" rtl="1"/>
            <a:r>
              <a:rPr lang="ar-SA" sz="3200" dirty="0"/>
              <a:t>وهي قدرة الكائن الحي على تغيير صفاته المظهرية استجابةً للبيئة دون تغير في تسلسله الجيني.</a:t>
            </a:r>
          </a:p>
          <a:p>
            <a:pPr lvl="1" algn="r" rtl="1"/>
            <a:endParaRPr lang="ar-SA" sz="3200" dirty="0" smtClean="0"/>
          </a:p>
        </p:txBody>
      </p:sp>
    </p:spTree>
    <p:extLst>
      <p:ext uri="{BB962C8B-B14F-4D97-AF65-F5344CB8AC3E}">
        <p14:creationId xmlns:p14="http://schemas.microsoft.com/office/powerpoint/2010/main" val="2685610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9629" y="116378"/>
            <a:ext cx="1192045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/>
              <a:t>أنواع التباين داخل النوع </a:t>
            </a:r>
            <a:r>
              <a:rPr lang="en-US" sz="2800" b="1" dirty="0" smtClean="0"/>
              <a:t>Types </a:t>
            </a:r>
            <a:r>
              <a:rPr lang="en-US" sz="2800" b="1" dirty="0"/>
              <a:t>of Intraspecific </a:t>
            </a:r>
            <a:r>
              <a:rPr lang="en-US" sz="2800" b="1" dirty="0" smtClean="0"/>
              <a:t>Variation</a:t>
            </a:r>
            <a:endParaRPr lang="ar-SA" sz="2800" b="1" dirty="0" smtClean="0"/>
          </a:p>
          <a:p>
            <a:pPr algn="r" rtl="1"/>
            <a:r>
              <a:rPr lang="ar-SA" sz="2800" dirty="0"/>
              <a:t>يمكن تصنيف التباين داخل النوع إلى أربع فئات رئيسية: مظهري، جيني، سلوكي، وبيئي/إيكولوجي.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sz="2800" b="1" dirty="0">
                <a:latin typeface="pplxSerif"/>
              </a:rPr>
              <a:t>التباين المظهري </a:t>
            </a:r>
            <a:r>
              <a:rPr lang="en-US" sz="2800" b="1" dirty="0">
                <a:latin typeface="pplxSerif"/>
              </a:rPr>
              <a:t>Morphological </a:t>
            </a:r>
            <a:r>
              <a:rPr lang="en-US" sz="2800" b="1" dirty="0" smtClean="0">
                <a:latin typeface="pplxSerif"/>
              </a:rPr>
              <a:t>Variation</a:t>
            </a:r>
            <a:endParaRPr lang="ar-SA" sz="2800" b="1" dirty="0" smtClean="0">
              <a:latin typeface="pplxSerif"/>
            </a:endParaRPr>
          </a:p>
          <a:p>
            <a:pPr algn="r" rtl="1"/>
            <a:r>
              <a:rPr lang="ar-SA" sz="2800" dirty="0"/>
              <a:t>يشمل الاختلافات في الصفات الشكلية بين أفراد النوع الواحد، مثل: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800" dirty="0">
                <a:latin typeface="pplxSerif"/>
              </a:rPr>
              <a:t>حجم الجسم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800" dirty="0">
                <a:latin typeface="pplxSerif"/>
              </a:rPr>
              <a:t>لون الجسم أو الزخارف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800" dirty="0">
                <a:latin typeface="pplxSerif"/>
              </a:rPr>
              <a:t>شكل الأطراف أو الأجزاء الملحقة</a:t>
            </a:r>
          </a:p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800" dirty="0">
                <a:latin typeface="pplxSerif"/>
              </a:rPr>
              <a:t>أبعاد الأعضاء أو </a:t>
            </a:r>
            <a:r>
              <a:rPr lang="ar-SA" sz="2800" dirty="0" smtClean="0">
                <a:latin typeface="pplxSerif"/>
              </a:rPr>
              <a:t>نسبها</a:t>
            </a:r>
            <a:endParaRPr lang="en-US" sz="2800" dirty="0" smtClean="0">
              <a:latin typeface="pplxSerif"/>
            </a:endParaRPr>
          </a:p>
          <a:p>
            <a:pPr algn="r" rtl="1"/>
            <a:r>
              <a:rPr lang="ar-SA" sz="2800" b="1" dirty="0">
                <a:latin typeface="pplxSerif"/>
              </a:rPr>
              <a:t>يرتبط هذا النوع غالبًا بـ: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2800" dirty="0">
                <a:latin typeface="pplxSerif"/>
              </a:rPr>
              <a:t>التدرجات </a:t>
            </a:r>
            <a:r>
              <a:rPr lang="ar-SA" sz="2800" dirty="0" smtClean="0">
                <a:latin typeface="pplxSerif"/>
              </a:rPr>
              <a:t>البيئية</a:t>
            </a:r>
            <a:r>
              <a:rPr lang="en-US" sz="2800" dirty="0" smtClean="0">
                <a:latin typeface="pplxSerif"/>
              </a:rPr>
              <a:t>Environmental gradients </a:t>
            </a:r>
            <a:r>
              <a:rPr lang="ar-SA" sz="2800" dirty="0" smtClean="0">
                <a:latin typeface="pplxSerif"/>
              </a:rPr>
              <a:t> مثل </a:t>
            </a:r>
            <a:r>
              <a:rPr lang="ar-SA" sz="2800" dirty="0">
                <a:latin typeface="pplxSerif"/>
              </a:rPr>
              <a:t>الارتفاع ودوائر العرض والمناخ.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2800" dirty="0">
                <a:latin typeface="pplxSerif"/>
              </a:rPr>
              <a:t>التكيفات المحلية </a:t>
            </a:r>
            <a:r>
              <a:rPr lang="en-US" sz="2800" dirty="0" smtClean="0">
                <a:latin typeface="pplxSerif"/>
              </a:rPr>
              <a:t>Local adaptations</a:t>
            </a:r>
            <a:r>
              <a:rPr lang="ar-SA" sz="2800" dirty="0" smtClean="0">
                <a:latin typeface="pplxSerif"/>
              </a:rPr>
              <a:t>.</a:t>
            </a:r>
            <a:endParaRPr lang="en-US" sz="2800" dirty="0">
              <a:latin typeface="pplxSerif"/>
            </a:endParaRPr>
          </a:p>
          <a:p>
            <a:pPr algn="r" rtl="1"/>
            <a:r>
              <a:rPr lang="ar-SA" sz="2800" dirty="0">
                <a:latin typeface="pplxSerif"/>
              </a:rPr>
              <a:t>وقد وُصفت أنماط مثل التغير الحجمي عبر خطوط العرض في أنواع عديدة، منها الإنسان </a:t>
            </a:r>
            <a:r>
              <a:rPr lang="ar-SA" sz="2800" dirty="0" smtClean="0">
                <a:latin typeface="pplxSerif"/>
              </a:rPr>
              <a:t>وبعض </a:t>
            </a:r>
            <a:r>
              <a:rPr lang="ar-SA" sz="2800" dirty="0">
                <a:latin typeface="pplxSerif"/>
              </a:rPr>
              <a:t>الثدييات والطيور.</a:t>
            </a:r>
          </a:p>
          <a:p>
            <a:pPr algn="r" rtl="1"/>
            <a:r>
              <a:rPr lang="ar-SA" sz="2800" dirty="0" smtClean="0">
                <a:latin typeface="pplxSerif"/>
              </a:rPr>
              <a:t>التباين </a:t>
            </a:r>
            <a:r>
              <a:rPr lang="ar-SA" sz="2800" dirty="0">
                <a:latin typeface="pplxSerif"/>
              </a:rPr>
              <a:t>المظهري قد يكون </a:t>
            </a:r>
            <a:r>
              <a:rPr lang="ar-SA" sz="2800" dirty="0" smtClean="0">
                <a:latin typeface="pplxSerif"/>
              </a:rPr>
              <a:t>وراثياً، </a:t>
            </a:r>
            <a:r>
              <a:rPr lang="ar-SA" sz="2800" dirty="0">
                <a:latin typeface="pplxSerif"/>
              </a:rPr>
              <a:t>أو </a:t>
            </a:r>
            <a:r>
              <a:rPr lang="ar-SA" sz="2800" dirty="0" smtClean="0">
                <a:latin typeface="pplxSerif"/>
              </a:rPr>
              <a:t>بيئياً، </a:t>
            </a:r>
            <a:r>
              <a:rPr lang="ar-SA" sz="2800" dirty="0">
                <a:latin typeface="pplxSerif"/>
              </a:rPr>
              <a:t>أو </a:t>
            </a:r>
            <a:r>
              <a:rPr lang="ar-SA" sz="2800" dirty="0" smtClean="0">
                <a:latin typeface="pplxSerif"/>
              </a:rPr>
              <a:t>ناتجاً </a:t>
            </a:r>
            <a:r>
              <a:rPr lang="ar-SA" sz="2800" dirty="0">
                <a:latin typeface="pplxSerif"/>
              </a:rPr>
              <a:t>عن تفاعل الاثنين </a:t>
            </a:r>
            <a:r>
              <a:rPr lang="ar-SA" sz="2800" dirty="0" smtClean="0">
                <a:latin typeface="pplxSerif"/>
              </a:rPr>
              <a:t>معاً.</a:t>
            </a:r>
          </a:p>
          <a:p>
            <a:pPr algn="r" rt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1157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9629" y="116378"/>
            <a:ext cx="1192045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 smtClean="0"/>
              <a:t>2. </a:t>
            </a:r>
            <a:r>
              <a:rPr lang="ar-SA" sz="2800" b="1" dirty="0"/>
              <a:t>التباين </a:t>
            </a:r>
            <a:r>
              <a:rPr lang="ar-SA" sz="2800" b="1" dirty="0" smtClean="0"/>
              <a:t>الجيني </a:t>
            </a:r>
            <a:r>
              <a:rPr lang="en-US" sz="2800" b="1" dirty="0" smtClean="0"/>
              <a:t>Genetic Variation</a:t>
            </a:r>
            <a:endParaRPr lang="en-US" sz="2800" b="1" dirty="0"/>
          </a:p>
          <a:p>
            <a:pPr algn="r" rtl="1"/>
            <a:r>
              <a:rPr lang="ar-SA" sz="2800" dirty="0"/>
              <a:t>يشمل: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A" sz="2800" dirty="0"/>
              <a:t>تعدد الأشكال الجيني </a:t>
            </a:r>
            <a:r>
              <a:rPr lang="en-US" sz="2800" dirty="0" smtClean="0"/>
              <a:t>Polymorphisms</a:t>
            </a:r>
            <a:endParaRPr lang="en-US" sz="2800" dirty="0"/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A" sz="2800" dirty="0"/>
              <a:t>اختلاف تكرار الأليلات </a:t>
            </a:r>
            <a:r>
              <a:rPr lang="en-US" sz="2800" dirty="0" smtClean="0"/>
              <a:t>Allele frequencies</a:t>
            </a:r>
            <a:endParaRPr lang="en-US" sz="2800" dirty="0"/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A" sz="2800" dirty="0"/>
              <a:t>اختلافات في تسلسل الـ </a:t>
            </a:r>
            <a:r>
              <a:rPr lang="en-US" sz="2800" dirty="0" smtClean="0"/>
              <a:t>DNA</a:t>
            </a:r>
            <a:endParaRPr lang="en-US" sz="2800" dirty="0"/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A" sz="2800" dirty="0"/>
              <a:t>اختلافات في حجم الجينوم </a:t>
            </a:r>
            <a:r>
              <a:rPr lang="en-US" sz="2800" dirty="0" smtClean="0"/>
              <a:t>C-value، </a:t>
            </a:r>
            <a:r>
              <a:rPr lang="ar-SA" sz="2800" dirty="0"/>
              <a:t>مع ملاحظة أن هذا </a:t>
            </a:r>
            <a:r>
              <a:rPr lang="ar-SA" sz="2800" dirty="0" smtClean="0"/>
              <a:t>عادةً </a:t>
            </a:r>
            <a:r>
              <a:rPr lang="ar-SA" sz="2800" dirty="0"/>
              <a:t>يكون </a:t>
            </a:r>
            <a:r>
              <a:rPr lang="ar-SA" sz="2800" dirty="0" smtClean="0"/>
              <a:t>محدوداً </a:t>
            </a:r>
            <a:r>
              <a:rPr lang="ar-SA" sz="2800" dirty="0"/>
              <a:t>داخل النوع، وأي اختلافات كبيرة قد تشير إلى تعدد صيغ </a:t>
            </a:r>
            <a:r>
              <a:rPr lang="ar-SA" sz="2800" dirty="0" smtClean="0"/>
              <a:t>صبغية</a:t>
            </a:r>
            <a:r>
              <a:rPr lang="en-US" sz="2800" dirty="0" smtClean="0"/>
              <a:t>Polyploidy </a:t>
            </a:r>
            <a:r>
              <a:rPr lang="ar-SA" sz="2800" dirty="0" smtClean="0"/>
              <a:t> أو </a:t>
            </a:r>
            <a:r>
              <a:rPr lang="ar-SA" sz="2800" dirty="0"/>
              <a:t>أخطاء تصنيفية</a:t>
            </a:r>
            <a:r>
              <a:rPr lang="ar-SA" sz="2800" dirty="0" smtClean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3288023"/>
            <a:ext cx="1192045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/>
              <a:t>3. </a:t>
            </a:r>
            <a:r>
              <a:rPr lang="ar-SA" sz="2800" b="1" dirty="0" smtClean="0"/>
              <a:t>التباين </a:t>
            </a:r>
            <a:r>
              <a:rPr lang="ar-SA" sz="2800" b="1" dirty="0"/>
              <a:t>السلوكي </a:t>
            </a:r>
            <a:r>
              <a:rPr lang="en-US" sz="2800" b="1" dirty="0" smtClean="0"/>
              <a:t>Behavioral Variation</a:t>
            </a:r>
          </a:p>
          <a:p>
            <a:pPr algn="r" rtl="1"/>
            <a:r>
              <a:rPr lang="ar-SA" sz="2800" dirty="0" smtClean="0"/>
              <a:t>يشمل الاختلافات في:</a:t>
            </a:r>
            <a:endParaRPr lang="ar-SA" sz="2800" dirty="0"/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A" sz="2800" dirty="0" smtClean="0"/>
              <a:t>عادات التغذية 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A" sz="2800" dirty="0" smtClean="0"/>
              <a:t>أنماط النشاط اليومي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A" sz="2800" dirty="0" smtClean="0"/>
              <a:t>سلوك التزواج 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A" sz="2800" dirty="0" smtClean="0"/>
              <a:t>انظمة التواصل</a:t>
            </a:r>
          </a:p>
          <a:p>
            <a:pPr algn="r" rtl="1"/>
            <a:r>
              <a:rPr lang="ar-SA" sz="2800" dirty="0"/>
              <a:t>قد يكون هذا التباين</a:t>
            </a:r>
            <a:r>
              <a:rPr lang="ar-SA" sz="2800" dirty="0" smtClean="0"/>
              <a:t>: وراثياً، متكتسب (تعليمي)، أو مزيج بينها.</a:t>
            </a:r>
            <a:endParaRPr lang="ar-SA" sz="2800" dirty="0"/>
          </a:p>
          <a:p>
            <a:pPr algn="r" rtl="1"/>
            <a:endParaRPr lang="ar-SA" sz="2800" dirty="0" smtClean="0"/>
          </a:p>
        </p:txBody>
      </p:sp>
    </p:spTree>
    <p:extLst>
      <p:ext uri="{BB962C8B-B14F-4D97-AF65-F5344CB8AC3E}">
        <p14:creationId xmlns:p14="http://schemas.microsoft.com/office/powerpoint/2010/main" val="4191056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5285" y="286031"/>
            <a:ext cx="11920451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000" b="1" dirty="0"/>
              <a:t>3. التباين البيئي/الإيكولوجي </a:t>
            </a:r>
            <a:r>
              <a:rPr lang="en-US" sz="3000" b="1" dirty="0"/>
              <a:t>Ecological</a:t>
            </a:r>
            <a:r>
              <a:rPr lang="en-US" sz="3000" dirty="0" smtClean="0"/>
              <a:t> </a:t>
            </a:r>
            <a:r>
              <a:rPr lang="en-US" sz="3000" b="1" dirty="0"/>
              <a:t>Variation</a:t>
            </a:r>
          </a:p>
          <a:p>
            <a:pPr algn="r" rtl="1">
              <a:lnSpc>
                <a:spcPct val="150000"/>
              </a:lnSpc>
            </a:pPr>
            <a:r>
              <a:rPr lang="ar-SA" sz="3000" dirty="0"/>
              <a:t>يشير إلى اختلاف استخدام الموارد أو الموائل بين تجمعات نفس النوع، مثل:</a:t>
            </a:r>
          </a:p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3000" dirty="0"/>
              <a:t>استغلال موارد غذائية </a:t>
            </a:r>
            <a:r>
              <a:rPr lang="ar-SA" sz="3000" dirty="0" smtClean="0"/>
              <a:t>مختلفة.</a:t>
            </a:r>
          </a:p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3000" dirty="0"/>
              <a:t>العيش في نطاقات ارتفاع </a:t>
            </a:r>
            <a:r>
              <a:rPr lang="ar-SA" sz="3000" dirty="0" smtClean="0"/>
              <a:t>مختلفة.</a:t>
            </a:r>
          </a:p>
          <a:p>
            <a:pPr marL="457200" indent="-45720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3000" dirty="0"/>
              <a:t>اختلافات في توقيت النشاط </a:t>
            </a:r>
            <a:r>
              <a:rPr lang="ar-SA" sz="3000" dirty="0" smtClean="0"/>
              <a:t>الموسمي.</a:t>
            </a:r>
          </a:p>
          <a:p>
            <a:pPr algn="r" rtl="1">
              <a:lnSpc>
                <a:spcPct val="150000"/>
              </a:lnSpc>
            </a:pPr>
            <a:r>
              <a:rPr lang="ar-SA" sz="3000" dirty="0"/>
              <a:t>وقد يمهد هذا التباين الطريق لنشوء عزلة </a:t>
            </a:r>
            <a:r>
              <a:rPr lang="ar-SA" sz="3000" dirty="0" smtClean="0"/>
              <a:t>بيئية</a:t>
            </a:r>
            <a:r>
              <a:rPr lang="en-US" sz="3000" dirty="0" smtClean="0"/>
              <a:t>Ecological isolation </a:t>
            </a:r>
            <a:r>
              <a:rPr lang="ar-SA" sz="3000" dirty="0" smtClean="0"/>
              <a:t> إذا </a:t>
            </a:r>
            <a:r>
              <a:rPr lang="ar-SA" sz="3000" dirty="0"/>
              <a:t>تراكم عبر الزمن.</a:t>
            </a:r>
          </a:p>
          <a:p>
            <a:pPr algn="r" rtl="1">
              <a:lnSpc>
                <a:spcPct val="150000"/>
              </a:lnSpc>
            </a:pPr>
            <a:endParaRPr lang="ar-SA" sz="3000" dirty="0" smtClean="0"/>
          </a:p>
        </p:txBody>
      </p:sp>
    </p:spTree>
    <p:extLst>
      <p:ext uri="{BB962C8B-B14F-4D97-AF65-F5344CB8AC3E}">
        <p14:creationId xmlns:p14="http://schemas.microsoft.com/office/powerpoint/2010/main" val="758761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8422" y="185981"/>
            <a:ext cx="11798531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3000" b="1" dirty="0">
                <a:latin typeface="pplxSerif"/>
              </a:rPr>
              <a:t>الآثار التصنيفية للتباين داخل الأنواع</a:t>
            </a:r>
          </a:p>
          <a:p>
            <a:pPr algn="r"/>
            <a:r>
              <a:rPr lang="ar-SA" sz="3200" dirty="0"/>
              <a:t>يشكّل التباين داخل النوع أحد أكثر التحديات </a:t>
            </a:r>
            <a:r>
              <a:rPr lang="ar-SA" sz="3200" dirty="0" smtClean="0"/>
              <a:t>تعقيداً </a:t>
            </a:r>
            <a:r>
              <a:rPr lang="ar-SA" sz="3200" dirty="0"/>
              <a:t>في علم التصنيف، لأنه قد يدل على أحد احتمالين رئيسيين</a:t>
            </a:r>
            <a:r>
              <a:rPr lang="ar-SA" sz="3200" dirty="0" smtClean="0"/>
              <a:t>:</a:t>
            </a:r>
          </a:p>
          <a:p>
            <a:pPr algn="r" rtl="1"/>
            <a:r>
              <a:rPr lang="ar-SA" sz="3200" b="1" dirty="0" smtClean="0"/>
              <a:t>أولاً: </a:t>
            </a:r>
            <a:r>
              <a:rPr lang="ar-SA" sz="3200" b="1" dirty="0"/>
              <a:t>تكيّف محلي داخل نوع واحد</a:t>
            </a:r>
          </a:p>
          <a:p>
            <a:pPr algn="r" rtl="1"/>
            <a:r>
              <a:rPr lang="ar-SA" sz="3200" dirty="0"/>
              <a:t>قد يعكس التباين: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200" dirty="0"/>
              <a:t>استجابات تكيفية لظروف بيئية مختلفة </a:t>
            </a:r>
            <a:r>
              <a:rPr lang="en-US" sz="3200" dirty="0" smtClean="0"/>
              <a:t>Local adaptation</a:t>
            </a:r>
            <a:r>
              <a:rPr lang="ar-SA" sz="3200" dirty="0" smtClean="0"/>
              <a:t>.</a:t>
            </a:r>
            <a:endParaRPr lang="en-US" sz="3200" dirty="0"/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200" dirty="0"/>
              <a:t>استمرار وجود تدفق جيني </a:t>
            </a:r>
            <a:r>
              <a:rPr lang="en-US" sz="3200" dirty="0" smtClean="0"/>
              <a:t>Gene flow </a:t>
            </a:r>
            <a:r>
              <a:rPr lang="ar-SA" sz="3200" dirty="0" smtClean="0"/>
              <a:t> بين </a:t>
            </a:r>
            <a:r>
              <a:rPr lang="ar-SA" sz="3200" dirty="0"/>
              <a:t>التجمعات.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r>
              <a:rPr lang="ar-SA" sz="3200" dirty="0"/>
              <a:t>غياب عزلة تكاثرية كاملة</a:t>
            </a:r>
            <a:r>
              <a:rPr lang="ar-SA" sz="3200" dirty="0" smtClean="0"/>
              <a:t>.</a:t>
            </a:r>
          </a:p>
          <a:p>
            <a:pPr algn="r" rtl="1"/>
            <a:endParaRPr lang="ar-SA" sz="3200" dirty="0"/>
          </a:p>
          <a:p>
            <a:pPr algn="r" rtl="1"/>
            <a:r>
              <a:rPr lang="ar-SA" sz="3200" dirty="0"/>
              <a:t>في هذه الحالة، يبقى جميع الأفراد ضمن نوع واحد رغم وجود فروق شكلية أو جينية ملحوظة</a:t>
            </a:r>
            <a:r>
              <a:rPr lang="ar-SA" sz="3200" dirty="0" smtClean="0"/>
              <a:t>.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360947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2547</TotalTime>
  <Words>798</Words>
  <Application>Microsoft Office PowerPoint</Application>
  <PresentationFormat>Widescreen</PresentationFormat>
  <Paragraphs>92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__Roboto_9af398</vt:lpstr>
      <vt:lpstr>Arial</vt:lpstr>
      <vt:lpstr>Calibri</vt:lpstr>
      <vt:lpstr>Calibri Light</vt:lpstr>
      <vt:lpstr>fkGroteskNeue</vt:lpstr>
      <vt:lpstr>pplxSerif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مقدمة وأهداف العرض</dc:title>
  <dc:creator>user</dc:creator>
  <cp:lastModifiedBy>Abdulwahed F. Alrefaei</cp:lastModifiedBy>
  <cp:revision>118</cp:revision>
  <dcterms:created xsi:type="dcterms:W3CDTF">2025-10-13T17:31:52Z</dcterms:created>
  <dcterms:modified xsi:type="dcterms:W3CDTF">2026-03-03T09:01:17Z</dcterms:modified>
</cp:coreProperties>
</file>