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9" r:id="rId32"/>
    <p:sldId id="290" r:id="rId33"/>
    <p:sldId id="286" r:id="rId34"/>
    <p:sldId id="288" r:id="rId35"/>
    <p:sldId id="287"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8F98C-C43B-4886-8163-DFBDA7C04246}" type="doc">
      <dgm:prSet loTypeId="urn:microsoft.com/office/officeart/2005/8/layout/arrow1" loCatId="relationship" qsTypeId="urn:microsoft.com/office/officeart/2005/8/quickstyle/simple1" qsCatId="simple" csTypeId="urn:microsoft.com/office/officeart/2005/8/colors/colorful5" csCatId="colorful" phldr="1"/>
      <dgm:spPr/>
      <dgm:t>
        <a:bodyPr/>
        <a:lstStyle/>
        <a:p>
          <a:pPr rtl="1"/>
          <a:endParaRPr lang="ar-SA"/>
        </a:p>
      </dgm:t>
    </dgm:pt>
    <dgm:pt modelId="{B842D90F-C8F0-47B7-84B0-2DC14EFFDD42}">
      <dgm:prSet phldrT="[نص]"/>
      <dgm:spPr/>
      <dgm:t>
        <a:bodyPr/>
        <a:lstStyle/>
        <a:p>
          <a:pPr rtl="1"/>
          <a:r>
            <a:rPr lang="ar-SA" dirty="0" smtClean="0"/>
            <a:t>التنظيم المنطقي</a:t>
          </a:r>
          <a:endParaRPr lang="ar-SA" dirty="0"/>
        </a:p>
      </dgm:t>
    </dgm:pt>
    <dgm:pt modelId="{825CC861-EE9D-4BE7-9F8D-A96FFDA6BABD}" type="parTrans" cxnId="{F0CD6218-DFD2-4D9B-B558-21129A41956F}">
      <dgm:prSet/>
      <dgm:spPr/>
      <dgm:t>
        <a:bodyPr/>
        <a:lstStyle/>
        <a:p>
          <a:pPr rtl="1"/>
          <a:endParaRPr lang="ar-SA"/>
        </a:p>
      </dgm:t>
    </dgm:pt>
    <dgm:pt modelId="{E70CC74E-8EFF-424D-9202-9EBD31078C4E}" type="sibTrans" cxnId="{F0CD6218-DFD2-4D9B-B558-21129A41956F}">
      <dgm:prSet/>
      <dgm:spPr/>
      <dgm:t>
        <a:bodyPr/>
        <a:lstStyle/>
        <a:p>
          <a:pPr rtl="1"/>
          <a:endParaRPr lang="ar-SA"/>
        </a:p>
      </dgm:t>
    </dgm:pt>
    <dgm:pt modelId="{2FDD5A29-BC71-4E5C-AFBB-818C4EE0A766}">
      <dgm:prSet phldrT="[نص]"/>
      <dgm:spPr/>
      <dgm:t>
        <a:bodyPr/>
        <a:lstStyle/>
        <a:p>
          <a:pPr rtl="1"/>
          <a:r>
            <a:rPr lang="ar-SA" dirty="0" smtClean="0"/>
            <a:t>التنظيم السيكولوجي</a:t>
          </a:r>
          <a:endParaRPr lang="ar-SA" dirty="0"/>
        </a:p>
      </dgm:t>
    </dgm:pt>
    <dgm:pt modelId="{FA6B61DE-76BD-40ED-9196-EBEF4F697573}" type="parTrans" cxnId="{632E8803-D44B-4A4D-AF9A-45BE5C471E44}">
      <dgm:prSet/>
      <dgm:spPr/>
      <dgm:t>
        <a:bodyPr/>
        <a:lstStyle/>
        <a:p>
          <a:pPr rtl="1"/>
          <a:endParaRPr lang="ar-SA"/>
        </a:p>
      </dgm:t>
    </dgm:pt>
    <dgm:pt modelId="{A4994227-CAD5-42CF-BE62-C3141F0A8F59}" type="sibTrans" cxnId="{632E8803-D44B-4A4D-AF9A-45BE5C471E44}">
      <dgm:prSet/>
      <dgm:spPr/>
      <dgm:t>
        <a:bodyPr/>
        <a:lstStyle/>
        <a:p>
          <a:pPr rtl="1"/>
          <a:endParaRPr lang="ar-SA"/>
        </a:p>
      </dgm:t>
    </dgm:pt>
    <dgm:pt modelId="{086E6D93-9CFF-408C-ACA8-4E07FC3028A8}" type="pres">
      <dgm:prSet presAssocID="{2178F98C-C43B-4886-8163-DFBDA7C04246}" presName="cycle" presStyleCnt="0">
        <dgm:presLayoutVars>
          <dgm:dir/>
          <dgm:resizeHandles val="exact"/>
        </dgm:presLayoutVars>
      </dgm:prSet>
      <dgm:spPr/>
      <dgm:t>
        <a:bodyPr/>
        <a:lstStyle/>
        <a:p>
          <a:pPr rtl="1"/>
          <a:endParaRPr lang="ar-SA"/>
        </a:p>
      </dgm:t>
    </dgm:pt>
    <dgm:pt modelId="{7CF1A26C-DCFA-4D8A-B827-FFCA960687E8}" type="pres">
      <dgm:prSet presAssocID="{B842D90F-C8F0-47B7-84B0-2DC14EFFDD42}" presName="arrow" presStyleLbl="node1" presStyleIdx="0" presStyleCnt="2">
        <dgm:presLayoutVars>
          <dgm:bulletEnabled val="1"/>
        </dgm:presLayoutVars>
      </dgm:prSet>
      <dgm:spPr/>
      <dgm:t>
        <a:bodyPr/>
        <a:lstStyle/>
        <a:p>
          <a:pPr rtl="1"/>
          <a:endParaRPr lang="ar-SA"/>
        </a:p>
      </dgm:t>
    </dgm:pt>
    <dgm:pt modelId="{9EECB150-0668-4901-9EB9-C397B8F71732}" type="pres">
      <dgm:prSet presAssocID="{2FDD5A29-BC71-4E5C-AFBB-818C4EE0A766}" presName="arrow" presStyleLbl="node1" presStyleIdx="1" presStyleCnt="2">
        <dgm:presLayoutVars>
          <dgm:bulletEnabled val="1"/>
        </dgm:presLayoutVars>
      </dgm:prSet>
      <dgm:spPr/>
      <dgm:t>
        <a:bodyPr/>
        <a:lstStyle/>
        <a:p>
          <a:pPr rtl="1"/>
          <a:endParaRPr lang="ar-SA"/>
        </a:p>
      </dgm:t>
    </dgm:pt>
  </dgm:ptLst>
  <dgm:cxnLst>
    <dgm:cxn modelId="{F0CD6218-DFD2-4D9B-B558-21129A41956F}" srcId="{2178F98C-C43B-4886-8163-DFBDA7C04246}" destId="{B842D90F-C8F0-47B7-84B0-2DC14EFFDD42}" srcOrd="0" destOrd="0" parTransId="{825CC861-EE9D-4BE7-9F8D-A96FFDA6BABD}" sibTransId="{E70CC74E-8EFF-424D-9202-9EBD31078C4E}"/>
    <dgm:cxn modelId="{BDBDC598-63B0-4312-8122-4D4F48F13C4F}" type="presOf" srcId="{B842D90F-C8F0-47B7-84B0-2DC14EFFDD42}" destId="{7CF1A26C-DCFA-4D8A-B827-FFCA960687E8}" srcOrd="0" destOrd="0" presId="urn:microsoft.com/office/officeart/2005/8/layout/arrow1"/>
    <dgm:cxn modelId="{632E8803-D44B-4A4D-AF9A-45BE5C471E44}" srcId="{2178F98C-C43B-4886-8163-DFBDA7C04246}" destId="{2FDD5A29-BC71-4E5C-AFBB-818C4EE0A766}" srcOrd="1" destOrd="0" parTransId="{FA6B61DE-76BD-40ED-9196-EBEF4F697573}" sibTransId="{A4994227-CAD5-42CF-BE62-C3141F0A8F59}"/>
    <dgm:cxn modelId="{7551D369-1384-452E-A25F-DC9E5F16EF5A}" type="presOf" srcId="{2178F98C-C43B-4886-8163-DFBDA7C04246}" destId="{086E6D93-9CFF-408C-ACA8-4E07FC3028A8}" srcOrd="0" destOrd="0" presId="urn:microsoft.com/office/officeart/2005/8/layout/arrow1"/>
    <dgm:cxn modelId="{3B1007B3-85DC-4833-BB23-450CE4574248}" type="presOf" srcId="{2FDD5A29-BC71-4E5C-AFBB-818C4EE0A766}" destId="{9EECB150-0668-4901-9EB9-C397B8F71732}" srcOrd="0" destOrd="0" presId="urn:microsoft.com/office/officeart/2005/8/layout/arrow1"/>
    <dgm:cxn modelId="{1758B5E5-6362-41C3-AE01-A35DCEE5BBFA}" type="presParOf" srcId="{086E6D93-9CFF-408C-ACA8-4E07FC3028A8}" destId="{7CF1A26C-DCFA-4D8A-B827-FFCA960687E8}" srcOrd="0" destOrd="0" presId="urn:microsoft.com/office/officeart/2005/8/layout/arrow1"/>
    <dgm:cxn modelId="{6DED0A61-6A16-46BC-A943-F175233AD0C9}" type="presParOf" srcId="{086E6D93-9CFF-408C-ACA8-4E07FC3028A8}" destId="{9EECB150-0668-4901-9EB9-C397B8F71732}"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1A26C-DCFA-4D8A-B827-FFCA960687E8}">
      <dsp:nvSpPr>
        <dsp:cNvPr id="0" name=""/>
        <dsp:cNvSpPr/>
      </dsp:nvSpPr>
      <dsp:spPr>
        <a:xfrm rot="16200000">
          <a:off x="703" y="837"/>
          <a:ext cx="2119424" cy="2119424"/>
        </a:xfrm>
        <a:prstGeom prst="up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SA" sz="2600" kern="1200" dirty="0" smtClean="0"/>
            <a:t>التنظيم المنطقي</a:t>
          </a:r>
          <a:endParaRPr lang="ar-SA" sz="2600" kern="1200" dirty="0"/>
        </a:p>
      </dsp:txBody>
      <dsp:txXfrm rot="5400000">
        <a:off x="371603" y="530692"/>
        <a:ext cx="1748525" cy="1059712"/>
      </dsp:txXfrm>
    </dsp:sp>
    <dsp:sp modelId="{9EECB150-0668-4901-9EB9-C397B8F71732}">
      <dsp:nvSpPr>
        <dsp:cNvPr id="0" name=""/>
        <dsp:cNvSpPr/>
      </dsp:nvSpPr>
      <dsp:spPr>
        <a:xfrm rot="5400000">
          <a:off x="3866880" y="837"/>
          <a:ext cx="2119424" cy="2119424"/>
        </a:xfrm>
        <a:prstGeom prst="upArrow">
          <a:avLst>
            <a:gd name="adj1" fmla="val 50000"/>
            <a:gd name="adj2" fmla="val 35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SA" sz="2600" kern="1200" dirty="0" smtClean="0"/>
            <a:t>التنظيم السيكولوجي</a:t>
          </a:r>
          <a:endParaRPr lang="ar-SA" sz="2600" kern="1200" dirty="0"/>
        </a:p>
      </dsp:txBody>
      <dsp:txXfrm rot="-5400000">
        <a:off x="3866881" y="530693"/>
        <a:ext cx="1748525" cy="105971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70993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105638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271362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35299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377054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9D5F21D-9A1D-4432-A655-2E2606F46084}" type="datetimeFigureOut">
              <a:rPr lang="ar-SA" smtClean="0"/>
              <a:t>15/05/45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407842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9D5F21D-9A1D-4432-A655-2E2606F46084}" type="datetimeFigureOut">
              <a:rPr lang="ar-SA" smtClean="0"/>
              <a:t>15/05/45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135611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9D5F21D-9A1D-4432-A655-2E2606F46084}" type="datetimeFigureOut">
              <a:rPr lang="ar-SA" smtClean="0"/>
              <a:t>15/05/45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257905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9D5F21D-9A1D-4432-A655-2E2606F46084}" type="datetimeFigureOut">
              <a:rPr lang="ar-SA" smtClean="0"/>
              <a:t>15/05/45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343632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9D5F21D-9A1D-4432-A655-2E2606F46084}" type="datetimeFigureOut">
              <a:rPr lang="ar-SA" smtClean="0"/>
              <a:t>15/05/45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371373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9D5F21D-9A1D-4432-A655-2E2606F46084}" type="datetimeFigureOut">
              <a:rPr lang="ar-SA" smtClean="0"/>
              <a:t>15/05/45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58981D6-31DC-434D-90D2-4FDB17D612E3}" type="slidenum">
              <a:rPr lang="ar-SA" smtClean="0"/>
              <a:t>‹#›</a:t>
            </a:fld>
            <a:endParaRPr lang="ar-SA"/>
          </a:p>
        </p:txBody>
      </p:sp>
    </p:spTree>
    <p:extLst>
      <p:ext uri="{BB962C8B-B14F-4D97-AF65-F5344CB8AC3E}">
        <p14:creationId xmlns:p14="http://schemas.microsoft.com/office/powerpoint/2010/main" val="90670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5F21D-9A1D-4432-A655-2E2606F46084}" type="datetimeFigureOut">
              <a:rPr lang="ar-SA" smtClean="0"/>
              <a:t>15/05/45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58981D6-31DC-434D-90D2-4FDB17D612E3}" type="slidenum">
              <a:rPr lang="ar-SA" smtClean="0"/>
              <a:t>‹#›</a:t>
            </a:fld>
            <a:endParaRPr lang="ar-SA"/>
          </a:p>
        </p:txBody>
      </p:sp>
    </p:spTree>
    <p:extLst>
      <p:ext uri="{BB962C8B-B14F-4D97-AF65-F5344CB8AC3E}">
        <p14:creationId xmlns:p14="http://schemas.microsoft.com/office/powerpoint/2010/main" val="33496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مكونات منهج التربية البدنية 2</a:t>
            </a:r>
            <a:endParaRPr lang="ar-SA" dirty="0"/>
          </a:p>
        </p:txBody>
      </p:sp>
      <p:sp>
        <p:nvSpPr>
          <p:cNvPr id="3" name="عنوان فرعي 2"/>
          <p:cNvSpPr>
            <a:spLocks noGrp="1"/>
          </p:cNvSpPr>
          <p:nvPr>
            <p:ph type="subTitle" idx="1"/>
          </p:nvPr>
        </p:nvSpPr>
        <p:spPr/>
        <p:txBody>
          <a:bodyPr/>
          <a:lstStyle/>
          <a:p>
            <a:r>
              <a:rPr lang="ar-SA" dirty="0" smtClean="0"/>
              <a:t>المحاضرة 6</a:t>
            </a:r>
          </a:p>
          <a:p>
            <a:r>
              <a:rPr lang="ar-SA" dirty="0" smtClean="0"/>
              <a:t>16-04-1445هـ </a:t>
            </a:r>
            <a:endParaRPr lang="ar-SA" dirty="0"/>
          </a:p>
        </p:txBody>
      </p:sp>
    </p:spTree>
    <p:extLst>
      <p:ext uri="{BB962C8B-B14F-4D97-AF65-F5344CB8AC3E}">
        <p14:creationId xmlns:p14="http://schemas.microsoft.com/office/powerpoint/2010/main" val="308872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929" y="332656"/>
            <a:ext cx="8292519" cy="5976664"/>
          </a:xfrm>
        </p:spPr>
      </p:pic>
    </p:spTree>
    <p:extLst>
      <p:ext uri="{BB962C8B-B14F-4D97-AF65-F5344CB8AC3E}">
        <p14:creationId xmlns:p14="http://schemas.microsoft.com/office/powerpoint/2010/main" val="43072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تنظيم المحتوى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3229551"/>
              </p:ext>
            </p:extLst>
          </p:nvPr>
        </p:nvGraphicFramePr>
        <p:xfrm>
          <a:off x="1403648" y="3828181"/>
          <a:ext cx="5987008" cy="212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539552" y="1611532"/>
            <a:ext cx="7920880" cy="1815882"/>
          </a:xfrm>
          <a:prstGeom prst="rect">
            <a:avLst/>
          </a:prstGeom>
          <a:noFill/>
        </p:spPr>
        <p:txBody>
          <a:bodyPr wrap="square" rtlCol="1">
            <a:spAutoFit/>
          </a:bodyPr>
          <a:lstStyle/>
          <a:p>
            <a:r>
              <a:rPr lang="ar-SA" sz="2800" dirty="0" smtClean="0"/>
              <a:t>هناك محورين أساسين لتنظيم المحتوى هما : </a:t>
            </a:r>
          </a:p>
          <a:p>
            <a:pPr marL="514350" indent="-514350">
              <a:buFont typeface="+mj-lt"/>
              <a:buAutoNum type="arabicPeriod"/>
            </a:pPr>
            <a:r>
              <a:rPr lang="ar-SA" sz="2800" dirty="0" smtClean="0"/>
              <a:t>المادة الدراسية</a:t>
            </a:r>
          </a:p>
          <a:p>
            <a:pPr marL="514350" indent="-514350">
              <a:buFont typeface="+mj-lt"/>
              <a:buAutoNum type="arabicPeriod"/>
            </a:pPr>
            <a:r>
              <a:rPr lang="ar-SA" sz="2800" dirty="0" smtClean="0"/>
              <a:t>والمتعلم. </a:t>
            </a:r>
          </a:p>
          <a:p>
            <a:r>
              <a:rPr lang="ar-SA" sz="2800" dirty="0" smtClean="0"/>
              <a:t>كما هناك اتجاهان في تنظيم المحتوى كما في الرسم التالي :</a:t>
            </a:r>
            <a:endParaRPr lang="ar-SA" sz="2800" dirty="0"/>
          </a:p>
        </p:txBody>
      </p:sp>
    </p:spTree>
    <p:extLst>
      <p:ext uri="{BB962C8B-B14F-4D97-AF65-F5344CB8AC3E}">
        <p14:creationId xmlns:p14="http://schemas.microsoft.com/office/powerpoint/2010/main" val="74788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التنظيم السيكولوجي </a:t>
            </a:r>
            <a:endParaRPr lang="ar-SA" dirty="0"/>
          </a:p>
        </p:txBody>
      </p:sp>
      <p:sp>
        <p:nvSpPr>
          <p:cNvPr id="3" name="عنصر نائب للمحتوى 2"/>
          <p:cNvSpPr>
            <a:spLocks noGrp="1"/>
          </p:cNvSpPr>
          <p:nvPr>
            <p:ph idx="1"/>
          </p:nvPr>
        </p:nvSpPr>
        <p:spPr/>
        <p:txBody>
          <a:bodyPr/>
          <a:lstStyle/>
          <a:p>
            <a:r>
              <a:rPr lang="ar-SA" dirty="0" smtClean="0"/>
              <a:t>فرضيات التنظيم السيكولوجي/النفسي : </a:t>
            </a:r>
          </a:p>
          <a:p>
            <a:pPr marL="514350" indent="-514350">
              <a:buFont typeface="+mj-lt"/>
              <a:buAutoNum type="arabicPeriod"/>
            </a:pPr>
            <a:r>
              <a:rPr lang="ar-SA" dirty="0" smtClean="0"/>
              <a:t>مقدرة المتعلم ، نضجه ، رغباته ، خبراته السابقة هي مركز التنظيم. </a:t>
            </a:r>
          </a:p>
          <a:p>
            <a:pPr marL="514350" indent="-514350">
              <a:buFont typeface="+mj-lt"/>
              <a:buAutoNum type="arabicPeriod"/>
            </a:pPr>
            <a:r>
              <a:rPr lang="ar-SA" dirty="0" smtClean="0"/>
              <a:t>تتابع الموضوعات والخبرات والتقدم بها مبني على اساس تمكن المتعلم وليس مدرد انتهاء زمن التعلم المحدد لهذه الخبرات.</a:t>
            </a:r>
          </a:p>
          <a:p>
            <a:pPr marL="514350" indent="-514350">
              <a:buFont typeface="+mj-lt"/>
              <a:buAutoNum type="arabicPeriod"/>
            </a:pPr>
            <a:r>
              <a:rPr lang="ar-SA" dirty="0" smtClean="0"/>
              <a:t>اساس تحصيل الحقائق والمهرات مبني على مدى مساهمة المتعلم ونشاطه الذاتي. </a:t>
            </a:r>
            <a:endParaRPr lang="ar-SA" dirty="0"/>
          </a:p>
        </p:txBody>
      </p:sp>
    </p:spTree>
    <p:extLst>
      <p:ext uri="{BB962C8B-B14F-4D97-AF65-F5344CB8AC3E}">
        <p14:creationId xmlns:p14="http://schemas.microsoft.com/office/powerpoint/2010/main" val="280158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التنظيم المنطقي</a:t>
            </a:r>
            <a:endParaRPr lang="ar-SA" dirty="0"/>
          </a:p>
        </p:txBody>
      </p:sp>
      <p:sp>
        <p:nvSpPr>
          <p:cNvPr id="3" name="عنصر نائب للمحتوى 2"/>
          <p:cNvSpPr>
            <a:spLocks noGrp="1"/>
          </p:cNvSpPr>
          <p:nvPr>
            <p:ph idx="1"/>
          </p:nvPr>
        </p:nvSpPr>
        <p:spPr/>
        <p:txBody>
          <a:bodyPr/>
          <a:lstStyle/>
          <a:p>
            <a:r>
              <a:rPr lang="ar-SA" dirty="0" smtClean="0"/>
              <a:t>فرضيات التنظيم المنطقي :</a:t>
            </a:r>
          </a:p>
          <a:p>
            <a:pPr marL="514350" indent="-514350">
              <a:buFont typeface="+mj-lt"/>
              <a:buAutoNum type="arabicPeriod"/>
            </a:pPr>
            <a:r>
              <a:rPr lang="ar-SA" dirty="0" smtClean="0"/>
              <a:t>التطور الزمي للخبرات وطبيعة الحقائق العلمية هي مركز النظمي بصرف النظر عن صلتها بالمتعلم. </a:t>
            </a:r>
          </a:p>
          <a:p>
            <a:pPr marL="514350" indent="-514350">
              <a:buFont typeface="+mj-lt"/>
              <a:buAutoNum type="arabicPeriod"/>
            </a:pPr>
            <a:r>
              <a:rPr lang="ar-SA" dirty="0" smtClean="0"/>
              <a:t>يعتمد تنظيم الموضوعات على التتابع المنطقي والتسلسل . </a:t>
            </a:r>
          </a:p>
          <a:p>
            <a:pPr marL="514350" indent="-514350">
              <a:buFont typeface="+mj-lt"/>
              <a:buAutoNum type="arabicPeriod"/>
            </a:pPr>
            <a:r>
              <a:rPr lang="ar-SA" dirty="0" smtClean="0"/>
              <a:t>قد يتناسب هذا النوع من التنظيم مع كبار المتعلمين. </a:t>
            </a:r>
            <a:endParaRPr lang="ar-SA" dirty="0"/>
          </a:p>
        </p:txBody>
      </p:sp>
    </p:spTree>
    <p:extLst>
      <p:ext uri="{BB962C8B-B14F-4D97-AF65-F5344CB8AC3E}">
        <p14:creationId xmlns:p14="http://schemas.microsoft.com/office/powerpoint/2010/main" val="264305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تنظيم المحتوى </a:t>
            </a:r>
            <a:endParaRPr lang="ar-SA" dirty="0"/>
          </a:p>
        </p:txBody>
      </p:sp>
      <p:sp>
        <p:nvSpPr>
          <p:cNvPr id="3" name="عنصر نائب للمحتوى 2"/>
          <p:cNvSpPr>
            <a:spLocks noGrp="1"/>
          </p:cNvSpPr>
          <p:nvPr>
            <p:ph idx="1"/>
          </p:nvPr>
        </p:nvSpPr>
        <p:spPr/>
        <p:txBody>
          <a:bodyPr/>
          <a:lstStyle/>
          <a:p>
            <a:r>
              <a:rPr lang="ar-SA" dirty="0" smtClean="0"/>
              <a:t>بمجرد اختيار المحتوى (الأنشطة ا لرئيسة) وجمع المحتوى في وحدات يمكن تصميم تتابع أنشطة التعلم واتخاذ قرارات الاستمرار لهذه الانشطة وبناء عليه يتم بناء الوحدات وبالتالي تسحب منها الدروس اليومية. </a:t>
            </a:r>
          </a:p>
          <a:p>
            <a:r>
              <a:rPr lang="ar-SA" dirty="0" smtClean="0"/>
              <a:t>يعتمد تنظيم محتوى المنهج على المعايير التالية: </a:t>
            </a:r>
          </a:p>
          <a:p>
            <a:pPr marL="514350" indent="-514350">
              <a:buFont typeface="+mj-lt"/>
              <a:buAutoNum type="arabicPeriod"/>
            </a:pPr>
            <a:r>
              <a:rPr lang="ar-SA" dirty="0" smtClean="0"/>
              <a:t>المجال أو المدى. </a:t>
            </a:r>
          </a:p>
          <a:p>
            <a:pPr marL="514350" indent="-514350">
              <a:buFont typeface="+mj-lt"/>
              <a:buAutoNum type="arabicPeriod"/>
            </a:pPr>
            <a:r>
              <a:rPr lang="ar-SA" dirty="0" smtClean="0"/>
              <a:t>التتابع </a:t>
            </a:r>
          </a:p>
          <a:p>
            <a:pPr marL="514350" indent="-514350">
              <a:buFont typeface="+mj-lt"/>
              <a:buAutoNum type="arabicPeriod"/>
            </a:pPr>
            <a:r>
              <a:rPr lang="ar-SA" dirty="0" smtClean="0"/>
              <a:t>التكامل </a:t>
            </a:r>
            <a:endParaRPr lang="ar-SA" dirty="0"/>
          </a:p>
        </p:txBody>
      </p:sp>
    </p:spTree>
    <p:extLst>
      <p:ext uri="{BB962C8B-B14F-4D97-AF65-F5344CB8AC3E}">
        <p14:creationId xmlns:p14="http://schemas.microsoft.com/office/powerpoint/2010/main" val="108596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المجال / المدى </a:t>
            </a:r>
            <a:r>
              <a:rPr lang="en-US" dirty="0" smtClean="0"/>
              <a:t>Scope </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يشير إلى عرض وعمق المحتو وماهيته وعمق الجوانب المتصلة بالمحتوى وطبيعة الأنشطة المختارة لإثارة التعلم. </a:t>
            </a:r>
          </a:p>
          <a:p>
            <a:r>
              <a:rPr lang="ar-SA" dirty="0" smtClean="0"/>
              <a:t>عبارة عن تغطية الوحدات أو المواد والخبرات والأفكار المشتملة في منهج ما. </a:t>
            </a:r>
          </a:p>
          <a:p>
            <a:r>
              <a:rPr lang="ar-SA" dirty="0" smtClean="0"/>
              <a:t>ترتبط قرارات المجال بكمية وقت التعلم حيث ان الرغبة في مد الفرص في نشاط معين تعني ان الوقت يجب ان يقتطع من وقت التعليم المجال الاخر. </a:t>
            </a:r>
          </a:p>
          <a:p>
            <a:r>
              <a:rPr lang="ar-SA" dirty="0" smtClean="0"/>
              <a:t>قرارات المجال تكون موجهة باختيار القيمة المهمة والخبرات التعليمية ذات المعنى والتأثير . </a:t>
            </a:r>
            <a:endParaRPr lang="ar-SA" dirty="0"/>
          </a:p>
        </p:txBody>
      </p:sp>
    </p:spTree>
    <p:extLst>
      <p:ext uri="{BB962C8B-B14F-4D97-AF65-F5344CB8AC3E}">
        <p14:creationId xmlns:p14="http://schemas.microsoft.com/office/powerpoint/2010/main" val="297002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عوامل تؤثر في قرارات المجال</a:t>
            </a:r>
            <a:endParaRPr lang="ar-SA" dirty="0"/>
          </a:p>
        </p:txBody>
      </p:sp>
      <p:sp>
        <p:nvSpPr>
          <p:cNvPr id="3" name="عنصر نائب للمحتوى 2"/>
          <p:cNvSpPr>
            <a:spLocks noGrp="1"/>
          </p:cNvSpPr>
          <p:nvPr>
            <p:ph idx="1"/>
          </p:nvPr>
        </p:nvSpPr>
        <p:spPr/>
        <p:txBody>
          <a:bodyPr/>
          <a:lstStyle/>
          <a:p>
            <a:pPr marL="514350" indent="-514350">
              <a:buFont typeface="+mj-lt"/>
              <a:buAutoNum type="arabicPeriod"/>
            </a:pPr>
            <a:r>
              <a:rPr lang="ar-SA" dirty="0" smtClean="0"/>
              <a:t>الظروف الجغرافية المناخية. </a:t>
            </a:r>
          </a:p>
          <a:p>
            <a:pPr marL="514350" indent="-514350">
              <a:buFont typeface="+mj-lt"/>
              <a:buAutoNum type="arabicPeriod"/>
            </a:pPr>
            <a:r>
              <a:rPr lang="ar-SA" dirty="0" smtClean="0"/>
              <a:t>الاجهزة والتسهيلات المتاحة.</a:t>
            </a:r>
          </a:p>
          <a:p>
            <a:pPr marL="514350" indent="-514350">
              <a:buFont typeface="+mj-lt"/>
              <a:buAutoNum type="arabicPeriod"/>
            </a:pPr>
            <a:r>
              <a:rPr lang="ar-SA" dirty="0" smtClean="0"/>
              <a:t>الوقت المخصص للتربية البدنية.</a:t>
            </a:r>
          </a:p>
          <a:p>
            <a:pPr marL="514350" indent="-514350">
              <a:buFont typeface="+mj-lt"/>
              <a:buAutoNum type="arabicPeriod"/>
            </a:pPr>
            <a:r>
              <a:rPr lang="ar-SA" dirty="0" smtClean="0"/>
              <a:t>طبيعة الجدول الدراسي.</a:t>
            </a:r>
          </a:p>
          <a:p>
            <a:pPr marL="514350" indent="-514350">
              <a:buFont typeface="+mj-lt"/>
              <a:buAutoNum type="arabicPeriod"/>
            </a:pPr>
            <a:r>
              <a:rPr lang="ar-SA" dirty="0" smtClean="0"/>
              <a:t>حجم الفصل .</a:t>
            </a:r>
          </a:p>
          <a:p>
            <a:pPr marL="514350" indent="-514350">
              <a:buFont typeface="+mj-lt"/>
              <a:buAutoNum type="arabicPeriod"/>
            </a:pPr>
            <a:r>
              <a:rPr lang="ar-SA" dirty="0" smtClean="0"/>
              <a:t>أعباء المدرس. </a:t>
            </a:r>
            <a:endParaRPr lang="ar-SA" dirty="0"/>
          </a:p>
        </p:txBody>
      </p:sp>
    </p:spTree>
    <p:extLst>
      <p:ext uri="{BB962C8B-B14F-4D97-AF65-F5344CB8AC3E}">
        <p14:creationId xmlns:p14="http://schemas.microsoft.com/office/powerpoint/2010/main" val="136235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التتابع </a:t>
            </a:r>
            <a:r>
              <a:rPr lang="en-US" dirty="0" smtClean="0"/>
              <a:t>Sequence</a:t>
            </a:r>
            <a:endParaRPr lang="ar-SA" dirty="0"/>
          </a:p>
        </p:txBody>
      </p:sp>
      <p:sp>
        <p:nvSpPr>
          <p:cNvPr id="3" name="عنصر نائب للمحتوى 2"/>
          <p:cNvSpPr>
            <a:spLocks noGrp="1"/>
          </p:cNvSpPr>
          <p:nvPr>
            <p:ph idx="1"/>
          </p:nvPr>
        </p:nvSpPr>
        <p:spPr/>
        <p:txBody>
          <a:bodyPr/>
          <a:lstStyle/>
          <a:p>
            <a:r>
              <a:rPr lang="ar-SA" dirty="0" smtClean="0"/>
              <a:t>يشير إلى وضع المحتوى بترتيب معين ، او وصف للترتيب الذي سوف تقدم به الخبرات وأنشطة التعلم المتضمنة في كل صف دراسي. </a:t>
            </a:r>
          </a:p>
          <a:p>
            <a:r>
              <a:rPr lang="ar-SA" dirty="0" smtClean="0"/>
              <a:t>قرارات التتابع توفر الاستمرار والتقدم داخل الوجذة ، ومن وحدة إلى وحدة أخرى والتي في ضوئها يصبح من الضروري اتخاذ القرارات لترتيب الدروس الفردية . </a:t>
            </a:r>
          </a:p>
          <a:p>
            <a:r>
              <a:rPr lang="ar-SA" dirty="0" smtClean="0"/>
              <a:t>هناك نمطين أساسين للتتابع داخل مناهج التربية البدنية :</a:t>
            </a:r>
            <a:r>
              <a:rPr lang="ar-SA" dirty="0"/>
              <a:t> </a:t>
            </a:r>
            <a:r>
              <a:rPr lang="ar-SA" dirty="0" smtClean="0"/>
              <a:t>الراسي و الأفقي</a:t>
            </a:r>
          </a:p>
        </p:txBody>
      </p:sp>
    </p:spTree>
    <p:extLst>
      <p:ext uri="{BB962C8B-B14F-4D97-AF65-F5344CB8AC3E}">
        <p14:creationId xmlns:p14="http://schemas.microsoft.com/office/powerpoint/2010/main" val="354624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normAutofit/>
          </a:bodyPr>
          <a:lstStyle/>
          <a:p>
            <a:r>
              <a:rPr lang="ar-SA" dirty="0" smtClean="0"/>
              <a:t>التتابع الرأسي</a:t>
            </a:r>
            <a:endParaRPr lang="ar-SA" dirty="0"/>
          </a:p>
        </p:txBody>
      </p:sp>
      <p:sp>
        <p:nvSpPr>
          <p:cNvPr id="3" name="عنصر نائب للمحتوى 2"/>
          <p:cNvSpPr>
            <a:spLocks noGrp="1"/>
          </p:cNvSpPr>
          <p:nvPr>
            <p:ph idx="1"/>
          </p:nvPr>
        </p:nvSpPr>
        <p:spPr/>
        <p:txBody>
          <a:bodyPr>
            <a:normAutofit/>
          </a:bodyPr>
          <a:lstStyle/>
          <a:p>
            <a:r>
              <a:rPr lang="ar-SA" dirty="0" smtClean="0"/>
              <a:t>وهو ترتيب وترابط واستمرار خبرات وأنشطة التعلم في مادة معينة على مدارس سنوات الدراسة (مرحلة دراسية ) . </a:t>
            </a:r>
          </a:p>
          <a:p>
            <a:r>
              <a:rPr lang="ar-SA" dirty="0" smtClean="0"/>
              <a:t>يعنى ترقية المهارات والتزويد بمواد أوسع أو اكثر تعقيدا وأعمق ، وهذا يعنى التقدم في محتوى البرنامج من سنة لأخرى. </a:t>
            </a:r>
          </a:p>
          <a:p>
            <a:endParaRPr lang="ar-SA" dirty="0" smtClean="0"/>
          </a:p>
        </p:txBody>
      </p:sp>
    </p:spTree>
    <p:extLst>
      <p:ext uri="{BB962C8B-B14F-4D97-AF65-F5344CB8AC3E}">
        <p14:creationId xmlns:p14="http://schemas.microsoft.com/office/powerpoint/2010/main" val="1955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اشكال التتابع الرأسي</a:t>
            </a:r>
            <a:endParaRPr lang="ar-SA" dirty="0"/>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a:pPr>
            <a:r>
              <a:rPr lang="ar-SA" dirty="0" smtClean="0"/>
              <a:t>بعض البرامج تتبع اساسيا التقدم الخطي والذي يعنى ان التلميذ بعد استكمال وحدات التعلم ينتقل إلى موضوع جديد دون إعادة لما سبق ودرسه. </a:t>
            </a:r>
          </a:p>
          <a:p>
            <a:pPr marL="514350" indent="-514350">
              <a:buFont typeface="+mj-lt"/>
              <a:buAutoNum type="arabicPeriod"/>
            </a:pPr>
            <a:r>
              <a:rPr lang="ar-SA" dirty="0" smtClean="0"/>
              <a:t>أكثر البرامج تعتمد على المنج الحلزوني لتحقيق فكرة التتابع الراسي في عرضه لمفاهيم وحقائق المادة الدراسية والتدرج في تعقيدها وزادة عمقها مع التقدم في سنوات دراسية لاحقة. وتعنى ان المتعلم يعد ان يكمل وحدة  التعلم وبعد ذلك في السنة التالية يكمل وحدة أخرى في نفس الموضوع وهذه الوحدة الثانية مبنية بحيث تستعرض مواد تعطي وحدة السنة الاولى ثم تلتف في مستوى أعلى بحيث تتضمن مواد </a:t>
            </a:r>
            <a:r>
              <a:rPr lang="ar-SA" dirty="0"/>
              <a:t>ج</a:t>
            </a:r>
            <a:r>
              <a:rPr lang="ar-SA" dirty="0" smtClean="0"/>
              <a:t>ديدة. </a:t>
            </a:r>
          </a:p>
        </p:txBody>
      </p:sp>
    </p:spTree>
    <p:extLst>
      <p:ext uri="{BB962C8B-B14F-4D97-AF65-F5344CB8AC3E}">
        <p14:creationId xmlns:p14="http://schemas.microsoft.com/office/powerpoint/2010/main" val="69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أهداف المحاضرة</a:t>
            </a:r>
            <a:endParaRPr lang="ar-SA" dirty="0"/>
          </a:p>
        </p:txBody>
      </p:sp>
      <p:sp>
        <p:nvSpPr>
          <p:cNvPr id="3" name="عنصر نائب للمحتوى 2"/>
          <p:cNvSpPr>
            <a:spLocks noGrp="1"/>
          </p:cNvSpPr>
          <p:nvPr>
            <p:ph idx="1"/>
          </p:nvPr>
        </p:nvSpPr>
        <p:spPr/>
        <p:txBody>
          <a:bodyPr/>
          <a:lstStyle/>
          <a:p>
            <a:r>
              <a:rPr lang="ar-SA" dirty="0" smtClean="0"/>
              <a:t>سوف يكون الطالب قادرا على : </a:t>
            </a:r>
          </a:p>
          <a:p>
            <a:pPr marL="514350" indent="-514350">
              <a:buFont typeface="+mj-lt"/>
              <a:buAutoNum type="arabicPeriod"/>
            </a:pPr>
            <a:r>
              <a:rPr lang="ar-SA" dirty="0" smtClean="0"/>
              <a:t>التعرف مفهوم محتوى المنهج </a:t>
            </a:r>
          </a:p>
          <a:p>
            <a:pPr marL="514350" indent="-514350">
              <a:buFont typeface="+mj-lt"/>
              <a:buAutoNum type="arabicPeriod"/>
            </a:pPr>
            <a:r>
              <a:rPr lang="ar-SA" dirty="0" smtClean="0"/>
              <a:t>تحديد طرق ومعايير واجراءات اختيار المحتوى.</a:t>
            </a:r>
          </a:p>
          <a:p>
            <a:pPr marL="514350" indent="-514350">
              <a:buFont typeface="+mj-lt"/>
              <a:buAutoNum type="arabicPeriod"/>
            </a:pPr>
            <a:r>
              <a:rPr lang="ar-SA" dirty="0" smtClean="0"/>
              <a:t>تحديد طرق ومعايير تنظيم المحتوى. </a:t>
            </a:r>
            <a:endParaRPr lang="ar-SA" dirty="0"/>
          </a:p>
        </p:txBody>
      </p:sp>
    </p:spTree>
    <p:extLst>
      <p:ext uri="{BB962C8B-B14F-4D97-AF65-F5344CB8AC3E}">
        <p14:creationId xmlns:p14="http://schemas.microsoft.com/office/powerpoint/2010/main" val="336651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مقارنة مصطلحات ذات علاقة بالتنظيم الرأسي</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60217330"/>
              </p:ext>
            </p:extLst>
          </p:nvPr>
        </p:nvGraphicFramePr>
        <p:xfrm>
          <a:off x="457200" y="1600200"/>
          <a:ext cx="8229600" cy="3052936"/>
        </p:xfrm>
        <a:graphic>
          <a:graphicData uri="http://schemas.openxmlformats.org/drawingml/2006/table">
            <a:tbl>
              <a:tblPr rtl="1" firstRow="1" bandRow="1">
                <a:tableStyleId>{5C22544A-7EE6-4342-B048-85BDC9FD1C3A}</a:tableStyleId>
              </a:tblPr>
              <a:tblGrid>
                <a:gridCol w="2743200"/>
                <a:gridCol w="2743200"/>
                <a:gridCol w="2743200"/>
              </a:tblGrid>
              <a:tr h="880887">
                <a:tc>
                  <a:txBody>
                    <a:bodyPr/>
                    <a:lstStyle/>
                    <a:p>
                      <a:pPr algn="ctr" rtl="1"/>
                      <a:r>
                        <a:rPr lang="ar-SA" sz="2800" dirty="0" smtClean="0"/>
                        <a:t>التتابع </a:t>
                      </a:r>
                      <a:endParaRPr lang="ar-SA" sz="2800" dirty="0"/>
                    </a:p>
                  </a:txBody>
                  <a:tcPr/>
                </a:tc>
                <a:tc>
                  <a:txBody>
                    <a:bodyPr/>
                    <a:lstStyle/>
                    <a:p>
                      <a:pPr algn="ctr" rtl="1"/>
                      <a:r>
                        <a:rPr lang="ar-SA" sz="2800" dirty="0" smtClean="0"/>
                        <a:t>الاستمرارية</a:t>
                      </a:r>
                      <a:endParaRPr lang="ar-SA" sz="2800" dirty="0"/>
                    </a:p>
                  </a:txBody>
                  <a:tcPr/>
                </a:tc>
                <a:tc>
                  <a:txBody>
                    <a:bodyPr/>
                    <a:lstStyle/>
                    <a:p>
                      <a:pPr algn="ctr" rtl="1"/>
                      <a:r>
                        <a:rPr lang="ar-SA" sz="2800" dirty="0" smtClean="0"/>
                        <a:t>الترابط </a:t>
                      </a:r>
                      <a:endParaRPr lang="ar-SA" sz="2800" dirty="0"/>
                    </a:p>
                  </a:txBody>
                  <a:tcPr/>
                </a:tc>
              </a:tr>
              <a:tr h="2172049">
                <a:tc>
                  <a:txBody>
                    <a:bodyPr/>
                    <a:lstStyle/>
                    <a:p>
                      <a:pPr rtl="1"/>
                      <a:r>
                        <a:rPr lang="ar-SA" sz="2800" dirty="0" smtClean="0"/>
                        <a:t>يشير</a:t>
                      </a:r>
                      <a:r>
                        <a:rPr lang="ar-SA" sz="2800" baseline="0" dirty="0" smtClean="0"/>
                        <a:t> إلى </a:t>
                      </a:r>
                      <a:r>
                        <a:rPr lang="ar-SA" sz="2800" dirty="0" smtClean="0"/>
                        <a:t>الترتيب المنطقي للمادة داخ للوحدات والمقررات</a:t>
                      </a:r>
                      <a:r>
                        <a:rPr lang="ar-SA" sz="2800" baseline="0" dirty="0" smtClean="0"/>
                        <a:t> والصفوف</a:t>
                      </a:r>
                      <a:endParaRPr lang="ar-SA" sz="2800" dirty="0"/>
                    </a:p>
                  </a:txBody>
                  <a:tcPr/>
                </a:tc>
                <a:tc>
                  <a:txBody>
                    <a:bodyPr/>
                    <a:lstStyle/>
                    <a:p>
                      <a:pPr rtl="1"/>
                      <a:r>
                        <a:rPr lang="ar-SA" sz="2800" dirty="0" smtClean="0"/>
                        <a:t>يشير إلى إجرائية ضم التعلم السابق للمادة الحالية</a:t>
                      </a:r>
                      <a:endParaRPr lang="ar-SA" sz="2800" dirty="0"/>
                    </a:p>
                  </a:txBody>
                  <a:tcPr/>
                </a:tc>
                <a:tc>
                  <a:txBody>
                    <a:bodyPr/>
                    <a:lstStyle/>
                    <a:p>
                      <a:pPr rtl="1"/>
                      <a:r>
                        <a:rPr lang="ar-SA" sz="2800" dirty="0" smtClean="0"/>
                        <a:t>اعتماد الخبرات التعليمية على المستوى السابق وأن تؤدي إلى المستوى اللاحق. </a:t>
                      </a:r>
                      <a:endParaRPr lang="ar-SA" sz="2800" dirty="0"/>
                    </a:p>
                  </a:txBody>
                  <a:tcPr/>
                </a:tc>
              </a:tr>
            </a:tbl>
          </a:graphicData>
        </a:graphic>
      </p:graphicFrame>
    </p:spTree>
    <p:extLst>
      <p:ext uri="{BB962C8B-B14F-4D97-AF65-F5344CB8AC3E}">
        <p14:creationId xmlns:p14="http://schemas.microsoft.com/office/powerpoint/2010/main" val="370686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التتابع الأفقي </a:t>
            </a:r>
            <a:endParaRPr lang="ar-SA" dirty="0"/>
          </a:p>
        </p:txBody>
      </p:sp>
      <p:sp>
        <p:nvSpPr>
          <p:cNvPr id="3" name="عنصر نائب للمحتوى 2"/>
          <p:cNvSpPr>
            <a:spLocks noGrp="1"/>
          </p:cNvSpPr>
          <p:nvPr>
            <p:ph idx="1"/>
          </p:nvPr>
        </p:nvSpPr>
        <p:spPr/>
        <p:txBody>
          <a:bodyPr>
            <a:normAutofit/>
          </a:bodyPr>
          <a:lstStyle/>
          <a:p>
            <a:r>
              <a:rPr lang="ar-SA" dirty="0" smtClean="0"/>
              <a:t>يعني أساس بتنظيم تتابع المحتوى داخل فصل دراسي أو سنة دراسية. </a:t>
            </a:r>
          </a:p>
          <a:p>
            <a:endParaRPr lang="ar-SA" dirty="0" smtClean="0"/>
          </a:p>
          <a:p>
            <a:endParaRPr lang="ar-SA" dirty="0"/>
          </a:p>
        </p:txBody>
      </p:sp>
    </p:spTree>
    <p:extLst>
      <p:ext uri="{BB962C8B-B14F-4D97-AF65-F5344CB8AC3E}">
        <p14:creationId xmlns:p14="http://schemas.microsoft.com/office/powerpoint/2010/main" val="264856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أشكال التتابع الأفقي </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dirty="0" smtClean="0"/>
              <a:t>1- </a:t>
            </a:r>
            <a:r>
              <a:rPr lang="ar-SA" dirty="0" smtClean="0">
                <a:solidFill>
                  <a:srgbClr val="FF0000"/>
                </a:solidFill>
              </a:rPr>
              <a:t>تعتمد بعض البرامج على استخدام الوحدة المتماسكة أو وحدات متعددة للتعلم </a:t>
            </a:r>
            <a:r>
              <a:rPr lang="ar-SA" dirty="0" smtClean="0"/>
              <a:t>، حيث يكون التعلم مركزا على موضوع نشاط فردي لمدة أسابيع عديدة وكمال :</a:t>
            </a:r>
          </a:p>
          <a:p>
            <a:r>
              <a:rPr lang="ar-SA" dirty="0" smtClean="0"/>
              <a:t>مثال : 6 اسابيع لياقة بدنية، 9 اسابيع سباحة ، 4 اسابيع كرة سلة.</a:t>
            </a:r>
          </a:p>
          <a:p>
            <a:endParaRPr lang="ar-SA" dirty="0" smtClean="0"/>
          </a:p>
          <a:p>
            <a:pPr marL="0" indent="0">
              <a:buNone/>
            </a:pPr>
            <a:r>
              <a:rPr lang="ar-SA" dirty="0" smtClean="0"/>
              <a:t>2- </a:t>
            </a:r>
            <a:r>
              <a:rPr lang="ar-SA" dirty="0" smtClean="0">
                <a:solidFill>
                  <a:srgbClr val="FF0000"/>
                </a:solidFill>
              </a:rPr>
              <a:t>تستخدم بعض البرامج اسلوب الوحدات المتعددة </a:t>
            </a:r>
            <a:r>
              <a:rPr lang="ar-SA" dirty="0" smtClean="0"/>
              <a:t>، حيث تعلم الوحدات تزامنياً في أيام مختلفة أسبوعياً . </a:t>
            </a:r>
          </a:p>
          <a:p>
            <a:r>
              <a:rPr lang="ar-SA" dirty="0" smtClean="0"/>
              <a:t>مثال : ايام الأحد والأربعاء مهارات انتقالية؛ الثلاثاء والخميس تمرينات ايقاعية ، الأثنين سباحة. </a:t>
            </a:r>
          </a:p>
          <a:p>
            <a:endParaRPr lang="ar-SA" dirty="0"/>
          </a:p>
        </p:txBody>
      </p:sp>
    </p:spTree>
    <p:extLst>
      <p:ext uri="{BB962C8B-B14F-4D97-AF65-F5344CB8AC3E}">
        <p14:creationId xmlns:p14="http://schemas.microsoft.com/office/powerpoint/2010/main" val="366797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مصطلحات ذات علاقة بالتنظيم الأفقي</a:t>
            </a:r>
            <a:endParaRPr lang="ar-SA" dirty="0"/>
          </a:p>
        </p:txBody>
      </p:sp>
      <p:sp>
        <p:nvSpPr>
          <p:cNvPr id="3" name="عنصر نائب للمحتوى 2"/>
          <p:cNvSpPr>
            <a:spLocks noGrp="1"/>
          </p:cNvSpPr>
          <p:nvPr>
            <p:ph idx="1"/>
          </p:nvPr>
        </p:nvSpPr>
        <p:spPr/>
        <p:txBody>
          <a:bodyPr/>
          <a:lstStyle/>
          <a:p>
            <a:r>
              <a:rPr lang="ar-SA" dirty="0" smtClean="0"/>
              <a:t>التكامل (</a:t>
            </a:r>
            <a:r>
              <a:rPr lang="en-US" dirty="0" smtClean="0"/>
              <a:t>Integration</a:t>
            </a:r>
            <a:r>
              <a:rPr lang="ar-SA" dirty="0" smtClean="0"/>
              <a:t>) </a:t>
            </a:r>
          </a:p>
          <a:p>
            <a:r>
              <a:rPr lang="ar-SA" dirty="0" smtClean="0"/>
              <a:t>يعنى الصفة الأفقية بين الميادين المختلفة للمنهج . </a:t>
            </a:r>
          </a:p>
          <a:p>
            <a:r>
              <a:rPr lang="ar-SA" dirty="0" smtClean="0"/>
              <a:t>يجب محاولة إشراك كل خبرات وميادين المنهج المدرسي لتنمية القدرات معينة وذلك بعدم الاقتصار على مادة واحدة في تنمية هذه القدرات مما يسهم في تحقيق الاهداف. </a:t>
            </a:r>
            <a:endParaRPr lang="ar-SA" dirty="0"/>
          </a:p>
        </p:txBody>
      </p:sp>
    </p:spTree>
    <p:extLst>
      <p:ext uri="{BB962C8B-B14F-4D97-AF65-F5344CB8AC3E}">
        <p14:creationId xmlns:p14="http://schemas.microsoft.com/office/powerpoint/2010/main" val="113080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عوامل مؤثرة في تنظيم التتابع للمحتوى</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النضج أو مدى استعداد المتعلم. </a:t>
            </a:r>
          </a:p>
          <a:p>
            <a:r>
              <a:rPr lang="ar-SA" dirty="0" smtClean="0"/>
              <a:t>الانشطة التي تتطلب قدرات عالية من التوافق، ربما لا تناسب الاطفال الصغار.</a:t>
            </a:r>
          </a:p>
          <a:p>
            <a:r>
              <a:rPr lang="ar-SA" dirty="0" smtClean="0"/>
              <a:t>القوة والحجم كمتطلب سابق لتعلم بعض الانشطة. </a:t>
            </a:r>
          </a:p>
          <a:p>
            <a:r>
              <a:rPr lang="ar-SA" dirty="0" smtClean="0"/>
              <a:t>الاستراتيجيات المركبة وعدم ملاءمتها في المراحل المبكرة للنمو المعرفي. </a:t>
            </a:r>
          </a:p>
          <a:p>
            <a:r>
              <a:rPr lang="ar-SA" dirty="0" smtClean="0"/>
              <a:t>مقابلة اهتمامات التلاميذ يزيد من دافعية الانجاز، فحب اللعب والمباريات يتطلب تقديم المهارات وقواعد اللعب مبكرا عند تنظيم التتابع في الوحدة. </a:t>
            </a:r>
            <a:endParaRPr lang="ar-SA" dirty="0"/>
          </a:p>
        </p:txBody>
      </p:sp>
    </p:spTree>
    <p:extLst>
      <p:ext uri="{BB962C8B-B14F-4D97-AF65-F5344CB8AC3E}">
        <p14:creationId xmlns:p14="http://schemas.microsoft.com/office/powerpoint/2010/main" val="189279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مداخل لتنظيم التتابع في بناء الوحدات التعليمية</a:t>
            </a:r>
            <a:endParaRPr lang="ar-SA" dirty="0"/>
          </a:p>
        </p:txBody>
      </p:sp>
      <p:sp>
        <p:nvSpPr>
          <p:cNvPr id="3" name="عنصر نائب للمحتوى 2"/>
          <p:cNvSpPr>
            <a:spLocks noGrp="1"/>
          </p:cNvSpPr>
          <p:nvPr>
            <p:ph idx="1"/>
          </p:nvPr>
        </p:nvSpPr>
        <p:spPr/>
        <p:txBody>
          <a:bodyPr/>
          <a:lstStyle/>
          <a:p>
            <a:pPr marL="0" indent="0">
              <a:buNone/>
            </a:pPr>
            <a:endParaRPr lang="ar-SA" dirty="0"/>
          </a:p>
          <a:p>
            <a:pPr marL="0" indent="0">
              <a:buNone/>
            </a:pPr>
            <a:endParaRPr lang="ar-SA" dirty="0" smtClean="0"/>
          </a:p>
          <a:p>
            <a:pPr marL="0" indent="0">
              <a:buNone/>
            </a:pPr>
            <a:endParaRPr lang="ar-SA" dirty="0" smtClean="0"/>
          </a:p>
          <a:p>
            <a:pPr marL="0" indent="0">
              <a:buNone/>
            </a:pPr>
            <a:endParaRPr lang="ar-SA" dirty="0"/>
          </a:p>
          <a:p>
            <a:pPr marL="0" indent="0">
              <a:buNone/>
            </a:pPr>
            <a:r>
              <a:rPr lang="ar-SA" dirty="0" smtClean="0"/>
              <a:t> </a:t>
            </a:r>
            <a:endParaRPr lang="ar-SA" dirty="0"/>
          </a:p>
        </p:txBody>
      </p:sp>
      <p:sp>
        <p:nvSpPr>
          <p:cNvPr id="4" name="وسيلة شرح مستطيلة 3"/>
          <p:cNvSpPr/>
          <p:nvPr/>
        </p:nvSpPr>
        <p:spPr>
          <a:xfrm>
            <a:off x="1403648" y="1988840"/>
            <a:ext cx="6840760" cy="1800200"/>
          </a:xfrm>
          <a:prstGeom prst="wedgeRectCallout">
            <a:avLst/>
          </a:prstGeom>
        </p:spPr>
        <p:style>
          <a:lnRef idx="1">
            <a:schemeClr val="dk1"/>
          </a:lnRef>
          <a:fillRef idx="2">
            <a:schemeClr val="dk1"/>
          </a:fillRef>
          <a:effectRef idx="1">
            <a:schemeClr val="dk1"/>
          </a:effectRef>
          <a:fontRef idx="minor">
            <a:schemeClr val="dk1"/>
          </a:fontRef>
        </p:style>
        <p:txBody>
          <a:bodyPr rtlCol="1" anchor="ctr"/>
          <a:lstStyle/>
          <a:p>
            <a:r>
              <a:rPr lang="ar-SA" sz="2800" dirty="0" smtClean="0"/>
              <a:t>التحدي الحقيقي فيما يرتبط بالتتابع هو كشف طبيعة المهارات والمعلومات الاساسية للتعلم وتحليل العلاقة خلال هذه المهارات كمتطلبات سابقة للتعلم مهارات أخرى.</a:t>
            </a:r>
            <a:endParaRPr lang="ar-SA" sz="2800" dirty="0"/>
          </a:p>
        </p:txBody>
      </p:sp>
    </p:spTree>
    <p:extLst>
      <p:ext uri="{BB962C8B-B14F-4D97-AF65-F5344CB8AC3E}">
        <p14:creationId xmlns:p14="http://schemas.microsoft.com/office/powerpoint/2010/main" val="72884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مداخل1: المخطط التمهيدي للمحتوى . </a:t>
            </a:r>
            <a:endParaRPr lang="ar-SA" dirty="0"/>
          </a:p>
        </p:txBody>
      </p:sp>
      <p:sp>
        <p:nvSpPr>
          <p:cNvPr id="3" name="عنصر نائب للمحتوى 2"/>
          <p:cNvSpPr>
            <a:spLocks noGrp="1"/>
          </p:cNvSpPr>
          <p:nvPr>
            <p:ph idx="1"/>
          </p:nvPr>
        </p:nvSpPr>
        <p:spPr/>
        <p:txBody>
          <a:bodyPr/>
          <a:lstStyle/>
          <a:p>
            <a:r>
              <a:rPr lang="ar-SA" dirty="0" smtClean="0"/>
              <a:t>يعني تحليل المادة بواسطة التخطيط التمهيدي البسيط كإجراء أولي للتعرف على المتطلبات السابقة المطلوبة لتحقيق الأهداف والاغراض. </a:t>
            </a:r>
          </a:p>
          <a:p>
            <a:endParaRPr lang="ar-SA" dirty="0"/>
          </a:p>
        </p:txBody>
      </p:sp>
    </p:spTree>
    <p:extLst>
      <p:ext uri="{BB962C8B-B14F-4D97-AF65-F5344CB8AC3E}">
        <p14:creationId xmlns:p14="http://schemas.microsoft.com/office/powerpoint/2010/main" val="1347372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SA" sz="2800" dirty="0" smtClean="0"/>
              <a:t>مثال مخطط تمهيدي في لعبة </a:t>
            </a:r>
            <a:r>
              <a:rPr lang="ar-SA" sz="2800" dirty="0" err="1" smtClean="0"/>
              <a:t>الاسكواش</a:t>
            </a:r>
            <a:r>
              <a:rPr lang="ar-SA" sz="2800" dirty="0" smtClean="0"/>
              <a:t> </a:t>
            </a:r>
            <a:endParaRPr lang="ar-SA" sz="28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052736"/>
            <a:ext cx="8892480" cy="5400600"/>
          </a:xfrm>
        </p:spPr>
      </p:pic>
    </p:spTree>
    <p:extLst>
      <p:ext uri="{BB962C8B-B14F-4D97-AF65-F5344CB8AC3E}">
        <p14:creationId xmlns:p14="http://schemas.microsoft.com/office/powerpoint/2010/main" val="2970896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مدخل 2: البنية المعرفية للمحتوى </a:t>
            </a:r>
            <a:endParaRPr lang="ar-SA" dirty="0"/>
          </a:p>
        </p:txBody>
      </p:sp>
      <p:sp>
        <p:nvSpPr>
          <p:cNvPr id="3" name="عنصر نائب للمحتوى 2"/>
          <p:cNvSpPr>
            <a:spLocks noGrp="1"/>
          </p:cNvSpPr>
          <p:nvPr>
            <p:ph idx="1"/>
          </p:nvPr>
        </p:nvSpPr>
        <p:spPr/>
        <p:txBody>
          <a:bodyPr>
            <a:normAutofit/>
          </a:bodyPr>
          <a:lstStyle/>
          <a:p>
            <a:r>
              <a:rPr lang="ar-SA" dirty="0" smtClean="0"/>
              <a:t>يركز على أن مادة الهدف مبنية بلغة المعلومات والمهارات الاساسية ، والمفاهيم والتعميمات المختلفة كعناصر مرتبطة للمحتوى . </a:t>
            </a:r>
          </a:p>
          <a:p>
            <a:r>
              <a:rPr lang="ar-SA" dirty="0" smtClean="0"/>
              <a:t>هذه الحقائق والمعرفة والمهارات تقدم الأصول والمتطلبات السابقة من أجل المفاهيم الاكثر تعقيداً في المحتوى والعمومية.</a:t>
            </a:r>
            <a:endParaRPr lang="ar-SA" dirty="0"/>
          </a:p>
        </p:txBody>
      </p:sp>
    </p:spTree>
    <p:extLst>
      <p:ext uri="{BB962C8B-B14F-4D97-AF65-F5344CB8AC3E}">
        <p14:creationId xmlns:p14="http://schemas.microsoft.com/office/powerpoint/2010/main" val="163557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البنية المعرفية في هدف تعليمي</a:t>
            </a:r>
            <a:endParaRPr lang="ar-SA" dirty="0"/>
          </a:p>
        </p:txBody>
      </p:sp>
      <p:sp>
        <p:nvSpPr>
          <p:cNvPr id="3" name="عنصر نائب للمحتوى 2"/>
          <p:cNvSpPr>
            <a:spLocks noGrp="1"/>
          </p:cNvSpPr>
          <p:nvPr>
            <p:ph idx="1"/>
          </p:nvPr>
        </p:nvSpPr>
        <p:spPr/>
        <p:txBody>
          <a:bodyPr/>
          <a:lstStyle/>
          <a:p>
            <a:pPr marL="0" indent="0">
              <a:buNone/>
            </a:pPr>
            <a:r>
              <a:rPr lang="ar-SA" dirty="0" smtClean="0"/>
              <a:t>الهدف : تطبيق </a:t>
            </a:r>
            <a:r>
              <a:rPr lang="ar-SA" dirty="0" smtClean="0">
                <a:solidFill>
                  <a:srgbClr val="FF0000"/>
                </a:solidFill>
              </a:rPr>
              <a:t>الضربة الامامية الأرضية </a:t>
            </a:r>
            <a:r>
              <a:rPr lang="ar-SA" dirty="0" smtClean="0"/>
              <a:t>الناجحة في التنس.</a:t>
            </a:r>
          </a:p>
          <a:p>
            <a:pPr marL="0" indent="0">
              <a:buNone/>
            </a:pPr>
            <a:r>
              <a:rPr lang="ar-SA" dirty="0" smtClean="0"/>
              <a:t> تعتمد هذه المهارة على مجموعة من المهارات والعلاقات مثل: </a:t>
            </a:r>
          </a:p>
          <a:p>
            <a:pPr marL="514350" indent="-514350">
              <a:buFont typeface="+mj-lt"/>
              <a:buAutoNum type="arabicPeriod"/>
            </a:pPr>
            <a:r>
              <a:rPr lang="ar-SA" dirty="0" smtClean="0"/>
              <a:t>موضع القدم في علاقتها بالكرة</a:t>
            </a:r>
          </a:p>
          <a:p>
            <a:pPr marL="514350" indent="-514350">
              <a:buFont typeface="+mj-lt"/>
              <a:buAutoNum type="arabicPeriod"/>
            </a:pPr>
            <a:r>
              <a:rPr lang="ar-SA" dirty="0" smtClean="0"/>
              <a:t>مرجحة الذراع الحاملة للمضرب</a:t>
            </a:r>
          </a:p>
          <a:p>
            <a:pPr marL="514350" indent="-514350">
              <a:buFont typeface="+mj-lt"/>
              <a:buAutoNum type="arabicPeriod"/>
            </a:pPr>
            <a:r>
              <a:rPr lang="ar-SA" dirty="0" smtClean="0"/>
              <a:t> نقطة الاتصال. </a:t>
            </a:r>
          </a:p>
          <a:p>
            <a:endParaRPr lang="ar-SA" dirty="0"/>
          </a:p>
        </p:txBody>
      </p:sp>
    </p:spTree>
    <p:extLst>
      <p:ext uri="{BB962C8B-B14F-4D97-AF65-F5344CB8AC3E}">
        <p14:creationId xmlns:p14="http://schemas.microsoft.com/office/powerpoint/2010/main" val="30292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مفهوم محتوى المنهج</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يشمل مصطلح المحتوى المفاهيم والأفكار والتعميمات التي تشكل بنية المحتوى من خبرات تعليمية تخدم لنقل أو تحويل تصميم المنهج إلى كشل تخطيط للتعليم. </a:t>
            </a:r>
          </a:p>
          <a:p>
            <a:r>
              <a:rPr lang="ar-SA" dirty="0" smtClean="0"/>
              <a:t>المحتوى هو أحد عناصر تصميم المنهج حيث ان اختيار الخبرات التعليمية والأنشطة يسهل تحقيق الحصائل المرغوبة لدى التلاميذ والمرتبطة بمجالات السلوك المعرفي والحركي والانفعالي. </a:t>
            </a:r>
          </a:p>
          <a:p>
            <a:r>
              <a:rPr lang="ar-SA" dirty="0" smtClean="0"/>
              <a:t>واجب منهج التربية البدنية ان يمد كل تلميذ بالفرص التي يحتاجها للنمو والتطور في حدود قدراته في مجالات السلوك المختلفة.</a:t>
            </a:r>
            <a:endParaRPr lang="ar-SA" dirty="0"/>
          </a:p>
        </p:txBody>
      </p:sp>
    </p:spTree>
    <p:extLst>
      <p:ext uri="{BB962C8B-B14F-4D97-AF65-F5344CB8AC3E}">
        <p14:creationId xmlns:p14="http://schemas.microsoft.com/office/powerpoint/2010/main" val="544172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مدخل 3: تحليل الواجب الحركي</a:t>
            </a:r>
            <a:endParaRPr lang="ar-SA" dirty="0"/>
          </a:p>
        </p:txBody>
      </p:sp>
      <p:sp>
        <p:nvSpPr>
          <p:cNvPr id="3" name="عنصر نائب للمحتوى 2"/>
          <p:cNvSpPr>
            <a:spLocks noGrp="1"/>
          </p:cNvSpPr>
          <p:nvPr>
            <p:ph idx="1"/>
          </p:nvPr>
        </p:nvSpPr>
        <p:spPr/>
        <p:txBody>
          <a:bodyPr/>
          <a:lstStyle/>
          <a:p>
            <a:r>
              <a:rPr lang="ar-SA" dirty="0" smtClean="0"/>
              <a:t>تم تطويره بواسطة جانيه ، وصممه كل من سنجر وديك 1980م. </a:t>
            </a:r>
          </a:p>
          <a:p>
            <a:r>
              <a:rPr lang="ar-SA" dirty="0" smtClean="0"/>
              <a:t>سائد الاستخدام في التربية البدنية ، ويرتبط أكثر بمستوى </a:t>
            </a:r>
            <a:r>
              <a:rPr lang="ar-SA" dirty="0" smtClean="0">
                <a:solidFill>
                  <a:srgbClr val="FF0000"/>
                </a:solidFill>
              </a:rPr>
              <a:t>الصعوبة أو التعقيد </a:t>
            </a:r>
            <a:r>
              <a:rPr lang="ar-SA" dirty="0" smtClean="0"/>
              <a:t>في المحتوى. </a:t>
            </a:r>
          </a:p>
          <a:p>
            <a:r>
              <a:rPr lang="ar-SA" dirty="0" smtClean="0"/>
              <a:t>وهو عملية تبسيط الواجب إلى مكونات الواجب الفرعية وترتيبها من البسيط إلى المركب. </a:t>
            </a:r>
          </a:p>
          <a:p>
            <a:r>
              <a:rPr lang="ar-SA" dirty="0" smtClean="0"/>
              <a:t>يركز على كيفية تحقيق المتعلم للمعلومات والمهارات والاتجاهات والسلوك الاجتماعي والقيم. </a:t>
            </a:r>
            <a:endParaRPr lang="ar-SA" dirty="0"/>
          </a:p>
        </p:txBody>
      </p:sp>
    </p:spTree>
    <p:extLst>
      <p:ext uri="{BB962C8B-B14F-4D97-AF65-F5344CB8AC3E}">
        <p14:creationId xmlns:p14="http://schemas.microsoft.com/office/powerpoint/2010/main" val="259499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دليل معلم تربية بدنية صف سادس</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968" y="1600200"/>
            <a:ext cx="3748063" cy="4525963"/>
          </a:xfrm>
        </p:spPr>
      </p:pic>
    </p:spTree>
    <p:extLst>
      <p:ext uri="{BB962C8B-B14F-4D97-AF65-F5344CB8AC3E}">
        <p14:creationId xmlns:p14="http://schemas.microsoft.com/office/powerpoint/2010/main" val="4187992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76672"/>
            <a:ext cx="6624736" cy="6048672"/>
          </a:xfrm>
        </p:spPr>
      </p:pic>
    </p:spTree>
    <p:extLst>
      <p:ext uri="{BB962C8B-B14F-4D97-AF65-F5344CB8AC3E}">
        <p14:creationId xmlns:p14="http://schemas.microsoft.com/office/powerpoint/2010/main" val="2738560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493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716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889879" cy="568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177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المراجع </a:t>
            </a:r>
            <a:endParaRPr lang="ar-SA" dirty="0"/>
          </a:p>
        </p:txBody>
      </p:sp>
      <p:sp>
        <p:nvSpPr>
          <p:cNvPr id="3" name="عنصر نائب للمحتوى 2"/>
          <p:cNvSpPr>
            <a:spLocks noGrp="1"/>
          </p:cNvSpPr>
          <p:nvPr>
            <p:ph idx="1"/>
          </p:nvPr>
        </p:nvSpPr>
        <p:spPr/>
        <p:txBody>
          <a:bodyPr/>
          <a:lstStyle/>
          <a:p>
            <a:r>
              <a:rPr lang="ar-SA" dirty="0" smtClean="0"/>
              <a:t>الخولي أمين و الشافعي جمال (2007) مناهج التربية البدنية المعاصرة، صفحة 263-304. </a:t>
            </a:r>
          </a:p>
          <a:p>
            <a:r>
              <a:rPr lang="ar-SA" dirty="0" smtClean="0"/>
              <a:t>وزارة التعليم (1443هـ) دليل معلم التربية البدنية الصف السادس ابتدائي، وزارة التعليم. </a:t>
            </a:r>
            <a:endParaRPr lang="ar-SA" dirty="0"/>
          </a:p>
        </p:txBody>
      </p:sp>
    </p:spTree>
    <p:extLst>
      <p:ext uri="{BB962C8B-B14F-4D97-AF65-F5344CB8AC3E}">
        <p14:creationId xmlns:p14="http://schemas.microsoft.com/office/powerpoint/2010/main" val="30766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اختيار المحتوى</a:t>
            </a:r>
            <a:endParaRPr lang="ar-SA" dirty="0"/>
          </a:p>
        </p:txBody>
      </p:sp>
      <p:sp>
        <p:nvSpPr>
          <p:cNvPr id="3" name="عنصر نائب للمحتوى 2"/>
          <p:cNvSpPr>
            <a:spLocks noGrp="1"/>
          </p:cNvSpPr>
          <p:nvPr>
            <p:ph idx="1"/>
          </p:nvPr>
        </p:nvSpPr>
        <p:spPr/>
        <p:txBody>
          <a:bodyPr>
            <a:normAutofit lnSpcReduction="10000"/>
          </a:bodyPr>
          <a:lstStyle/>
          <a:p>
            <a:pPr marL="0" indent="0">
              <a:buNone/>
            </a:pPr>
            <a:r>
              <a:rPr lang="ar-SA" dirty="0" smtClean="0"/>
              <a:t>1- رأي الخبير: </a:t>
            </a:r>
          </a:p>
          <a:p>
            <a:pPr marL="0" indent="0">
              <a:buNone/>
            </a:pPr>
            <a:r>
              <a:rPr lang="ar-SA" dirty="0" smtClean="0"/>
              <a:t>يعتمد على فحص ومراجعة توجيهات الخبراء فيما ينبغي ان يعلم ولكن بعد التأكد من كفاءة المتخصصين. </a:t>
            </a:r>
          </a:p>
          <a:p>
            <a:endParaRPr lang="ar-SA" dirty="0" smtClean="0"/>
          </a:p>
          <a:p>
            <a:pPr marL="0" indent="0">
              <a:buNone/>
            </a:pPr>
            <a:r>
              <a:rPr lang="ar-SA" dirty="0" smtClean="0"/>
              <a:t>2- التحليل: ملاحظة أنشطة عدد من مدرسي التربية البدنية والموجهين ذوي الخبرة في المهنة وتسجيل أنواع الإجراءات والعمليات وتواتر حدوثها ثم استخدامها كأساس الختير مواد المقرر او الانشطة. مع مراعاة معايير مثل الصدق، والاهمية وشيوع التطبيق. </a:t>
            </a:r>
            <a:endParaRPr lang="ar-SA" dirty="0"/>
          </a:p>
        </p:txBody>
      </p:sp>
    </p:spTree>
    <p:extLst>
      <p:ext uri="{BB962C8B-B14F-4D97-AF65-F5344CB8AC3E}">
        <p14:creationId xmlns:p14="http://schemas.microsoft.com/office/powerpoint/2010/main" val="27314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اختيار المحتوى</a:t>
            </a:r>
            <a:endParaRPr lang="ar-SA" dirty="0"/>
          </a:p>
        </p:txBody>
      </p:sp>
      <p:sp>
        <p:nvSpPr>
          <p:cNvPr id="3" name="عنصر نائب للمحتوى 2"/>
          <p:cNvSpPr>
            <a:spLocks noGrp="1"/>
          </p:cNvSpPr>
          <p:nvPr>
            <p:ph idx="1"/>
          </p:nvPr>
        </p:nvSpPr>
        <p:spPr/>
        <p:txBody>
          <a:bodyPr/>
          <a:lstStyle/>
          <a:p>
            <a:pPr marL="0" indent="0">
              <a:buNone/>
            </a:pPr>
            <a:r>
              <a:rPr lang="ar-SA" dirty="0" smtClean="0"/>
              <a:t>3- المسح.</a:t>
            </a:r>
          </a:p>
          <a:p>
            <a:pPr marL="0" indent="0">
              <a:buNone/>
            </a:pPr>
            <a:r>
              <a:rPr lang="ar-SA" dirty="0" smtClean="0"/>
              <a:t>توجد معلومات متراكمة من الدراسات ونتائج البحوث والتي يمكن استخدامها في هذا المجال سواء المجمعة من المدرسين أو التلاميذ. ولكن ليست الميول دائما أساسا كفيًا لاختيار مواد وخبرات التعلم. </a:t>
            </a:r>
          </a:p>
          <a:p>
            <a:pPr marL="0" indent="0">
              <a:buNone/>
            </a:pPr>
            <a:r>
              <a:rPr lang="ar-SA" dirty="0" smtClean="0"/>
              <a:t>4- دراسة وتحليل المناهج الأخرى. </a:t>
            </a:r>
          </a:p>
          <a:p>
            <a:pPr marL="0" indent="0">
              <a:buNone/>
            </a:pPr>
            <a:r>
              <a:rPr lang="ar-SA" dirty="0" smtClean="0"/>
              <a:t>تشتمل على تحليل مكونات وعناصر مناهج التربية البدنية الأخرى في الدول المجاورة أو العالمية . </a:t>
            </a:r>
          </a:p>
          <a:p>
            <a:pPr marL="0" indent="0">
              <a:buNone/>
            </a:pPr>
            <a:endParaRPr lang="ar-SA" dirty="0"/>
          </a:p>
        </p:txBody>
      </p:sp>
    </p:spTree>
    <p:extLst>
      <p:ext uri="{BB962C8B-B14F-4D97-AF65-F5344CB8AC3E}">
        <p14:creationId xmlns:p14="http://schemas.microsoft.com/office/powerpoint/2010/main" val="24342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إجراءات اختيار المحتوى </a:t>
            </a:r>
            <a:endParaRPr lang="ar-SA" dirty="0"/>
          </a:p>
        </p:txBody>
      </p:sp>
      <p:sp>
        <p:nvSpPr>
          <p:cNvPr id="3" name="عنصر نائب للمحتوى 2"/>
          <p:cNvSpPr>
            <a:spLocks noGrp="1"/>
          </p:cNvSpPr>
          <p:nvPr>
            <p:ph idx="1"/>
          </p:nvPr>
        </p:nvSpPr>
        <p:spPr/>
        <p:txBody>
          <a:bodyPr>
            <a:normAutofit fontScale="85000" lnSpcReduction="10000"/>
          </a:bodyPr>
          <a:lstStyle/>
          <a:p>
            <a:pPr marL="0" indent="0">
              <a:buNone/>
            </a:pPr>
            <a:r>
              <a:rPr lang="ar-SA" dirty="0" smtClean="0"/>
              <a:t>وضع </a:t>
            </a:r>
            <a:r>
              <a:rPr lang="ar-SA" dirty="0" err="1" smtClean="0"/>
              <a:t>دوترى</a:t>
            </a:r>
            <a:r>
              <a:rPr lang="ar-SA" dirty="0" smtClean="0"/>
              <a:t> لإجراءات التالية لاختيار أنشطة البرنامج بعد تشكيل لجنة من مديري ومدرسي التربية البدنية :</a:t>
            </a:r>
          </a:p>
          <a:p>
            <a:pPr marL="514350" indent="-514350">
              <a:buFont typeface="+mj-lt"/>
              <a:buAutoNum type="arabicPeriod"/>
            </a:pPr>
            <a:r>
              <a:rPr lang="ar-SA" dirty="0" smtClean="0"/>
              <a:t>وضع قائمة بالأنشطة التي يرى كل عضو أنها يجب أن تدرس.</a:t>
            </a:r>
          </a:p>
          <a:p>
            <a:pPr marL="514350" indent="-514350">
              <a:buFont typeface="+mj-lt"/>
              <a:buAutoNum type="arabicPeriod"/>
            </a:pPr>
            <a:r>
              <a:rPr lang="ar-SA" dirty="0" smtClean="0"/>
              <a:t>حذف كل الأنشطة  التي تحتوى على خطورة. </a:t>
            </a:r>
          </a:p>
          <a:p>
            <a:pPr marL="514350" indent="-514350">
              <a:buFont typeface="+mj-lt"/>
              <a:buAutoNum type="arabicPeriod"/>
            </a:pPr>
            <a:r>
              <a:rPr lang="ar-SA" dirty="0" smtClean="0"/>
              <a:t>تشكيل معايير تقديرية لتقويم كل نشاط .</a:t>
            </a:r>
          </a:p>
          <a:p>
            <a:pPr marL="514350" indent="-514350">
              <a:buFont typeface="+mj-lt"/>
              <a:buAutoNum type="arabicPeriod"/>
            </a:pPr>
            <a:r>
              <a:rPr lang="ar-SA" dirty="0" smtClean="0"/>
              <a:t>تحديد وزن لكل معاير في نقاط وخاصة المعايير الرئيسة، حيث تحصل على نقاط أكبر مع المعايير الثانوية. </a:t>
            </a:r>
          </a:p>
          <a:p>
            <a:pPr marL="514350" indent="-514350">
              <a:buFont typeface="+mj-lt"/>
              <a:buAutoNum type="arabicPeriod"/>
            </a:pPr>
            <a:r>
              <a:rPr lang="ar-SA" dirty="0" smtClean="0"/>
              <a:t>تقويم الانشطة بالمعايير الرئيسة (الانشطة التي لم تحذف). </a:t>
            </a:r>
          </a:p>
          <a:p>
            <a:pPr marL="514350" indent="-514350">
              <a:buFont typeface="+mj-lt"/>
              <a:buAutoNum type="arabicPeriod"/>
            </a:pPr>
            <a:r>
              <a:rPr lang="ar-SA" dirty="0" smtClean="0"/>
              <a:t>ترتيب الانشطة تبعاً لأهميتها (من مجموع النقاط التي حصلت عليها).</a:t>
            </a:r>
          </a:p>
          <a:p>
            <a:pPr marL="514350" indent="-514350">
              <a:buFont typeface="+mj-lt"/>
              <a:buAutoNum type="arabicPeriod"/>
            </a:pPr>
            <a:r>
              <a:rPr lang="ar-SA" dirty="0" smtClean="0"/>
              <a:t>تقويم الأنشطة بواسطة المعايير الثانوية. </a:t>
            </a:r>
          </a:p>
          <a:p>
            <a:endParaRPr lang="ar-SA" dirty="0"/>
          </a:p>
        </p:txBody>
      </p:sp>
    </p:spTree>
    <p:extLst>
      <p:ext uri="{BB962C8B-B14F-4D97-AF65-F5344CB8AC3E}">
        <p14:creationId xmlns:p14="http://schemas.microsoft.com/office/powerpoint/2010/main" val="130366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اختيار الأنشطة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هي معايير لتقويم كل نشاط يزمع تضمينه في المنهج.</a:t>
            </a:r>
          </a:p>
          <a:p>
            <a:endParaRPr lang="ar-SA" dirty="0" smtClean="0"/>
          </a:p>
          <a:p>
            <a:r>
              <a:rPr lang="ar-SA" b="1" dirty="0" smtClean="0"/>
              <a:t>معايير براون وهجمان لاختيار الانشطة :</a:t>
            </a:r>
          </a:p>
          <a:p>
            <a:pPr marL="514350" indent="-514350">
              <a:buFont typeface="+mj-lt"/>
              <a:buAutoNum type="arabicPeriod"/>
            </a:pPr>
            <a:r>
              <a:rPr lang="ar-SA" dirty="0" smtClean="0"/>
              <a:t>هل النشاط يسهم مباشرة في تحقيق أغراض البرنامج؟</a:t>
            </a:r>
          </a:p>
          <a:p>
            <a:pPr marL="514350" indent="-514350">
              <a:buFont typeface="+mj-lt"/>
              <a:buAutoNum type="arabicPeriod"/>
            </a:pPr>
            <a:r>
              <a:rPr lang="ar-SA" dirty="0" smtClean="0"/>
              <a:t>هل الأنشطة لها معنى في الحياة الاجتماعية للفرد المتعلم؟</a:t>
            </a:r>
          </a:p>
          <a:p>
            <a:pPr marL="514350" indent="-514350">
              <a:buFont typeface="+mj-lt"/>
              <a:buAutoNum type="arabicPeriod"/>
            </a:pPr>
            <a:r>
              <a:rPr lang="ar-SA" dirty="0" smtClean="0"/>
              <a:t>هل الانشطة تحمل قيماً ترويحية لحياة ما بعد المدرسة.</a:t>
            </a:r>
          </a:p>
          <a:p>
            <a:pPr marL="514350" indent="-514350">
              <a:buFont typeface="+mj-lt"/>
              <a:buAutoNum type="arabicPeriod"/>
            </a:pPr>
            <a:r>
              <a:rPr lang="ar-SA" dirty="0" smtClean="0"/>
              <a:t>هل الانشطة مشوقة للمتعلم؟</a:t>
            </a:r>
          </a:p>
          <a:p>
            <a:pPr marL="514350" indent="-514350">
              <a:buFont typeface="+mj-lt"/>
              <a:buAutoNum type="arabicPeriod"/>
            </a:pPr>
            <a:r>
              <a:rPr lang="ar-SA" dirty="0" smtClean="0"/>
              <a:t>هل الانشطة داخل جدود قدرات التلاميذ؟</a:t>
            </a:r>
          </a:p>
          <a:p>
            <a:pPr marL="514350" indent="-514350">
              <a:buFont typeface="+mj-lt"/>
              <a:buAutoNum type="arabicPeriod"/>
            </a:pPr>
            <a:r>
              <a:rPr lang="ar-SA" dirty="0" smtClean="0"/>
              <a:t>هل الانشط تمثل امتداد للخبرات السابقة وسوف تقود إلى تنمية خبرات أبعد؟</a:t>
            </a:r>
            <a:endParaRPr lang="ar-SA" dirty="0"/>
          </a:p>
        </p:txBody>
      </p:sp>
    </p:spTree>
    <p:extLst>
      <p:ext uri="{BB962C8B-B14F-4D97-AF65-F5344CB8AC3E}">
        <p14:creationId xmlns:p14="http://schemas.microsoft.com/office/powerpoint/2010/main" val="319467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معايير اختيار المحتوى</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معايير مدى اسهام الأنشطة في تنمية المتعلم </a:t>
            </a:r>
            <a:r>
              <a:rPr lang="ar-SA" dirty="0" err="1" smtClean="0"/>
              <a:t>لدوتري</a:t>
            </a:r>
            <a:r>
              <a:rPr lang="ar-SA" dirty="0" smtClean="0"/>
              <a:t> ولويس:</a:t>
            </a:r>
          </a:p>
          <a:p>
            <a:pPr marL="514350" indent="-514350">
              <a:buFont typeface="+mj-lt"/>
              <a:buAutoNum type="arabicPeriod"/>
            </a:pPr>
            <a:r>
              <a:rPr lang="ar-SA" dirty="0" smtClean="0"/>
              <a:t>الاسهام في النمو البدني والعضوي وتنمية وظائف الجسم.</a:t>
            </a:r>
          </a:p>
          <a:p>
            <a:pPr marL="514350" indent="-514350">
              <a:buFont typeface="+mj-lt"/>
              <a:buAutoNum type="arabicPeriod"/>
            </a:pPr>
            <a:r>
              <a:rPr lang="ar-SA" dirty="0" smtClean="0"/>
              <a:t>الاسهام في العادات الاجتماعية التي تؤسس المواطنة الصالحة.</a:t>
            </a:r>
          </a:p>
          <a:p>
            <a:pPr marL="514350" indent="-514350">
              <a:buFont typeface="+mj-lt"/>
              <a:buAutoNum type="arabicPeriod"/>
            </a:pPr>
            <a:r>
              <a:rPr lang="ar-SA" dirty="0" smtClean="0"/>
              <a:t>الاسهام في النمو النفسي للفرد متضمنا الرضا الناتج عن الخبرات البدنية والاجتماعية.</a:t>
            </a:r>
          </a:p>
          <a:p>
            <a:pPr marL="514350" indent="-514350">
              <a:buFont typeface="+mj-lt"/>
              <a:buAutoNum type="arabicPeriod"/>
            </a:pPr>
            <a:r>
              <a:rPr lang="ar-SA" dirty="0" smtClean="0"/>
              <a:t>الاسهام في تنمية مهارات المان التي تزيد من قدرات الفرد للحفاظ وصيانة نفسه في حالات الطوارئ ومساعدة الاخرين.</a:t>
            </a:r>
          </a:p>
          <a:p>
            <a:pPr marL="514350" indent="-514350">
              <a:buFont typeface="+mj-lt"/>
              <a:buAutoNum type="arabicPeriod"/>
            </a:pPr>
            <a:r>
              <a:rPr lang="ar-SA" dirty="0" smtClean="0"/>
              <a:t>الاسهام في تنمية المهارات الترويحية والتي تتصف بوظائف متميزة كهوايات الوقت الفراغ خلال المدرسة وبعد حياة المدرسة. </a:t>
            </a:r>
            <a:endParaRPr lang="ar-SA" dirty="0"/>
          </a:p>
        </p:txBody>
      </p:sp>
    </p:spTree>
    <p:extLst>
      <p:ext uri="{BB962C8B-B14F-4D97-AF65-F5344CB8AC3E}">
        <p14:creationId xmlns:p14="http://schemas.microsoft.com/office/powerpoint/2010/main" val="367373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تنبيهات هامة</a:t>
            </a:r>
            <a:endParaRPr lang="ar-SA" dirty="0"/>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a:pPr>
            <a:r>
              <a:rPr lang="ar-SA" dirty="0" smtClean="0"/>
              <a:t>الاهداف تصبح ذات معنى عندما يحققها المحتوى المختار. </a:t>
            </a:r>
          </a:p>
          <a:p>
            <a:pPr marL="514350" indent="-514350">
              <a:buFont typeface="+mj-lt"/>
              <a:buAutoNum type="arabicPeriod"/>
            </a:pPr>
            <a:r>
              <a:rPr lang="ar-SA" dirty="0" smtClean="0"/>
              <a:t>اختيار المحتوى بدون هدف يعنى انه يمكن قبول أي شيء وكل شيء سواء غير متصل بالموضوع او عديم الاهمية. </a:t>
            </a:r>
          </a:p>
          <a:p>
            <a:pPr marL="514350" indent="-514350">
              <a:buFont typeface="+mj-lt"/>
              <a:buAutoNum type="arabicPeriod"/>
            </a:pPr>
            <a:r>
              <a:rPr lang="ar-SA" dirty="0" smtClean="0"/>
              <a:t>عمق واتساع المحتوى يعتمد على : </a:t>
            </a:r>
          </a:p>
          <a:p>
            <a:r>
              <a:rPr lang="ar-SA" dirty="0" smtClean="0"/>
              <a:t>عدد الحصائل العامة </a:t>
            </a:r>
          </a:p>
          <a:p>
            <a:r>
              <a:rPr lang="ar-SA" dirty="0" smtClean="0"/>
              <a:t>طبيعة الحصائل العامة .</a:t>
            </a:r>
          </a:p>
          <a:p>
            <a:r>
              <a:rPr lang="ar-SA" dirty="0" smtClean="0"/>
              <a:t>اهتمامات المتعلمين والخبرات السابقة مع المحتوى.</a:t>
            </a:r>
          </a:p>
          <a:p>
            <a:r>
              <a:rPr lang="ar-SA" dirty="0" smtClean="0"/>
              <a:t>العلاقات بين مواد المحتوى.</a:t>
            </a:r>
          </a:p>
          <a:p>
            <a:r>
              <a:rPr lang="ar-SA" dirty="0" smtClean="0"/>
              <a:t>طول الوقت الذي يصمم له المنهج</a:t>
            </a:r>
            <a:endParaRPr lang="ar-SA" dirty="0"/>
          </a:p>
        </p:txBody>
      </p:sp>
    </p:spTree>
    <p:extLst>
      <p:ext uri="{BB962C8B-B14F-4D97-AF65-F5344CB8AC3E}">
        <p14:creationId xmlns:p14="http://schemas.microsoft.com/office/powerpoint/2010/main" val="162965576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1486</Words>
  <Application>Microsoft Office PowerPoint</Application>
  <PresentationFormat>عرض على الشاشة (3:4)‏</PresentationFormat>
  <Paragraphs>155</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نسق Office</vt:lpstr>
      <vt:lpstr>مكونات منهج التربية البدنية 2</vt:lpstr>
      <vt:lpstr>أهداف المحاضرة</vt:lpstr>
      <vt:lpstr>مفهوم محتوى المنهج</vt:lpstr>
      <vt:lpstr>طرق اختيار المحتوى</vt:lpstr>
      <vt:lpstr>طرق اختيار المحتوى</vt:lpstr>
      <vt:lpstr>إجراءات اختيار المحتوى </vt:lpstr>
      <vt:lpstr>معايير اختيار الأنشطة </vt:lpstr>
      <vt:lpstr>معايير اختيار المحتوى</vt:lpstr>
      <vt:lpstr>تنبيهات هامة</vt:lpstr>
      <vt:lpstr>عرض تقديمي في PowerPoint</vt:lpstr>
      <vt:lpstr>طرق تنظيم المحتوى </vt:lpstr>
      <vt:lpstr>التنظيم السيكولوجي </vt:lpstr>
      <vt:lpstr>التنظيم المنطقي</vt:lpstr>
      <vt:lpstr>معايير تنظيم المحتوى </vt:lpstr>
      <vt:lpstr>المجال / المدى Scope </vt:lpstr>
      <vt:lpstr>عوامل تؤثر في قرارات المجال</vt:lpstr>
      <vt:lpstr>التتابع Sequence</vt:lpstr>
      <vt:lpstr>التتابع الرأسي</vt:lpstr>
      <vt:lpstr>اشكال التتابع الرأسي</vt:lpstr>
      <vt:lpstr>مقارنة مصطلحات ذات علاقة بالتنظيم الرأسي</vt:lpstr>
      <vt:lpstr>التتابع الأفقي </vt:lpstr>
      <vt:lpstr>أشكال التتابع الأفقي </vt:lpstr>
      <vt:lpstr>مصطلحات ذات علاقة بالتنظيم الأفقي</vt:lpstr>
      <vt:lpstr>عوامل مؤثرة في تنظيم التتابع للمحتوى</vt:lpstr>
      <vt:lpstr>مداخل لتنظيم التتابع في بناء الوحدات التعليمية</vt:lpstr>
      <vt:lpstr>مداخل1: المخطط التمهيدي للمحتوى . </vt:lpstr>
      <vt:lpstr>مثال مخطط تمهيدي في لعبة الاسكواش </vt:lpstr>
      <vt:lpstr>مدخل 2: البنية المعرفية للمحتوى </vt:lpstr>
      <vt:lpstr>مثال البنية المعرفية في هدف تعليمي</vt:lpstr>
      <vt:lpstr>مدخل 3: تحليل الواجب الحركي</vt:lpstr>
      <vt:lpstr>دليل معلم تربية بدنية صف سادس</vt:lpstr>
      <vt:lpstr>عرض تقديمي في PowerPoint</vt:lpstr>
      <vt:lpstr>عرض تقديمي في PowerPoint</vt:lpstr>
      <vt:lpstr>عرض تقديمي في PowerPoint</vt:lpstr>
      <vt:lpstr>المراجع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منهج التربية البدنية</dc:title>
  <dc:creator>AA</dc:creator>
  <cp:lastModifiedBy>AA</cp:lastModifiedBy>
  <cp:revision>26</cp:revision>
  <dcterms:created xsi:type="dcterms:W3CDTF">2023-10-30T04:52:12Z</dcterms:created>
  <dcterms:modified xsi:type="dcterms:W3CDTF">2023-11-27T13:46:21Z</dcterms:modified>
</cp:coreProperties>
</file>