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1"/>
  </p:notesMasterIdLst>
  <p:sldIdLst>
    <p:sldId id="256" r:id="rId2"/>
    <p:sldId id="336" r:id="rId3"/>
    <p:sldId id="337" r:id="rId4"/>
    <p:sldId id="353" r:id="rId5"/>
    <p:sldId id="354" r:id="rId6"/>
    <p:sldId id="356" r:id="rId7"/>
    <p:sldId id="355" r:id="rId8"/>
    <p:sldId id="358" r:id="rId9"/>
    <p:sldId id="359" r:id="rId10"/>
    <p:sldId id="362" r:id="rId11"/>
    <p:sldId id="360" r:id="rId12"/>
    <p:sldId id="363" r:id="rId13"/>
    <p:sldId id="361" r:id="rId14"/>
    <p:sldId id="364" r:id="rId15"/>
    <p:sldId id="365" r:id="rId16"/>
    <p:sldId id="366" r:id="rId17"/>
    <p:sldId id="367" r:id="rId18"/>
    <p:sldId id="373" r:id="rId19"/>
    <p:sldId id="372" r:id="rId20"/>
    <p:sldId id="369" r:id="rId21"/>
    <p:sldId id="371" r:id="rId22"/>
    <p:sldId id="370" r:id="rId23"/>
    <p:sldId id="380" r:id="rId24"/>
    <p:sldId id="368" r:id="rId25"/>
    <p:sldId id="374" r:id="rId26"/>
    <p:sldId id="375" r:id="rId27"/>
    <p:sldId id="378" r:id="rId28"/>
    <p:sldId id="379" r:id="rId29"/>
    <p:sldId id="377" r:id="rId3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865" autoAdjust="0"/>
    <p:restoredTop sz="94621" autoAdjust="0"/>
  </p:normalViewPr>
  <p:slideViewPr>
    <p:cSldViewPr>
      <p:cViewPr varScale="1">
        <p:scale>
          <a:sx n="105" d="100"/>
          <a:sy n="105" d="100"/>
        </p:scale>
        <p:origin x="858" y="96"/>
      </p:cViewPr>
      <p:guideLst>
        <p:guide orient="horz" pos="2160"/>
        <p:guide pos="2880"/>
      </p:guideLst>
    </p:cSldViewPr>
  </p:slideViewPr>
  <p:outlineViewPr>
    <p:cViewPr>
      <p:scale>
        <a:sx n="33" d="100"/>
        <a:sy n="33" d="100"/>
      </p:scale>
      <p:origin x="0" y="49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469C7C7-2451-4837-8BF3-5C12A24A3ED8}" type="datetimeFigureOut">
              <a:rPr lang="ar-SA" smtClean="0"/>
              <a:t>20/07/46</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4AA8489-B023-4987-8D4B-3B2C655E7EA2}" type="slidenum">
              <a:rPr lang="ar-SA" smtClean="0"/>
              <a:t>‹#›</a:t>
            </a:fld>
            <a:endParaRPr lang="ar-SA"/>
          </a:p>
        </p:txBody>
      </p:sp>
    </p:spTree>
    <p:extLst>
      <p:ext uri="{BB962C8B-B14F-4D97-AF65-F5344CB8AC3E}">
        <p14:creationId xmlns:p14="http://schemas.microsoft.com/office/powerpoint/2010/main" val="80337330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7D486A93-018E-4D86-9531-58258757F01E}" type="datetimeFigureOut">
              <a:rPr lang="ar-SA" smtClean="0"/>
              <a:t>20/07/46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3461518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7D486A93-018E-4D86-9531-58258757F01E}" type="datetimeFigureOut">
              <a:rPr lang="ar-SA" smtClean="0"/>
              <a:t>20/07/46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19668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7D486A93-018E-4D86-9531-58258757F01E}" type="datetimeFigureOut">
              <a:rPr lang="ar-SA" smtClean="0"/>
              <a:t>20/07/46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254801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7D486A93-018E-4D86-9531-58258757F01E}" type="datetimeFigureOut">
              <a:rPr lang="ar-SA" smtClean="0"/>
              <a:t>20/07/46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135091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486A93-018E-4D86-9531-58258757F01E}" type="datetimeFigureOut">
              <a:rPr lang="ar-SA" smtClean="0"/>
              <a:t>20/07/46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263744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7D486A93-018E-4D86-9531-58258757F01E}" type="datetimeFigureOut">
              <a:rPr lang="ar-SA" smtClean="0"/>
              <a:t>20/07/46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344036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7D486A93-018E-4D86-9531-58258757F01E}" type="datetimeFigureOut">
              <a:rPr lang="ar-SA" smtClean="0"/>
              <a:t>20/07/46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14745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7D486A93-018E-4D86-9531-58258757F01E}" type="datetimeFigureOut">
              <a:rPr lang="ar-SA" smtClean="0"/>
              <a:t>20/07/46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92315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86A93-018E-4D86-9531-58258757F01E}" type="datetimeFigureOut">
              <a:rPr lang="ar-SA" smtClean="0"/>
              <a:t>20/07/46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122022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486A93-018E-4D86-9531-58258757F01E}" type="datetimeFigureOut">
              <a:rPr lang="ar-SA" smtClean="0"/>
              <a:t>20/07/46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337932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486A93-018E-4D86-9531-58258757F01E}" type="datetimeFigureOut">
              <a:rPr lang="ar-SA" smtClean="0"/>
              <a:t>20/07/46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22474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3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D486A93-018E-4D86-9531-58258757F01E}" type="datetimeFigureOut">
              <a:rPr lang="ar-SA" smtClean="0"/>
              <a:t>20/07/46</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6B3FF1D-F729-479D-A7BC-D11DE059A7E7}" type="slidenum">
              <a:rPr lang="ar-SA" smtClean="0"/>
              <a:t>‹#›</a:t>
            </a:fld>
            <a:endParaRPr lang="ar-SA"/>
          </a:p>
        </p:txBody>
      </p:sp>
    </p:spTree>
    <p:extLst>
      <p:ext uri="{BB962C8B-B14F-4D97-AF65-F5344CB8AC3E}">
        <p14:creationId xmlns:p14="http://schemas.microsoft.com/office/powerpoint/2010/main" val="125768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s://en.wikipedia.org/wiki/File:RicegrainSitophilus.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hyperlink" Target="https://www.bing.com/videos/search?q=Sitophilus+granarius&amp;&amp;view=detail&amp;mid=0FE308191B8A2DFEE0410FE308191B8A2DFEE041&amp;&amp;FORM=VRDGA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slide" Target="slide1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g"/><Relationship Id="rId4" Type="http://schemas.openxmlformats.org/officeDocument/2006/relationships/image" Target="../media/image44.jp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vikaspedia.in/agriculture/post-harvest-technologies/technologies-for-agri-horti-crops/storage-insects-and-their-management#section-7" TargetMode="External"/><Relationship Id="rId13" Type="http://schemas.openxmlformats.org/officeDocument/2006/relationships/hyperlink" Target="http://vikaspedia.in/agriculture/post-harvest-technologies/technologies-for-agri-horti-crops/storage-insects-and-their-management#section-12" TargetMode="External"/><Relationship Id="rId18" Type="http://schemas.openxmlformats.org/officeDocument/2006/relationships/hyperlink" Target="http://vikaspedia.in/agriculture/post-harvest-technologies/technologies-for-agri-horti-crops/storage-insects-and-their-management#section-17" TargetMode="External"/><Relationship Id="rId3" Type="http://schemas.openxmlformats.org/officeDocument/2006/relationships/hyperlink" Target="http://vikaspedia.in/agriculture/post-harvest-technologies/technologies-for-agri-horti-crops/storage-insects-and-their-management#section-2" TargetMode="External"/><Relationship Id="rId7" Type="http://schemas.openxmlformats.org/officeDocument/2006/relationships/hyperlink" Target="http://vikaspedia.in/agriculture/post-harvest-technologies/technologies-for-agri-horti-crops/storage-insects-and-their-management#section-6" TargetMode="External"/><Relationship Id="rId12" Type="http://schemas.openxmlformats.org/officeDocument/2006/relationships/hyperlink" Target="http://vikaspedia.in/agriculture/post-harvest-technologies/technologies-for-agri-horti-crops/storage-insects-and-their-management#section-11" TargetMode="External"/><Relationship Id="rId17" Type="http://schemas.openxmlformats.org/officeDocument/2006/relationships/hyperlink" Target="http://vikaspedia.in/agriculture/post-harvest-technologies/technologies-for-agri-horti-crops/storage-insects-and-their-management#section-16" TargetMode="External"/><Relationship Id="rId2" Type="http://schemas.openxmlformats.org/officeDocument/2006/relationships/hyperlink" Target="http://vikaspedia.in/agriculture/post-harvest-technologies/technologies-for-agri-horti-crops/storage-insects-and-their-management#section-1" TargetMode="External"/><Relationship Id="rId16" Type="http://schemas.openxmlformats.org/officeDocument/2006/relationships/hyperlink" Target="http://vikaspedia.in/agriculture/post-harvest-technologies/technologies-for-agri-horti-crops/storage-insects-and-their-management#section-15" TargetMode="External"/><Relationship Id="rId1" Type="http://schemas.openxmlformats.org/officeDocument/2006/relationships/slideLayout" Target="../slideLayouts/slideLayout7.xml"/><Relationship Id="rId6" Type="http://schemas.openxmlformats.org/officeDocument/2006/relationships/hyperlink" Target="http://vikaspedia.in/agriculture/post-harvest-technologies/technologies-for-agri-horti-crops/storage-insects-and-their-management#section-5" TargetMode="External"/><Relationship Id="rId11" Type="http://schemas.openxmlformats.org/officeDocument/2006/relationships/hyperlink" Target="http://vikaspedia.in/agriculture/post-harvest-technologies/technologies-for-agri-horti-crops/storage-insects-and-their-management#section-10" TargetMode="External"/><Relationship Id="rId5" Type="http://schemas.openxmlformats.org/officeDocument/2006/relationships/hyperlink" Target="http://vikaspedia.in/agriculture/post-harvest-technologies/technologies-for-agri-horti-crops/storage-insects-and-their-management#section-4" TargetMode="External"/><Relationship Id="rId15" Type="http://schemas.openxmlformats.org/officeDocument/2006/relationships/hyperlink" Target="http://vikaspedia.in/agriculture/post-harvest-technologies/technologies-for-agri-horti-crops/storage-insects-and-their-management#section-14" TargetMode="External"/><Relationship Id="rId10" Type="http://schemas.openxmlformats.org/officeDocument/2006/relationships/hyperlink" Target="http://vikaspedia.in/agriculture/post-harvest-technologies/technologies-for-agri-horti-crops/storage-insects-and-their-management#section-9" TargetMode="External"/><Relationship Id="rId19" Type="http://schemas.openxmlformats.org/officeDocument/2006/relationships/hyperlink" Target="http://vikaspedia.in/agriculture/post-harvest-technologies/technologies-for-agri-horti-crops/storage-insects-and-their-management#section-18" TargetMode="External"/><Relationship Id="rId4" Type="http://schemas.openxmlformats.org/officeDocument/2006/relationships/hyperlink" Target="http://vikaspedia.in/agriculture/post-harvest-technologies/technologies-for-agri-horti-crops/storage-insects-and-their-management#section-3" TargetMode="External"/><Relationship Id="rId9" Type="http://schemas.openxmlformats.org/officeDocument/2006/relationships/hyperlink" Target="http://vikaspedia.in/agriculture/post-harvest-technologies/technologies-for-agri-horti-crops/storage-insects-and-their-management#section-8" TargetMode="External"/><Relationship Id="rId14" Type="http://schemas.openxmlformats.org/officeDocument/2006/relationships/hyperlink" Target="http://vikaspedia.in/agriculture/post-harvest-technologies/technologies-for-agri-horti-crops/storage-insects-and-their-management#section-1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p>
            <a:r>
              <a:rPr lang="ar-SA" dirty="0"/>
              <a:t>المحاضرة السادسة</a:t>
            </a:r>
            <a:br>
              <a:rPr lang="ar-SA" dirty="0"/>
            </a:br>
            <a:endParaRPr lang="ar-SA" dirty="0"/>
          </a:p>
        </p:txBody>
      </p:sp>
      <p:sp>
        <p:nvSpPr>
          <p:cNvPr id="3" name="Subtitle 2"/>
          <p:cNvSpPr>
            <a:spLocks noGrp="1"/>
          </p:cNvSpPr>
          <p:nvPr>
            <p:ph type="subTitle" idx="1"/>
          </p:nvPr>
        </p:nvSpPr>
        <p:spPr>
          <a:xfrm>
            <a:off x="1371600" y="2667000"/>
            <a:ext cx="6400800" cy="1752600"/>
          </a:xfrm>
        </p:spPr>
        <p:txBody>
          <a:bodyPr/>
          <a:lstStyle/>
          <a:p>
            <a:r>
              <a:rPr lang="ar-SA" dirty="0"/>
              <a:t>421 آفات المواد المخزونه</a:t>
            </a:r>
          </a:p>
          <a:p>
            <a:r>
              <a:rPr lang="ar-SA" dirty="0"/>
              <a:t>يوسف الدريهم</a:t>
            </a:r>
          </a:p>
          <a:p>
            <a:r>
              <a:rPr lang="ar-SA" dirty="0"/>
              <a:t>الفصل الدراسي الأول 1441هـ /2019  </a:t>
            </a:r>
          </a:p>
        </p:txBody>
      </p:sp>
    </p:spTree>
    <p:extLst>
      <p:ext uri="{BB962C8B-B14F-4D97-AF65-F5344CB8AC3E}">
        <p14:creationId xmlns:p14="http://schemas.microsoft.com/office/powerpoint/2010/main" val="61828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6" y="3657600"/>
            <a:ext cx="4964558" cy="2514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90487"/>
            <a:ext cx="3810000" cy="3362325"/>
          </a:xfrm>
          <a:prstGeom prst="rect">
            <a:avLst/>
          </a:prstGeom>
        </p:spPr>
      </p:pic>
      <p:sp>
        <p:nvSpPr>
          <p:cNvPr id="4" name="TextBox 3"/>
          <p:cNvSpPr txBox="1"/>
          <p:nvPr/>
        </p:nvSpPr>
        <p:spPr>
          <a:xfrm>
            <a:off x="1905000" y="1371600"/>
            <a:ext cx="2667000" cy="369332"/>
          </a:xfrm>
          <a:prstGeom prst="rect">
            <a:avLst/>
          </a:prstGeom>
          <a:noFill/>
        </p:spPr>
        <p:txBody>
          <a:bodyPr wrap="square" rtlCol="1">
            <a:spAutoFit/>
          </a:bodyPr>
          <a:lstStyle/>
          <a:p>
            <a:r>
              <a:rPr lang="ar-SA" dirty="0"/>
              <a:t>خروج الحشرة الكاملة </a:t>
            </a:r>
          </a:p>
        </p:txBody>
      </p:sp>
      <p:pic>
        <p:nvPicPr>
          <p:cNvPr id="4099" name="Picture 3" descr="https://upload.wikimedia.org/wikipedia/commons/thumb/3/34/RicegrainSitophilus.jpg/220px-RicegrainSitophilu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114800"/>
            <a:ext cx="20955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73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mage.slidesharecdn.com/vikiriceweevil-160606072248/95/viki-rice-weevil-6-638.jpg?cb=14651978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40320"/>
            <a:ext cx="4840490" cy="36341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50667"/>
            <a:ext cx="3914672"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430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attachment.outlook.live.net/owa/MSA%3Aaldryhim%40hotmail.com/service.svc/s/GetAttachmentThumbnail?id=AQMkADAwATExAGE2Ny00YzM5LTk2ZDAtMDACLTAwCgBGAAAD33NnM8ebkUiQklYvGL9quQcA%2FEm2KWXaR0iVAwyYhZhTwwAAAgEMAAAA%2FEm2KWXaR0iVAwyYhZhTwwACzEse0gAAAAESABAAxDNwzLkfeEKDgwARcOoLhQs%3D&amp;thumbnailType=2&amp;owa=outlook.live.com&amp;scriptVer=2019101401.06&amp;isc=1&amp;X-OWA-CANARY=5FC1o_G8r02NEv4ASm4iETA4YaDkUtcYQgPOU41fa77m9onzLjBUzlH0Nf--DH6sozGqauvV5-k.&amp;token=eyJhbGciOiJSUzI1NiIsImtpZCI6IjA2MDBGOUY2NzQ2MjA3MzdFNzM0MDRFMjg3QzQ1QTgxOENCN0NFQjgiLCJ4NXQiOiJCZ0Q1OW5SaUJ6Zm5OQVRpaDhSYWdZeTN6cmciLCJ0eXAiOiJKV1QifQ.eyJvcmlnaW4iOiJodHRwczovL21yMnAyNjRjYTAwMjguZnJhcDI2NC5wcm9kLm91dGxvb2suY29tIiwidmVyIjoiRXhjaGFuZ2UuQ2FsbGJhY2suVjEiLCJhcHBjdHhzZW5kZXIiOiJPd2FEb3dubG9hZEA4NGRmOWU3Zi1lOWY2LTQwYWYtYjQzNS1hYWFhYWFhYWFhYWEiLCJpc3NyaW5nIjoiV1ciLCJhcHBjdHgiOiJ7XCJtc2V4Y2hwcm90XCI6XCJvd2FcIixcInByaW1hcnlzaWRcIjpcIlMtMS0yODI3LTcyMjk1LTEyNzg4NDI1NzZcIixcInB1aWRcIjpcIjMxMDUwNTkzOTUwNjg5NlwiLFwib2lkXCI6XCIwMDAxMWE2Ny00YzM5LTk2ZDAtMDAwMC0wMDAwMDAwMDAwMDBcIixcInNjb3BlXCI6XCJPd2FEb3dubG9hZFwifSIsIm5iZiI6MTU3MTMwNDYwMCwiZXhwIjoxNTcxMzA1MjAwLCJpc3MiOiIwMDAwMDAwMi0wMDAwLTBmZjEtY2UwMC0wMDAwMDAwMDAwMDBAODRkZjllN2YtZTlmNi00MGFmLWI0MzUtYWFhYWFhYWFhYWFhIiwiYXVkIjoiMDAwMDAwMDItMDAwMC0wZmYxLWNlMDAtMDAwMDAwMDAwMDAwL2F0dGFjaG1lbnQub3V0bG9vay5saXZlLm5ldEA4NGRmOWU3Zi1lOWY2LTQwYWYtYjQzNS1hYWFhYWFhYWFhYWEifQ.aaezMLXu0y10tLtOiiOeibc-DWpxNHPfFm6RT-oVNh3nsu06MIlD5Nf5HcjjxRxHnYCdPodd4HvQ5zAMUlDKFk9Bbk_fEaAmbYmISIZox4oac1aJaxuEYExB1LdZnBXUdz1y7WboHgMy-BrEfICEQ-h6nkhxpUwssbtSO-IelqXPZ2BJUK1Hpxylmh4bb7l00NhmMq8Lzxt-QfyynlQv8ghMXbVtvsX4_Dk2rCiOLgk6t5kn5K_p7-4oMQSmHDidU6zp7u6pos_sPIsyB8E2-VCfp3ZKPHxh5N_RhkcW-KZF9j3PeuE_tYhxGRAXusTNuibzYBkGQvliU1sDGk_rjw&amp;animation=tr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855118"/>
            <a:ext cx="3429000" cy="293608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attachment.outlook.live.net/owa/MSA%3Aaldryhim%40hotmail.com/service.svc/s/GetAttachmentThumbnail?id=AQMkADAwATExAGE2Ny00YzM5LTk2ZDAtMDACLTAwCgBGAAAD33NnM8ebkUiQklYvGL9quQcA%2FEm2KWXaR0iVAwyYhZhTwwAAAgEMAAAA%2FEm2KWXaR0iVAwyYhZhTwwACzEse0wAAAAESABAAP1mggtLwnku1wJxWR9vWGg%3D%3D&amp;thumbnailType=2&amp;owa=outlook.live.com&amp;scriptVer=2019101401.06&amp;isc=1&amp;X-OWA-CANARY=oG2ggf7EjEScCNak_WFJamDxV7zkUtcYPMcl8lVNaFSmRg19JKnRgbr7JPLk_NVvk6B3F1zhE1k.&amp;token=eyJhbGciOiJSUzI1NiIsImtpZCI6IjA2MDBGOUY2NzQ2MjA3MzdFNzM0MDRFMjg3QzQ1QTgxOENCN0NFQjgiLCJ4NXQiOiJCZ0Q1OW5SaUJ6Zm5OQVRpaDhSYWdZeTN6cmciLCJ0eXAiOiJKV1QifQ.eyJvcmlnaW4iOiJodHRwczovL291dGxvb2subGl2ZS5jb20iLCJ2ZXIiOiJFeGNoYW5nZS5DYWxsYmFjay5WMSIsImFwcGN0eHNlbmRlciI6Ik93YURvd25sb2FkQDg0ZGY5ZTdmLWU5ZjYtNDBhZi1iNDM1LWFhYWFhYWFhYWFhYSIsImlzc3JpbmciOiJXVyIsImFwcGN0eCI6IntcIm1zZXhjaHByb3RcIjpcIm93YVwiLFwicHJpbWFyeXNpZFwiOlwiUy0xLTI4MjctNzIyOTUtMTI3ODg0MjU3NlwiLFwicHVpZFwiOlwiMzEwNTA1OTM5NTA2ODk2XCIsXCJvaWRcIjpcIjAwMDExYTY3LTRjMzktOTZkMC0wMDAwLTAwMDAwMDAwMDAwMFwiLFwic2NvcGVcIjpcIk93YURvd25sb2FkXCJ9IiwibmJmIjoxNTcxMzA0NjYzLCJleHAiOjE1NzEzMDUyNjMsImlzcyI6IjAwMDAwMDAyLTAwMDAtMGZmMS1jZTAwLTAwMDAwMDAwMDAwMEA4NGRmOWU3Zi1lOWY2LTQwYWYtYjQzNS1hYWFhYWFhYWFhYWEiLCJhdWQiOiIwMDAwMDAwMi0wMDAwLTBmZjEtY2UwMC0wMDAwMDAwMDAwMDAvYXR0YWNobWVudC5vdXRsb29rLmxpdmUubmV0QDg0ZGY5ZTdmLWU5ZjYtNDBhZi1iNDM1LWFhYWFhYWFhYWFhYSJ9.hAzPkm70EEMzmBTvDEPil1VX7XPiGUC5G_AJJpTAzUzNvLqmLqzxwuXn2ned5d4ZYLiGzbJRMIfX57NoYNih4EhVR1ZlsRqdZVHjPxbilPSXbNFp2UKUwmyhLfifgYDIpkaVn7DOeah7d-HEg7Cu-hXWMINSs7HpsBL57_0IH8LubMQzgn-dLIlbC2EpowCuhmbPOaR7X_U-QwTO1yaAixjuLPXDx062lhmR3dG7kuTRXbBJ59DqXxzGPYW1MVPEmSL53JrOE3TGnU6Gt4D-h_BVaLP9Y3RaYFeyl9_yGjFuesI4IeLXLEUTusCKxNDVuF48V5FpPIytBLtP5bcqAQ&amp;animation=tr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823328"/>
            <a:ext cx="3129206" cy="2679383"/>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19" y="1176514"/>
            <a:ext cx="7596187"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8200" y="641466"/>
            <a:ext cx="7162800" cy="369332"/>
          </a:xfrm>
          <a:prstGeom prst="rect">
            <a:avLst/>
          </a:prstGeom>
          <a:noFill/>
        </p:spPr>
        <p:txBody>
          <a:bodyPr wrap="square" rtlCol="1">
            <a:spAutoFit/>
          </a:bodyPr>
          <a:lstStyle/>
          <a:p>
            <a:pPr algn="ctr"/>
            <a:r>
              <a:rPr lang="ar-SA" b="1" dirty="0">
                <a:solidFill>
                  <a:srgbClr val="FF0000"/>
                </a:solidFill>
              </a:rPr>
              <a:t>مظهر الإصابة لسوسة الارز </a:t>
            </a:r>
          </a:p>
        </p:txBody>
      </p:sp>
      <p:sp>
        <p:nvSpPr>
          <p:cNvPr id="2" name="TextBox 1"/>
          <p:cNvSpPr txBox="1"/>
          <p:nvPr/>
        </p:nvSpPr>
        <p:spPr>
          <a:xfrm>
            <a:off x="2057400" y="5943600"/>
            <a:ext cx="5791200" cy="461665"/>
          </a:xfrm>
          <a:prstGeom prst="rect">
            <a:avLst/>
          </a:prstGeom>
          <a:noFill/>
        </p:spPr>
        <p:txBody>
          <a:bodyPr wrap="square" rtlCol="1">
            <a:spAutoFit/>
          </a:bodyPr>
          <a:lstStyle/>
          <a:p>
            <a:r>
              <a:rPr lang="ar-SA" sz="2400" dirty="0"/>
              <a:t>ثقب خروج الحشرة الكاملة صغير نسبيا ذو حواف منتظمة</a:t>
            </a:r>
          </a:p>
        </p:txBody>
      </p:sp>
    </p:spTree>
    <p:extLst>
      <p:ext uri="{BB962C8B-B14F-4D97-AF65-F5344CB8AC3E}">
        <p14:creationId xmlns:p14="http://schemas.microsoft.com/office/powerpoint/2010/main" val="4190458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3448051" cy="2505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4400" y="656635"/>
            <a:ext cx="6553200" cy="369332"/>
          </a:xfrm>
          <a:prstGeom prst="rect">
            <a:avLst/>
          </a:prstGeom>
          <a:noFill/>
        </p:spPr>
        <p:txBody>
          <a:bodyPr wrap="square" rtlCol="1">
            <a:spAutoFit/>
          </a:bodyPr>
          <a:lstStyle/>
          <a:p>
            <a:pPr algn="ctr"/>
            <a:r>
              <a:rPr lang="ar-SA" b="1" dirty="0">
                <a:solidFill>
                  <a:srgbClr val="FF0000"/>
                </a:solidFill>
              </a:rPr>
              <a:t>مظهر الإصابة لسوسة الحبوب</a:t>
            </a:r>
          </a:p>
        </p:txBody>
      </p:sp>
      <p:pic>
        <p:nvPicPr>
          <p:cNvPr id="3074"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1934" y="1423987"/>
            <a:ext cx="4596305" cy="30622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4400" y="4724400"/>
            <a:ext cx="7696200" cy="923330"/>
          </a:xfrm>
          <a:prstGeom prst="rect">
            <a:avLst/>
          </a:prstGeom>
        </p:spPr>
        <p:txBody>
          <a:bodyPr wrap="square">
            <a:spAutoFit/>
          </a:bodyPr>
          <a:lstStyle/>
          <a:p>
            <a:r>
              <a:rPr lang="en-US" dirty="0">
                <a:hlinkClick r:id="rId4"/>
              </a:rPr>
              <a:t>https://www.bing.com/videos/search?q=Sitophilus+granarius&amp;&amp;view=detail&amp;mid=0FE308191B8A2DFEE0410FE308191B8A2DFEE041&amp;&amp;FORM=VRDGAR</a:t>
            </a:r>
            <a:endParaRPr lang="ar-SA" dirty="0"/>
          </a:p>
          <a:p>
            <a:endParaRPr lang="ar-SA" dirty="0"/>
          </a:p>
        </p:txBody>
      </p:sp>
      <p:sp>
        <p:nvSpPr>
          <p:cNvPr id="5" name="TextBox 4"/>
          <p:cNvSpPr txBox="1"/>
          <p:nvPr/>
        </p:nvSpPr>
        <p:spPr>
          <a:xfrm>
            <a:off x="2286000" y="5463064"/>
            <a:ext cx="5715000" cy="400110"/>
          </a:xfrm>
          <a:prstGeom prst="rect">
            <a:avLst/>
          </a:prstGeom>
          <a:noFill/>
        </p:spPr>
        <p:txBody>
          <a:bodyPr wrap="square" rtlCol="1">
            <a:spAutoFit/>
          </a:bodyPr>
          <a:lstStyle/>
          <a:p>
            <a:r>
              <a:rPr lang="ar-SA" sz="2000" dirty="0"/>
              <a:t>ثقب خروج الحشرة الكاملة أكبر نسبيا ذو حواف ممزقة</a:t>
            </a:r>
          </a:p>
        </p:txBody>
      </p:sp>
    </p:spTree>
    <p:extLst>
      <p:ext uri="{BB962C8B-B14F-4D97-AF65-F5344CB8AC3E}">
        <p14:creationId xmlns:p14="http://schemas.microsoft.com/office/powerpoint/2010/main" val="3560132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48930"/>
            <a:ext cx="5943600" cy="1200329"/>
          </a:xfrm>
          <a:prstGeom prst="rect">
            <a:avLst/>
          </a:prstGeom>
          <a:noFill/>
        </p:spPr>
        <p:txBody>
          <a:bodyPr wrap="square" rtlCol="1">
            <a:spAutoFit/>
          </a:bodyPr>
          <a:lstStyle/>
          <a:p>
            <a:pPr algn="ctr"/>
            <a:r>
              <a:rPr lang="ar-SA" sz="2400" b="1" dirty="0"/>
              <a:t>ثاقبة الحبوب الصغرى</a:t>
            </a:r>
          </a:p>
          <a:p>
            <a:pPr algn="ctr"/>
            <a:r>
              <a:rPr lang="en-US" sz="2400" b="1" i="1" dirty="0" err="1"/>
              <a:t>Rh</a:t>
            </a:r>
            <a:r>
              <a:rPr lang="en-US" sz="2400" b="1" i="1" dirty="0" err="1">
                <a:solidFill>
                  <a:srgbClr val="FF0000"/>
                </a:solidFill>
              </a:rPr>
              <a:t>i</a:t>
            </a:r>
            <a:r>
              <a:rPr lang="en-US" sz="2400" b="1" i="1" dirty="0" err="1"/>
              <a:t>zopertha</a:t>
            </a:r>
            <a:r>
              <a:rPr lang="en-US" sz="2400" b="1" i="1" dirty="0"/>
              <a:t> </a:t>
            </a:r>
            <a:r>
              <a:rPr lang="en-US" sz="2400" b="1" i="1" dirty="0" err="1"/>
              <a:t>dominica</a:t>
            </a:r>
            <a:endParaRPr lang="ar-SA" sz="2400" b="1" i="1" dirty="0"/>
          </a:p>
          <a:p>
            <a:pPr algn="ctr"/>
            <a:r>
              <a:rPr lang="en-US" sz="2400" b="1" i="1" dirty="0" err="1"/>
              <a:t>Rh</a:t>
            </a:r>
            <a:r>
              <a:rPr lang="en-US" sz="2400" b="1" i="1" dirty="0" err="1">
                <a:solidFill>
                  <a:srgbClr val="FF0000"/>
                </a:solidFill>
              </a:rPr>
              <a:t>y</a:t>
            </a:r>
            <a:r>
              <a:rPr lang="en-US" sz="2400" b="1" i="1" dirty="0" err="1"/>
              <a:t>zopertha</a:t>
            </a:r>
            <a:r>
              <a:rPr lang="en-US" sz="2400" b="1" i="1" dirty="0"/>
              <a:t> </a:t>
            </a:r>
            <a:r>
              <a:rPr lang="en-US" sz="2400" b="1" i="1" dirty="0" err="1"/>
              <a:t>dominica</a:t>
            </a:r>
            <a:endParaRPr lang="ar-SA" sz="2400" b="1" i="1" dirty="0"/>
          </a:p>
        </p:txBody>
      </p:sp>
      <p:pic>
        <p:nvPicPr>
          <p:cNvPr id="614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2009776" cy="31051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9" y="4095750"/>
            <a:ext cx="3657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048000"/>
            <a:ext cx="4495801" cy="3400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09776" y="990600"/>
            <a:ext cx="6829424" cy="1938992"/>
          </a:xfrm>
          <a:prstGeom prst="rect">
            <a:avLst/>
          </a:prstGeom>
          <a:noFill/>
        </p:spPr>
        <p:txBody>
          <a:bodyPr wrap="square" rtlCol="1">
            <a:spAutoFit/>
          </a:bodyPr>
          <a:lstStyle/>
          <a:p>
            <a:r>
              <a:rPr lang="ar-SA" sz="2400" dirty="0"/>
              <a:t>آفة أولية</a:t>
            </a:r>
          </a:p>
          <a:p>
            <a:r>
              <a:rPr lang="ar-SA" sz="2400" dirty="0"/>
              <a:t>إصابة داخلية (اليرقات والعذراء)، البيض على المادة الغذائية</a:t>
            </a:r>
          </a:p>
          <a:p>
            <a:r>
              <a:rPr lang="ar-SA" sz="2400" dirty="0"/>
              <a:t>الرأس سفلي وقرن الاستشعار ورقي </a:t>
            </a:r>
          </a:p>
          <a:p>
            <a:r>
              <a:rPr lang="ar-SA" sz="2400" dirty="0"/>
              <a:t>اليرقة غليظة عند طرفها الأمامي مقوس الشكل، بيضاء اللون </a:t>
            </a:r>
            <a:r>
              <a:rPr lang="ar-SA" sz="2400" dirty="0">
                <a:solidFill>
                  <a:srgbClr val="FF0000"/>
                </a:solidFill>
              </a:rPr>
              <a:t>، لها أرجل صدرية</a:t>
            </a:r>
          </a:p>
        </p:txBody>
      </p:sp>
    </p:spTree>
    <p:extLst>
      <p:ext uri="{BB962C8B-B14F-4D97-AF65-F5344CB8AC3E}">
        <p14:creationId xmlns:p14="http://schemas.microsoft.com/office/powerpoint/2010/main" val="1379147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arve. Klick führt zu Großansicht im neuen Fen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971800"/>
            <a:ext cx="3492501" cy="3810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0676" y="2971800"/>
            <a:ext cx="4752976" cy="3676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685800"/>
            <a:ext cx="8763000" cy="830997"/>
          </a:xfrm>
          <a:prstGeom prst="rect">
            <a:avLst/>
          </a:prstGeom>
          <a:noFill/>
        </p:spPr>
        <p:txBody>
          <a:bodyPr wrap="square" rtlCol="1">
            <a:spAutoFit/>
          </a:bodyPr>
          <a:lstStyle/>
          <a:p>
            <a:r>
              <a:rPr lang="ar-SA" sz="2400" dirty="0"/>
              <a:t>الحشرة قوية الطيران تصيب الحبوب في المخازن </a:t>
            </a:r>
            <a:r>
              <a:rPr lang="ar-SA" sz="2400" dirty="0">
                <a:solidFill>
                  <a:srgbClr val="FF0000"/>
                </a:solidFill>
              </a:rPr>
              <a:t>والعراء </a:t>
            </a:r>
          </a:p>
          <a:p>
            <a:r>
              <a:rPr lang="ar-SA" sz="2400" dirty="0"/>
              <a:t>تصيب الحبوب مثل القمح والشعير والذرة والأرز  ودقيق القمح والفاكهة الجافة</a:t>
            </a:r>
          </a:p>
        </p:txBody>
      </p:sp>
      <p:sp>
        <p:nvSpPr>
          <p:cNvPr id="3" name="TextBox 2"/>
          <p:cNvSpPr txBox="1"/>
          <p:nvPr/>
        </p:nvSpPr>
        <p:spPr>
          <a:xfrm>
            <a:off x="457200" y="1782633"/>
            <a:ext cx="8229600" cy="830997"/>
          </a:xfrm>
          <a:prstGeom prst="rect">
            <a:avLst/>
          </a:prstGeom>
          <a:noFill/>
        </p:spPr>
        <p:txBody>
          <a:bodyPr wrap="square" rtlCol="1">
            <a:spAutoFit/>
          </a:bodyPr>
          <a:lstStyle/>
          <a:p>
            <a:r>
              <a:rPr lang="ar-SA" sz="2400" dirty="0"/>
              <a:t>تستخدم المصائد </a:t>
            </a:r>
            <a:r>
              <a:rPr lang="ar-SA" sz="2400" dirty="0" err="1"/>
              <a:t>الفيرومونية</a:t>
            </a:r>
            <a:r>
              <a:rPr lang="ar-SA" sz="2400" dirty="0"/>
              <a:t>  في برنامج المكافحة</a:t>
            </a:r>
          </a:p>
          <a:p>
            <a:r>
              <a:rPr lang="ar-SA" sz="2400" dirty="0"/>
              <a:t>الذكور تفرز </a:t>
            </a:r>
            <a:r>
              <a:rPr lang="ar-SA" sz="2400" dirty="0">
                <a:solidFill>
                  <a:srgbClr val="FF0000"/>
                </a:solidFill>
              </a:rPr>
              <a:t>فيرمون التجمع</a:t>
            </a:r>
          </a:p>
        </p:txBody>
      </p:sp>
      <mc:AlternateContent xmlns:mc="http://schemas.openxmlformats.org/markup-compatibility/2006" xmlns:pslz="http://schemas.microsoft.com/office/powerpoint/2016/slidezoom">
        <mc:Choice Requires="pslz">
          <p:graphicFrame>
            <p:nvGraphicFramePr>
              <p:cNvPr id="5" name="صورة الشريحة 4">
                <a:extLst>
                  <a:ext uri="{FF2B5EF4-FFF2-40B4-BE49-F238E27FC236}">
                    <a16:creationId xmlns:a16="http://schemas.microsoft.com/office/drawing/2014/main" id="{02E4C8AC-EB3A-493F-97BA-DB9E95224FAD}"/>
                  </a:ext>
                </a:extLst>
              </p:cNvPr>
              <p:cNvGraphicFramePr>
                <a:graphicFrameLocks noChangeAspect="1"/>
              </p:cNvGraphicFramePr>
              <p:nvPr>
                <p:extLst>
                  <p:ext uri="{D42A27DB-BD31-4B8C-83A1-F6EECF244321}">
                    <p14:modId xmlns:p14="http://schemas.microsoft.com/office/powerpoint/2010/main" val="3186121532"/>
                  </p:ext>
                </p:extLst>
              </p:nvPr>
            </p:nvGraphicFramePr>
            <p:xfrm>
              <a:off x="-2148840" y="-546354"/>
              <a:ext cx="2286000" cy="1714500"/>
            </p:xfrm>
            <a:graphic>
              <a:graphicData uri="http://schemas.microsoft.com/office/powerpoint/2016/slidezoom">
                <pslz:sldZm>
                  <pslz:sldZmObj sldId="361" cId="3560132238">
                    <pslz:zmPr id="{27054F66-EC4A-43E0-A7F3-1AEC53AFCB3E}"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p166:spPr>
                    </pslz:zmPr>
                  </pslz:sldZmObj>
                </pslz:sldZm>
              </a:graphicData>
            </a:graphic>
          </p:graphicFrame>
        </mc:Choice>
        <mc:Fallback xmlns="">
          <p:pic>
            <p:nvPicPr>
              <p:cNvPr id="5" name="صورة الشريحة 4">
                <a:hlinkClick r:id="rId5" action="ppaction://hlinksldjump"/>
                <a:extLst>
                  <a:ext uri="{FF2B5EF4-FFF2-40B4-BE49-F238E27FC236}">
                    <a16:creationId xmlns:a16="http://schemas.microsoft.com/office/drawing/2014/main" id="{02E4C8AC-EB3A-493F-97BA-DB9E95224FAD}"/>
                  </a:ext>
                </a:extLst>
              </p:cNvPr>
              <p:cNvPicPr>
                <a:picLocks noGrp="1" noRot="1" noChangeAspect="1" noMove="1" noResize="1" noEditPoints="1" noAdjustHandles="1" noChangeArrowheads="1" noChangeShapeType="1"/>
              </p:cNvPicPr>
              <p:nvPr/>
            </p:nvPicPr>
            <p:blipFill>
              <a:blip r:embed="rId6"/>
              <a:stretch>
                <a:fillRect/>
              </a:stretch>
            </p:blipFill>
            <p:spPr>
              <a:xfrm>
                <a:off x="-2148840" y="-546354"/>
                <a:ext cx="2286000" cy="1714500"/>
              </a:xfrm>
              <a:prstGeom prst="rect">
                <a:avLst/>
              </a:prstGeom>
            </p:spPr>
          </p:pic>
        </mc:Fallback>
      </mc:AlternateContent>
    </p:spTree>
    <p:extLst>
      <p:ext uri="{BB962C8B-B14F-4D97-AF65-F5344CB8AC3E}">
        <p14:creationId xmlns:p14="http://schemas.microsoft.com/office/powerpoint/2010/main" val="1033223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4287" y="153905"/>
            <a:ext cx="5105400" cy="339741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06294"/>
            <a:ext cx="3186112" cy="318611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962400"/>
            <a:ext cx="6096000" cy="2124075"/>
          </a:xfrm>
          <a:prstGeom prst="rect">
            <a:avLst/>
          </a:prstGeom>
        </p:spPr>
      </p:pic>
      <p:sp>
        <p:nvSpPr>
          <p:cNvPr id="5" name="TextBox 4"/>
          <p:cNvSpPr txBox="1"/>
          <p:nvPr/>
        </p:nvSpPr>
        <p:spPr>
          <a:xfrm>
            <a:off x="228600" y="6086475"/>
            <a:ext cx="8915400" cy="830997"/>
          </a:xfrm>
          <a:prstGeom prst="rect">
            <a:avLst/>
          </a:prstGeom>
          <a:noFill/>
        </p:spPr>
        <p:txBody>
          <a:bodyPr wrap="square" rtlCol="1">
            <a:spAutoFit/>
          </a:bodyPr>
          <a:lstStyle/>
          <a:p>
            <a:r>
              <a:rPr lang="ar-SA" sz="2400" dirty="0"/>
              <a:t>مظهر إصابة في المكسرات البرازيلية بعد 24 ساعة من إصابتها بحشرات كاملة بثاقبة الحبوب الصغرى </a:t>
            </a:r>
          </a:p>
        </p:txBody>
      </p:sp>
      <p:sp>
        <p:nvSpPr>
          <p:cNvPr id="6" name="TextBox 5"/>
          <p:cNvSpPr txBox="1"/>
          <p:nvPr/>
        </p:nvSpPr>
        <p:spPr>
          <a:xfrm>
            <a:off x="3124200" y="533400"/>
            <a:ext cx="4953000" cy="523220"/>
          </a:xfrm>
          <a:prstGeom prst="rect">
            <a:avLst/>
          </a:prstGeom>
          <a:noFill/>
        </p:spPr>
        <p:txBody>
          <a:bodyPr wrap="square" rtlCol="1">
            <a:spAutoFit/>
          </a:bodyPr>
          <a:lstStyle/>
          <a:p>
            <a:r>
              <a:rPr lang="ar-SA" sz="2800" dirty="0">
                <a:solidFill>
                  <a:schemeClr val="bg1"/>
                </a:solidFill>
              </a:rPr>
              <a:t>مظهر إصابة في حبوب القمح </a:t>
            </a:r>
          </a:p>
        </p:txBody>
      </p:sp>
      <p:sp>
        <p:nvSpPr>
          <p:cNvPr id="7" name="TextBox 6"/>
          <p:cNvSpPr txBox="1"/>
          <p:nvPr/>
        </p:nvSpPr>
        <p:spPr>
          <a:xfrm>
            <a:off x="1524000" y="3591779"/>
            <a:ext cx="4724400" cy="461665"/>
          </a:xfrm>
          <a:prstGeom prst="rect">
            <a:avLst/>
          </a:prstGeom>
          <a:noFill/>
        </p:spPr>
        <p:txBody>
          <a:bodyPr wrap="square" rtlCol="1">
            <a:spAutoFit/>
          </a:bodyPr>
          <a:lstStyle/>
          <a:p>
            <a:r>
              <a:rPr lang="ar-SA" sz="2400" dirty="0"/>
              <a:t>الأطوار الضارة: اليرقة والحشرة الكاملة</a:t>
            </a:r>
          </a:p>
        </p:txBody>
      </p:sp>
    </p:spTree>
    <p:extLst>
      <p:ext uri="{BB962C8B-B14F-4D97-AF65-F5344CB8AC3E}">
        <p14:creationId xmlns:p14="http://schemas.microsoft.com/office/powerpoint/2010/main" val="1208445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0355"/>
            <a:ext cx="5867400" cy="461665"/>
          </a:xfrm>
          <a:prstGeom prst="rect">
            <a:avLst/>
          </a:prstGeom>
          <a:noFill/>
        </p:spPr>
        <p:txBody>
          <a:bodyPr wrap="square" rtlCol="1">
            <a:spAutoFit/>
          </a:bodyPr>
          <a:lstStyle/>
          <a:p>
            <a:r>
              <a:rPr lang="ar-SA" sz="2400" dirty="0"/>
              <a:t>خنفساء الخابرا </a:t>
            </a:r>
            <a:r>
              <a:rPr lang="en-US" sz="2400" i="1" dirty="0" err="1"/>
              <a:t>Trogoderma</a:t>
            </a:r>
            <a:r>
              <a:rPr lang="en-US" sz="2400" i="1" dirty="0"/>
              <a:t> </a:t>
            </a:r>
            <a:r>
              <a:rPr lang="en-US" sz="2400" i="1" dirty="0" err="1"/>
              <a:t>granarium</a:t>
            </a:r>
            <a:endParaRPr lang="ar-SA" sz="2400" i="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43000"/>
            <a:ext cx="3810000" cy="48101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725" y="1066800"/>
            <a:ext cx="1857375" cy="24574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7925" y="1409699"/>
            <a:ext cx="2514600" cy="1819275"/>
          </a:xfrm>
          <a:prstGeom prst="rect">
            <a:avLst/>
          </a:prstGeom>
        </p:spPr>
      </p:pic>
      <p:sp>
        <p:nvSpPr>
          <p:cNvPr id="9" name="TextBox 8"/>
          <p:cNvSpPr txBox="1"/>
          <p:nvPr/>
        </p:nvSpPr>
        <p:spPr>
          <a:xfrm>
            <a:off x="4276725" y="3505200"/>
            <a:ext cx="4638675" cy="1015663"/>
          </a:xfrm>
          <a:prstGeom prst="rect">
            <a:avLst/>
          </a:prstGeom>
          <a:noFill/>
        </p:spPr>
        <p:txBody>
          <a:bodyPr wrap="square" rtlCol="1">
            <a:spAutoFit/>
          </a:bodyPr>
          <a:lstStyle/>
          <a:p>
            <a:r>
              <a:rPr lang="ar-SA" sz="2000" dirty="0"/>
              <a:t>الحشرة الكاملة محدبة ، مع وجود شعيرات دقيقيه وكثيفة مختلفة الألوان، طول الطور الكامل أقل من أسبوع</a:t>
            </a:r>
          </a:p>
          <a:p>
            <a:r>
              <a:rPr lang="ar-SA" sz="2000" dirty="0"/>
              <a:t>الذكور أصغر حجما من الإناث </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7737" y="4495800"/>
            <a:ext cx="3314700" cy="2274540"/>
          </a:xfrm>
          <a:prstGeom prst="rect">
            <a:avLst/>
          </a:prstGeom>
        </p:spPr>
      </p:pic>
      <p:sp>
        <p:nvSpPr>
          <p:cNvPr id="12" name="TextBox 11"/>
          <p:cNvSpPr txBox="1"/>
          <p:nvPr/>
        </p:nvSpPr>
        <p:spPr>
          <a:xfrm>
            <a:off x="4572000" y="5486400"/>
            <a:ext cx="804863" cy="523220"/>
          </a:xfrm>
          <a:prstGeom prst="rect">
            <a:avLst/>
          </a:prstGeom>
          <a:noFill/>
        </p:spPr>
        <p:txBody>
          <a:bodyPr wrap="square" rtlCol="1">
            <a:spAutoFit/>
          </a:bodyPr>
          <a:lstStyle/>
          <a:p>
            <a:r>
              <a:rPr lang="ar-SA" sz="2800" dirty="0">
                <a:solidFill>
                  <a:srgbClr val="FFC000"/>
                </a:solidFill>
              </a:rPr>
              <a:t>ذكر</a:t>
            </a:r>
          </a:p>
        </p:txBody>
      </p:sp>
      <p:sp>
        <p:nvSpPr>
          <p:cNvPr id="13" name="TextBox 12"/>
          <p:cNvSpPr txBox="1"/>
          <p:nvPr/>
        </p:nvSpPr>
        <p:spPr>
          <a:xfrm>
            <a:off x="7086600" y="5562600"/>
            <a:ext cx="914400" cy="461665"/>
          </a:xfrm>
          <a:prstGeom prst="rect">
            <a:avLst/>
          </a:prstGeom>
          <a:noFill/>
        </p:spPr>
        <p:txBody>
          <a:bodyPr wrap="square" rtlCol="1">
            <a:spAutoFit/>
          </a:bodyPr>
          <a:lstStyle/>
          <a:p>
            <a:r>
              <a:rPr lang="ar-SA" sz="2400" dirty="0">
                <a:solidFill>
                  <a:srgbClr val="FFC000"/>
                </a:solidFill>
              </a:rPr>
              <a:t>أنثى</a:t>
            </a:r>
          </a:p>
        </p:txBody>
      </p:sp>
      <p:sp>
        <p:nvSpPr>
          <p:cNvPr id="14" name="TextBox 13"/>
          <p:cNvSpPr txBox="1"/>
          <p:nvPr/>
        </p:nvSpPr>
        <p:spPr>
          <a:xfrm>
            <a:off x="6934200" y="995065"/>
            <a:ext cx="1981200" cy="461665"/>
          </a:xfrm>
          <a:prstGeom prst="rect">
            <a:avLst/>
          </a:prstGeom>
          <a:noFill/>
        </p:spPr>
        <p:txBody>
          <a:bodyPr wrap="square" rtlCol="1">
            <a:spAutoFit/>
          </a:bodyPr>
          <a:lstStyle/>
          <a:p>
            <a:r>
              <a:rPr lang="ar-SA" sz="2400" b="1" dirty="0">
                <a:solidFill>
                  <a:srgbClr val="FF0000"/>
                </a:solidFill>
              </a:rPr>
              <a:t>من أخطر الآفات</a:t>
            </a:r>
          </a:p>
        </p:txBody>
      </p:sp>
      <p:cxnSp>
        <p:nvCxnSpPr>
          <p:cNvPr id="4" name="Straight Connector 3"/>
          <p:cNvCxnSpPr/>
          <p:nvPr/>
        </p:nvCxnSpPr>
        <p:spPr>
          <a:xfrm>
            <a:off x="7239000" y="1371600"/>
            <a:ext cx="1533525" cy="0"/>
          </a:xfrm>
          <a:prstGeom prst="line">
            <a:avLst/>
          </a:prstGeom>
        </p:spPr>
        <p:style>
          <a:lnRef idx="3">
            <a:schemeClr val="accent1"/>
          </a:lnRef>
          <a:fillRef idx="0">
            <a:schemeClr val="accent1"/>
          </a:fillRef>
          <a:effectRef idx="2">
            <a:schemeClr val="accent1"/>
          </a:effectRef>
          <a:fontRef idx="minor">
            <a:schemeClr val="tx1"/>
          </a:fontRef>
        </p:style>
      </p:cxnSp>
      <p:sp>
        <p:nvSpPr>
          <p:cNvPr id="17" name="TextBox 16"/>
          <p:cNvSpPr txBox="1"/>
          <p:nvPr/>
        </p:nvSpPr>
        <p:spPr>
          <a:xfrm>
            <a:off x="7086600" y="2895600"/>
            <a:ext cx="985837" cy="461665"/>
          </a:xfrm>
          <a:prstGeom prst="rect">
            <a:avLst/>
          </a:prstGeom>
          <a:noFill/>
        </p:spPr>
        <p:txBody>
          <a:bodyPr wrap="square" rtlCol="1">
            <a:spAutoFit/>
          </a:bodyPr>
          <a:lstStyle/>
          <a:p>
            <a:r>
              <a:rPr lang="ar-SA" sz="2400" dirty="0">
                <a:solidFill>
                  <a:schemeClr val="bg1"/>
                </a:solidFill>
              </a:rPr>
              <a:t>بيضة</a:t>
            </a:r>
          </a:p>
        </p:txBody>
      </p:sp>
      <p:sp>
        <p:nvSpPr>
          <p:cNvPr id="18" name="TextBox 17"/>
          <p:cNvSpPr txBox="1"/>
          <p:nvPr/>
        </p:nvSpPr>
        <p:spPr>
          <a:xfrm>
            <a:off x="5376863" y="3048000"/>
            <a:ext cx="642937" cy="369332"/>
          </a:xfrm>
          <a:prstGeom prst="rect">
            <a:avLst/>
          </a:prstGeom>
          <a:noFill/>
        </p:spPr>
        <p:txBody>
          <a:bodyPr wrap="square" rtlCol="1">
            <a:spAutoFit/>
          </a:bodyPr>
          <a:lstStyle/>
          <a:p>
            <a:r>
              <a:rPr lang="ar-SA" dirty="0">
                <a:solidFill>
                  <a:schemeClr val="bg1"/>
                </a:solidFill>
              </a:rPr>
              <a:t>يرقة</a:t>
            </a:r>
          </a:p>
        </p:txBody>
      </p:sp>
    </p:spTree>
    <p:extLst>
      <p:ext uri="{BB962C8B-B14F-4D97-AF65-F5344CB8AC3E}">
        <p14:creationId xmlns:p14="http://schemas.microsoft.com/office/powerpoint/2010/main" val="1728928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81200"/>
            <a:ext cx="8305800" cy="1569660"/>
          </a:xfrm>
          <a:prstGeom prst="rect">
            <a:avLst/>
          </a:prstGeom>
        </p:spPr>
        <p:txBody>
          <a:bodyPr wrap="square">
            <a:spAutoFit/>
          </a:bodyPr>
          <a:lstStyle/>
          <a:p>
            <a:r>
              <a:rPr lang="ar-SA" sz="2400" dirty="0"/>
              <a:t>تسمى كذلك خنفساء البسكويت (</a:t>
            </a:r>
            <a:r>
              <a:rPr lang="ar-SA" sz="2400" i="1" dirty="0" err="1"/>
              <a:t>Trogoderma</a:t>
            </a:r>
            <a:r>
              <a:rPr lang="ar-SA" sz="2400" i="1" dirty="0"/>
              <a:t> </a:t>
            </a:r>
            <a:r>
              <a:rPr lang="ar-SA" sz="2400" i="1" dirty="0" err="1"/>
              <a:t>granarium</a:t>
            </a:r>
            <a:r>
              <a:rPr lang="ar-SA" sz="2400" dirty="0"/>
              <a:t>) ، والتي تسمى أيضًا خنفساء الخزانة موطنها الأصلي في جنوب آسيا ، </a:t>
            </a:r>
            <a:r>
              <a:rPr lang="ar-SA" sz="2400" dirty="0">
                <a:solidFill>
                  <a:srgbClr val="FF0000"/>
                </a:solidFill>
              </a:rPr>
              <a:t>واحدة من أكثر الآفات المدمرة </a:t>
            </a:r>
            <a:r>
              <a:rPr lang="ar-SA" sz="2400" dirty="0"/>
              <a:t>في العالم لمنتجات الحبوب والبذور. تعتبر واحدا من أسوأ 100 من أنواع الحشرات </a:t>
            </a:r>
            <a:r>
              <a:rPr lang="ar-SA" sz="2400" b="1" dirty="0">
                <a:solidFill>
                  <a:srgbClr val="FF0000"/>
                </a:solidFill>
              </a:rPr>
              <a:t>الغازية </a:t>
            </a:r>
            <a:r>
              <a:rPr lang="ar-SA" sz="2400" dirty="0"/>
              <a:t>في العالم.</a:t>
            </a:r>
          </a:p>
        </p:txBody>
      </p:sp>
      <p:sp>
        <p:nvSpPr>
          <p:cNvPr id="3" name="TextBox 2"/>
          <p:cNvSpPr txBox="1"/>
          <p:nvPr/>
        </p:nvSpPr>
        <p:spPr>
          <a:xfrm>
            <a:off x="2819400" y="914400"/>
            <a:ext cx="5105400" cy="523220"/>
          </a:xfrm>
          <a:prstGeom prst="rect">
            <a:avLst/>
          </a:prstGeom>
          <a:noFill/>
        </p:spPr>
        <p:txBody>
          <a:bodyPr wrap="square" rtlCol="1">
            <a:spAutoFit/>
          </a:bodyPr>
          <a:lstStyle/>
          <a:p>
            <a:r>
              <a:rPr lang="ar-SA" sz="2800" dirty="0"/>
              <a:t>أهمية خنفساء الخابرا</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437" y="3657600"/>
            <a:ext cx="5724525" cy="2994022"/>
          </a:xfrm>
          <a:prstGeom prst="rect">
            <a:avLst/>
          </a:prstGeom>
        </p:spPr>
      </p:pic>
    </p:spTree>
    <p:extLst>
      <p:ext uri="{BB962C8B-B14F-4D97-AF65-F5344CB8AC3E}">
        <p14:creationId xmlns:p14="http://schemas.microsoft.com/office/powerpoint/2010/main" val="1215236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905000"/>
            <a:ext cx="8458200" cy="1815882"/>
          </a:xfrm>
          <a:prstGeom prst="rect">
            <a:avLst/>
          </a:prstGeom>
          <a:noFill/>
        </p:spPr>
        <p:txBody>
          <a:bodyPr wrap="square" rtlCol="1">
            <a:spAutoFit/>
          </a:bodyPr>
          <a:lstStyle/>
          <a:p>
            <a:r>
              <a:rPr lang="ar-SA" sz="2800" dirty="0"/>
              <a:t>خنفساء الخابرا من أخطر الآفات لتحملها التغيرات في الظروف البيئية السائدة ، اليرقات لها القدرة على الدخول في طور سكون اختياري يمكنها من تحمل الظروف غير مناسبة من انخفاض أو ارتفاع في درجة الحرارة أو ندرة الغذاء وتستطيع اليرقات أن تعيش عدة شهور بدون غذاء </a:t>
            </a:r>
          </a:p>
        </p:txBody>
      </p:sp>
      <p:sp>
        <p:nvSpPr>
          <p:cNvPr id="3" name="TextBox 2"/>
          <p:cNvSpPr txBox="1"/>
          <p:nvPr/>
        </p:nvSpPr>
        <p:spPr>
          <a:xfrm>
            <a:off x="2819400" y="914400"/>
            <a:ext cx="5105400" cy="523220"/>
          </a:xfrm>
          <a:prstGeom prst="rect">
            <a:avLst/>
          </a:prstGeom>
          <a:noFill/>
        </p:spPr>
        <p:txBody>
          <a:bodyPr wrap="square" rtlCol="1">
            <a:spAutoFit/>
          </a:bodyPr>
          <a:lstStyle/>
          <a:p>
            <a:r>
              <a:rPr lang="ar-SA" sz="2800" dirty="0"/>
              <a:t>أهمية خنفساء الخابرا</a:t>
            </a:r>
          </a:p>
        </p:txBody>
      </p:sp>
    </p:spTree>
    <p:extLst>
      <p:ext uri="{BB962C8B-B14F-4D97-AF65-F5344CB8AC3E}">
        <p14:creationId xmlns:p14="http://schemas.microsoft.com/office/powerpoint/2010/main" val="2303511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49575216"/>
              </p:ext>
            </p:extLst>
          </p:nvPr>
        </p:nvGraphicFramePr>
        <p:xfrm>
          <a:off x="381000" y="609598"/>
          <a:ext cx="8305800" cy="5433988"/>
        </p:xfrm>
        <a:graphic>
          <a:graphicData uri="http://schemas.openxmlformats.org/drawingml/2006/table">
            <a:tbl>
              <a:tblPr>
                <a:tableStyleId>{5C22544A-7EE6-4342-B048-85BDC9FD1C3A}</a:tableStyleId>
              </a:tblPr>
              <a:tblGrid>
                <a:gridCol w="5415793">
                  <a:extLst>
                    <a:ext uri="{9D8B030D-6E8A-4147-A177-3AD203B41FA5}">
                      <a16:colId xmlns:a16="http://schemas.microsoft.com/office/drawing/2014/main" val="20000"/>
                    </a:ext>
                  </a:extLst>
                </a:gridCol>
                <a:gridCol w="1264477">
                  <a:extLst>
                    <a:ext uri="{9D8B030D-6E8A-4147-A177-3AD203B41FA5}">
                      <a16:colId xmlns:a16="http://schemas.microsoft.com/office/drawing/2014/main" val="20001"/>
                    </a:ext>
                  </a:extLst>
                </a:gridCol>
                <a:gridCol w="1625530">
                  <a:extLst>
                    <a:ext uri="{9D8B030D-6E8A-4147-A177-3AD203B41FA5}">
                      <a16:colId xmlns:a16="http://schemas.microsoft.com/office/drawing/2014/main" val="20002"/>
                    </a:ext>
                  </a:extLst>
                </a:gridCol>
              </a:tblGrid>
              <a:tr h="234571">
                <a:tc gridSpan="3">
                  <a:txBody>
                    <a:bodyPr/>
                    <a:lstStyle/>
                    <a:p>
                      <a:pPr algn="l">
                        <a:lnSpc>
                          <a:spcPct val="115000"/>
                        </a:lnSpc>
                        <a:spcAft>
                          <a:spcPts val="0"/>
                        </a:spcAft>
                      </a:pPr>
                      <a:endParaRPr lang="en-US" sz="1400" dirty="0">
                        <a:effectLst/>
                        <a:latin typeface="Calibri"/>
                        <a:ea typeface="Calibri"/>
                        <a:cs typeface="Arial"/>
                      </a:endParaRPr>
                    </a:p>
                  </a:txBody>
                  <a:tcPr marL="68580" marR="68580" marT="0" marB="0"/>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0000"/>
                  </a:ext>
                </a:extLst>
              </a:tr>
              <a:tr h="767687">
                <a:tc>
                  <a:txBody>
                    <a:bodyPr/>
                    <a:lstStyle/>
                    <a:p>
                      <a:pPr algn="ctr">
                        <a:lnSpc>
                          <a:spcPct val="115000"/>
                        </a:lnSpc>
                        <a:spcAft>
                          <a:spcPts val="0"/>
                        </a:spcAft>
                      </a:pPr>
                      <a:r>
                        <a:rPr lang="ar-SA" sz="1800" dirty="0">
                          <a:effectLst/>
                        </a:rPr>
                        <a:t>المواضيع</a:t>
                      </a:r>
                      <a:r>
                        <a:rPr lang="en-US" sz="1800" dirty="0">
                          <a:effectLst/>
                        </a:rPr>
                        <a:t>     </a:t>
                      </a:r>
                      <a:r>
                        <a:rPr lang="ar-SA" sz="1800" dirty="0">
                          <a:effectLst/>
                        </a:rPr>
                        <a:t> </a:t>
                      </a:r>
                      <a:r>
                        <a:rPr lang="en-US" sz="1100" dirty="0">
                          <a:effectLst/>
                        </a:rPr>
                        <a:t>List of Topics</a:t>
                      </a:r>
                      <a:endParaRPr lang="en-US" sz="1400" dirty="0">
                        <a:effectLst/>
                        <a:latin typeface="Calibri"/>
                        <a:ea typeface="Calibri"/>
                        <a:cs typeface="Arial"/>
                      </a:endParaRPr>
                    </a:p>
                  </a:txBody>
                  <a:tcPr marL="68580" marR="68580" marT="0" marB="0"/>
                </a:tc>
                <a:tc>
                  <a:txBody>
                    <a:bodyPr/>
                    <a:lstStyle/>
                    <a:p>
                      <a:pPr algn="ctr">
                        <a:lnSpc>
                          <a:spcPct val="115000"/>
                        </a:lnSpc>
                        <a:spcAft>
                          <a:spcPts val="0"/>
                        </a:spcAft>
                      </a:pPr>
                      <a:r>
                        <a:rPr lang="ar-SA" sz="1800" dirty="0">
                          <a:effectLst/>
                        </a:rPr>
                        <a:t>عدد الاسابيع </a:t>
                      </a:r>
                      <a:r>
                        <a:rPr lang="en-US" sz="1400" dirty="0">
                          <a:effectLst/>
                        </a:rPr>
                        <a:t>No. of</a:t>
                      </a:r>
                      <a:endParaRPr lang="en-US" sz="1800" dirty="0">
                        <a:effectLst/>
                      </a:endParaRPr>
                    </a:p>
                    <a:p>
                      <a:pPr algn="ctr">
                        <a:lnSpc>
                          <a:spcPct val="115000"/>
                        </a:lnSpc>
                        <a:spcAft>
                          <a:spcPts val="0"/>
                        </a:spcAft>
                      </a:pPr>
                      <a:r>
                        <a:rPr lang="en-US" sz="1400" dirty="0">
                          <a:effectLst/>
                        </a:rPr>
                        <a:t>Weeks</a:t>
                      </a:r>
                      <a:endParaRPr lang="en-US" sz="1800" dirty="0">
                        <a:effectLst/>
                        <a:latin typeface="Calibri"/>
                        <a:ea typeface="Calibri"/>
                        <a:cs typeface="Arial"/>
                      </a:endParaRPr>
                    </a:p>
                  </a:txBody>
                  <a:tcPr marL="68580" marR="68580" marT="0" marB="0"/>
                </a:tc>
                <a:tc>
                  <a:txBody>
                    <a:bodyPr/>
                    <a:lstStyle/>
                    <a:p>
                      <a:pPr algn="ctr">
                        <a:lnSpc>
                          <a:spcPct val="115000"/>
                        </a:lnSpc>
                        <a:spcAft>
                          <a:spcPts val="0"/>
                        </a:spcAft>
                      </a:pPr>
                      <a:r>
                        <a:rPr lang="en-US" sz="1400" baseline="0" dirty="0">
                          <a:effectLst/>
                        </a:rPr>
                        <a:t> </a:t>
                      </a:r>
                      <a:r>
                        <a:rPr lang="en-US" sz="1400" dirty="0">
                          <a:effectLst/>
                        </a:rPr>
                        <a:t>Contact hour</a:t>
                      </a:r>
                      <a:r>
                        <a:rPr lang="en-US" sz="1800" dirty="0">
                          <a:effectLst/>
                        </a:rPr>
                        <a:t>s</a:t>
                      </a:r>
                      <a:endParaRPr lang="ar-SA" sz="1800" dirty="0">
                        <a:effectLst/>
                      </a:endParaRPr>
                    </a:p>
                    <a:p>
                      <a:pPr algn="ctr">
                        <a:lnSpc>
                          <a:spcPct val="115000"/>
                        </a:lnSpc>
                        <a:spcAft>
                          <a:spcPts val="0"/>
                        </a:spcAft>
                      </a:pPr>
                      <a:r>
                        <a:rPr lang="ar-SA" sz="1800" dirty="0">
                          <a:effectLst/>
                          <a:latin typeface="Calibri"/>
                          <a:ea typeface="Calibri"/>
                          <a:cs typeface="Arial"/>
                        </a:rPr>
                        <a:t>الساعات</a:t>
                      </a:r>
                      <a:endParaRPr lang="en-US" sz="18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895633">
                <a:tc>
                  <a:txBody>
                    <a:bodyPr/>
                    <a:lstStyle/>
                    <a:p>
                      <a:pPr algn="l">
                        <a:lnSpc>
                          <a:spcPct val="115000"/>
                        </a:lnSpc>
                        <a:spcAft>
                          <a:spcPts val="0"/>
                        </a:spcAft>
                      </a:pPr>
                      <a:r>
                        <a:rPr lang="en-US" sz="1100" dirty="0">
                          <a:effectLst/>
                        </a:rPr>
                        <a:t>Review and recognize different kind of losses in harvesting, transporting, distribution, storage, milling, silos, and food preparing</a:t>
                      </a:r>
                      <a:endParaRPr lang="ar-SA" sz="1100" dirty="0">
                        <a:effectLst/>
                      </a:endParaRPr>
                    </a:p>
                    <a:p>
                      <a:pPr algn="r">
                        <a:lnSpc>
                          <a:spcPct val="115000"/>
                        </a:lnSpc>
                        <a:spcAft>
                          <a:spcPts val="0"/>
                        </a:spcAft>
                      </a:pPr>
                      <a:r>
                        <a:rPr lang="ar-SA" sz="1600" dirty="0">
                          <a:effectLst/>
                        </a:rPr>
                        <a:t>الفقد في الحصاد والنقل والتوزيع</a:t>
                      </a:r>
                      <a:r>
                        <a:rPr lang="ar-SA" sz="1600" baseline="0" dirty="0">
                          <a:effectLst/>
                        </a:rPr>
                        <a:t> في المخازن والصوامع وفي اعداد الاطعمة</a:t>
                      </a:r>
                      <a:r>
                        <a:rPr lang="en-US" sz="1600" dirty="0">
                          <a:effectLst/>
                        </a:rPr>
                        <a:t> </a:t>
                      </a:r>
                      <a:endParaRPr lang="en-US" sz="2000" dirty="0">
                        <a:effectLst/>
                      </a:endParaRPr>
                    </a:p>
                    <a:p>
                      <a:pPr algn="l">
                        <a:lnSpc>
                          <a:spcPct val="115000"/>
                        </a:lnSpc>
                        <a:spcAft>
                          <a:spcPts val="0"/>
                        </a:spcAft>
                      </a:pPr>
                      <a:r>
                        <a:rPr lang="en-US" sz="1100" dirty="0">
                          <a:effectLst/>
                        </a:rPr>
                        <a:t> </a:t>
                      </a:r>
                      <a:endParaRPr lang="en-US" sz="1400" dirty="0">
                        <a:effectLst/>
                        <a:latin typeface="Calibri"/>
                        <a:ea typeface="Calibri"/>
                        <a:cs typeface="Arial"/>
                      </a:endParaRPr>
                    </a:p>
                  </a:txBody>
                  <a:tcPr marL="68580" marR="68580" marT="0" marB="0"/>
                </a:tc>
                <a:tc>
                  <a:txBody>
                    <a:bodyPr/>
                    <a:lstStyle/>
                    <a:p>
                      <a:pPr algn="ctr">
                        <a:lnSpc>
                          <a:spcPct val="115000"/>
                        </a:lnSpc>
                        <a:spcAft>
                          <a:spcPts val="0"/>
                        </a:spcAft>
                      </a:pPr>
                      <a:r>
                        <a:rPr lang="en-US" sz="1600" dirty="0">
                          <a:effectLst/>
                        </a:rPr>
                        <a:t> </a:t>
                      </a:r>
                      <a:endParaRPr lang="en-US" sz="2000" dirty="0">
                        <a:effectLst/>
                      </a:endParaRPr>
                    </a:p>
                    <a:p>
                      <a:pPr algn="ctr">
                        <a:lnSpc>
                          <a:spcPct val="115000"/>
                        </a:lnSpc>
                        <a:spcAft>
                          <a:spcPts val="0"/>
                        </a:spcAft>
                      </a:pPr>
                      <a:r>
                        <a:rPr lang="en-US" sz="1600" dirty="0">
                          <a:effectLst/>
                        </a:rPr>
                        <a:t>1</a:t>
                      </a:r>
                      <a:endParaRPr lang="en-US" sz="2000" dirty="0">
                        <a:effectLst/>
                        <a:latin typeface="Calibri"/>
                        <a:ea typeface="Calibri"/>
                        <a:cs typeface="Arial"/>
                      </a:endParaRPr>
                    </a:p>
                  </a:txBody>
                  <a:tcPr marL="68580" marR="68580" marT="0" marB="0"/>
                </a:tc>
                <a:tc>
                  <a:txBody>
                    <a:bodyPr/>
                    <a:lstStyle/>
                    <a:p>
                      <a:pPr algn="ctr">
                        <a:lnSpc>
                          <a:spcPct val="115000"/>
                        </a:lnSpc>
                        <a:spcAft>
                          <a:spcPts val="0"/>
                        </a:spcAft>
                      </a:pPr>
                      <a:r>
                        <a:rPr lang="en-US" sz="1600" dirty="0">
                          <a:effectLst/>
                        </a:rPr>
                        <a:t> </a:t>
                      </a:r>
                      <a:endParaRPr lang="en-US" sz="2000" dirty="0">
                        <a:effectLst/>
                      </a:endParaRPr>
                    </a:p>
                    <a:p>
                      <a:pPr algn="ctr">
                        <a:lnSpc>
                          <a:spcPct val="115000"/>
                        </a:lnSpc>
                        <a:spcAft>
                          <a:spcPts val="0"/>
                        </a:spcAft>
                      </a:pPr>
                      <a:r>
                        <a:rPr lang="en-US" sz="1600" dirty="0">
                          <a:effectLst/>
                        </a:rPr>
                        <a:t>3</a:t>
                      </a:r>
                      <a:endParaRPr lang="en-US" sz="2000" dirty="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682388">
                <a:tc>
                  <a:txBody>
                    <a:bodyPr/>
                    <a:lstStyle/>
                    <a:p>
                      <a:pPr algn="l">
                        <a:lnSpc>
                          <a:spcPct val="115000"/>
                        </a:lnSpc>
                        <a:spcAft>
                          <a:spcPts val="0"/>
                        </a:spcAft>
                      </a:pPr>
                      <a:r>
                        <a:rPr lang="en-US" sz="1100" dirty="0">
                          <a:effectLst/>
                        </a:rPr>
                        <a:t>Know and recognize inspection and sampling and factors affecting grain storage </a:t>
                      </a:r>
                      <a:endParaRPr lang="ar-SA" sz="1100" dirty="0">
                        <a:effectLst/>
                      </a:endParaRPr>
                    </a:p>
                    <a:p>
                      <a:pPr algn="r">
                        <a:lnSpc>
                          <a:spcPct val="115000"/>
                        </a:lnSpc>
                        <a:spcAft>
                          <a:spcPts val="0"/>
                        </a:spcAft>
                      </a:pPr>
                      <a:r>
                        <a:rPr lang="ar-SA" sz="1600" b="0" dirty="0">
                          <a:solidFill>
                            <a:schemeClr val="tx1"/>
                          </a:solidFill>
                          <a:effectLst/>
                        </a:rPr>
                        <a:t>الفحص واخذ العينات والعوامل</a:t>
                      </a:r>
                      <a:r>
                        <a:rPr lang="ar-SA" sz="1600" b="0" baseline="0" dirty="0">
                          <a:solidFill>
                            <a:schemeClr val="tx1"/>
                          </a:solidFill>
                          <a:effectLst/>
                        </a:rPr>
                        <a:t> التي تؤثر على تخزين الحبوب</a:t>
                      </a:r>
                      <a:endParaRPr lang="en-US" sz="2000" b="0" dirty="0">
                        <a:solidFill>
                          <a:schemeClr val="tx1"/>
                        </a:solidFill>
                        <a:effectLst/>
                      </a:endParaRPr>
                    </a:p>
                    <a:p>
                      <a:pPr algn="l">
                        <a:lnSpc>
                          <a:spcPct val="115000"/>
                        </a:lnSpc>
                        <a:spcAft>
                          <a:spcPts val="0"/>
                        </a:spcAft>
                      </a:pPr>
                      <a:r>
                        <a:rPr lang="en-US" sz="1100" dirty="0">
                          <a:effectLst/>
                        </a:rPr>
                        <a:t> </a:t>
                      </a:r>
                      <a:endParaRPr lang="en-US" sz="1400" dirty="0">
                        <a:effectLst/>
                        <a:latin typeface="Calibri"/>
                        <a:ea typeface="Calibri"/>
                        <a:cs typeface="Arial"/>
                      </a:endParaRPr>
                    </a:p>
                  </a:txBody>
                  <a:tcPr marL="68580" marR="68580"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2</a:t>
                      </a:r>
                      <a:endParaRPr lang="en-US" sz="2000" dirty="0">
                        <a:effectLst/>
                      </a:endParaRPr>
                    </a:p>
                    <a:p>
                      <a:pPr algn="ctr">
                        <a:lnSpc>
                          <a:spcPct val="115000"/>
                        </a:lnSpc>
                        <a:spcAft>
                          <a:spcPts val="0"/>
                        </a:spcAft>
                      </a:pPr>
                      <a:r>
                        <a:rPr lang="en-US" sz="1600" dirty="0">
                          <a:effectLst/>
                        </a:rPr>
                        <a:t> </a:t>
                      </a:r>
                      <a:endParaRPr lang="en-US" sz="2000" dirty="0">
                        <a:effectLst/>
                        <a:latin typeface="Calibri"/>
                        <a:ea typeface="Calibri"/>
                        <a:cs typeface="Arial"/>
                      </a:endParaRPr>
                    </a:p>
                  </a:txBody>
                  <a:tcPr marL="68580" marR="68580" marT="0" marB="0"/>
                </a:tc>
                <a:tc>
                  <a:txBody>
                    <a:bodyPr/>
                    <a:lstStyle/>
                    <a:p>
                      <a:pPr algn="ctr">
                        <a:lnSpc>
                          <a:spcPct val="115000"/>
                        </a:lnSpc>
                        <a:spcAft>
                          <a:spcPts val="0"/>
                        </a:spcAft>
                      </a:pPr>
                      <a:r>
                        <a:rPr lang="en-US" sz="1600" dirty="0">
                          <a:effectLst/>
                        </a:rPr>
                        <a:t>6</a:t>
                      </a:r>
                      <a:endParaRPr lang="ar-SA" sz="1600" dirty="0">
                        <a:effectLst/>
                      </a:endParaRPr>
                    </a:p>
                    <a:p>
                      <a:pPr algn="ctr">
                        <a:lnSpc>
                          <a:spcPct val="115000"/>
                        </a:lnSpc>
                        <a:spcAft>
                          <a:spcPts val="0"/>
                        </a:spcAft>
                      </a:pPr>
                      <a:endParaRPr lang="en-US" sz="2000" dirty="0">
                        <a:effectLst/>
                      </a:endParaRPr>
                    </a:p>
                    <a:p>
                      <a:pPr algn="ctr">
                        <a:lnSpc>
                          <a:spcPct val="115000"/>
                        </a:lnSpc>
                        <a:spcAft>
                          <a:spcPts val="0"/>
                        </a:spcAft>
                      </a:pPr>
                      <a:r>
                        <a:rPr lang="en-US" sz="1600" dirty="0">
                          <a:effectLst/>
                        </a:rPr>
                        <a:t> </a:t>
                      </a:r>
                      <a:endParaRPr lang="en-US" sz="2000" dirty="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682388">
                <a:tc>
                  <a:txBody>
                    <a:bodyPr/>
                    <a:lstStyle/>
                    <a:p>
                      <a:pPr algn="l">
                        <a:lnSpc>
                          <a:spcPct val="115000"/>
                        </a:lnSpc>
                        <a:spcAft>
                          <a:spcPts val="0"/>
                        </a:spcAft>
                      </a:pPr>
                      <a:r>
                        <a:rPr lang="en-US" sz="1100" dirty="0">
                          <a:effectLst/>
                        </a:rPr>
                        <a:t>Recognize and describe identification of stored food insect pests (polyphagous, dates, grain, legume)</a:t>
                      </a:r>
                      <a:endParaRPr lang="en-US" sz="1400" dirty="0">
                        <a:effectLst/>
                      </a:endParaRPr>
                    </a:p>
                    <a:p>
                      <a:pPr algn="r">
                        <a:lnSpc>
                          <a:spcPct val="115000"/>
                        </a:lnSpc>
                        <a:spcAft>
                          <a:spcPts val="0"/>
                        </a:spcAft>
                      </a:pPr>
                      <a:r>
                        <a:rPr lang="ar-SA" sz="1600" b="1" dirty="0">
                          <a:solidFill>
                            <a:srgbClr val="FF0000"/>
                          </a:solidFill>
                          <a:effectLst/>
                        </a:rPr>
                        <a:t>الحشرات</a:t>
                      </a:r>
                      <a:r>
                        <a:rPr lang="ar-SA" sz="1600" b="1" baseline="0" dirty="0">
                          <a:solidFill>
                            <a:srgbClr val="FF0000"/>
                          </a:solidFill>
                          <a:effectLst/>
                        </a:rPr>
                        <a:t> الني تصيب المواد الغذائية المخزونة</a:t>
                      </a:r>
                      <a:r>
                        <a:rPr lang="en-US" sz="1100" b="1" dirty="0">
                          <a:solidFill>
                            <a:srgbClr val="FF0000"/>
                          </a:solidFill>
                          <a:effectLst/>
                        </a:rPr>
                        <a:t> </a:t>
                      </a:r>
                      <a:endParaRPr lang="en-US" sz="1400" b="1" dirty="0">
                        <a:solidFill>
                          <a:srgbClr val="FF0000"/>
                        </a:solidFill>
                        <a:effectLst/>
                        <a:latin typeface="Calibri"/>
                        <a:ea typeface="Calibri"/>
                        <a:cs typeface="Arial"/>
                      </a:endParaRPr>
                    </a:p>
                  </a:txBody>
                  <a:tcPr marL="68580" marR="68580"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7</a:t>
                      </a:r>
                      <a:endParaRPr lang="ar-SA" sz="1600" dirty="0">
                        <a:effectLst/>
                      </a:endParaRPr>
                    </a:p>
                    <a:p>
                      <a:pPr algn="ctr">
                        <a:lnSpc>
                          <a:spcPct val="115000"/>
                        </a:lnSpc>
                        <a:spcAft>
                          <a:spcPts val="0"/>
                        </a:spcAft>
                      </a:pPr>
                      <a:endParaRPr lang="en-US" sz="2000" dirty="0">
                        <a:effectLst/>
                        <a:latin typeface="Calibri"/>
                        <a:ea typeface="Calibri"/>
                        <a:cs typeface="Arial"/>
                      </a:endParaRPr>
                    </a:p>
                  </a:txBody>
                  <a:tcPr marL="68580" marR="68580"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21</a:t>
                      </a:r>
                      <a:endParaRPr lang="en-US" sz="2000" dirty="0">
                        <a:effectLst/>
                        <a:latin typeface="Calibri"/>
                        <a:ea typeface="Calibri"/>
                        <a:cs typeface="Arial"/>
                      </a:endParaRPr>
                    </a:p>
                  </a:txBody>
                  <a:tcPr marL="68580" marR="68580" marT="0" marB="0"/>
                </a:tc>
                <a:extLst>
                  <a:ext uri="{0D108BD9-81ED-4DB2-BD59-A6C34878D82A}">
                    <a16:rowId xmlns:a16="http://schemas.microsoft.com/office/drawing/2014/main" val="10004"/>
                  </a:ext>
                </a:extLst>
              </a:tr>
              <a:tr h="469142">
                <a:tc>
                  <a:txBody>
                    <a:bodyPr/>
                    <a:lstStyle/>
                    <a:p>
                      <a:pPr algn="l">
                        <a:lnSpc>
                          <a:spcPct val="115000"/>
                        </a:lnSpc>
                        <a:spcAft>
                          <a:spcPts val="0"/>
                        </a:spcAft>
                      </a:pPr>
                      <a:r>
                        <a:rPr lang="en-US" sz="1100" dirty="0">
                          <a:effectLst/>
                        </a:rPr>
                        <a:t>Clothes and dry wood stored product insect pests</a:t>
                      </a:r>
                      <a:endParaRPr lang="ar-SA" sz="1100" dirty="0">
                        <a:effectLst/>
                      </a:endParaRPr>
                    </a:p>
                    <a:p>
                      <a:pPr algn="r">
                        <a:lnSpc>
                          <a:spcPct val="115000"/>
                        </a:lnSpc>
                        <a:spcAft>
                          <a:spcPts val="0"/>
                        </a:spcAft>
                      </a:pPr>
                      <a:r>
                        <a:rPr lang="ar-SA" sz="1600" dirty="0">
                          <a:effectLst/>
                          <a:latin typeface="Calibri"/>
                          <a:ea typeface="Calibri"/>
                          <a:cs typeface="Arial"/>
                        </a:rPr>
                        <a:t>الحشرات التي تصيب الملابس والاخشاب</a:t>
                      </a:r>
                      <a:endParaRPr lang="en-US" sz="2000" dirty="0">
                        <a:effectLst/>
                        <a:latin typeface="Calibri"/>
                        <a:ea typeface="Calibri"/>
                        <a:cs typeface="Arial"/>
                      </a:endParaRPr>
                    </a:p>
                  </a:txBody>
                  <a:tcPr marL="68580" marR="68580"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1</a:t>
                      </a:r>
                      <a:endParaRPr lang="en-US" sz="2000" dirty="0">
                        <a:effectLst/>
                        <a:latin typeface="Calibri"/>
                        <a:ea typeface="Calibri"/>
                        <a:cs typeface="Arial"/>
                      </a:endParaRPr>
                    </a:p>
                  </a:txBody>
                  <a:tcPr marL="68580" marR="68580"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3</a:t>
                      </a:r>
                      <a:endParaRPr lang="en-US" sz="2000" dirty="0">
                        <a:effectLst/>
                        <a:latin typeface="Calibri"/>
                        <a:ea typeface="Calibri"/>
                        <a:cs typeface="Arial"/>
                      </a:endParaRPr>
                    </a:p>
                  </a:txBody>
                  <a:tcPr marL="68580" marR="68580" marT="0" marB="0"/>
                </a:tc>
                <a:extLst>
                  <a:ext uri="{0D108BD9-81ED-4DB2-BD59-A6C34878D82A}">
                    <a16:rowId xmlns:a16="http://schemas.microsoft.com/office/drawing/2014/main" val="10005"/>
                  </a:ext>
                </a:extLst>
              </a:tr>
              <a:tr h="682388">
                <a:tc>
                  <a:txBody>
                    <a:bodyPr/>
                    <a:lstStyle/>
                    <a:p>
                      <a:pPr algn="l">
                        <a:lnSpc>
                          <a:spcPct val="115000"/>
                        </a:lnSpc>
                        <a:spcAft>
                          <a:spcPts val="0"/>
                        </a:spcAft>
                      </a:pPr>
                      <a:r>
                        <a:rPr lang="en-US" sz="1100" dirty="0">
                          <a:effectLst/>
                        </a:rPr>
                        <a:t>Know and apply control of stored grain and stored products pests (physical, pheromones and chemical)</a:t>
                      </a:r>
                      <a:endParaRPr lang="en-US" sz="1400" dirty="0">
                        <a:effectLst/>
                      </a:endParaRPr>
                    </a:p>
                    <a:p>
                      <a:pPr algn="r">
                        <a:lnSpc>
                          <a:spcPct val="115000"/>
                        </a:lnSpc>
                        <a:spcAft>
                          <a:spcPts val="0"/>
                        </a:spcAft>
                      </a:pPr>
                      <a:r>
                        <a:rPr lang="ar-SA" sz="1600" dirty="0">
                          <a:effectLst/>
                        </a:rPr>
                        <a:t>المكافحة للافات التي تصيب المواد المخزونة (الفيزيائية، الفيرمونات، الكيمائية</a:t>
                      </a:r>
                      <a:r>
                        <a:rPr lang="ar-SA" sz="1100" dirty="0">
                          <a:effectLst/>
                        </a:rPr>
                        <a:t>)</a:t>
                      </a:r>
                      <a:r>
                        <a:rPr lang="en-US" sz="1100" dirty="0">
                          <a:effectLst/>
                        </a:rPr>
                        <a:t> </a:t>
                      </a:r>
                      <a:endParaRPr lang="en-US" sz="1400" dirty="0">
                        <a:effectLst/>
                        <a:latin typeface="Calibri"/>
                        <a:ea typeface="Calibri"/>
                        <a:cs typeface="Arial"/>
                      </a:endParaRPr>
                    </a:p>
                  </a:txBody>
                  <a:tcPr marL="68580" marR="68580"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4</a:t>
                      </a:r>
                    </a:p>
                    <a:p>
                      <a:pPr algn="ctr">
                        <a:lnSpc>
                          <a:spcPct val="115000"/>
                        </a:lnSpc>
                        <a:spcAft>
                          <a:spcPts val="0"/>
                        </a:spcAft>
                      </a:pPr>
                      <a:endParaRPr lang="en-US" sz="2000" dirty="0">
                        <a:effectLst/>
                        <a:latin typeface="Calibri"/>
                        <a:ea typeface="Calibri"/>
                        <a:cs typeface="Arial"/>
                      </a:endParaRPr>
                    </a:p>
                  </a:txBody>
                  <a:tcPr marL="68580" marR="68580"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12</a:t>
                      </a:r>
                      <a:endParaRPr lang="en-US" sz="2000" dirty="0">
                        <a:effectLst/>
                        <a:latin typeface="Calibri"/>
                        <a:ea typeface="Calibri"/>
                        <a:cs typeface="Arial"/>
                      </a:endParaRPr>
                    </a:p>
                  </a:txBody>
                  <a:tcPr marL="68580" marR="68580" marT="0" marB="0"/>
                </a:tc>
                <a:extLst>
                  <a:ext uri="{0D108BD9-81ED-4DB2-BD59-A6C34878D82A}">
                    <a16:rowId xmlns:a16="http://schemas.microsoft.com/office/drawing/2014/main" val="10006"/>
                  </a:ext>
                </a:extLst>
              </a:tr>
              <a:tr h="291282">
                <a:tc>
                  <a:txBody>
                    <a:bodyPr/>
                    <a:lstStyle/>
                    <a:p>
                      <a:pPr algn="l">
                        <a:lnSpc>
                          <a:spcPct val="115000"/>
                        </a:lnSpc>
                        <a:spcAft>
                          <a:spcPts val="0"/>
                        </a:spcAft>
                      </a:pPr>
                      <a:r>
                        <a:rPr lang="en-US" sz="1100" dirty="0">
                          <a:effectLst/>
                        </a:rPr>
                        <a:t> </a:t>
                      </a:r>
                      <a:endParaRPr lang="en-US" sz="1400" dirty="0">
                        <a:effectLst/>
                        <a:latin typeface="Calibri"/>
                        <a:ea typeface="Calibri"/>
                        <a:cs typeface="Arial"/>
                      </a:endParaRPr>
                    </a:p>
                  </a:txBody>
                  <a:tcPr marL="68580" marR="68580" marT="0" marB="0"/>
                </a:tc>
                <a:tc>
                  <a:txBody>
                    <a:bodyPr/>
                    <a:lstStyle/>
                    <a:p>
                      <a:pPr algn="ctr">
                        <a:lnSpc>
                          <a:spcPct val="115000"/>
                        </a:lnSpc>
                        <a:spcAft>
                          <a:spcPts val="0"/>
                        </a:spcAft>
                      </a:pPr>
                      <a:r>
                        <a:rPr lang="en-US" sz="1600" dirty="0">
                          <a:effectLst/>
                        </a:rPr>
                        <a:t>15</a:t>
                      </a:r>
                      <a:endParaRPr lang="en-US" sz="2000" dirty="0">
                        <a:effectLst/>
                        <a:latin typeface="Calibri"/>
                        <a:ea typeface="Calibri"/>
                        <a:cs typeface="Arial"/>
                      </a:endParaRPr>
                    </a:p>
                  </a:txBody>
                  <a:tcPr marL="68580" marR="68580" marT="0" marB="0"/>
                </a:tc>
                <a:tc>
                  <a:txBody>
                    <a:bodyPr/>
                    <a:lstStyle/>
                    <a:p>
                      <a:pPr algn="ctr">
                        <a:lnSpc>
                          <a:spcPct val="115000"/>
                        </a:lnSpc>
                        <a:spcAft>
                          <a:spcPts val="0"/>
                        </a:spcAft>
                      </a:pPr>
                      <a:r>
                        <a:rPr lang="en-US" sz="1600" dirty="0">
                          <a:effectLst/>
                        </a:rPr>
                        <a:t>45</a:t>
                      </a:r>
                      <a:endParaRPr lang="en-US" sz="2000" dirty="0">
                        <a:effectLst/>
                        <a:latin typeface="Calibri"/>
                        <a:ea typeface="Calibri"/>
                        <a:cs typeface="Arial"/>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22257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524000"/>
            <a:ext cx="7162800" cy="2095500"/>
          </a:xfrm>
          <a:prstGeom prst="rect">
            <a:avLst/>
          </a:prstGeom>
        </p:spPr>
      </p:pic>
      <p:sp>
        <p:nvSpPr>
          <p:cNvPr id="3" name="TextBox 2"/>
          <p:cNvSpPr txBox="1"/>
          <p:nvPr/>
        </p:nvSpPr>
        <p:spPr>
          <a:xfrm>
            <a:off x="533400" y="4038600"/>
            <a:ext cx="7848600" cy="461665"/>
          </a:xfrm>
          <a:prstGeom prst="rect">
            <a:avLst/>
          </a:prstGeom>
          <a:noFill/>
        </p:spPr>
        <p:txBody>
          <a:bodyPr wrap="square" rtlCol="1">
            <a:spAutoFit/>
          </a:bodyPr>
          <a:lstStyle/>
          <a:p>
            <a:r>
              <a:rPr lang="ar-SA" sz="2400" dirty="0"/>
              <a:t>بيضة خنفساء الخابرا  .</a:t>
            </a:r>
            <a:r>
              <a:rPr lang="en-US" sz="2400" dirty="0"/>
              <a:t>A</a:t>
            </a:r>
            <a:r>
              <a:rPr lang="ar-SA" sz="2400" dirty="0"/>
              <a:t>- بيضة كاملة، </a:t>
            </a:r>
            <a:r>
              <a:rPr lang="en-US" sz="2400" dirty="0"/>
              <a:t>B</a:t>
            </a:r>
            <a:r>
              <a:rPr lang="ar-SA" sz="2400" dirty="0"/>
              <a:t>- طرف البيضة ، </a:t>
            </a:r>
            <a:r>
              <a:rPr lang="en-US" sz="2400" dirty="0"/>
              <a:t>c</a:t>
            </a:r>
            <a:r>
              <a:rPr lang="ar-SA" sz="2400" dirty="0"/>
              <a:t>- سطح البيضة</a:t>
            </a:r>
          </a:p>
        </p:txBody>
      </p:sp>
      <p:sp>
        <p:nvSpPr>
          <p:cNvPr id="4" name="TextBox 3"/>
          <p:cNvSpPr txBox="1"/>
          <p:nvPr/>
        </p:nvSpPr>
        <p:spPr>
          <a:xfrm>
            <a:off x="762000" y="533400"/>
            <a:ext cx="7620000" cy="954107"/>
          </a:xfrm>
          <a:prstGeom prst="rect">
            <a:avLst/>
          </a:prstGeom>
          <a:noFill/>
        </p:spPr>
        <p:txBody>
          <a:bodyPr wrap="square" rtlCol="1">
            <a:spAutoFit/>
          </a:bodyPr>
          <a:lstStyle/>
          <a:p>
            <a:r>
              <a:rPr lang="ar-SA" sz="2800" dirty="0"/>
              <a:t>البيض متطاول في الشكل  مع وجود شعيرات في الطرف ، تضع الإناث على المادة الغذائية</a:t>
            </a:r>
          </a:p>
        </p:txBody>
      </p:sp>
    </p:spTree>
    <p:extLst>
      <p:ext uri="{BB962C8B-B14F-4D97-AF65-F5344CB8AC3E}">
        <p14:creationId xmlns:p14="http://schemas.microsoft.com/office/powerpoint/2010/main" val="2507444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81000"/>
            <a:ext cx="6705600" cy="830997"/>
          </a:xfrm>
          <a:prstGeom prst="rect">
            <a:avLst/>
          </a:prstGeom>
          <a:noFill/>
        </p:spPr>
        <p:txBody>
          <a:bodyPr wrap="square" rtlCol="1">
            <a:spAutoFit/>
          </a:bodyPr>
          <a:lstStyle/>
          <a:p>
            <a:r>
              <a:rPr lang="ar-SA" sz="2400" dirty="0"/>
              <a:t>اليرقات عليها شعيرات غدية كثيرة ،  شرهة في تكسير وتحطيم المواد الغذائية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14400"/>
            <a:ext cx="2540000" cy="5397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049" y="1635034"/>
            <a:ext cx="3537751" cy="3470366"/>
          </a:xfrm>
          <a:prstGeom prst="rect">
            <a:avLst/>
          </a:prstGeom>
        </p:spPr>
      </p:pic>
      <p:sp>
        <p:nvSpPr>
          <p:cNvPr id="6" name="TextBox 5"/>
          <p:cNvSpPr txBox="1"/>
          <p:nvPr/>
        </p:nvSpPr>
        <p:spPr>
          <a:xfrm>
            <a:off x="6357151" y="4038600"/>
            <a:ext cx="2438400" cy="1200329"/>
          </a:xfrm>
          <a:prstGeom prst="rect">
            <a:avLst/>
          </a:prstGeom>
          <a:noFill/>
        </p:spPr>
        <p:txBody>
          <a:bodyPr wrap="square" rtlCol="1">
            <a:spAutoFit/>
          </a:bodyPr>
          <a:lstStyle/>
          <a:p>
            <a:r>
              <a:rPr lang="ar-SA" sz="2400" dirty="0"/>
              <a:t>وجود جلود الانسلاخ بكثرة على سطح المادة الغذائية المصابة</a:t>
            </a:r>
          </a:p>
        </p:txBody>
      </p:sp>
      <p:cxnSp>
        <p:nvCxnSpPr>
          <p:cNvPr id="8" name="Straight Arrow Connector 7"/>
          <p:cNvCxnSpPr/>
          <p:nvPr/>
        </p:nvCxnSpPr>
        <p:spPr>
          <a:xfrm flipH="1" flipV="1">
            <a:off x="5257800" y="4038600"/>
            <a:ext cx="1524000" cy="75582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2692400" y="5638800"/>
            <a:ext cx="6103151" cy="523220"/>
          </a:xfrm>
          <a:prstGeom prst="rect">
            <a:avLst/>
          </a:prstGeom>
          <a:noFill/>
        </p:spPr>
        <p:txBody>
          <a:bodyPr wrap="square" rtlCol="1">
            <a:spAutoFit/>
          </a:bodyPr>
          <a:lstStyle/>
          <a:p>
            <a:r>
              <a:rPr lang="ar-SA" sz="2800" dirty="0"/>
              <a:t>اليرقات تتحمل الجوع لفترة (غياب الغذاء) عدة أشهر</a:t>
            </a:r>
          </a:p>
        </p:txBody>
      </p:sp>
    </p:spTree>
    <p:extLst>
      <p:ext uri="{BB962C8B-B14F-4D97-AF65-F5344CB8AC3E}">
        <p14:creationId xmlns:p14="http://schemas.microsoft.com/office/powerpoint/2010/main" val="2661222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2181225"/>
            <a:ext cx="4318000" cy="3238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181225"/>
            <a:ext cx="4884993" cy="3352800"/>
          </a:xfrm>
          <a:prstGeom prst="rect">
            <a:avLst/>
          </a:prstGeom>
        </p:spPr>
      </p:pic>
      <p:sp>
        <p:nvSpPr>
          <p:cNvPr id="4" name="TextBox 3"/>
          <p:cNvSpPr txBox="1"/>
          <p:nvPr/>
        </p:nvSpPr>
        <p:spPr>
          <a:xfrm>
            <a:off x="4800600" y="1371600"/>
            <a:ext cx="3657600" cy="400110"/>
          </a:xfrm>
          <a:prstGeom prst="rect">
            <a:avLst/>
          </a:prstGeom>
          <a:noFill/>
        </p:spPr>
        <p:txBody>
          <a:bodyPr wrap="square" rtlCol="1">
            <a:spAutoFit/>
          </a:bodyPr>
          <a:lstStyle/>
          <a:p>
            <a:r>
              <a:rPr lang="ar-SA" sz="2000" dirty="0"/>
              <a:t>تتحول الحبوب المصابة إلى مادة مجروشه</a:t>
            </a:r>
          </a:p>
        </p:txBody>
      </p:sp>
      <p:sp>
        <p:nvSpPr>
          <p:cNvPr id="5" name="TextBox 4"/>
          <p:cNvSpPr txBox="1"/>
          <p:nvPr/>
        </p:nvSpPr>
        <p:spPr>
          <a:xfrm>
            <a:off x="381000" y="1063824"/>
            <a:ext cx="3581400" cy="707886"/>
          </a:xfrm>
          <a:prstGeom prst="rect">
            <a:avLst/>
          </a:prstGeom>
          <a:noFill/>
        </p:spPr>
        <p:txBody>
          <a:bodyPr wrap="square" rtlCol="1">
            <a:spAutoFit/>
          </a:bodyPr>
          <a:lstStyle/>
          <a:p>
            <a:r>
              <a:rPr lang="ar-SA" sz="2000" dirty="0"/>
              <a:t>وجود جلود الانسلاخ على سطح المادة الغذائية المصابة</a:t>
            </a:r>
          </a:p>
        </p:txBody>
      </p:sp>
      <p:sp>
        <p:nvSpPr>
          <p:cNvPr id="6" name="TextBox 5"/>
          <p:cNvSpPr txBox="1"/>
          <p:nvPr/>
        </p:nvSpPr>
        <p:spPr>
          <a:xfrm>
            <a:off x="2590800" y="335847"/>
            <a:ext cx="3733800" cy="523220"/>
          </a:xfrm>
          <a:prstGeom prst="rect">
            <a:avLst/>
          </a:prstGeom>
          <a:noFill/>
        </p:spPr>
        <p:txBody>
          <a:bodyPr wrap="square" rtlCol="1">
            <a:spAutoFit/>
          </a:bodyPr>
          <a:lstStyle/>
          <a:p>
            <a:r>
              <a:rPr lang="ar-SA" sz="2800" dirty="0"/>
              <a:t>مظهر الإصابة بخنفساء </a:t>
            </a:r>
            <a:r>
              <a:rPr lang="ar-SA" sz="2800" dirty="0" err="1"/>
              <a:t>الخابرا</a:t>
            </a:r>
            <a:endParaRPr lang="ar-SA" sz="2800" dirty="0"/>
          </a:p>
        </p:txBody>
      </p:sp>
    </p:spTree>
    <p:extLst>
      <p:ext uri="{BB962C8B-B14F-4D97-AF65-F5344CB8AC3E}">
        <p14:creationId xmlns:p14="http://schemas.microsoft.com/office/powerpoint/2010/main" val="1608491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421686"/>
            <a:ext cx="5671457" cy="4014627"/>
          </a:xfrm>
          <a:prstGeom prst="rect">
            <a:avLst/>
          </a:prstGeom>
        </p:spPr>
      </p:pic>
      <p:sp>
        <p:nvSpPr>
          <p:cNvPr id="3" name="TextBox 2"/>
          <p:cNvSpPr txBox="1"/>
          <p:nvPr/>
        </p:nvSpPr>
        <p:spPr>
          <a:xfrm>
            <a:off x="2590800" y="335847"/>
            <a:ext cx="3733800" cy="523220"/>
          </a:xfrm>
          <a:prstGeom prst="rect">
            <a:avLst/>
          </a:prstGeom>
          <a:noFill/>
        </p:spPr>
        <p:txBody>
          <a:bodyPr wrap="square" rtlCol="1">
            <a:spAutoFit/>
          </a:bodyPr>
          <a:lstStyle/>
          <a:p>
            <a:r>
              <a:rPr lang="ar-SA" sz="2800" dirty="0"/>
              <a:t>مظهر الإصابة بخنفساء </a:t>
            </a:r>
            <a:r>
              <a:rPr lang="ar-SA" sz="2800" dirty="0" err="1"/>
              <a:t>الخابرا</a:t>
            </a:r>
            <a:endParaRPr lang="ar-SA" sz="2800" dirty="0"/>
          </a:p>
        </p:txBody>
      </p:sp>
      <p:sp>
        <p:nvSpPr>
          <p:cNvPr id="4" name="TextBox 3"/>
          <p:cNvSpPr txBox="1"/>
          <p:nvPr/>
        </p:nvSpPr>
        <p:spPr>
          <a:xfrm>
            <a:off x="6866844" y="2438400"/>
            <a:ext cx="1752600" cy="1323439"/>
          </a:xfrm>
          <a:prstGeom prst="rect">
            <a:avLst/>
          </a:prstGeom>
          <a:noFill/>
        </p:spPr>
        <p:txBody>
          <a:bodyPr wrap="square" rtlCol="1">
            <a:spAutoFit/>
          </a:bodyPr>
          <a:lstStyle/>
          <a:p>
            <a:r>
              <a:rPr lang="ar-SA" sz="2000" dirty="0"/>
              <a:t>وجود جلود الانسلاخ على سطح المادة الغذائية المصابة</a:t>
            </a:r>
          </a:p>
        </p:txBody>
      </p:sp>
    </p:spTree>
    <p:extLst>
      <p:ext uri="{BB962C8B-B14F-4D97-AF65-F5344CB8AC3E}">
        <p14:creationId xmlns:p14="http://schemas.microsoft.com/office/powerpoint/2010/main" val="1082208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910012"/>
            <a:ext cx="2619375" cy="1743075"/>
          </a:xfrm>
          <a:prstGeom prst="rect">
            <a:avLst/>
          </a:prstGeom>
        </p:spPr>
      </p:pic>
      <p:sp>
        <p:nvSpPr>
          <p:cNvPr id="3" name="TextBox 2"/>
          <p:cNvSpPr txBox="1"/>
          <p:nvPr/>
        </p:nvSpPr>
        <p:spPr>
          <a:xfrm>
            <a:off x="457200" y="457200"/>
            <a:ext cx="8153400" cy="1938992"/>
          </a:xfrm>
          <a:prstGeom prst="rect">
            <a:avLst/>
          </a:prstGeom>
          <a:noFill/>
        </p:spPr>
        <p:txBody>
          <a:bodyPr wrap="square" rtlCol="1">
            <a:spAutoFit/>
          </a:bodyPr>
          <a:lstStyle/>
          <a:p>
            <a:r>
              <a:rPr lang="ar-SA" sz="2400" dirty="0"/>
              <a:t>المدى العائلي</a:t>
            </a:r>
          </a:p>
          <a:p>
            <a:r>
              <a:rPr lang="ar-SA" sz="2400" dirty="0"/>
              <a:t>الحشرات الكاملة لا تتغذى</a:t>
            </a:r>
          </a:p>
          <a:p>
            <a:r>
              <a:rPr lang="ar-SA" sz="2400" dirty="0"/>
              <a:t>وتتغذى اليرقات على مواد غذائية وغير غذائية </a:t>
            </a:r>
          </a:p>
          <a:p>
            <a:r>
              <a:rPr lang="ar-SA" sz="2400" dirty="0"/>
              <a:t>تتغذى اليرقات على الحبوب ومنتجاتها وعلى الأوراق ومنتجاتها والملابس وعلى السكر وعلى كثير من المواد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837" y="4038600"/>
            <a:ext cx="2690812" cy="16144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5606" y="3733800"/>
            <a:ext cx="2819400" cy="2257198"/>
          </a:xfrm>
          <a:prstGeom prst="rect">
            <a:avLst/>
          </a:prstGeom>
        </p:spPr>
      </p:pic>
    </p:spTree>
    <p:extLst>
      <p:ext uri="{BB962C8B-B14F-4D97-AF65-F5344CB8AC3E}">
        <p14:creationId xmlns:p14="http://schemas.microsoft.com/office/powerpoint/2010/main" val="3758629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6705600" cy="461665"/>
          </a:xfrm>
          <a:prstGeom prst="rect">
            <a:avLst/>
          </a:prstGeom>
          <a:noFill/>
        </p:spPr>
        <p:txBody>
          <a:bodyPr wrap="square" rtlCol="1">
            <a:spAutoFit/>
          </a:bodyPr>
          <a:lstStyle/>
          <a:p>
            <a:r>
              <a:rPr lang="ar-SA" sz="2400" dirty="0"/>
              <a:t>خنفساء </a:t>
            </a:r>
            <a:r>
              <a:rPr lang="ar-SA" sz="2400" dirty="0" err="1"/>
              <a:t>الكادل</a:t>
            </a:r>
            <a:r>
              <a:rPr lang="ar-SA" sz="2400" dirty="0"/>
              <a:t> </a:t>
            </a:r>
            <a:r>
              <a:rPr lang="en-US" sz="2400" i="1" dirty="0" err="1"/>
              <a:t>Tenebroides</a:t>
            </a:r>
            <a:r>
              <a:rPr lang="en-US" sz="2400" i="1" dirty="0"/>
              <a:t> </a:t>
            </a:r>
            <a:r>
              <a:rPr lang="en-US" sz="2400" i="1" dirty="0" err="1"/>
              <a:t>mauritanicus</a:t>
            </a:r>
            <a:endParaRPr lang="ar-SA" sz="24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0235" y="1776122"/>
            <a:ext cx="3121017" cy="170237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224" y="4538650"/>
            <a:ext cx="2628900" cy="1733550"/>
          </a:xfrm>
          <a:prstGeom prst="rect">
            <a:avLst/>
          </a:prstGeom>
        </p:spPr>
      </p:pic>
      <p:sp>
        <p:nvSpPr>
          <p:cNvPr id="7" name="TextBox 6"/>
          <p:cNvSpPr txBox="1"/>
          <p:nvPr/>
        </p:nvSpPr>
        <p:spPr>
          <a:xfrm>
            <a:off x="2209800" y="1150203"/>
            <a:ext cx="6629400" cy="1569660"/>
          </a:xfrm>
          <a:prstGeom prst="rect">
            <a:avLst/>
          </a:prstGeom>
          <a:noFill/>
        </p:spPr>
        <p:txBody>
          <a:bodyPr wrap="square" rtlCol="1">
            <a:spAutoFit/>
          </a:bodyPr>
          <a:lstStyle/>
          <a:p>
            <a:r>
              <a:rPr lang="ar-SA" sz="2400" dirty="0"/>
              <a:t>من أكبر الخنافس حجما والتي تهاجم المواد الغذائية المخزونة.</a:t>
            </a:r>
          </a:p>
          <a:p>
            <a:r>
              <a:rPr lang="ar-SA" sz="2400" dirty="0"/>
              <a:t>الزاويتان الأماميتان الجانبيتان لترجة الحلقة الصدرية الأولى حادتان</a:t>
            </a:r>
          </a:p>
          <a:p>
            <a:r>
              <a:rPr lang="ar-SA" sz="2400" dirty="0"/>
              <a:t>اليرقة بيضاء اللون ،ذات راس اسود. ويميز الصدر الأمامي بوجود بقعتين لونهما غامق، ولها زوج من القرون الشرجية</a:t>
            </a:r>
          </a:p>
        </p:txBody>
      </p:sp>
      <p:cxnSp>
        <p:nvCxnSpPr>
          <p:cNvPr id="9" name="Straight Arrow Connector 8"/>
          <p:cNvCxnSpPr/>
          <p:nvPr/>
        </p:nvCxnSpPr>
        <p:spPr>
          <a:xfrm flipH="1">
            <a:off x="1600200" y="1752600"/>
            <a:ext cx="8382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3103601"/>
            <a:ext cx="3431170" cy="2570066"/>
          </a:xfrm>
          <a:prstGeom prst="rect">
            <a:avLst/>
          </a:prstGeom>
        </p:spPr>
      </p:pic>
      <p:sp>
        <p:nvSpPr>
          <p:cNvPr id="11" name="TextBox 10"/>
          <p:cNvSpPr txBox="1"/>
          <p:nvPr/>
        </p:nvSpPr>
        <p:spPr>
          <a:xfrm>
            <a:off x="4876800" y="3200400"/>
            <a:ext cx="914400" cy="369332"/>
          </a:xfrm>
          <a:prstGeom prst="rect">
            <a:avLst/>
          </a:prstGeom>
          <a:noFill/>
        </p:spPr>
        <p:txBody>
          <a:bodyPr wrap="square" rtlCol="1">
            <a:spAutoFit/>
          </a:bodyPr>
          <a:lstStyle/>
          <a:p>
            <a:r>
              <a:rPr lang="ar-SA" dirty="0"/>
              <a:t>الراس</a:t>
            </a:r>
          </a:p>
        </p:txBody>
      </p:sp>
      <p:sp>
        <p:nvSpPr>
          <p:cNvPr id="12" name="TextBox 11"/>
          <p:cNvSpPr txBox="1"/>
          <p:nvPr/>
        </p:nvSpPr>
        <p:spPr>
          <a:xfrm>
            <a:off x="6592385" y="3259924"/>
            <a:ext cx="1143000" cy="369332"/>
          </a:xfrm>
          <a:prstGeom prst="rect">
            <a:avLst/>
          </a:prstGeom>
          <a:noFill/>
        </p:spPr>
        <p:txBody>
          <a:bodyPr wrap="square" rtlCol="1">
            <a:spAutoFit/>
          </a:bodyPr>
          <a:lstStyle/>
          <a:p>
            <a:r>
              <a:rPr lang="ar-SA" dirty="0"/>
              <a:t>البقعتان</a:t>
            </a:r>
          </a:p>
        </p:txBody>
      </p:sp>
      <p:cxnSp>
        <p:nvCxnSpPr>
          <p:cNvPr id="14" name="Straight Arrow Connector 13"/>
          <p:cNvCxnSpPr/>
          <p:nvPr/>
        </p:nvCxnSpPr>
        <p:spPr>
          <a:xfrm flipH="1">
            <a:off x="6400800" y="3444590"/>
            <a:ext cx="60960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6" name="TextBox 15"/>
          <p:cNvSpPr txBox="1"/>
          <p:nvPr/>
        </p:nvSpPr>
        <p:spPr>
          <a:xfrm>
            <a:off x="6592385" y="5269468"/>
            <a:ext cx="1715586" cy="369332"/>
          </a:xfrm>
          <a:prstGeom prst="rect">
            <a:avLst/>
          </a:prstGeom>
          <a:noFill/>
        </p:spPr>
        <p:txBody>
          <a:bodyPr wrap="square" rtlCol="1">
            <a:spAutoFit/>
          </a:bodyPr>
          <a:lstStyle/>
          <a:p>
            <a:r>
              <a:rPr lang="ar-SA" dirty="0"/>
              <a:t>القرون الشرجية</a:t>
            </a:r>
          </a:p>
        </p:txBody>
      </p:sp>
      <p:cxnSp>
        <p:nvCxnSpPr>
          <p:cNvPr id="18" name="Straight Arrow Connector 17"/>
          <p:cNvCxnSpPr/>
          <p:nvPr/>
        </p:nvCxnSpPr>
        <p:spPr>
          <a:xfrm flipH="1" flipV="1">
            <a:off x="6858000" y="5334000"/>
            <a:ext cx="381000" cy="762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8124" y="4505312"/>
            <a:ext cx="2209812" cy="2209812"/>
          </a:xfrm>
          <a:prstGeom prst="rect">
            <a:avLst/>
          </a:prstGeom>
        </p:spPr>
      </p:pic>
    </p:spTree>
    <p:extLst>
      <p:ext uri="{BB962C8B-B14F-4D97-AF65-F5344CB8AC3E}">
        <p14:creationId xmlns:p14="http://schemas.microsoft.com/office/powerpoint/2010/main" val="1883942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381000"/>
            <a:ext cx="6248400" cy="369332"/>
          </a:xfrm>
          <a:prstGeom prst="rect">
            <a:avLst/>
          </a:prstGeom>
          <a:noFill/>
        </p:spPr>
        <p:txBody>
          <a:bodyPr wrap="square" rtlCol="1">
            <a:spAutoFit/>
          </a:bodyPr>
          <a:lstStyle/>
          <a:p>
            <a:r>
              <a:rPr lang="ar-SA" dirty="0"/>
              <a:t>خنفساء الحبوب المنشارية </a:t>
            </a:r>
            <a:r>
              <a:rPr lang="en-US" i="1" dirty="0" err="1"/>
              <a:t>Oryzaephilus</a:t>
            </a:r>
            <a:r>
              <a:rPr lang="en-US" i="1" dirty="0"/>
              <a:t> </a:t>
            </a:r>
            <a:r>
              <a:rPr lang="en-US" i="1" dirty="0" err="1"/>
              <a:t>surinamensis</a:t>
            </a:r>
            <a:endParaRPr lang="ar-SA" i="1" dirty="0"/>
          </a:p>
        </p:txBody>
      </p:sp>
      <p:pic>
        <p:nvPicPr>
          <p:cNvPr id="307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33401" y="1441764"/>
            <a:ext cx="3962402" cy="26392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002631" y="1697831"/>
            <a:ext cx="3581400" cy="20145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24400" y="914400"/>
            <a:ext cx="4267200" cy="1477328"/>
          </a:xfrm>
          <a:prstGeom prst="rect">
            <a:avLst/>
          </a:prstGeom>
          <a:noFill/>
        </p:spPr>
        <p:txBody>
          <a:bodyPr wrap="square" rtlCol="1">
            <a:spAutoFit/>
          </a:bodyPr>
          <a:lstStyle/>
          <a:p>
            <a:r>
              <a:rPr lang="ar-SA" dirty="0"/>
              <a:t>الحشرة الكاملة صغيرة مفلطحة ذات لون بني قاتم أو مائل للسواء</a:t>
            </a:r>
          </a:p>
          <a:p>
            <a:r>
              <a:rPr lang="ar-SA" dirty="0"/>
              <a:t>الترجة الصدر الأمامي لها حواف الجانبية منشارية ذات 6 أسنان  ويمتد عليها ثلاث خطوط طولية</a:t>
            </a:r>
          </a:p>
          <a:p>
            <a:r>
              <a:rPr lang="ar-SA" dirty="0"/>
              <a:t>ويمكن للحشرة الكاملة الاختفاء في الشقوق الصغيرة</a:t>
            </a:r>
          </a:p>
        </p:txBody>
      </p:sp>
      <p:pic>
        <p:nvPicPr>
          <p:cNvPr id="3078" name="Picture 6" descr="http://eagri.org/eagri50/ENTO331/lecture32/016_clip_image0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744" y="4855590"/>
            <a:ext cx="2409826" cy="17335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bugwoodcloud.org/images/768x512/552109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6062" y="4742586"/>
            <a:ext cx="2591632" cy="19437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62600" y="3733800"/>
            <a:ext cx="3352800" cy="646331"/>
          </a:xfrm>
          <a:prstGeom prst="rect">
            <a:avLst/>
          </a:prstGeom>
          <a:noFill/>
        </p:spPr>
        <p:txBody>
          <a:bodyPr wrap="square" rtlCol="1">
            <a:spAutoFit/>
          </a:bodyPr>
          <a:lstStyle/>
          <a:p>
            <a:r>
              <a:rPr lang="ar-SA" dirty="0"/>
              <a:t>اليرقة نحيفة، توجد بقعتان داكنتان على كل حلقة جسمية </a:t>
            </a:r>
          </a:p>
        </p:txBody>
      </p:sp>
      <p:sp>
        <p:nvSpPr>
          <p:cNvPr id="5" name="TextBox 4"/>
          <p:cNvSpPr txBox="1"/>
          <p:nvPr/>
        </p:nvSpPr>
        <p:spPr>
          <a:xfrm>
            <a:off x="4800600" y="2514600"/>
            <a:ext cx="3962400" cy="646331"/>
          </a:xfrm>
          <a:prstGeom prst="rect">
            <a:avLst/>
          </a:prstGeom>
          <a:noFill/>
        </p:spPr>
        <p:txBody>
          <a:bodyPr wrap="square" rtlCol="1">
            <a:spAutoFit/>
          </a:bodyPr>
          <a:lstStyle/>
          <a:p>
            <a:r>
              <a:rPr lang="ar-SA" dirty="0"/>
              <a:t>البيض: شكل البيضة مثل الكبسولة بيضاء اللون، تضع الاناث البيض فرديا في الشقوق  </a:t>
            </a:r>
          </a:p>
        </p:txBody>
      </p:sp>
      <p:sp>
        <p:nvSpPr>
          <p:cNvPr id="7" name="TextBox 6"/>
          <p:cNvSpPr txBox="1"/>
          <p:nvPr/>
        </p:nvSpPr>
        <p:spPr>
          <a:xfrm>
            <a:off x="5638800" y="4490141"/>
            <a:ext cx="3200400" cy="1200329"/>
          </a:xfrm>
          <a:prstGeom prst="rect">
            <a:avLst/>
          </a:prstGeom>
          <a:noFill/>
        </p:spPr>
        <p:txBody>
          <a:bodyPr wrap="square" rtlCol="1">
            <a:spAutoFit/>
          </a:bodyPr>
          <a:lstStyle/>
          <a:p>
            <a:r>
              <a:rPr lang="ar-SA" dirty="0"/>
              <a:t>تتغذى الحشرات الكاملة واليرقات على الحبوب المختلفة ومنتجاتها ، وعلى الفواكهة المجففة ، وعلى </a:t>
            </a:r>
            <a:r>
              <a:rPr lang="ar-SA" dirty="0">
                <a:solidFill>
                  <a:srgbClr val="FF0000"/>
                </a:solidFill>
              </a:rPr>
              <a:t>التمور</a:t>
            </a:r>
            <a:r>
              <a:rPr lang="ar-SA" dirty="0"/>
              <a:t> المخزونة، وعلى المكسرات</a:t>
            </a:r>
          </a:p>
        </p:txBody>
      </p:sp>
      <p:sp>
        <p:nvSpPr>
          <p:cNvPr id="8" name="TextBox 7"/>
          <p:cNvSpPr txBox="1"/>
          <p:nvPr/>
        </p:nvSpPr>
        <p:spPr>
          <a:xfrm>
            <a:off x="5181600" y="5867400"/>
            <a:ext cx="3810000" cy="646331"/>
          </a:xfrm>
          <a:prstGeom prst="rect">
            <a:avLst/>
          </a:prstGeom>
          <a:noFill/>
        </p:spPr>
        <p:txBody>
          <a:bodyPr wrap="square" rtlCol="1">
            <a:spAutoFit/>
          </a:bodyPr>
          <a:lstStyle/>
          <a:p>
            <a:r>
              <a:rPr lang="ar-SA" dirty="0"/>
              <a:t>وتعتبر خنفساء الحبوب المنشارية ثاني أهم افة تصيب التمور المخزونة في السعودية</a:t>
            </a:r>
          </a:p>
        </p:txBody>
      </p:sp>
    </p:spTree>
    <p:extLst>
      <p:ext uri="{BB962C8B-B14F-4D97-AF65-F5344CB8AC3E}">
        <p14:creationId xmlns:p14="http://schemas.microsoft.com/office/powerpoint/2010/main" val="3622084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8600"/>
            <a:ext cx="5791200" cy="369332"/>
          </a:xfrm>
          <a:prstGeom prst="rect">
            <a:avLst/>
          </a:prstGeom>
          <a:noFill/>
        </p:spPr>
        <p:txBody>
          <a:bodyPr wrap="square" rtlCol="1">
            <a:spAutoFit/>
          </a:bodyPr>
          <a:lstStyle/>
          <a:p>
            <a:pPr algn="ctr"/>
            <a:r>
              <a:rPr lang="ar-SA" dirty="0"/>
              <a:t>خنافس الدقيق </a:t>
            </a:r>
            <a:r>
              <a:rPr lang="en-US" dirty="0"/>
              <a:t>Flour beetles</a:t>
            </a:r>
            <a:endParaRPr lang="ar-SA" dirty="0"/>
          </a:p>
        </p:txBody>
      </p:sp>
      <p:sp>
        <p:nvSpPr>
          <p:cNvPr id="3" name="TextBox 2"/>
          <p:cNvSpPr txBox="1"/>
          <p:nvPr/>
        </p:nvSpPr>
        <p:spPr>
          <a:xfrm>
            <a:off x="457200" y="762000"/>
            <a:ext cx="8229600" cy="646331"/>
          </a:xfrm>
          <a:prstGeom prst="rect">
            <a:avLst/>
          </a:prstGeom>
          <a:noFill/>
        </p:spPr>
        <p:txBody>
          <a:bodyPr wrap="square" rtlCol="1">
            <a:spAutoFit/>
          </a:bodyPr>
          <a:lstStyle/>
          <a:p>
            <a:r>
              <a:rPr lang="ar-SA" dirty="0"/>
              <a:t>هي حشرات ثانوية تتغذى بصفة عامة على الدقيق والمواد المصنعة منه، وعلى كثير  من المواد الغذائية المخزونة و نادرا ما تصيب التمورالمخزونة</a:t>
            </a:r>
          </a:p>
        </p:txBody>
      </p:sp>
      <p:sp>
        <p:nvSpPr>
          <p:cNvPr id="4" name="TextBox 3"/>
          <p:cNvSpPr txBox="1"/>
          <p:nvPr/>
        </p:nvSpPr>
        <p:spPr>
          <a:xfrm>
            <a:off x="1828800" y="2057400"/>
            <a:ext cx="5715000" cy="381000"/>
          </a:xfrm>
          <a:prstGeom prst="rect">
            <a:avLst/>
          </a:prstGeom>
          <a:noFill/>
        </p:spPr>
        <p:txBody>
          <a:bodyPr wrap="square" rtlCol="1">
            <a:spAutoFit/>
          </a:bodyPr>
          <a:lstStyle/>
          <a:p>
            <a:r>
              <a:rPr lang="ar-SA" dirty="0"/>
              <a:t>خنفساء الدقيق الصدئية </a:t>
            </a:r>
            <a:r>
              <a:rPr lang="en-US" i="1" dirty="0" err="1"/>
              <a:t>Tribolium</a:t>
            </a:r>
            <a:r>
              <a:rPr lang="en-US" i="1" dirty="0"/>
              <a:t> </a:t>
            </a:r>
            <a:r>
              <a:rPr lang="en-US" i="1" dirty="0" err="1"/>
              <a:t>castaneum</a:t>
            </a:r>
            <a:endParaRPr lang="ar-SA" i="1" dirty="0"/>
          </a:p>
        </p:txBody>
      </p:sp>
      <p:pic>
        <p:nvPicPr>
          <p:cNvPr id="1026" name="Picture 2" descr="Dorsal view of adult T. castaneum (museum set speci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0"/>
            <a:ext cx="4829176"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17574" y="3001608"/>
            <a:ext cx="3048000" cy="1754326"/>
          </a:xfrm>
          <a:prstGeom prst="rect">
            <a:avLst/>
          </a:prstGeom>
          <a:noFill/>
        </p:spPr>
        <p:txBody>
          <a:bodyPr wrap="square" rtlCol="1">
            <a:spAutoFit/>
          </a:bodyPr>
          <a:lstStyle/>
          <a:p>
            <a:r>
              <a:rPr lang="ar-SA" dirty="0"/>
              <a:t>اللون بني محمر قاتم، الطول 3-4 ملم ، </a:t>
            </a:r>
            <a:r>
              <a:rPr lang="ar-SA" dirty="0">
                <a:solidFill>
                  <a:srgbClr val="0070C0"/>
                </a:solidFill>
              </a:rPr>
              <a:t>يوجد على الرأس والصدر الامامي نقر دقيقية </a:t>
            </a:r>
            <a:r>
              <a:rPr lang="ar-SA" dirty="0"/>
              <a:t>، ويمتد على الغمدين خطوط طولية غائرة منقرة، </a:t>
            </a:r>
            <a:r>
              <a:rPr lang="ar-SA" dirty="0">
                <a:solidFill>
                  <a:srgbClr val="C00000"/>
                </a:solidFill>
              </a:rPr>
              <a:t>تتضخم العقل الثلاث الطرفية في قرن الاستشعار بدرجة واضحة عن بقية  العقل</a:t>
            </a:r>
          </a:p>
        </p:txBody>
      </p:sp>
      <p:cxnSp>
        <p:nvCxnSpPr>
          <p:cNvPr id="7" name="Straight Arrow Connector 6"/>
          <p:cNvCxnSpPr/>
          <p:nvPr/>
        </p:nvCxnSpPr>
        <p:spPr>
          <a:xfrm>
            <a:off x="1219200" y="2895600"/>
            <a:ext cx="228600" cy="1060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V="1">
            <a:off x="1828800" y="4267200"/>
            <a:ext cx="0" cy="609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flipH="1">
            <a:off x="3276600" y="3733800"/>
            <a:ext cx="228600"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031" y="3713163"/>
            <a:ext cx="41433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409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ibolium.confus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136525"/>
            <a:ext cx="5476876" cy="680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344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1447800"/>
            <a:ext cx="4572000" cy="4401205"/>
          </a:xfrm>
          <a:prstGeom prst="rect">
            <a:avLst/>
          </a:prstGeom>
        </p:spPr>
        <p:txBody>
          <a:bodyPr>
            <a:spAutoFit/>
          </a:bodyPr>
          <a:lstStyle/>
          <a:p>
            <a:pPr algn="l"/>
            <a:r>
              <a:rPr lang="en-US" sz="1400" b="1" dirty="0">
                <a:hlinkClick r:id="rId2"/>
              </a:rPr>
              <a:t>Primary Storage Pest</a:t>
            </a:r>
            <a:endParaRPr lang="en-US" sz="1400" b="1" dirty="0"/>
          </a:p>
          <a:p>
            <a:pPr lvl="1" algn="l"/>
            <a:r>
              <a:rPr lang="en-US" sz="1400" dirty="0">
                <a:hlinkClick r:id="rId3"/>
              </a:rPr>
              <a:t>Rice weevil: Sitophilus </a:t>
            </a:r>
            <a:r>
              <a:rPr lang="en-US" sz="1400" dirty="0" err="1">
                <a:hlinkClick r:id="rId3"/>
              </a:rPr>
              <a:t>oryzae</a:t>
            </a:r>
            <a:r>
              <a:rPr lang="en-US" sz="1400" dirty="0">
                <a:hlinkClick r:id="rId3"/>
              </a:rPr>
              <a:t>, S. </a:t>
            </a:r>
            <a:r>
              <a:rPr lang="en-US" sz="1400" dirty="0" err="1">
                <a:hlinkClick r:id="rId3"/>
              </a:rPr>
              <a:t>zeamais</a:t>
            </a:r>
            <a:r>
              <a:rPr lang="en-US" sz="1400" dirty="0">
                <a:hlinkClick r:id="rId3"/>
              </a:rPr>
              <a:t>, </a:t>
            </a:r>
            <a:r>
              <a:rPr lang="en-US" sz="1400" dirty="0" err="1">
                <a:hlinkClick r:id="rId3"/>
              </a:rPr>
              <a:t>S.granarius</a:t>
            </a:r>
            <a:endParaRPr lang="en-US" sz="1400" dirty="0"/>
          </a:p>
          <a:p>
            <a:pPr lvl="1" algn="l"/>
            <a:r>
              <a:rPr lang="en-US" sz="1400" dirty="0" err="1">
                <a:hlinkClick r:id="rId4"/>
              </a:rPr>
              <a:t>Khapra</a:t>
            </a:r>
            <a:r>
              <a:rPr lang="en-US" sz="1400" dirty="0">
                <a:hlinkClick r:id="rId4"/>
              </a:rPr>
              <a:t> beetle: </a:t>
            </a:r>
            <a:r>
              <a:rPr lang="en-US" sz="1400" dirty="0" err="1">
                <a:hlinkClick r:id="rId4"/>
              </a:rPr>
              <a:t>Trogoderma</a:t>
            </a:r>
            <a:r>
              <a:rPr lang="en-US" sz="1400" dirty="0">
                <a:hlinkClick r:id="rId4"/>
              </a:rPr>
              <a:t> </a:t>
            </a:r>
            <a:r>
              <a:rPr lang="en-US" sz="1400" dirty="0" err="1">
                <a:hlinkClick r:id="rId4"/>
              </a:rPr>
              <a:t>granarium</a:t>
            </a:r>
            <a:endParaRPr lang="en-US" sz="1400" dirty="0"/>
          </a:p>
          <a:p>
            <a:pPr lvl="1" algn="l"/>
            <a:r>
              <a:rPr lang="en-US" sz="1400" dirty="0">
                <a:hlinkClick r:id="rId5"/>
              </a:rPr>
              <a:t>Lesser grain borer/Hooded grain borer/paddy borer beetle: </a:t>
            </a:r>
            <a:r>
              <a:rPr lang="en-US" sz="1400" dirty="0" err="1">
                <a:hlinkClick r:id="rId5"/>
              </a:rPr>
              <a:t>Rhyzopertha</a:t>
            </a:r>
            <a:r>
              <a:rPr lang="en-US" sz="1400" dirty="0">
                <a:hlinkClick r:id="rId5"/>
              </a:rPr>
              <a:t> </a:t>
            </a:r>
            <a:r>
              <a:rPr lang="en-US" sz="1400" dirty="0" err="1">
                <a:hlinkClick r:id="rId5"/>
              </a:rPr>
              <a:t>dominica</a:t>
            </a:r>
            <a:endParaRPr lang="en-US" sz="1400" dirty="0"/>
          </a:p>
          <a:p>
            <a:pPr lvl="1" algn="l"/>
            <a:r>
              <a:rPr lang="en-US" sz="1400" dirty="0">
                <a:hlinkClick r:id="rId6"/>
              </a:rPr>
              <a:t>Angoumois grain moth or Grain moth: </a:t>
            </a:r>
            <a:r>
              <a:rPr lang="en-US" sz="1400" dirty="0" err="1">
                <a:hlinkClick r:id="rId6"/>
              </a:rPr>
              <a:t>Sitotroga</a:t>
            </a:r>
            <a:r>
              <a:rPr lang="en-US" sz="1400" dirty="0">
                <a:hlinkClick r:id="rId6"/>
              </a:rPr>
              <a:t> </a:t>
            </a:r>
            <a:r>
              <a:rPr lang="en-US" sz="1400" dirty="0" err="1">
                <a:hlinkClick r:id="rId6"/>
              </a:rPr>
              <a:t>cerealella</a:t>
            </a:r>
            <a:endParaRPr lang="en-US" sz="1400" dirty="0"/>
          </a:p>
          <a:p>
            <a:pPr lvl="1" algn="l"/>
            <a:r>
              <a:rPr lang="en-US" sz="1400" dirty="0">
                <a:hlinkClick r:id="rId7"/>
              </a:rPr>
              <a:t>Pulse beetle: </a:t>
            </a:r>
            <a:r>
              <a:rPr lang="en-US" sz="1400" dirty="0" err="1">
                <a:hlinkClick r:id="rId7"/>
              </a:rPr>
              <a:t>Callosobruchus</a:t>
            </a:r>
            <a:r>
              <a:rPr lang="en-US" sz="1400" dirty="0">
                <a:hlinkClick r:id="rId7"/>
              </a:rPr>
              <a:t> </a:t>
            </a:r>
            <a:r>
              <a:rPr lang="en-US" sz="1400" dirty="0" err="1">
                <a:hlinkClick r:id="rId7"/>
              </a:rPr>
              <a:t>chinensis</a:t>
            </a:r>
            <a:r>
              <a:rPr lang="en-US" sz="1400" dirty="0">
                <a:hlinkClick r:id="rId7"/>
              </a:rPr>
              <a:t>, C. </a:t>
            </a:r>
            <a:r>
              <a:rPr lang="en-US" sz="1400" dirty="0" err="1">
                <a:hlinkClick r:id="rId7"/>
              </a:rPr>
              <a:t>maculatus</a:t>
            </a:r>
            <a:endParaRPr lang="en-US" sz="1400" dirty="0"/>
          </a:p>
          <a:p>
            <a:pPr lvl="1" algn="l"/>
            <a:r>
              <a:rPr lang="en-US" sz="1400" dirty="0">
                <a:hlinkClick r:id="rId8"/>
              </a:rPr>
              <a:t>Tamarind/Peanut </a:t>
            </a:r>
            <a:r>
              <a:rPr lang="en-US" sz="1400" dirty="0" err="1">
                <a:hlinkClick r:id="rId8"/>
              </a:rPr>
              <a:t>bruchid</a:t>
            </a:r>
            <a:r>
              <a:rPr lang="en-US" sz="1400" dirty="0">
                <a:hlinkClick r:id="rId8"/>
              </a:rPr>
              <a:t>: </a:t>
            </a:r>
            <a:r>
              <a:rPr lang="en-US" sz="1400" dirty="0" err="1">
                <a:hlinkClick r:id="rId8"/>
              </a:rPr>
              <a:t>Caryedon</a:t>
            </a:r>
            <a:r>
              <a:rPr lang="en-US" sz="1400" dirty="0">
                <a:hlinkClick r:id="rId8"/>
              </a:rPr>
              <a:t> serratus</a:t>
            </a:r>
            <a:endParaRPr lang="en-US" sz="1400" dirty="0"/>
          </a:p>
          <a:p>
            <a:pPr lvl="1" algn="l"/>
            <a:r>
              <a:rPr lang="en-US" sz="1400" dirty="0">
                <a:hlinkClick r:id="rId9"/>
              </a:rPr>
              <a:t>Cigarette beetle: </a:t>
            </a:r>
            <a:r>
              <a:rPr lang="en-US" sz="1400" dirty="0" err="1">
                <a:hlinkClick r:id="rId9"/>
              </a:rPr>
              <a:t>Lasioderma</a:t>
            </a:r>
            <a:r>
              <a:rPr lang="en-US" sz="1400" dirty="0">
                <a:hlinkClick r:id="rId9"/>
              </a:rPr>
              <a:t> </a:t>
            </a:r>
            <a:r>
              <a:rPr lang="en-US" sz="1400" dirty="0" err="1">
                <a:hlinkClick r:id="rId9"/>
              </a:rPr>
              <a:t>sericorne</a:t>
            </a:r>
            <a:endParaRPr lang="en-US" sz="1400" dirty="0"/>
          </a:p>
          <a:p>
            <a:pPr lvl="1" algn="l"/>
            <a:r>
              <a:rPr lang="en-US" sz="1400" dirty="0">
                <a:hlinkClick r:id="rId10"/>
              </a:rPr>
              <a:t>Drug store beetle: </a:t>
            </a:r>
            <a:r>
              <a:rPr lang="en-US" sz="1400" dirty="0" err="1">
                <a:hlinkClick r:id="rId10"/>
              </a:rPr>
              <a:t>Stegobium</a:t>
            </a:r>
            <a:r>
              <a:rPr lang="en-US" sz="1400" dirty="0">
                <a:hlinkClick r:id="rId10"/>
              </a:rPr>
              <a:t> </a:t>
            </a:r>
            <a:r>
              <a:rPr lang="en-US" sz="1400" dirty="0" err="1">
                <a:hlinkClick r:id="rId10"/>
              </a:rPr>
              <a:t>paniceum</a:t>
            </a:r>
            <a:endParaRPr lang="en-US" sz="1400" dirty="0"/>
          </a:p>
          <a:p>
            <a:pPr lvl="1" algn="l"/>
            <a:r>
              <a:rPr lang="en-US" sz="1400" dirty="0">
                <a:hlinkClick r:id="rId11"/>
              </a:rPr>
              <a:t>Sweet Potato weevil: </a:t>
            </a:r>
            <a:r>
              <a:rPr lang="en-US" sz="1400" dirty="0" err="1">
                <a:hlinkClick r:id="rId11"/>
              </a:rPr>
              <a:t>Cylas</a:t>
            </a:r>
            <a:r>
              <a:rPr lang="en-US" sz="1400" dirty="0">
                <a:hlinkClick r:id="rId11"/>
              </a:rPr>
              <a:t> </a:t>
            </a:r>
            <a:r>
              <a:rPr lang="en-US" sz="1400" dirty="0" err="1">
                <a:hlinkClick r:id="rId11"/>
              </a:rPr>
              <a:t>formicarius</a:t>
            </a:r>
            <a:endParaRPr lang="en-US" sz="1400" dirty="0"/>
          </a:p>
          <a:p>
            <a:pPr lvl="1" algn="l"/>
            <a:r>
              <a:rPr lang="en-US" sz="1400" dirty="0">
                <a:hlinkClick r:id="rId12"/>
              </a:rPr>
              <a:t>Potato tuber moth: </a:t>
            </a:r>
            <a:r>
              <a:rPr lang="en-US" sz="1400" dirty="0" err="1">
                <a:hlinkClick r:id="rId12"/>
              </a:rPr>
              <a:t>Pthorimaea</a:t>
            </a:r>
            <a:r>
              <a:rPr lang="en-US" sz="1400" dirty="0">
                <a:hlinkClick r:id="rId12"/>
              </a:rPr>
              <a:t> </a:t>
            </a:r>
            <a:r>
              <a:rPr lang="en-US" sz="1400" dirty="0" err="1">
                <a:hlinkClick r:id="rId12"/>
              </a:rPr>
              <a:t>operculella</a:t>
            </a:r>
            <a:endParaRPr lang="en-US" sz="1400" dirty="0"/>
          </a:p>
          <a:p>
            <a:pPr algn="l"/>
            <a:r>
              <a:rPr lang="en-US" sz="1400" b="1" dirty="0">
                <a:solidFill>
                  <a:srgbClr val="FF0000"/>
                </a:solidFill>
                <a:hlinkClick r:id="rId13"/>
              </a:rPr>
              <a:t>Secondary Storage Pest</a:t>
            </a:r>
            <a:endParaRPr lang="en-US" sz="1400" b="1" dirty="0">
              <a:solidFill>
                <a:srgbClr val="FF0000"/>
              </a:solidFill>
            </a:endParaRPr>
          </a:p>
          <a:p>
            <a:pPr lvl="1" algn="l"/>
            <a:r>
              <a:rPr lang="en-US" sz="1400" dirty="0">
                <a:hlinkClick r:id="rId14"/>
              </a:rPr>
              <a:t>Rust red flour beetle: </a:t>
            </a:r>
            <a:r>
              <a:rPr lang="en-US" sz="1400" dirty="0" err="1">
                <a:hlinkClick r:id="rId14"/>
              </a:rPr>
              <a:t>Tribolium</a:t>
            </a:r>
            <a:r>
              <a:rPr lang="en-US" sz="1400" dirty="0">
                <a:hlinkClick r:id="rId14"/>
              </a:rPr>
              <a:t> </a:t>
            </a:r>
            <a:r>
              <a:rPr lang="en-US" sz="1400" dirty="0" err="1">
                <a:hlinkClick r:id="rId14"/>
              </a:rPr>
              <a:t>castaneum</a:t>
            </a:r>
            <a:endParaRPr lang="en-US" sz="1400" dirty="0"/>
          </a:p>
          <a:p>
            <a:pPr lvl="1" algn="l"/>
            <a:r>
              <a:rPr lang="en-US" sz="1400" dirty="0">
                <a:hlinkClick r:id="rId15"/>
              </a:rPr>
              <a:t>Long headed flour beetle: </a:t>
            </a:r>
            <a:r>
              <a:rPr lang="en-US" sz="1400" dirty="0" err="1">
                <a:hlinkClick r:id="rId15"/>
              </a:rPr>
              <a:t>Latheticus</a:t>
            </a:r>
            <a:r>
              <a:rPr lang="en-US" sz="1400" dirty="0">
                <a:hlinkClick r:id="rId15"/>
              </a:rPr>
              <a:t> </a:t>
            </a:r>
            <a:r>
              <a:rPr lang="en-US" sz="1400" dirty="0" err="1">
                <a:hlinkClick r:id="rId15"/>
              </a:rPr>
              <a:t>oryzae</a:t>
            </a:r>
            <a:endParaRPr lang="en-US" sz="1400" dirty="0"/>
          </a:p>
          <a:p>
            <a:pPr lvl="1" algn="l"/>
            <a:r>
              <a:rPr lang="en-US" sz="1400" dirty="0">
                <a:hlinkClick r:id="rId16"/>
              </a:rPr>
              <a:t>Saw toothed grain beetle: </a:t>
            </a:r>
            <a:r>
              <a:rPr lang="en-US" sz="1400" dirty="0" err="1">
                <a:hlinkClick r:id="rId16"/>
              </a:rPr>
              <a:t>Oryzaephilus</a:t>
            </a:r>
            <a:r>
              <a:rPr lang="en-US" sz="1400" dirty="0">
                <a:hlinkClick r:id="rId16"/>
              </a:rPr>
              <a:t> </a:t>
            </a:r>
            <a:r>
              <a:rPr lang="en-US" sz="1400" dirty="0" err="1">
                <a:hlinkClick r:id="rId16"/>
              </a:rPr>
              <a:t>surinamensis</a:t>
            </a:r>
            <a:endParaRPr lang="en-US" sz="1400" dirty="0"/>
          </a:p>
          <a:p>
            <a:pPr lvl="1" algn="l"/>
            <a:r>
              <a:rPr lang="en-US" sz="1400" dirty="0">
                <a:hlinkClick r:id="rId17"/>
              </a:rPr>
              <a:t>Rice moth: Corcyra </a:t>
            </a:r>
            <a:r>
              <a:rPr lang="en-US" sz="1400" dirty="0" err="1">
                <a:hlinkClick r:id="rId17"/>
              </a:rPr>
              <a:t>cephalonica</a:t>
            </a:r>
            <a:endParaRPr lang="en-US" sz="1400" dirty="0"/>
          </a:p>
          <a:p>
            <a:pPr lvl="1" algn="l"/>
            <a:r>
              <a:rPr lang="en-US" sz="1400" dirty="0">
                <a:hlinkClick r:id="rId18"/>
              </a:rPr>
              <a:t>Fig or Almond or Warehouse moth: </a:t>
            </a:r>
            <a:r>
              <a:rPr lang="en-US" sz="1400" dirty="0" err="1">
                <a:hlinkClick r:id="rId18"/>
              </a:rPr>
              <a:t>Ephestia</a:t>
            </a:r>
            <a:r>
              <a:rPr lang="en-US" sz="1400" dirty="0">
                <a:hlinkClick r:id="rId18"/>
              </a:rPr>
              <a:t> </a:t>
            </a:r>
            <a:r>
              <a:rPr lang="en-US" sz="1400" dirty="0" err="1">
                <a:hlinkClick r:id="rId18"/>
              </a:rPr>
              <a:t>cautella</a:t>
            </a:r>
            <a:endParaRPr lang="en-US" sz="1400" dirty="0"/>
          </a:p>
          <a:p>
            <a:pPr lvl="1" algn="l"/>
            <a:r>
              <a:rPr lang="en-US" sz="1400" dirty="0">
                <a:hlinkClick r:id="rId19"/>
              </a:rPr>
              <a:t>Indian meal moth: </a:t>
            </a:r>
            <a:r>
              <a:rPr lang="en-US" sz="1400" dirty="0" err="1">
                <a:hlinkClick r:id="rId19"/>
              </a:rPr>
              <a:t>Plodia</a:t>
            </a:r>
            <a:r>
              <a:rPr lang="en-US" sz="1400" dirty="0">
                <a:hlinkClick r:id="rId19"/>
              </a:rPr>
              <a:t> </a:t>
            </a:r>
            <a:r>
              <a:rPr lang="en-US" sz="1400" dirty="0" err="1">
                <a:hlinkClick r:id="rId19"/>
              </a:rPr>
              <a:t>interpunctella</a:t>
            </a:r>
            <a:endParaRPr lang="en-US" sz="1400" dirty="0"/>
          </a:p>
        </p:txBody>
      </p:sp>
    </p:spTree>
    <p:extLst>
      <p:ext uri="{BB962C8B-B14F-4D97-AF65-F5344CB8AC3E}">
        <p14:creationId xmlns:p14="http://schemas.microsoft.com/office/powerpoint/2010/main" val="1781513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457200"/>
            <a:ext cx="3505200" cy="523220"/>
          </a:xfrm>
          <a:prstGeom prst="rect">
            <a:avLst/>
          </a:prstGeom>
          <a:noFill/>
        </p:spPr>
        <p:txBody>
          <a:bodyPr wrap="square" rtlCol="1">
            <a:spAutoFit/>
          </a:bodyPr>
          <a:lstStyle/>
          <a:p>
            <a:pPr algn="ctr"/>
            <a:r>
              <a:rPr lang="ar-SA" sz="2800" dirty="0"/>
              <a:t>الآفات الحشرية</a:t>
            </a:r>
          </a:p>
        </p:txBody>
      </p:sp>
      <p:sp>
        <p:nvSpPr>
          <p:cNvPr id="3" name="TextBox 2"/>
          <p:cNvSpPr txBox="1"/>
          <p:nvPr/>
        </p:nvSpPr>
        <p:spPr>
          <a:xfrm>
            <a:off x="304800" y="1223665"/>
            <a:ext cx="8305800" cy="2554545"/>
          </a:xfrm>
          <a:prstGeom prst="rect">
            <a:avLst/>
          </a:prstGeom>
          <a:noFill/>
        </p:spPr>
        <p:txBody>
          <a:bodyPr wrap="square" rtlCol="1">
            <a:spAutoFit/>
          </a:bodyPr>
          <a:lstStyle/>
          <a:p>
            <a:pPr>
              <a:lnSpc>
                <a:spcPct val="150000"/>
              </a:lnSpc>
            </a:pPr>
            <a:r>
              <a:rPr lang="ar-SA" sz="2000" dirty="0">
                <a:solidFill>
                  <a:srgbClr val="FF0000"/>
                </a:solidFill>
              </a:rPr>
              <a:t>تتميز معظم آفات الحبوب المخزونة بما يلي:</a:t>
            </a:r>
          </a:p>
          <a:p>
            <a:pPr>
              <a:lnSpc>
                <a:spcPct val="150000"/>
              </a:lnSpc>
            </a:pPr>
            <a:r>
              <a:rPr lang="ar-SA" sz="2000" dirty="0"/>
              <a:t>بقصر مدة جيلها </a:t>
            </a:r>
          </a:p>
          <a:p>
            <a:pPr>
              <a:lnSpc>
                <a:spcPct val="150000"/>
              </a:lnSpc>
            </a:pPr>
            <a:r>
              <a:rPr lang="ar-SA" sz="2000" dirty="0"/>
              <a:t>ارتفاع معدل التكاثر </a:t>
            </a:r>
          </a:p>
          <a:p>
            <a:pPr>
              <a:lnSpc>
                <a:spcPct val="150000"/>
              </a:lnSpc>
            </a:pPr>
            <a:r>
              <a:rPr lang="ar-SA" sz="2000" dirty="0"/>
              <a:t>طول حياة أفرادها (الحشرة الكاملة) </a:t>
            </a:r>
          </a:p>
          <a:p>
            <a:r>
              <a:rPr lang="ar-SA" sz="2000" b="1" dirty="0"/>
              <a:t>سلالة زوج واحد من خنفساء الدقيق المتشابهة بما يزيد على مليون فرد خلال خمسة شهور تحت ظرف المناسبة</a:t>
            </a:r>
          </a:p>
        </p:txBody>
      </p:sp>
      <p:sp>
        <p:nvSpPr>
          <p:cNvPr id="4" name="TextBox 3"/>
          <p:cNvSpPr txBox="1"/>
          <p:nvPr/>
        </p:nvSpPr>
        <p:spPr>
          <a:xfrm>
            <a:off x="609600" y="3733800"/>
            <a:ext cx="7696200" cy="2862322"/>
          </a:xfrm>
          <a:prstGeom prst="rect">
            <a:avLst/>
          </a:prstGeom>
          <a:noFill/>
        </p:spPr>
        <p:txBody>
          <a:bodyPr wrap="square" rtlCol="1">
            <a:spAutoFit/>
          </a:bodyPr>
          <a:lstStyle/>
          <a:p>
            <a:pPr>
              <a:lnSpc>
                <a:spcPct val="150000"/>
              </a:lnSpc>
            </a:pPr>
            <a:r>
              <a:rPr lang="ar-SA" sz="2000" dirty="0">
                <a:solidFill>
                  <a:srgbClr val="FF0000"/>
                </a:solidFill>
              </a:rPr>
              <a:t>وتتأثر هذه الآفات إلى حد كبير بعدد من العوامل:</a:t>
            </a:r>
          </a:p>
          <a:p>
            <a:pPr>
              <a:lnSpc>
                <a:spcPct val="150000"/>
              </a:lnSpc>
            </a:pPr>
            <a:r>
              <a:rPr lang="ar-SA" sz="2000" dirty="0"/>
              <a:t>-الفيزيائية (كالحرارة والرطوبة النسبية والضوء)</a:t>
            </a:r>
          </a:p>
          <a:p>
            <a:pPr marL="185738" indent="-185738">
              <a:lnSpc>
                <a:spcPct val="150000"/>
              </a:lnSpc>
            </a:pPr>
            <a:r>
              <a:rPr lang="ar-SA" sz="2000" dirty="0"/>
              <a:t>-الحيوية (وتشمل الاحتياجات الغذائية ، والعلاقة بين الكائنات الحية بعضها مع بعض، سواء كانت بين أفراد من النوع نفسه أو من أنواع مختلفة)</a:t>
            </a:r>
          </a:p>
          <a:p>
            <a:pPr marL="185738" indent="-185738"/>
            <a:endParaRPr lang="ar-SA" sz="2000" dirty="0"/>
          </a:p>
          <a:p>
            <a:pPr marL="185738" indent="-185738"/>
            <a:r>
              <a:rPr lang="ar-SA" sz="2000" b="1" u="sng" dirty="0"/>
              <a:t>وهذه العوامل تحدد الكثافة العددية للحشرات ودرجة </a:t>
            </a:r>
            <a:r>
              <a:rPr lang="ar-SA" sz="2000" b="1" u="sng" dirty="0">
                <a:solidFill>
                  <a:srgbClr val="FF0000"/>
                </a:solidFill>
              </a:rPr>
              <a:t>توزيعها في المناطق الجغرافية </a:t>
            </a:r>
            <a:r>
              <a:rPr lang="ar-SA" sz="2000" b="1" u="sng" dirty="0"/>
              <a:t>المختلفة </a:t>
            </a:r>
          </a:p>
          <a:p>
            <a:endParaRPr lang="ar-SA" sz="2000" dirty="0"/>
          </a:p>
        </p:txBody>
      </p:sp>
      <p:sp>
        <p:nvSpPr>
          <p:cNvPr id="5" name="TextBox 4"/>
          <p:cNvSpPr txBox="1"/>
          <p:nvPr/>
        </p:nvSpPr>
        <p:spPr>
          <a:xfrm>
            <a:off x="1447800" y="990600"/>
            <a:ext cx="6553200" cy="400110"/>
          </a:xfrm>
          <a:prstGeom prst="rect">
            <a:avLst/>
          </a:prstGeom>
          <a:noFill/>
        </p:spPr>
        <p:txBody>
          <a:bodyPr wrap="square" rtlCol="1">
            <a:spAutoFit/>
          </a:bodyPr>
          <a:lstStyle/>
          <a:p>
            <a:pPr algn="ctr"/>
            <a:r>
              <a:rPr lang="ar-SA" sz="2000" b="1" dirty="0">
                <a:solidFill>
                  <a:srgbClr val="FF0000"/>
                </a:solidFill>
              </a:rPr>
              <a:t>بعض العوامل البيئية المؤثرة على بيولوجية آفات المواد المخزونة</a:t>
            </a:r>
          </a:p>
        </p:txBody>
      </p:sp>
      <p:sp>
        <p:nvSpPr>
          <p:cNvPr id="6" name="TextBox 5"/>
          <p:cNvSpPr txBox="1"/>
          <p:nvPr/>
        </p:nvSpPr>
        <p:spPr>
          <a:xfrm>
            <a:off x="990600" y="457200"/>
            <a:ext cx="457200" cy="369332"/>
          </a:xfrm>
          <a:prstGeom prst="rect">
            <a:avLst/>
          </a:prstGeom>
          <a:noFill/>
        </p:spPr>
        <p:txBody>
          <a:bodyPr wrap="square" rtlCol="1">
            <a:spAutoFit/>
          </a:bodyPr>
          <a:lstStyle/>
          <a:p>
            <a:r>
              <a:rPr lang="en-US" dirty="0"/>
              <a:t>79</a:t>
            </a:r>
            <a:endParaRPr lang="ar-SA" dirty="0"/>
          </a:p>
        </p:txBody>
      </p:sp>
      <p:sp>
        <p:nvSpPr>
          <p:cNvPr id="7" name="TextBox 6"/>
          <p:cNvSpPr txBox="1"/>
          <p:nvPr/>
        </p:nvSpPr>
        <p:spPr>
          <a:xfrm>
            <a:off x="838200" y="1676400"/>
            <a:ext cx="2133600" cy="646331"/>
          </a:xfrm>
          <a:prstGeom prst="rect">
            <a:avLst/>
          </a:prstGeom>
          <a:noFill/>
        </p:spPr>
        <p:txBody>
          <a:bodyPr wrap="square" rtlCol="1">
            <a:spAutoFit/>
          </a:bodyPr>
          <a:lstStyle/>
          <a:p>
            <a:r>
              <a:rPr lang="ar-SA" dirty="0">
                <a:solidFill>
                  <a:srgbClr val="FF0000"/>
                </a:solidFill>
              </a:rPr>
              <a:t>ملاحظة :</a:t>
            </a:r>
            <a:r>
              <a:rPr lang="ar-SA" dirty="0"/>
              <a:t>هذه الشريحة ملخص لما يأتي من بيان</a:t>
            </a:r>
          </a:p>
        </p:txBody>
      </p:sp>
    </p:spTree>
    <p:extLst>
      <p:ext uri="{BB962C8B-B14F-4D97-AF65-F5344CB8AC3E}">
        <p14:creationId xmlns:p14="http://schemas.microsoft.com/office/powerpoint/2010/main" val="3510629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533400"/>
            <a:ext cx="4953000" cy="369332"/>
          </a:xfrm>
          <a:prstGeom prst="rect">
            <a:avLst/>
          </a:prstGeom>
          <a:noFill/>
        </p:spPr>
        <p:txBody>
          <a:bodyPr wrap="square" rtlCol="1">
            <a:spAutoFit/>
          </a:bodyPr>
          <a:lstStyle/>
          <a:p>
            <a:pPr algn="ctr"/>
            <a:r>
              <a:rPr lang="ar-SA" b="1" dirty="0">
                <a:solidFill>
                  <a:srgbClr val="FF0000"/>
                </a:solidFill>
              </a:rPr>
              <a:t>خامسا: الأعداء الحيوية</a:t>
            </a:r>
          </a:p>
        </p:txBody>
      </p:sp>
      <p:sp>
        <p:nvSpPr>
          <p:cNvPr id="3" name="TextBox 2"/>
          <p:cNvSpPr txBox="1"/>
          <p:nvPr/>
        </p:nvSpPr>
        <p:spPr>
          <a:xfrm>
            <a:off x="1143000" y="1066800"/>
            <a:ext cx="7315200" cy="1200329"/>
          </a:xfrm>
          <a:prstGeom prst="rect">
            <a:avLst/>
          </a:prstGeom>
          <a:noFill/>
        </p:spPr>
        <p:txBody>
          <a:bodyPr wrap="square" rtlCol="1">
            <a:spAutoFit/>
          </a:bodyPr>
          <a:lstStyle/>
          <a:p>
            <a:r>
              <a:rPr lang="ar-SA" dirty="0"/>
              <a:t>توجد أنواع من المفترسات مثل العناكب والخنافس الرواغة والعقارب الكاذبة وتنتمي معظم الطفيليات الحشرية لرتبة </a:t>
            </a:r>
            <a:r>
              <a:rPr lang="ar-SA" dirty="0">
                <a:solidFill>
                  <a:srgbClr val="FF0000"/>
                </a:solidFill>
              </a:rPr>
              <a:t>غشائية الأجنحة.</a:t>
            </a:r>
          </a:p>
          <a:p>
            <a:r>
              <a:rPr lang="ar-SA" dirty="0"/>
              <a:t>ولا تستخدم الطفيليات أو المفترسات في مكافحة آفات المخازن حيث أن المواطن قد لا يميز بين الحشرات النافعة من الضارة</a:t>
            </a:r>
          </a:p>
        </p:txBody>
      </p:sp>
      <p:sp>
        <p:nvSpPr>
          <p:cNvPr id="4" name="TextBox 3"/>
          <p:cNvSpPr txBox="1"/>
          <p:nvPr/>
        </p:nvSpPr>
        <p:spPr>
          <a:xfrm>
            <a:off x="914400" y="2514600"/>
            <a:ext cx="7391400" cy="646331"/>
          </a:xfrm>
          <a:prstGeom prst="rect">
            <a:avLst/>
          </a:prstGeom>
          <a:noFill/>
        </p:spPr>
        <p:txBody>
          <a:bodyPr wrap="square" rtlCol="1">
            <a:spAutoFit/>
          </a:bodyPr>
          <a:lstStyle/>
          <a:p>
            <a:r>
              <a:rPr lang="ar-SA" dirty="0"/>
              <a:t>يمكن استخدام كائنات حية دقيقة مثل البكتريا  مثل  </a:t>
            </a:r>
            <a:r>
              <a:rPr lang="en-US" i="1" dirty="0"/>
              <a:t>Bacillus thuringiensis</a:t>
            </a:r>
            <a:r>
              <a:rPr lang="ar-SA" dirty="0"/>
              <a:t>  في مكافحة </a:t>
            </a:r>
            <a:r>
              <a:rPr lang="ar-SA" dirty="0">
                <a:solidFill>
                  <a:srgbClr val="FF0000"/>
                </a:solidFill>
              </a:rPr>
              <a:t>يرقات حرشفية الأجنحة  </a:t>
            </a:r>
          </a:p>
        </p:txBody>
      </p:sp>
    </p:spTree>
    <p:extLst>
      <p:ext uri="{BB962C8B-B14F-4D97-AF65-F5344CB8AC3E}">
        <p14:creationId xmlns:p14="http://schemas.microsoft.com/office/powerpoint/2010/main" val="3752813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5702" y="457200"/>
            <a:ext cx="2895600" cy="369332"/>
          </a:xfrm>
          <a:prstGeom prst="rect">
            <a:avLst/>
          </a:prstGeom>
          <a:noFill/>
        </p:spPr>
        <p:txBody>
          <a:bodyPr wrap="square" rtlCol="1">
            <a:spAutoFit/>
          </a:bodyPr>
          <a:lstStyle/>
          <a:p>
            <a:r>
              <a:rPr lang="ar-SA" b="1" dirty="0">
                <a:solidFill>
                  <a:srgbClr val="FF0000"/>
                </a:solidFill>
              </a:rPr>
              <a:t>سادساً: التنافس</a:t>
            </a:r>
          </a:p>
        </p:txBody>
      </p:sp>
      <p:sp>
        <p:nvSpPr>
          <p:cNvPr id="3" name="TextBox 2"/>
          <p:cNvSpPr txBox="1"/>
          <p:nvPr/>
        </p:nvSpPr>
        <p:spPr>
          <a:xfrm>
            <a:off x="609600" y="1295400"/>
            <a:ext cx="8153400" cy="3170099"/>
          </a:xfrm>
          <a:prstGeom prst="rect">
            <a:avLst/>
          </a:prstGeom>
          <a:noFill/>
        </p:spPr>
        <p:txBody>
          <a:bodyPr wrap="square" rtlCol="1">
            <a:spAutoFit/>
          </a:bodyPr>
          <a:lstStyle/>
          <a:p>
            <a:r>
              <a:rPr lang="ar-SA" sz="2000" dirty="0"/>
              <a:t>التنافس أما بين أفراد النوع الواحد  </a:t>
            </a:r>
            <a:r>
              <a:rPr lang="en-US" sz="2000" dirty="0"/>
              <a:t>Intraspecific </a:t>
            </a:r>
            <a:r>
              <a:rPr lang="ar-SA" sz="2000" dirty="0"/>
              <a:t> او بين أفراد من أنواع مختلفة </a:t>
            </a:r>
            <a:r>
              <a:rPr lang="en-US" sz="2000" dirty="0"/>
              <a:t>Interspecific </a:t>
            </a:r>
          </a:p>
          <a:p>
            <a:r>
              <a:rPr lang="ar-SA" sz="2000" dirty="0"/>
              <a:t>والنوع الاول أوضح عندما تزداد الكثافة العددية للنوع الواحد مع ندرة الغذاء وعندها تتناقص الكثافة العددية لأفراد ذلك النوع  وعندها يقل التنافس </a:t>
            </a:r>
          </a:p>
          <a:p>
            <a:r>
              <a:rPr lang="ar-SA" sz="2000" dirty="0"/>
              <a:t>أما المنافسة بين الأنواع فتحدث بين الأفراد للحصول على الغذاء والمكان وتتاثر النتيجة النهائية لهذه المنافسة بعدة عوامل :</a:t>
            </a:r>
          </a:p>
          <a:p>
            <a:r>
              <a:rPr lang="ar-SA" sz="2000" dirty="0"/>
              <a:t>1- الأفراد التي تحتاج إلى كمية أقل من الغذاء تستطع أن تكمل دورة حياتها وتكون لها الغلبه</a:t>
            </a:r>
          </a:p>
          <a:p>
            <a:r>
              <a:rPr lang="ar-SA" sz="2000" dirty="0"/>
              <a:t>2- نوع المادة الغذائية : تتغلب خنافس الدقيق على الخنفساء الحبوب المنشارية إذا كان الوسط الغذائي دقيق.أما إذا كان الوسط من الحبوب تتغلب الخنفساء المنشارية على خنافس الدقيق</a:t>
            </a:r>
          </a:p>
          <a:p>
            <a:r>
              <a:rPr lang="ar-SA" sz="2000" dirty="0"/>
              <a:t>3- الظرف الجوية: تحت درجات الحرارة المعتدلة والرطوبة العالية تكون </a:t>
            </a:r>
            <a:r>
              <a:rPr lang="ar-SA" sz="2000" b="1" dirty="0">
                <a:solidFill>
                  <a:srgbClr val="FF0000"/>
                </a:solidFill>
              </a:rPr>
              <a:t>خنفساء الخابرا </a:t>
            </a:r>
            <a:r>
              <a:rPr lang="ar-SA" sz="2000" dirty="0"/>
              <a:t>منافس ضعيف ولكنها منافس قوي تحت درجات الحرارة العالية ونسبة رطوبة منخفظه</a:t>
            </a:r>
          </a:p>
        </p:txBody>
      </p:sp>
      <p:sp>
        <p:nvSpPr>
          <p:cNvPr id="4" name="TextBox 3"/>
          <p:cNvSpPr txBox="1"/>
          <p:nvPr/>
        </p:nvSpPr>
        <p:spPr>
          <a:xfrm>
            <a:off x="3352800" y="4431268"/>
            <a:ext cx="2286000" cy="369332"/>
          </a:xfrm>
          <a:prstGeom prst="rect">
            <a:avLst/>
          </a:prstGeom>
          <a:noFill/>
        </p:spPr>
        <p:txBody>
          <a:bodyPr wrap="square" rtlCol="1">
            <a:spAutoFit/>
          </a:bodyPr>
          <a:lstStyle/>
          <a:p>
            <a:r>
              <a:rPr lang="ar-SA" b="1" dirty="0">
                <a:solidFill>
                  <a:srgbClr val="FF0000"/>
                </a:solidFill>
              </a:rPr>
              <a:t>سابعاً: الإفتراس الذاتي</a:t>
            </a:r>
          </a:p>
        </p:txBody>
      </p:sp>
      <p:sp>
        <p:nvSpPr>
          <p:cNvPr id="5" name="TextBox 4"/>
          <p:cNvSpPr txBox="1"/>
          <p:nvPr/>
        </p:nvSpPr>
        <p:spPr>
          <a:xfrm>
            <a:off x="685800" y="4953000"/>
            <a:ext cx="7924800" cy="1323439"/>
          </a:xfrm>
          <a:prstGeom prst="rect">
            <a:avLst/>
          </a:prstGeom>
          <a:noFill/>
        </p:spPr>
        <p:txBody>
          <a:bodyPr wrap="square" rtlCol="1">
            <a:spAutoFit/>
          </a:bodyPr>
          <a:lstStyle/>
          <a:p>
            <a:r>
              <a:rPr lang="ar-SA" sz="2000" dirty="0"/>
              <a:t>هي عملية تنظيمية تهدف إلى الإقلال من تعداد أفراد النوع الواحد حتى تستطيع المقاومة من أجل البقاء إلى حين توفر الظروف المناسبة.</a:t>
            </a:r>
          </a:p>
          <a:p>
            <a:r>
              <a:rPr lang="ar-SA" sz="2000" dirty="0"/>
              <a:t>فتحت الظروف غير المناسبة تلتهم الحشرات الكاملة لخنفساء الدقيق المتشابهة عددا كبيرا من البيض ومن عذارى النوع نفسه، كما تتغذى اليرقات الكبيرة على بيض واليرقات الصغيرة والميتة</a:t>
            </a:r>
          </a:p>
        </p:txBody>
      </p:sp>
    </p:spTree>
    <p:extLst>
      <p:ext uri="{BB962C8B-B14F-4D97-AF65-F5344CB8AC3E}">
        <p14:creationId xmlns:p14="http://schemas.microsoft.com/office/powerpoint/2010/main" val="1575418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610600" cy="2800767"/>
          </a:xfrm>
          <a:prstGeom prst="rect">
            <a:avLst/>
          </a:prstGeom>
          <a:noFill/>
        </p:spPr>
        <p:txBody>
          <a:bodyPr wrap="square" rtlCol="1">
            <a:spAutoFit/>
          </a:bodyPr>
          <a:lstStyle/>
          <a:p>
            <a:pPr algn="ctr"/>
            <a:r>
              <a:rPr lang="ar-SA" b="1" dirty="0">
                <a:solidFill>
                  <a:srgbClr val="FF0000"/>
                </a:solidFill>
              </a:rPr>
              <a:t>الصفات العامة للآفات الحشرية التي تصيب المواد الغذائية المخزونة في السعودية</a:t>
            </a:r>
          </a:p>
          <a:p>
            <a:r>
              <a:rPr lang="ar-SA" sz="2000" dirty="0"/>
              <a:t>1- التطور كامل</a:t>
            </a:r>
          </a:p>
          <a:p>
            <a:r>
              <a:rPr lang="ar-SA" sz="2000" dirty="0"/>
              <a:t>2- </a:t>
            </a:r>
            <a:r>
              <a:rPr lang="ar-SA" sz="2000" dirty="0">
                <a:solidFill>
                  <a:srgbClr val="FF0000"/>
                </a:solidFill>
              </a:rPr>
              <a:t>تنحصر </a:t>
            </a:r>
            <a:r>
              <a:rPr lang="ar-SA" sz="2000" b="1" dirty="0"/>
              <a:t>معظم</a:t>
            </a:r>
            <a:r>
              <a:rPr lang="ar-SA" sz="2000" dirty="0">
                <a:solidFill>
                  <a:srgbClr val="FF0000"/>
                </a:solidFill>
              </a:rPr>
              <a:t> الآفات الحشرية التي تصيب المواد الغذائية المخزونة  في رتبتي غمدية الأجنحة وحرشفية الجنحة</a:t>
            </a:r>
          </a:p>
          <a:p>
            <a:r>
              <a:rPr lang="ar-SA" sz="2000" dirty="0"/>
              <a:t>3- أجزاء فم قارضة في اليرقات والحشرات الكاملة من رتبة غمدية الأجنحة</a:t>
            </a:r>
          </a:p>
          <a:p>
            <a:r>
              <a:rPr lang="ar-SA" sz="2000" dirty="0"/>
              <a:t>4- المدى العائلي في الغالب واسع</a:t>
            </a:r>
          </a:p>
          <a:p>
            <a:r>
              <a:rPr lang="ar-SA" sz="2000" dirty="0"/>
              <a:t>5- فترة الجيل فصيرة نسبيا </a:t>
            </a:r>
            <a:endParaRPr lang="en-US" sz="2000" dirty="0"/>
          </a:p>
          <a:p>
            <a:r>
              <a:rPr lang="ar-SA" sz="2000" dirty="0"/>
              <a:t>6- ليس لها بيات شتوي (لمعظم الأنواع)</a:t>
            </a:r>
          </a:p>
          <a:p>
            <a:endParaRPr lang="ar-SA" dirty="0"/>
          </a:p>
        </p:txBody>
      </p:sp>
      <p:sp>
        <p:nvSpPr>
          <p:cNvPr id="3" name="TextBox 2"/>
          <p:cNvSpPr txBox="1"/>
          <p:nvPr/>
        </p:nvSpPr>
        <p:spPr>
          <a:xfrm>
            <a:off x="304800" y="3200400"/>
            <a:ext cx="8305800" cy="1631216"/>
          </a:xfrm>
          <a:prstGeom prst="rect">
            <a:avLst/>
          </a:prstGeom>
          <a:noFill/>
        </p:spPr>
        <p:txBody>
          <a:bodyPr wrap="square" rtlCol="1">
            <a:spAutoFit/>
          </a:bodyPr>
          <a:lstStyle/>
          <a:p>
            <a:r>
              <a:rPr lang="ar-SA" sz="2000" b="1" dirty="0">
                <a:solidFill>
                  <a:srgbClr val="FF0000"/>
                </a:solidFill>
              </a:rPr>
              <a:t>الصفات العامة للآفات الحشرية التي تصيب المواد الغذائية المخزونة من رتبة غمدية الأجنحة</a:t>
            </a:r>
          </a:p>
          <a:p>
            <a:r>
              <a:rPr lang="ar-SA" sz="2000" b="1" dirty="0">
                <a:solidFill>
                  <a:srgbClr val="FF0000"/>
                </a:solidFill>
              </a:rPr>
              <a:t>1- تعيش الحشرات الكاملة واليرقات في وسط المادة الغذائية او على المادة الغذائية</a:t>
            </a:r>
          </a:p>
          <a:p>
            <a:r>
              <a:rPr lang="ar-SA" sz="2000" dirty="0"/>
              <a:t>2- الاطوار الضارة هي الحشرات الكاملة واليرقات (في الغالب)</a:t>
            </a:r>
          </a:p>
          <a:p>
            <a:r>
              <a:rPr lang="ar-SA" sz="2000" dirty="0"/>
              <a:t>3- صغيرة الحجم مما يساعد </a:t>
            </a:r>
            <a:r>
              <a:rPr lang="ar-SA" sz="2000" b="1" dirty="0"/>
              <a:t>الحشرات الكاملة </a:t>
            </a:r>
            <a:r>
              <a:rPr lang="ar-SA" sz="2000" dirty="0"/>
              <a:t>الحركة في المسافات الضيقة </a:t>
            </a:r>
          </a:p>
          <a:p>
            <a:endParaRPr lang="ar-SA" sz="2000" dirty="0"/>
          </a:p>
        </p:txBody>
      </p:sp>
      <p:sp>
        <p:nvSpPr>
          <p:cNvPr id="4" name="TextBox 3"/>
          <p:cNvSpPr txBox="1"/>
          <p:nvPr/>
        </p:nvSpPr>
        <p:spPr>
          <a:xfrm>
            <a:off x="1676400" y="4677728"/>
            <a:ext cx="6934200" cy="369332"/>
          </a:xfrm>
          <a:prstGeom prst="rect">
            <a:avLst/>
          </a:prstGeom>
          <a:noFill/>
        </p:spPr>
        <p:txBody>
          <a:bodyPr wrap="square" rtlCol="1">
            <a:spAutoFit/>
          </a:bodyPr>
          <a:lstStyle/>
          <a:p>
            <a:endParaRPr lang="ar-SA" dirty="0"/>
          </a:p>
        </p:txBody>
      </p:sp>
      <p:sp>
        <p:nvSpPr>
          <p:cNvPr id="5" name="TextBox 4"/>
          <p:cNvSpPr txBox="1"/>
          <p:nvPr/>
        </p:nvSpPr>
        <p:spPr>
          <a:xfrm>
            <a:off x="609600" y="4572000"/>
            <a:ext cx="7772400" cy="2246769"/>
          </a:xfrm>
          <a:prstGeom prst="rect">
            <a:avLst/>
          </a:prstGeom>
          <a:noFill/>
        </p:spPr>
        <p:txBody>
          <a:bodyPr wrap="square" rtlCol="1">
            <a:spAutoFit/>
          </a:bodyPr>
          <a:lstStyle/>
          <a:p>
            <a:r>
              <a:rPr lang="ar-SA" sz="2000" b="1" dirty="0">
                <a:solidFill>
                  <a:srgbClr val="FF0000"/>
                </a:solidFill>
              </a:rPr>
              <a:t>الصفات العامة للآفات الحشرية التي تصيب المواد الغذائية المخزونة من رتبة حرشفية الأجنحة</a:t>
            </a:r>
          </a:p>
          <a:p>
            <a:r>
              <a:rPr lang="ar-SA" sz="2000" dirty="0"/>
              <a:t>1- تعيش اليرقات فقط داخل او على المادة الغذائية المخزونة بينما تكون الحشرات الكاملة بعيدة عن المادة الغذائية الا عند وضع البيض </a:t>
            </a:r>
          </a:p>
          <a:p>
            <a:r>
              <a:rPr lang="ar-SA" sz="2000" dirty="0"/>
              <a:t>2- الطور الضار هو اليرقة فقط</a:t>
            </a:r>
          </a:p>
          <a:p>
            <a:r>
              <a:rPr lang="ar-SA" sz="2000" dirty="0"/>
              <a:t>3- تفرز معظم يرقاتها خيوط حريرية</a:t>
            </a:r>
          </a:p>
          <a:p>
            <a:endParaRPr lang="ar-SA" sz="2000" dirty="0"/>
          </a:p>
        </p:txBody>
      </p:sp>
    </p:spTree>
    <p:extLst>
      <p:ext uri="{BB962C8B-B14F-4D97-AF65-F5344CB8AC3E}">
        <p14:creationId xmlns:p14="http://schemas.microsoft.com/office/powerpoint/2010/main" val="3277401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52400"/>
            <a:ext cx="5791200" cy="461665"/>
          </a:xfrm>
          <a:prstGeom prst="rect">
            <a:avLst/>
          </a:prstGeom>
          <a:noFill/>
        </p:spPr>
        <p:txBody>
          <a:bodyPr wrap="square" rtlCol="1">
            <a:spAutoFit/>
          </a:bodyPr>
          <a:lstStyle/>
          <a:p>
            <a:pPr algn="ctr"/>
            <a:r>
              <a:rPr lang="ar-SA" sz="2400" b="1" dirty="0">
                <a:solidFill>
                  <a:srgbClr val="FF0000"/>
                </a:solidFill>
              </a:rPr>
              <a:t>السوس</a:t>
            </a:r>
          </a:p>
        </p:txBody>
      </p:sp>
      <p:sp>
        <p:nvSpPr>
          <p:cNvPr id="3" name="TextBox 2"/>
          <p:cNvSpPr txBox="1"/>
          <p:nvPr/>
        </p:nvSpPr>
        <p:spPr>
          <a:xfrm>
            <a:off x="914400" y="1124902"/>
            <a:ext cx="7620000" cy="3447098"/>
          </a:xfrm>
          <a:prstGeom prst="rect">
            <a:avLst/>
          </a:prstGeom>
          <a:noFill/>
        </p:spPr>
        <p:txBody>
          <a:bodyPr wrap="square" rtlCol="1">
            <a:spAutoFit/>
          </a:bodyPr>
          <a:lstStyle/>
          <a:p>
            <a:r>
              <a:rPr lang="ar-SA" sz="2000" dirty="0"/>
              <a:t>ويمتد الرأس إلى الأمام على شكل خرطوم في الحشرات الكاملة</a:t>
            </a:r>
          </a:p>
          <a:p>
            <a:r>
              <a:rPr lang="ar-SA" sz="2000" dirty="0"/>
              <a:t>فرن الاستشعار مرفقي</a:t>
            </a:r>
          </a:p>
          <a:p>
            <a:r>
              <a:rPr lang="ar-SA" sz="2000" dirty="0"/>
              <a:t>اليرقة عديمة الاجل مدببة الطرف الخلفي </a:t>
            </a:r>
          </a:p>
          <a:p>
            <a:r>
              <a:rPr lang="ar-SA" sz="2000" dirty="0"/>
              <a:t>البيض واليرقات والعذارى داخل الحبوب المصابة ( </a:t>
            </a:r>
            <a:r>
              <a:rPr lang="ar-SA" sz="2000" dirty="0">
                <a:solidFill>
                  <a:srgbClr val="FF0000"/>
                </a:solidFill>
              </a:rPr>
              <a:t>إصابة داخلية أو مخفية</a:t>
            </a:r>
            <a:r>
              <a:rPr lang="ar-SA" sz="2000" dirty="0"/>
              <a:t>) والحشرات الكاملة حرة</a:t>
            </a:r>
          </a:p>
          <a:p>
            <a:r>
              <a:rPr lang="ar-SA" sz="2000" dirty="0"/>
              <a:t>السوس آفات أولية اي تصيب الحبوب السليمة (</a:t>
            </a:r>
            <a:r>
              <a:rPr lang="ar-SA" sz="2000" dirty="0">
                <a:solidFill>
                  <a:srgbClr val="FF0000"/>
                </a:solidFill>
              </a:rPr>
              <a:t>الخالية من الإصابة</a:t>
            </a:r>
            <a:r>
              <a:rPr lang="ar-SA" sz="2000" dirty="0"/>
              <a:t>)</a:t>
            </a:r>
          </a:p>
          <a:p>
            <a:r>
              <a:rPr lang="ar-SA" sz="2000" dirty="0"/>
              <a:t>السوسة لا يتحمل الجفاف، وتمتنع الإناث عن وضع البيض اذا انخفظت رطوبة الحبوب عن 9%</a:t>
            </a:r>
          </a:p>
          <a:p>
            <a:r>
              <a:rPr lang="ar-SA" sz="2000" dirty="0"/>
              <a:t>أهم الانواع</a:t>
            </a:r>
          </a:p>
          <a:p>
            <a:r>
              <a:rPr lang="ar-SA" sz="2000" dirty="0"/>
              <a:t>سوسة الحبوب </a:t>
            </a:r>
            <a:r>
              <a:rPr lang="en-US" sz="2000" i="1" dirty="0"/>
              <a:t>Sitophilus </a:t>
            </a:r>
            <a:r>
              <a:rPr lang="en-US" sz="2000" i="1" dirty="0" err="1"/>
              <a:t>granarius</a:t>
            </a:r>
            <a:endParaRPr lang="ar-SA" sz="2000" i="1" dirty="0"/>
          </a:p>
          <a:p>
            <a:r>
              <a:rPr lang="ar-SA" sz="2000" dirty="0"/>
              <a:t>سوسة الارز </a:t>
            </a:r>
            <a:r>
              <a:rPr lang="en-US" sz="2000" i="1" dirty="0"/>
              <a:t>S. </a:t>
            </a:r>
            <a:r>
              <a:rPr lang="en-US" sz="2000" i="1" dirty="0" err="1"/>
              <a:t>oryzae</a:t>
            </a:r>
            <a:endParaRPr lang="ar-SA" sz="2000" i="1" dirty="0"/>
          </a:p>
        </p:txBody>
      </p:sp>
      <p:pic>
        <p:nvPicPr>
          <p:cNvPr id="4098" name="Picture 2" descr="C:\Users\aldryhim\Dropbox\PLPT421 2019 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050" y="152400"/>
            <a:ext cx="2349500" cy="1762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337" y="4634328"/>
            <a:ext cx="8337550" cy="707886"/>
          </a:xfrm>
          <a:prstGeom prst="rect">
            <a:avLst/>
          </a:prstGeom>
          <a:noFill/>
        </p:spPr>
        <p:txBody>
          <a:bodyPr wrap="square" rtlCol="1">
            <a:spAutoFit/>
          </a:bodyPr>
          <a:lstStyle/>
          <a:p>
            <a:r>
              <a:rPr lang="ar-SA" sz="2000" dirty="0"/>
              <a:t>تصيب السوس القمح والشعير والذرة، الشوفان، بذور دواردوار الشمس والحمص والرز الفاصوليا ومجموعة من الاغذية المجففة المخزونة </a:t>
            </a:r>
          </a:p>
        </p:txBody>
      </p:sp>
    </p:spTree>
    <p:extLst>
      <p:ext uri="{BB962C8B-B14F-4D97-AF65-F5344CB8AC3E}">
        <p14:creationId xmlns:p14="http://schemas.microsoft.com/office/powerpoint/2010/main" val="3933433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551"/>
            <a:ext cx="5179864" cy="64938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76625" y="2480215"/>
            <a:ext cx="3399328" cy="184607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103202" y="2267407"/>
            <a:ext cx="3575541" cy="227169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V="1">
            <a:off x="6248400" y="3810000"/>
            <a:ext cx="1371600" cy="304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 name="Straight Connector 4"/>
          <p:cNvCxnSpPr/>
          <p:nvPr/>
        </p:nvCxnSpPr>
        <p:spPr>
          <a:xfrm flipV="1">
            <a:off x="2743200" y="3657600"/>
            <a:ext cx="1295400" cy="7620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flipV="1">
            <a:off x="4800600" y="3619500"/>
            <a:ext cx="1295400" cy="38100"/>
          </a:xfrm>
          <a:prstGeom prst="line">
            <a:avLst/>
          </a:prstGeom>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6934200" y="5410200"/>
            <a:ext cx="1905000" cy="646331"/>
          </a:xfrm>
          <a:prstGeom prst="rect">
            <a:avLst/>
          </a:prstGeom>
          <a:noFill/>
        </p:spPr>
        <p:txBody>
          <a:bodyPr wrap="square" rtlCol="1">
            <a:spAutoFit/>
          </a:bodyPr>
          <a:lstStyle/>
          <a:p>
            <a:r>
              <a:rPr lang="ar-SA" dirty="0"/>
              <a:t>تنجذب الحشرة الكاملة الى الضوء</a:t>
            </a:r>
          </a:p>
        </p:txBody>
      </p:sp>
      <p:sp>
        <p:nvSpPr>
          <p:cNvPr id="13" name="TextBox 12"/>
          <p:cNvSpPr txBox="1"/>
          <p:nvPr/>
        </p:nvSpPr>
        <p:spPr>
          <a:xfrm>
            <a:off x="0" y="4953000"/>
            <a:ext cx="1905000" cy="646331"/>
          </a:xfrm>
          <a:prstGeom prst="rect">
            <a:avLst/>
          </a:prstGeom>
          <a:noFill/>
        </p:spPr>
        <p:txBody>
          <a:bodyPr wrap="square" rtlCol="1">
            <a:spAutoFit/>
          </a:bodyPr>
          <a:lstStyle/>
          <a:p>
            <a:r>
              <a:rPr lang="ar-SA" dirty="0"/>
              <a:t>لا تنجذب الحشرة الكاملة الى الضوء</a:t>
            </a:r>
          </a:p>
        </p:txBody>
      </p:sp>
      <p:cxnSp>
        <p:nvCxnSpPr>
          <p:cNvPr id="14" name="Straight Connector 13"/>
          <p:cNvCxnSpPr/>
          <p:nvPr/>
        </p:nvCxnSpPr>
        <p:spPr>
          <a:xfrm flipV="1">
            <a:off x="2590800" y="3886200"/>
            <a:ext cx="1295400" cy="762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flipV="1">
            <a:off x="4724400" y="3848100"/>
            <a:ext cx="1295400" cy="38100"/>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Straight Connector 3"/>
          <p:cNvCxnSpPr/>
          <p:nvPr/>
        </p:nvCxnSpPr>
        <p:spPr>
          <a:xfrm>
            <a:off x="4724400" y="6096000"/>
            <a:ext cx="1371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a:off x="2667000" y="6172200"/>
            <a:ext cx="13716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0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itophilus  larva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4275" y="1066800"/>
            <a:ext cx="2857501" cy="17240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066800"/>
            <a:ext cx="2345022" cy="171288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124200"/>
            <a:ext cx="4762501" cy="299085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989" y="3276600"/>
            <a:ext cx="3479801" cy="2609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62800" y="1295400"/>
            <a:ext cx="1066800" cy="646331"/>
          </a:xfrm>
          <a:prstGeom prst="rect">
            <a:avLst/>
          </a:prstGeom>
          <a:noFill/>
        </p:spPr>
        <p:txBody>
          <a:bodyPr wrap="square" rtlCol="1">
            <a:spAutoFit/>
          </a:bodyPr>
          <a:lstStyle/>
          <a:p>
            <a:r>
              <a:rPr lang="ar-SA" dirty="0"/>
              <a:t>طور اليرقة داخل الحبة </a:t>
            </a:r>
          </a:p>
        </p:txBody>
      </p:sp>
      <p:sp>
        <p:nvSpPr>
          <p:cNvPr id="4" name="TextBox 3"/>
          <p:cNvSpPr txBox="1"/>
          <p:nvPr/>
        </p:nvSpPr>
        <p:spPr>
          <a:xfrm>
            <a:off x="5029200" y="6324600"/>
            <a:ext cx="2667000" cy="369332"/>
          </a:xfrm>
          <a:prstGeom prst="rect">
            <a:avLst/>
          </a:prstGeom>
          <a:noFill/>
        </p:spPr>
        <p:txBody>
          <a:bodyPr wrap="square" rtlCol="1">
            <a:spAutoFit/>
          </a:bodyPr>
          <a:lstStyle/>
          <a:p>
            <a:r>
              <a:rPr lang="ar-SA" dirty="0"/>
              <a:t>طور العذراء داخل الحبة </a:t>
            </a:r>
          </a:p>
        </p:txBody>
      </p:sp>
      <p:sp>
        <p:nvSpPr>
          <p:cNvPr id="5" name="TextBox 4"/>
          <p:cNvSpPr txBox="1"/>
          <p:nvPr/>
        </p:nvSpPr>
        <p:spPr>
          <a:xfrm>
            <a:off x="838200" y="6019800"/>
            <a:ext cx="2514600" cy="369332"/>
          </a:xfrm>
          <a:prstGeom prst="rect">
            <a:avLst/>
          </a:prstGeom>
          <a:noFill/>
        </p:spPr>
        <p:txBody>
          <a:bodyPr wrap="square" rtlCol="1">
            <a:spAutoFit/>
          </a:bodyPr>
          <a:lstStyle/>
          <a:p>
            <a:r>
              <a:rPr lang="ar-SA" dirty="0"/>
              <a:t>الحشرة الكاملة حرة</a:t>
            </a:r>
          </a:p>
        </p:txBody>
      </p:sp>
    </p:spTree>
    <p:extLst>
      <p:ext uri="{BB962C8B-B14F-4D97-AF65-F5344CB8AC3E}">
        <p14:creationId xmlns:p14="http://schemas.microsoft.com/office/powerpoint/2010/main" val="3531790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3356</TotalTime>
  <Words>1542</Words>
  <Application>Microsoft Office PowerPoint</Application>
  <PresentationFormat>عرض على الشاشة (4:3)</PresentationFormat>
  <Paragraphs>188</Paragraphs>
  <Slides>29</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29</vt:i4>
      </vt:variant>
    </vt:vector>
  </HeadingPairs>
  <TitlesOfParts>
    <vt:vector size="33" baseType="lpstr">
      <vt:lpstr>Arial</vt:lpstr>
      <vt:lpstr>Calibri</vt:lpstr>
      <vt:lpstr>Times New Roman</vt:lpstr>
      <vt:lpstr>Office Theme</vt:lpstr>
      <vt:lpstr>المحاضرة السادسة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KSU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الحاضرة الثانية</dc:title>
  <dc:creator>Yousif Aldryhim</dc:creator>
  <cp:lastModifiedBy>Abdulrahman Aldawood</cp:lastModifiedBy>
  <cp:revision>461</cp:revision>
  <dcterms:created xsi:type="dcterms:W3CDTF">2019-09-12T07:17:15Z</dcterms:created>
  <dcterms:modified xsi:type="dcterms:W3CDTF">2025-01-19T11:50:33Z</dcterms:modified>
</cp:coreProperties>
</file>