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87" r:id="rId2"/>
    <p:sldId id="286" r:id="rId3"/>
    <p:sldId id="263" r:id="rId4"/>
    <p:sldId id="283" r:id="rId5"/>
    <p:sldId id="284"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4" autoAdjust="0"/>
    <p:restoredTop sz="94729" autoAdjust="0"/>
  </p:normalViewPr>
  <p:slideViewPr>
    <p:cSldViewPr>
      <p:cViewPr varScale="1">
        <p:scale>
          <a:sx n="65" d="100"/>
          <a:sy n="65" d="100"/>
        </p:scale>
        <p:origin x="1452" y="54"/>
      </p:cViewPr>
      <p:guideLst>
        <p:guide orient="horz" pos="2160"/>
        <p:guide pos="2880"/>
      </p:guideLst>
    </p:cSldViewPr>
  </p:slideViewPr>
  <p:outlineViewPr>
    <p:cViewPr>
      <p:scale>
        <a:sx n="33" d="100"/>
        <a:sy n="33" d="100"/>
      </p:scale>
      <p:origin x="0" y="227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E489AAB-DBDD-4A1F-B0E7-3104F905BF6C}" type="datetimeFigureOut">
              <a:rPr lang="ar-SA" smtClean="0"/>
              <a:t>02/03/1443</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C49CAC5-A9F7-43DD-9B9A-C510F3FACA65}"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BE489AAB-DBDD-4A1F-B0E7-3104F905BF6C}" type="datetimeFigureOut">
              <a:rPr lang="ar-SA" smtClean="0"/>
              <a:t>02/03/1443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BE489AAB-DBDD-4A1F-B0E7-3104F905BF6C}" type="datetimeFigureOut">
              <a:rPr lang="ar-SA" smtClean="0"/>
              <a:t>02/03/1443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E489AAB-DBDD-4A1F-B0E7-3104F905BF6C}" type="datetimeFigureOut">
              <a:rPr lang="ar-SA" smtClean="0"/>
              <a:t>02/03/1443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E489AAB-DBDD-4A1F-B0E7-3104F905BF6C}" type="datetimeFigureOut">
              <a:rPr lang="ar-SA" smtClean="0"/>
              <a:t>02/03/1443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5" name="Date Placeholder 4"/>
          <p:cNvSpPr>
            <a:spLocks noGrp="1"/>
          </p:cNvSpPr>
          <p:nvPr>
            <p:ph type="dt" sz="half" idx="10"/>
          </p:nvPr>
        </p:nvSpPr>
        <p:spPr/>
        <p:txBody>
          <a:bodyPr/>
          <a:lstStyle/>
          <a:p>
            <a:fld id="{BE489AAB-DBDD-4A1F-B0E7-3104F905BF6C}" type="datetimeFigureOut">
              <a:rPr lang="ar-SA" smtClean="0"/>
              <a:t>02/03/1443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C49CAC5-A9F7-43DD-9B9A-C510F3FACA65}"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E489AAB-DBDD-4A1F-B0E7-3104F905BF6C}" type="datetimeFigureOut">
              <a:rPr lang="ar-SA" smtClean="0"/>
              <a:t>02/03/1443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BE489AAB-DBDD-4A1F-B0E7-3104F905BF6C}" type="datetimeFigureOut">
              <a:rPr lang="ar-SA" smtClean="0"/>
              <a:t>02/03/1443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89AAB-DBDD-4A1F-B0E7-3104F905BF6C}" type="datetimeFigureOut">
              <a:rPr lang="ar-SA" smtClean="0"/>
              <a:t>02/03/1443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E489AAB-DBDD-4A1F-B0E7-3104F905BF6C}" type="datetimeFigureOut">
              <a:rPr lang="ar-SA" smtClean="0"/>
              <a:t>02/03/1443</a:t>
            </a:fld>
            <a:endParaRPr lang="ar-SA"/>
          </a:p>
        </p:txBody>
      </p:sp>
      <p:sp>
        <p:nvSpPr>
          <p:cNvPr id="7" name="Slide Number Placeholder 6"/>
          <p:cNvSpPr>
            <a:spLocks noGrp="1"/>
          </p:cNvSpPr>
          <p:nvPr>
            <p:ph type="sldNum" sz="quarter" idx="12"/>
          </p:nvPr>
        </p:nvSpPr>
        <p:spPr/>
        <p:txBody>
          <a:bodyPr/>
          <a:lstStyle/>
          <a:p>
            <a:fld id="{4C49CAC5-A9F7-43DD-9B9A-C510F3FACA65}"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BE489AAB-DBDD-4A1F-B0E7-3104F905BF6C}" type="datetimeFigureOut">
              <a:rPr lang="ar-SA" smtClean="0"/>
              <a:t>02/03/1443</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E489AAB-DBDD-4A1F-B0E7-3104F905BF6C}" type="datetimeFigureOut">
              <a:rPr lang="ar-SA" smtClean="0"/>
              <a:t>02/03/1443</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C49CAC5-A9F7-43DD-9B9A-C510F3FACA65}"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89349" y="188640"/>
            <a:ext cx="3655059" cy="1702160"/>
          </a:xfrm>
        </p:spPr>
        <p:txBody>
          <a:bodyPr>
            <a:normAutofit/>
          </a:bodyPr>
          <a:lstStyle/>
          <a:p>
            <a:pPr algn="ctr">
              <a:lnSpc>
                <a:spcPct val="150000"/>
              </a:lnSpc>
            </a:pPr>
            <a:r>
              <a:rPr lang="ar-SA" b="1" dirty="0">
                <a:effectLst>
                  <a:outerShdw blurRad="38100" dist="38100" dir="2700000" algn="tl">
                    <a:srgbClr val="000000">
                      <a:alpha val="43137"/>
                    </a:srgbClr>
                  </a:outerShdw>
                </a:effectLst>
                <a:latin typeface="Microsoft Sans Serif" panose="020B0604020202020204" pitchFamily="34" charset="0"/>
                <a:ea typeface="Microsoft Sans Serif" panose="020B0604020202020204" pitchFamily="34" charset="0"/>
                <a:cs typeface="Akhbar MT" pitchFamily="2" charset="-78"/>
              </a:rPr>
              <a:t>الحاسب في الاقتصاد التطبيقي</a:t>
            </a:r>
          </a:p>
        </p:txBody>
      </p:sp>
      <p:sp>
        <p:nvSpPr>
          <p:cNvPr id="3" name="عنوان فرعي 2"/>
          <p:cNvSpPr>
            <a:spLocks noGrp="1"/>
          </p:cNvSpPr>
          <p:nvPr>
            <p:ph type="subTitle" idx="1"/>
          </p:nvPr>
        </p:nvSpPr>
        <p:spPr>
          <a:xfrm>
            <a:off x="323528" y="5229201"/>
            <a:ext cx="3309803" cy="576064"/>
          </a:xfrm>
        </p:spPr>
        <p:txBody>
          <a:bodyPr/>
          <a:lstStyle/>
          <a:p>
            <a:r>
              <a:rPr lang="ar-SA" b="1" dirty="0">
                <a:cs typeface="Akhbar MT" pitchFamily="2" charset="-78"/>
              </a:rPr>
              <a:t>د. يوسف بن عبدالرحمن العمري</a:t>
            </a:r>
          </a:p>
        </p:txBody>
      </p:sp>
      <p:sp>
        <p:nvSpPr>
          <p:cNvPr id="4" name="شكل بيضاوي 3"/>
          <p:cNvSpPr/>
          <p:nvPr/>
        </p:nvSpPr>
        <p:spPr>
          <a:xfrm>
            <a:off x="5765631" y="2295922"/>
            <a:ext cx="1296144" cy="936104"/>
          </a:xfrm>
          <a:prstGeom prst="ellipse">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ar-SA" b="1" dirty="0"/>
              <a:t>331 قصر</a:t>
            </a:r>
            <a:endParaRPr lang="en-US" b="1" dirty="0"/>
          </a:p>
        </p:txBody>
      </p:sp>
      <p:pic>
        <p:nvPicPr>
          <p:cNvPr id="6" name="Picture 2" descr="كيفية العمل على برنامج Excel - موضوع"/>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395" y="908720"/>
            <a:ext cx="1608113" cy="765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952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b="1" dirty="0">
                <a:latin typeface="Traditional Arabic" pitchFamily="18" charset="-78"/>
                <a:cs typeface="Traditional Arabic" pitchFamily="18" charset="-78"/>
              </a:rPr>
              <a:t>دالة الهدف </a:t>
            </a:r>
            <a:endParaRPr lang="en-US"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827584" y="2323652"/>
            <a:ext cx="7344816" cy="4129684"/>
          </a:xfrm>
        </p:spPr>
        <p:txBody>
          <a:bodyPr>
            <a:normAutofit fontScale="92500"/>
          </a:bodyPr>
          <a:lstStyle/>
          <a:p>
            <a:pPr algn="just"/>
            <a:r>
              <a:rPr lang="ar-EG" dirty="0">
                <a:latin typeface="Traditional Arabic" pitchFamily="18" charset="-78"/>
                <a:cs typeface="Traditional Arabic" pitchFamily="18" charset="-78"/>
              </a:rPr>
              <a:t>نبحث الآن عن الهدف الذي تسعى إليه المطبعة وهو تحقيق أكبر ربح ممكن، وفي هذا المثال نعرف دالة الهدف </a:t>
            </a:r>
            <a:r>
              <a:rPr lang="en-US" dirty="0">
                <a:latin typeface="Traditional Arabic" pitchFamily="18" charset="-78"/>
                <a:cs typeface="Traditional Arabic" pitchFamily="18" charset="-78"/>
              </a:rPr>
              <a:t>Z</a:t>
            </a:r>
            <a:r>
              <a:rPr lang="ar-EG" dirty="0">
                <a:latin typeface="Traditional Arabic" pitchFamily="18" charset="-78"/>
                <a:cs typeface="Traditional Arabic" pitchFamily="18" charset="-78"/>
              </a:rPr>
              <a:t> بأنها الربح الإجمالي الذي تحصل عليه المطبعة من الكتب المباعة، ولأن المطبعة تربح في كل كتاب من كتب مبادئ الاقتصاد الزراعي مبلغ </a:t>
            </a:r>
            <a:r>
              <a:rPr lang="en-US" dirty="0">
                <a:latin typeface="Traditional Arabic" pitchFamily="18" charset="-78"/>
                <a:cs typeface="Traditional Arabic" pitchFamily="18" charset="-78"/>
              </a:rPr>
              <a:t>20</a:t>
            </a:r>
            <a:r>
              <a:rPr lang="ar-EG" dirty="0">
                <a:latin typeface="Traditional Arabic" pitchFamily="18" charset="-78"/>
                <a:cs typeface="Traditional Arabic" pitchFamily="18" charset="-78"/>
              </a:rPr>
              <a:t> ريالاً وعدد كتب مبادئ الاقتصاد الزراعي هو </a:t>
            </a:r>
            <a:r>
              <a:rPr lang="en-US" dirty="0">
                <a:latin typeface="Traditional Arabic" pitchFamily="18" charset="-78"/>
                <a:cs typeface="Traditional Arabic" pitchFamily="18" charset="-78"/>
              </a:rPr>
              <a:t>X1 </a:t>
            </a:r>
            <a:r>
              <a:rPr lang="ar-EG" dirty="0">
                <a:latin typeface="Traditional Arabic" pitchFamily="18" charset="-78"/>
                <a:cs typeface="Traditional Arabic" pitchFamily="18" charset="-78"/>
              </a:rPr>
              <a:t> فيكون ربح المطبعة من كتب مبادئ الاقتصاد الزراعي المطبوعة هو </a:t>
            </a:r>
            <a:r>
              <a:rPr lang="en-US" dirty="0">
                <a:latin typeface="Traditional Arabic" pitchFamily="18" charset="-78"/>
                <a:cs typeface="Traditional Arabic" pitchFamily="18" charset="-78"/>
              </a:rPr>
              <a:t>20X1</a:t>
            </a:r>
            <a:r>
              <a:rPr lang="ar-EG" dirty="0">
                <a:latin typeface="Traditional Arabic" pitchFamily="18" charset="-78"/>
                <a:cs typeface="Traditional Arabic" pitchFamily="18" charset="-78"/>
              </a:rPr>
              <a:t> بينما تربح المطبعة من كتب اقتصاديات السياحة البيئية </a:t>
            </a:r>
            <a:r>
              <a:rPr lang="en-US" dirty="0">
                <a:latin typeface="Traditional Arabic" pitchFamily="18" charset="-78"/>
                <a:cs typeface="Traditional Arabic" pitchFamily="18" charset="-78"/>
              </a:rPr>
              <a:t>25X2</a:t>
            </a:r>
            <a:r>
              <a:rPr lang="ar-EG" dirty="0">
                <a:latin typeface="Traditional Arabic" pitchFamily="18" charset="-78"/>
                <a:cs typeface="Traditional Arabic" pitchFamily="18" charset="-78"/>
              </a:rPr>
              <a:t>، إذاً فالربح الإجمالي لمبيعات الكتب سوف يكون عبارة عن مجموع أرباح كتب مبادئ الاقتصاد الزراعي وكتب اقتصاديات السياحة البيئية, </a:t>
            </a:r>
            <a:r>
              <a:rPr lang="ar-EG" dirty="0" err="1">
                <a:latin typeface="Traditional Arabic" pitchFamily="18" charset="-78"/>
                <a:cs typeface="Traditional Arabic" pitchFamily="18" charset="-78"/>
              </a:rPr>
              <a:t>وبناءاً</a:t>
            </a:r>
            <a:r>
              <a:rPr lang="ar-EG" dirty="0">
                <a:latin typeface="Traditional Arabic" pitchFamily="18" charset="-78"/>
                <a:cs typeface="Traditional Arabic" pitchFamily="18" charset="-78"/>
              </a:rPr>
              <a:t> على ذلك فإن دالة الهدف تأخذ الشكل التالي: </a:t>
            </a:r>
            <a:endParaRPr lang="en-US" dirty="0">
              <a:latin typeface="Traditional Arabic" pitchFamily="18" charset="-78"/>
              <a:cs typeface="Traditional Arabic" pitchFamily="18" charset="-78"/>
            </a:endParaRPr>
          </a:p>
          <a:p>
            <a:pPr marL="68580" indent="0" algn="ctr">
              <a:buNone/>
            </a:pPr>
            <a:r>
              <a:rPr lang="ar-EG" dirty="0">
                <a:latin typeface="Traditional Arabic" pitchFamily="18" charset="-78"/>
                <a:cs typeface="Traditional Arabic" pitchFamily="18" charset="-78"/>
              </a:rPr>
              <a:t>الربح الإجمالي للكتب المباعة    </a:t>
            </a:r>
            <a:r>
              <a:rPr lang="en-US" dirty="0">
                <a:latin typeface="Traditional Arabic" pitchFamily="18" charset="-78"/>
                <a:cs typeface="Traditional Arabic" pitchFamily="18" charset="-78"/>
              </a:rPr>
              <a:t>Z = 20 X1 +  25 X2</a:t>
            </a:r>
          </a:p>
          <a:p>
            <a:pPr algn="just"/>
            <a:r>
              <a:rPr lang="ar-EG" dirty="0">
                <a:latin typeface="Traditional Arabic" pitchFamily="18" charset="-78"/>
                <a:cs typeface="Traditional Arabic" pitchFamily="18" charset="-78"/>
              </a:rPr>
              <a:t>وبما أن المطلوب هو زيادة الربح الإجمالي إذا</a:t>
            </a:r>
            <a:r>
              <a:rPr lang="ar-SA" dirty="0">
                <a:latin typeface="Traditional Arabic" pitchFamily="18" charset="-78"/>
                <a:cs typeface="Traditional Arabic" pitchFamily="18" charset="-78"/>
              </a:rPr>
              <a:t>ً</a:t>
            </a:r>
            <a:r>
              <a:rPr lang="ar-EG" dirty="0">
                <a:latin typeface="Traditional Arabic" pitchFamily="18" charset="-78"/>
                <a:cs typeface="Traditional Arabic" pitchFamily="18" charset="-78"/>
              </a:rPr>
              <a:t> المطلوب إيجاد أكبر قيمة ممكنة لدالة الهدف وبذلك تكون المسألة مسألة قيمة عظمى أي أن المطلوب إيجاد</a:t>
            </a:r>
            <a:r>
              <a:rPr lang="en-US" dirty="0">
                <a:latin typeface="Traditional Arabic" pitchFamily="18" charset="-78"/>
                <a:cs typeface="Traditional Arabic" pitchFamily="18" charset="-78"/>
              </a:rPr>
              <a:t>: </a:t>
            </a:r>
          </a:p>
          <a:p>
            <a:pPr marL="68580" indent="0" algn="ctr">
              <a:buNone/>
            </a:pPr>
            <a:r>
              <a:rPr lang="en-US" dirty="0">
                <a:latin typeface="Traditional Arabic" pitchFamily="18" charset="-78"/>
                <a:cs typeface="Traditional Arabic" pitchFamily="18" charset="-78"/>
              </a:rPr>
              <a:t>Max Z = 20 X1 + 25 X2</a:t>
            </a: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b="1" dirty="0">
                <a:latin typeface="Traditional Arabic" pitchFamily="18" charset="-78"/>
                <a:cs typeface="Traditional Arabic" pitchFamily="18" charset="-78"/>
              </a:rPr>
              <a:t>القيود</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fontScale="92500"/>
          </a:bodyPr>
          <a:lstStyle/>
          <a:p>
            <a:r>
              <a:rPr lang="ar-EG" dirty="0">
                <a:latin typeface="Traditional Arabic" pitchFamily="18" charset="-78"/>
                <a:cs typeface="Traditional Arabic" pitchFamily="18" charset="-78"/>
              </a:rPr>
              <a:t>هناك نوعان من القيود تواجههما المطبعة ويمثلان </a:t>
            </a:r>
            <a:r>
              <a:rPr lang="ar-SA" dirty="0">
                <a:latin typeface="Traditional Arabic" pitchFamily="18" charset="-78"/>
                <a:cs typeface="Traditional Arabic" pitchFamily="18" charset="-78"/>
              </a:rPr>
              <a:t>الحدود</a:t>
            </a:r>
            <a:r>
              <a:rPr lang="ar-EG" dirty="0">
                <a:latin typeface="Traditional Arabic" pitchFamily="18" charset="-78"/>
                <a:cs typeface="Traditional Arabic" pitchFamily="18" charset="-78"/>
              </a:rPr>
              <a:t> على الربح الإجمالي للمطبعة، فالقيد الأول ثمن الورقة والقيد الثاني كمية الحبر.</a:t>
            </a:r>
            <a:endParaRPr lang="en-US" dirty="0">
              <a:latin typeface="Traditional Arabic" pitchFamily="18" charset="-78"/>
              <a:cs typeface="Traditional Arabic" pitchFamily="18" charset="-78"/>
            </a:endParaRPr>
          </a:p>
          <a:p>
            <a:pPr marL="68580" indent="0">
              <a:buNone/>
            </a:pPr>
            <a:r>
              <a:rPr lang="ar-EG" b="1" dirty="0">
                <a:solidFill>
                  <a:srgbClr val="C00000"/>
                </a:solidFill>
                <a:latin typeface="Traditional Arabic" pitchFamily="18" charset="-78"/>
                <a:cs typeface="Traditional Arabic" pitchFamily="18" charset="-78"/>
              </a:rPr>
              <a:t>القيد الأول ثمن الورق: </a:t>
            </a:r>
            <a:endParaRPr lang="en-US" b="1" dirty="0">
              <a:solidFill>
                <a:srgbClr val="C00000"/>
              </a:solidFill>
              <a:latin typeface="Traditional Arabic" pitchFamily="18" charset="-78"/>
              <a:cs typeface="Traditional Arabic" pitchFamily="18" charset="-78"/>
            </a:endParaRPr>
          </a:p>
          <a:p>
            <a:r>
              <a:rPr lang="ar-EG" dirty="0">
                <a:latin typeface="Traditional Arabic" pitchFamily="18" charset="-78"/>
                <a:cs typeface="Traditional Arabic" pitchFamily="18" charset="-78"/>
              </a:rPr>
              <a:t>نعلم من خلال المسألة أن ثمن الورقة لا يمكن أن يزيد عن 200 ريال وبما أن كتاب مبادئ الاقتصاد الزراعي يكلف 3 ريالات من الورق, فإن تكلفة الورقة لكتاب مبادئ الاقتصاد الزراعي تساوي </a:t>
            </a:r>
            <a:r>
              <a:rPr lang="en-US" dirty="0">
                <a:latin typeface="Traditional Arabic" pitchFamily="18" charset="-78"/>
                <a:cs typeface="Traditional Arabic" pitchFamily="18" charset="-78"/>
              </a:rPr>
              <a:t>3X1</a:t>
            </a:r>
            <a:r>
              <a:rPr lang="ar-EG" dirty="0">
                <a:latin typeface="Traditional Arabic" pitchFamily="18" charset="-78"/>
                <a:cs typeface="Traditional Arabic" pitchFamily="18" charset="-78"/>
              </a:rPr>
              <a:t> أما تكلفة الورقة لكتاب اقتصاديات السياحة البيئية فإنها تساوي </a:t>
            </a:r>
            <a:r>
              <a:rPr lang="en-US" dirty="0">
                <a:latin typeface="Traditional Arabic" pitchFamily="18" charset="-78"/>
                <a:cs typeface="Traditional Arabic" pitchFamily="18" charset="-78"/>
              </a:rPr>
              <a:t>4X2</a:t>
            </a:r>
            <a:r>
              <a:rPr lang="ar-EG" dirty="0">
                <a:latin typeface="Traditional Arabic" pitchFamily="18" charset="-78"/>
                <a:cs typeface="Traditional Arabic" pitchFamily="18" charset="-78"/>
              </a:rPr>
              <a:t>، وحيث أن التكلفة الإجمالية لا يمكن أن تتعدى ثمن الورق الذي تمتلكه المطبعة, لذا فإنه يمكن صياغة القيد الأول بالشكل التالي : </a:t>
            </a:r>
            <a:endParaRPr lang="en-US" dirty="0">
              <a:latin typeface="Traditional Arabic" pitchFamily="18" charset="-78"/>
              <a:cs typeface="Traditional Arabic" pitchFamily="18" charset="-78"/>
            </a:endParaRPr>
          </a:p>
          <a:p>
            <a:pPr marL="68580" indent="0">
              <a:buNone/>
            </a:pPr>
            <a:r>
              <a:rPr lang="ar-EG" dirty="0">
                <a:latin typeface="Traditional Arabic" pitchFamily="18" charset="-78"/>
                <a:cs typeface="Traditional Arabic" pitchFamily="18" charset="-78"/>
              </a:rPr>
              <a:t> التكلفة الإجمالية للورق</a:t>
            </a:r>
            <a:r>
              <a:rPr lang="ar-SA" dirty="0">
                <a:latin typeface="Traditional Arabic" pitchFamily="18" charset="-78"/>
                <a:cs typeface="Traditional Arabic" pitchFamily="18" charset="-78"/>
              </a:rPr>
              <a:t>         </a:t>
            </a:r>
            <a:r>
              <a:rPr lang="en-US" dirty="0">
                <a:latin typeface="Traditional Arabic" pitchFamily="18" charset="-78"/>
                <a:cs typeface="Traditional Arabic" pitchFamily="18" charset="-78"/>
              </a:rPr>
              <a:t>   3X1 + 4X2 </a:t>
            </a:r>
            <a:r>
              <a:rPr lang="en-US" u="sng" dirty="0">
                <a:latin typeface="Traditional Arabic" pitchFamily="18" charset="-78"/>
                <a:cs typeface="Traditional Arabic" pitchFamily="18" charset="-78"/>
              </a:rPr>
              <a:t>&lt;</a:t>
            </a:r>
            <a:r>
              <a:rPr lang="en-US" dirty="0">
                <a:latin typeface="Traditional Arabic" pitchFamily="18" charset="-78"/>
                <a:cs typeface="Traditional Arabic" pitchFamily="18" charset="-78"/>
              </a:rPr>
              <a:t>200</a:t>
            </a: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b="1" dirty="0">
                <a:latin typeface="Traditional Arabic" pitchFamily="18" charset="-78"/>
                <a:cs typeface="Traditional Arabic" pitchFamily="18" charset="-78"/>
              </a:rPr>
              <a:t>القيود</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lnSpcReduction="10000"/>
          </a:bodyPr>
          <a:lstStyle/>
          <a:p>
            <a:pPr marL="68580" indent="0">
              <a:buNone/>
            </a:pPr>
            <a:r>
              <a:rPr lang="ar-EG" b="1" dirty="0">
                <a:solidFill>
                  <a:srgbClr val="C00000"/>
                </a:solidFill>
                <a:latin typeface="Traditional Arabic" pitchFamily="18" charset="-78"/>
                <a:cs typeface="Traditional Arabic" pitchFamily="18" charset="-78"/>
              </a:rPr>
              <a:t>القيد الثاني ثمن الحبر: </a:t>
            </a:r>
            <a:endParaRPr lang="en-US" b="1" dirty="0">
              <a:solidFill>
                <a:srgbClr val="C00000"/>
              </a:solidFill>
              <a:latin typeface="Traditional Arabic" pitchFamily="18" charset="-78"/>
              <a:cs typeface="Traditional Arabic" pitchFamily="18" charset="-78"/>
            </a:endParaRPr>
          </a:p>
          <a:p>
            <a:pPr algn="just"/>
            <a:r>
              <a:rPr lang="ar-EG" dirty="0">
                <a:latin typeface="Traditional Arabic" pitchFamily="18" charset="-78"/>
                <a:cs typeface="Traditional Arabic" pitchFamily="18" charset="-78"/>
              </a:rPr>
              <a:t>نعلم أن ثمن الحبر الذي يمكن استخدامه للتصوير لا يمكن أن يزيد عن مبلغ 400 ريال، ولأن تكلفة الحبر للكتب من النوع الأول تساوي عددها مضروباً في قيمة التكلفة للكتاب الواحد. إذاً قيمة الحبر المستهلك في الكتب من النوع الأول تساوي </a:t>
            </a:r>
            <a:r>
              <a:rPr lang="en-US" dirty="0">
                <a:latin typeface="Traditional Arabic" pitchFamily="18" charset="-78"/>
                <a:cs typeface="Traditional Arabic" pitchFamily="18" charset="-78"/>
              </a:rPr>
              <a:t>8X1</a:t>
            </a:r>
            <a:r>
              <a:rPr lang="ar-EG" dirty="0">
                <a:latin typeface="Traditional Arabic" pitchFamily="18" charset="-78"/>
                <a:cs typeface="Traditional Arabic" pitchFamily="18" charset="-78"/>
              </a:rPr>
              <a:t>، وبالنسبة للكتب من النوع الثاني فان قيمة الحبر تساوي</a:t>
            </a:r>
            <a:r>
              <a:rPr lang="en-US" dirty="0">
                <a:latin typeface="Traditional Arabic" pitchFamily="18" charset="-78"/>
                <a:cs typeface="Traditional Arabic" pitchFamily="18" charset="-78"/>
              </a:rPr>
              <a:t>10X2</a:t>
            </a:r>
            <a:r>
              <a:rPr lang="ar-EG" dirty="0">
                <a:latin typeface="Traditional Arabic" pitchFamily="18" charset="-78"/>
                <a:cs typeface="Traditional Arabic" pitchFamily="18" charset="-78"/>
              </a:rPr>
              <a:t>، وبالتالي يصبح الشرط الثاني كالتالي: </a:t>
            </a:r>
            <a:endParaRPr lang="en-US" dirty="0">
              <a:latin typeface="Traditional Arabic" pitchFamily="18" charset="-78"/>
              <a:cs typeface="Traditional Arabic" pitchFamily="18" charset="-78"/>
            </a:endParaRPr>
          </a:p>
          <a:p>
            <a:pPr marL="68580" indent="0" algn="ctr">
              <a:buNone/>
            </a:pPr>
            <a:r>
              <a:rPr lang="ar-EG" dirty="0">
                <a:latin typeface="Traditional Arabic" pitchFamily="18" charset="-78"/>
                <a:cs typeface="Traditional Arabic" pitchFamily="18" charset="-78"/>
              </a:rPr>
              <a:t>التكلفة الإجمالية للحبر     </a:t>
            </a:r>
            <a:r>
              <a:rPr lang="en-US" dirty="0">
                <a:latin typeface="Traditional Arabic" pitchFamily="18" charset="-78"/>
                <a:cs typeface="Traditional Arabic" pitchFamily="18" charset="-78"/>
              </a:rPr>
              <a:t>8X1 + 10X2 </a:t>
            </a:r>
            <a:r>
              <a:rPr lang="en-US" u="sng" dirty="0">
                <a:latin typeface="Traditional Arabic" pitchFamily="18" charset="-78"/>
                <a:cs typeface="Traditional Arabic" pitchFamily="18" charset="-78"/>
              </a:rPr>
              <a:t>&lt;</a:t>
            </a:r>
            <a:r>
              <a:rPr lang="en-US" dirty="0">
                <a:latin typeface="Traditional Arabic" pitchFamily="18" charset="-78"/>
                <a:cs typeface="Traditional Arabic" pitchFamily="18" charset="-78"/>
              </a:rPr>
              <a:t> 400</a:t>
            </a:r>
            <a:endParaRPr lang="ar-SA" dirty="0">
              <a:latin typeface="Traditional Arabic" pitchFamily="18" charset="-78"/>
              <a:cs typeface="Traditional Arabic" pitchFamily="18" charset="-78"/>
            </a:endParaRPr>
          </a:p>
          <a:p>
            <a:pPr marL="68580" indent="0">
              <a:buNone/>
            </a:pPr>
            <a:r>
              <a:rPr lang="ar-EG" dirty="0">
                <a:latin typeface="Traditional Arabic" pitchFamily="18" charset="-78"/>
                <a:cs typeface="Traditional Arabic" pitchFamily="18" charset="-78"/>
              </a:rPr>
              <a:t>هناك </a:t>
            </a:r>
            <a:r>
              <a:rPr lang="ar-EG" b="1" dirty="0">
                <a:solidFill>
                  <a:srgbClr val="C00000"/>
                </a:solidFill>
                <a:latin typeface="Traditional Arabic" pitchFamily="18" charset="-78"/>
                <a:cs typeface="Traditional Arabic" pitchFamily="18" charset="-78"/>
              </a:rPr>
              <a:t>قيد ثالث </a:t>
            </a:r>
            <a:r>
              <a:rPr lang="ar-EG" dirty="0">
                <a:latin typeface="Traditional Arabic" pitchFamily="18" charset="-78"/>
                <a:cs typeface="Traditional Arabic" pitchFamily="18" charset="-78"/>
              </a:rPr>
              <a:t>وهو أن عدد الكتب لابد أن يكون غير سالب, أي أن: </a:t>
            </a:r>
            <a:endParaRPr lang="en-US" dirty="0">
              <a:latin typeface="Traditional Arabic" pitchFamily="18" charset="-78"/>
              <a:cs typeface="Traditional Arabic" pitchFamily="18" charset="-78"/>
            </a:endParaRPr>
          </a:p>
          <a:p>
            <a:pPr marL="68580" indent="0" algn="ctr">
              <a:buNone/>
            </a:pPr>
            <a:r>
              <a:rPr lang="en-US" dirty="0">
                <a:latin typeface="Traditional Arabic" pitchFamily="18" charset="-78"/>
                <a:cs typeface="Traditional Arabic" pitchFamily="18" charset="-78"/>
              </a:rPr>
              <a:t>X2 </a:t>
            </a:r>
            <a:r>
              <a:rPr lang="en-US" u="sng" dirty="0">
                <a:latin typeface="Traditional Arabic" pitchFamily="18" charset="-78"/>
                <a:cs typeface="Traditional Arabic" pitchFamily="18" charset="-78"/>
              </a:rPr>
              <a:t>&gt;</a:t>
            </a:r>
            <a:r>
              <a:rPr lang="en-US" dirty="0">
                <a:latin typeface="Traditional Arabic" pitchFamily="18" charset="-78"/>
                <a:cs typeface="Traditional Arabic" pitchFamily="18" charset="-78"/>
              </a:rPr>
              <a:t> 0</a:t>
            </a:r>
            <a:r>
              <a:rPr lang="ar-EG" dirty="0">
                <a:latin typeface="Traditional Arabic" pitchFamily="18" charset="-78"/>
                <a:cs typeface="Traditional Arabic" pitchFamily="18" charset="-78"/>
              </a:rPr>
              <a:t>,</a:t>
            </a:r>
            <a:r>
              <a:rPr lang="en-US" dirty="0">
                <a:latin typeface="Traditional Arabic" pitchFamily="18" charset="-78"/>
                <a:cs typeface="Traditional Arabic" pitchFamily="18" charset="-78"/>
              </a:rPr>
              <a:t> X1</a:t>
            </a:r>
          </a:p>
          <a:p>
            <a:endParaRPr lang="ar-SA"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1560" y="980728"/>
            <a:ext cx="7848872" cy="5544616"/>
          </a:xfrm>
        </p:spPr>
        <p:txBody>
          <a:bodyPr>
            <a:normAutofit/>
          </a:bodyPr>
          <a:lstStyle/>
          <a:p>
            <a:pPr marL="68580" indent="0">
              <a:buNone/>
            </a:pPr>
            <a:r>
              <a:rPr lang="ar-EG" dirty="0">
                <a:latin typeface="Traditional Arabic" pitchFamily="18" charset="-78"/>
                <a:cs typeface="Traditional Arabic" pitchFamily="18" charset="-78"/>
              </a:rPr>
              <a:t>الآن أصبحت جميع المعطيات واضحة لكتابة الصيغة النهائية لمسألة البرمجة الخطية والتي نستطيع تلخيصها كالتالي: </a:t>
            </a:r>
            <a:endParaRPr lang="en-US" dirty="0">
              <a:latin typeface="Traditional Arabic" pitchFamily="18" charset="-78"/>
              <a:cs typeface="Traditional Arabic" pitchFamily="18" charset="-78"/>
            </a:endParaRPr>
          </a:p>
          <a:p>
            <a:pPr marL="68580" indent="0" algn="ctr">
              <a:buNone/>
            </a:pPr>
            <a:r>
              <a:rPr lang="ar-EG" dirty="0">
                <a:latin typeface="Traditional Arabic" pitchFamily="18" charset="-78"/>
                <a:cs typeface="Traditional Arabic" pitchFamily="18" charset="-78"/>
              </a:rPr>
              <a:t>  الربح الإجمالي</a:t>
            </a:r>
            <a:r>
              <a:rPr lang="en-US" dirty="0">
                <a:latin typeface="Traditional Arabic" pitchFamily="18" charset="-78"/>
                <a:cs typeface="Traditional Arabic" pitchFamily="18" charset="-78"/>
              </a:rPr>
              <a:t>	 Max Z = 20X1 + 25X 2</a:t>
            </a:r>
          </a:p>
          <a:p>
            <a:pPr marL="365760" lvl="1" indent="0">
              <a:buNone/>
            </a:pPr>
            <a:r>
              <a:rPr lang="ar-EG" dirty="0">
                <a:latin typeface="Traditional Arabic" pitchFamily="18" charset="-78"/>
                <a:cs typeface="Traditional Arabic" pitchFamily="18" charset="-78"/>
              </a:rPr>
              <a:t>عدد كتب مبادئ الاقتصاد الزراعي   </a:t>
            </a:r>
            <a:r>
              <a:rPr lang="en-US" dirty="0">
                <a:latin typeface="Traditional Arabic" pitchFamily="18" charset="-78"/>
                <a:cs typeface="Traditional Arabic" pitchFamily="18" charset="-78"/>
              </a:rPr>
              <a:t>X1 =</a:t>
            </a:r>
          </a:p>
          <a:p>
            <a:pPr marL="365760" lvl="1" indent="0">
              <a:buNone/>
            </a:pPr>
            <a:r>
              <a:rPr lang="ar-EG" dirty="0">
                <a:latin typeface="Traditional Arabic" pitchFamily="18" charset="-78"/>
                <a:cs typeface="Traditional Arabic" pitchFamily="18" charset="-78"/>
              </a:rPr>
              <a:t>عدد كتب اقتصاديات السياحة البيئية  </a:t>
            </a:r>
            <a:r>
              <a:rPr lang="en-US" dirty="0">
                <a:latin typeface="Traditional Arabic" pitchFamily="18" charset="-78"/>
                <a:cs typeface="Traditional Arabic" pitchFamily="18" charset="-78"/>
              </a:rPr>
              <a:t>X2 =</a:t>
            </a:r>
          </a:p>
          <a:p>
            <a:pPr marL="68580" indent="0">
              <a:buNone/>
            </a:pPr>
            <a:r>
              <a:rPr lang="ar-EG" dirty="0">
                <a:latin typeface="Traditional Arabic" pitchFamily="18" charset="-78"/>
                <a:cs typeface="Traditional Arabic" pitchFamily="18" charset="-78"/>
              </a:rPr>
              <a:t> </a:t>
            </a:r>
            <a:endParaRPr lang="en-US" dirty="0">
              <a:latin typeface="Traditional Arabic" pitchFamily="18" charset="-78"/>
              <a:cs typeface="Traditional Arabic" pitchFamily="18" charset="-78"/>
            </a:endParaRPr>
          </a:p>
          <a:p>
            <a:pPr marL="68580" indent="0" algn="l">
              <a:buNone/>
            </a:pPr>
            <a:r>
              <a:rPr lang="ar-EG" dirty="0">
                <a:latin typeface="Traditional Arabic" pitchFamily="18" charset="-78"/>
                <a:cs typeface="Traditional Arabic" pitchFamily="18" charset="-78"/>
              </a:rPr>
              <a:t>                                                            </a:t>
            </a:r>
            <a:r>
              <a:rPr lang="en-US" dirty="0">
                <a:latin typeface="Traditional Arabic" pitchFamily="18" charset="-78"/>
                <a:cs typeface="Traditional Arabic" pitchFamily="18" charset="-78"/>
              </a:rPr>
              <a:t>Subject to</a:t>
            </a:r>
          </a:p>
          <a:p>
            <a:pPr marL="68580" indent="0" algn="l">
              <a:buNone/>
            </a:pPr>
            <a:r>
              <a:rPr lang="en-US" dirty="0">
                <a:latin typeface="Traditional Arabic" pitchFamily="18" charset="-78"/>
                <a:cs typeface="Traditional Arabic" pitchFamily="18" charset="-78"/>
              </a:rPr>
              <a:t> </a:t>
            </a:r>
            <a:r>
              <a:rPr lang="ar-EG" dirty="0">
                <a:latin typeface="Traditional Arabic" pitchFamily="18" charset="-78"/>
                <a:cs typeface="Traditional Arabic" pitchFamily="18" charset="-78"/>
              </a:rPr>
              <a:t> التكلفة الإجمالية للورق</a:t>
            </a:r>
            <a:r>
              <a:rPr lang="en-US" dirty="0">
                <a:latin typeface="Traditional Arabic" pitchFamily="18" charset="-78"/>
                <a:cs typeface="Traditional Arabic" pitchFamily="18" charset="-78"/>
              </a:rPr>
              <a:t>   </a:t>
            </a:r>
            <a:r>
              <a:rPr lang="ar-SA" dirty="0">
                <a:latin typeface="Traditional Arabic" pitchFamily="18" charset="-78"/>
                <a:cs typeface="Traditional Arabic" pitchFamily="18" charset="-78"/>
              </a:rPr>
              <a:t>       </a:t>
            </a:r>
            <a:r>
              <a:rPr lang="ar-EG" dirty="0">
                <a:latin typeface="Traditional Arabic" pitchFamily="18" charset="-78"/>
                <a:cs typeface="Traditional Arabic" pitchFamily="18" charset="-78"/>
              </a:rPr>
              <a:t> </a:t>
            </a:r>
            <a:r>
              <a:rPr lang="en-US" dirty="0">
                <a:latin typeface="Traditional Arabic" pitchFamily="18" charset="-78"/>
                <a:cs typeface="Traditional Arabic" pitchFamily="18" charset="-78"/>
              </a:rPr>
              <a:t> 	 3X1 +   4X2 </a:t>
            </a:r>
            <a:r>
              <a:rPr lang="en-US" u="sng" dirty="0">
                <a:latin typeface="Traditional Arabic" pitchFamily="18" charset="-78"/>
                <a:cs typeface="Traditional Arabic" pitchFamily="18" charset="-78"/>
              </a:rPr>
              <a:t>&lt;</a:t>
            </a:r>
            <a:r>
              <a:rPr lang="en-US" dirty="0">
                <a:latin typeface="Traditional Arabic" pitchFamily="18" charset="-78"/>
                <a:cs typeface="Traditional Arabic" pitchFamily="18" charset="-78"/>
              </a:rPr>
              <a:t> 200</a:t>
            </a:r>
          </a:p>
          <a:p>
            <a:pPr marL="68580" indent="0" algn="l">
              <a:buNone/>
            </a:pPr>
            <a:r>
              <a:rPr lang="en-US" dirty="0">
                <a:latin typeface="Traditional Arabic" pitchFamily="18" charset="-78"/>
                <a:cs typeface="Traditional Arabic" pitchFamily="18" charset="-78"/>
              </a:rPr>
              <a:t> </a:t>
            </a:r>
            <a:r>
              <a:rPr lang="ar-EG" dirty="0">
                <a:latin typeface="Traditional Arabic" pitchFamily="18" charset="-78"/>
                <a:cs typeface="Traditional Arabic" pitchFamily="18" charset="-78"/>
              </a:rPr>
              <a:t> التكلفة الإجمالية للحبر</a:t>
            </a:r>
            <a:r>
              <a:rPr lang="en-US" dirty="0">
                <a:latin typeface="Traditional Arabic" pitchFamily="18" charset="-78"/>
                <a:cs typeface="Traditional Arabic" pitchFamily="18" charset="-78"/>
              </a:rPr>
              <a:t>		 8X1 + 10X2 </a:t>
            </a:r>
            <a:r>
              <a:rPr lang="en-US" u="sng" dirty="0">
                <a:latin typeface="Traditional Arabic" pitchFamily="18" charset="-78"/>
                <a:cs typeface="Traditional Arabic" pitchFamily="18" charset="-78"/>
              </a:rPr>
              <a:t>&lt;</a:t>
            </a:r>
            <a:r>
              <a:rPr lang="en-US" dirty="0">
                <a:latin typeface="Traditional Arabic" pitchFamily="18" charset="-78"/>
                <a:cs typeface="Traditional Arabic" pitchFamily="18" charset="-78"/>
              </a:rPr>
              <a:t> 400</a:t>
            </a:r>
          </a:p>
          <a:p>
            <a:pPr marL="68580" indent="0" algn="l">
              <a:buNone/>
            </a:pPr>
            <a:r>
              <a:rPr lang="en-US" u="sng" dirty="0">
                <a:latin typeface="Traditional Arabic" pitchFamily="18" charset="-78"/>
                <a:cs typeface="Traditional Arabic" pitchFamily="18" charset="-78"/>
              </a:rPr>
              <a:t>&gt;</a:t>
            </a:r>
            <a:r>
              <a:rPr lang="en-US" dirty="0">
                <a:latin typeface="Traditional Arabic" pitchFamily="18" charset="-78"/>
                <a:cs typeface="Traditional Arabic" pitchFamily="18" charset="-78"/>
              </a:rPr>
              <a:t> 0 </a:t>
            </a:r>
            <a:r>
              <a:rPr lang="ar-EG" dirty="0">
                <a:latin typeface="Traditional Arabic" pitchFamily="18" charset="-78"/>
                <a:cs typeface="Traditional Arabic" pitchFamily="18" charset="-78"/>
              </a:rPr>
              <a:t>  </a:t>
            </a:r>
            <a:r>
              <a:rPr lang="en-US" dirty="0">
                <a:latin typeface="Traditional Arabic" pitchFamily="18" charset="-78"/>
                <a:cs typeface="Traditional Arabic" pitchFamily="18" charset="-78"/>
              </a:rPr>
              <a:t> X2 </a:t>
            </a:r>
            <a:r>
              <a:rPr lang="ar-EG" dirty="0">
                <a:latin typeface="Traditional Arabic" pitchFamily="18" charset="-78"/>
                <a:cs typeface="Traditional Arabic" pitchFamily="18" charset="-78"/>
              </a:rPr>
              <a:t>, </a:t>
            </a:r>
            <a:r>
              <a:rPr lang="en-US" dirty="0">
                <a:latin typeface="Traditional Arabic" pitchFamily="18" charset="-78"/>
                <a:cs typeface="Traditional Arabic" pitchFamily="18" charset="-78"/>
              </a:rPr>
              <a:t>X1</a:t>
            </a:r>
          </a:p>
          <a:p>
            <a:pPr marL="68580" indent="0">
              <a:buNone/>
            </a:pPr>
            <a:endParaRPr lang="ar-SA"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492" y="1556792"/>
            <a:ext cx="7128908" cy="4275837"/>
          </a:xfrm>
        </p:spPr>
        <p:txBody>
          <a:bodyPr/>
          <a:lstStyle/>
          <a:p>
            <a:pPr marL="68580" indent="0">
              <a:lnSpc>
                <a:spcPct val="150000"/>
              </a:lnSpc>
              <a:buNone/>
            </a:pPr>
            <a:r>
              <a:rPr lang="ar-EG" dirty="0">
                <a:latin typeface="Traditional Arabic" pitchFamily="18" charset="-78"/>
                <a:cs typeface="Traditional Arabic" pitchFamily="18" charset="-78"/>
              </a:rPr>
              <a:t>أو باختصار</a:t>
            </a:r>
            <a:r>
              <a:rPr lang="ar-EG" i="1" dirty="0">
                <a:latin typeface="Traditional Arabic" pitchFamily="18" charset="-78"/>
                <a:cs typeface="Traditional Arabic" pitchFamily="18" charset="-78"/>
              </a:rPr>
              <a:t> :</a:t>
            </a:r>
            <a:endParaRPr lang="en-US" dirty="0">
              <a:latin typeface="Traditional Arabic" pitchFamily="18" charset="-78"/>
              <a:cs typeface="Traditional Arabic" pitchFamily="18" charset="-78"/>
            </a:endParaRPr>
          </a:p>
          <a:p>
            <a:pPr marL="68580" indent="0" algn="l">
              <a:lnSpc>
                <a:spcPct val="150000"/>
              </a:lnSpc>
              <a:buNone/>
            </a:pPr>
            <a:r>
              <a:rPr lang="en-US" dirty="0">
                <a:latin typeface="Traditional Arabic" pitchFamily="18" charset="-78"/>
                <a:cs typeface="Traditional Arabic" pitchFamily="18" charset="-78"/>
              </a:rPr>
              <a:t>		Max  Z = 20X1 + 25X2</a:t>
            </a:r>
          </a:p>
          <a:p>
            <a:pPr marL="68580" indent="0" algn="l">
              <a:lnSpc>
                <a:spcPct val="150000"/>
              </a:lnSpc>
              <a:buNone/>
            </a:pPr>
            <a:r>
              <a:rPr lang="en-US" dirty="0">
                <a:latin typeface="Traditional Arabic" pitchFamily="18" charset="-78"/>
                <a:cs typeface="Traditional Arabic" pitchFamily="18" charset="-78"/>
              </a:rPr>
              <a:t>S . t</a:t>
            </a:r>
          </a:p>
          <a:p>
            <a:pPr marL="68580" indent="0" algn="l">
              <a:lnSpc>
                <a:spcPct val="150000"/>
              </a:lnSpc>
              <a:buNone/>
            </a:pPr>
            <a:r>
              <a:rPr lang="en-US" dirty="0">
                <a:latin typeface="Traditional Arabic" pitchFamily="18" charset="-78"/>
                <a:cs typeface="Traditional Arabic" pitchFamily="18" charset="-78"/>
              </a:rPr>
              <a:t> 3X1 + 4X2 </a:t>
            </a:r>
            <a:r>
              <a:rPr lang="en-US" u="sng" dirty="0">
                <a:latin typeface="Traditional Arabic" pitchFamily="18" charset="-78"/>
                <a:cs typeface="Traditional Arabic" pitchFamily="18" charset="-78"/>
              </a:rPr>
              <a:t>&lt; </a:t>
            </a:r>
            <a:r>
              <a:rPr lang="en-US" dirty="0">
                <a:latin typeface="Traditional Arabic" pitchFamily="18" charset="-78"/>
                <a:cs typeface="Traditional Arabic" pitchFamily="18" charset="-78"/>
              </a:rPr>
              <a:t>200</a:t>
            </a:r>
          </a:p>
          <a:p>
            <a:pPr marL="68580" indent="0" algn="l">
              <a:lnSpc>
                <a:spcPct val="150000"/>
              </a:lnSpc>
              <a:buNone/>
            </a:pPr>
            <a:r>
              <a:rPr lang="en-US" dirty="0">
                <a:latin typeface="Traditional Arabic" pitchFamily="18" charset="-78"/>
                <a:cs typeface="Traditional Arabic" pitchFamily="18" charset="-78"/>
              </a:rPr>
              <a:t>8X1 + 10X2 </a:t>
            </a:r>
            <a:r>
              <a:rPr lang="en-US" u="sng" dirty="0">
                <a:latin typeface="Traditional Arabic" pitchFamily="18" charset="-78"/>
                <a:cs typeface="Traditional Arabic" pitchFamily="18" charset="-78"/>
              </a:rPr>
              <a:t>&lt;</a:t>
            </a:r>
            <a:r>
              <a:rPr lang="en-US" dirty="0">
                <a:latin typeface="Traditional Arabic" pitchFamily="18" charset="-78"/>
                <a:cs typeface="Traditional Arabic" pitchFamily="18" charset="-78"/>
              </a:rPr>
              <a:t> 400</a:t>
            </a:r>
          </a:p>
          <a:p>
            <a:pPr marL="68580" indent="0" algn="l">
              <a:lnSpc>
                <a:spcPct val="150000"/>
              </a:lnSpc>
              <a:buNone/>
            </a:pPr>
            <a:r>
              <a:rPr lang="en-US" dirty="0">
                <a:latin typeface="Traditional Arabic" pitchFamily="18" charset="-78"/>
                <a:cs typeface="Traditional Arabic" pitchFamily="18" charset="-78"/>
              </a:rPr>
              <a:t>X2 </a:t>
            </a:r>
            <a:r>
              <a:rPr lang="en-US" u="sng" dirty="0">
                <a:latin typeface="Traditional Arabic" pitchFamily="18" charset="-78"/>
                <a:cs typeface="Traditional Arabic" pitchFamily="18" charset="-78"/>
              </a:rPr>
              <a:t>&gt;</a:t>
            </a:r>
            <a:r>
              <a:rPr lang="en-US" dirty="0">
                <a:latin typeface="Traditional Arabic" pitchFamily="18" charset="-78"/>
                <a:cs typeface="Traditional Arabic" pitchFamily="18" charset="-78"/>
              </a:rPr>
              <a:t> 0     </a:t>
            </a:r>
            <a:r>
              <a:rPr lang="ar-EG" dirty="0">
                <a:latin typeface="Traditional Arabic" pitchFamily="18" charset="-78"/>
                <a:cs typeface="Traditional Arabic" pitchFamily="18" charset="-78"/>
              </a:rPr>
              <a:t> , </a:t>
            </a:r>
            <a:r>
              <a:rPr lang="en-US" dirty="0">
                <a:latin typeface="Traditional Arabic" pitchFamily="18" charset="-78"/>
                <a:cs typeface="Traditional Arabic" pitchFamily="18" charset="-78"/>
              </a:rPr>
              <a:t>X1</a:t>
            </a:r>
          </a:p>
          <a:p>
            <a:pPr marL="68580" indent="0">
              <a:lnSpc>
                <a:spcPct val="150000"/>
              </a:lnSpc>
              <a:buNone/>
            </a:pPr>
            <a:endParaRPr lang="ar-SA"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46DF9CC8-11CE-B24F-85E0-E0997EB1033A}"/>
              </a:ext>
            </a:extLst>
          </p:cNvPr>
          <p:cNvSpPr/>
          <p:nvPr/>
        </p:nvSpPr>
        <p:spPr>
          <a:xfrm>
            <a:off x="611560" y="1556792"/>
            <a:ext cx="7704856" cy="3730317"/>
          </a:xfrm>
          <a:prstGeom prst="rect">
            <a:avLst/>
          </a:prstGeom>
        </p:spPr>
        <p:txBody>
          <a:bodyPr wrap="square">
            <a:spAutoFit/>
          </a:bodyPr>
          <a:lstStyle/>
          <a:p>
            <a:pPr>
              <a:lnSpc>
                <a:spcPct val="150000"/>
              </a:lnSpc>
            </a:pPr>
            <a:r>
              <a:rPr lang="x-none" sz="2000" dirty="0">
                <a:latin typeface="Times New Roman" panose="02020603050405020304" pitchFamily="18" charset="0"/>
                <a:cs typeface="Akhbar MT" pitchFamily="2" charset="-78"/>
              </a:rPr>
              <a:t>‏</a:t>
            </a:r>
            <a:r>
              <a:rPr lang="ar-SA" sz="2000" b="1" dirty="0">
                <a:solidFill>
                  <a:srgbClr val="FF0000"/>
                </a:solidFill>
                <a:cs typeface="Akhbar MT" pitchFamily="2" charset="-78"/>
              </a:rPr>
              <a:t>العنوان</a:t>
            </a:r>
            <a:r>
              <a:rPr lang="ar-SA" sz="2000" dirty="0">
                <a:cs typeface="Akhbar MT" pitchFamily="2" charset="-78"/>
              </a:rPr>
              <a:t>: استخدام برنامج </a:t>
            </a:r>
            <a:r>
              <a:rPr lang="en-US" sz="2000" dirty="0">
                <a:cs typeface="Akhbar MT" pitchFamily="2" charset="-78"/>
              </a:rPr>
              <a:t>Excel</a:t>
            </a:r>
            <a:r>
              <a:rPr lang="ar-SA" sz="2000" dirty="0">
                <a:cs typeface="Akhbar MT" pitchFamily="2" charset="-78"/>
              </a:rPr>
              <a:t> في البرمجة الخطية</a:t>
            </a:r>
            <a:endParaRPr lang="en-US" sz="2000" dirty="0">
              <a:cs typeface="Akhbar MT" pitchFamily="2" charset="-78"/>
            </a:endParaRPr>
          </a:p>
          <a:p>
            <a:pPr>
              <a:lnSpc>
                <a:spcPct val="150000"/>
              </a:lnSpc>
            </a:pPr>
            <a:r>
              <a:rPr lang="ar-SA" sz="2000" b="1" dirty="0">
                <a:solidFill>
                  <a:srgbClr val="FF0000"/>
                </a:solidFill>
                <a:cs typeface="Akhbar MT" pitchFamily="2" charset="-78"/>
              </a:rPr>
              <a:t>الهدف</a:t>
            </a:r>
            <a:r>
              <a:rPr lang="ar-SA" sz="2000" dirty="0">
                <a:cs typeface="Akhbar MT" pitchFamily="2" charset="-78"/>
              </a:rPr>
              <a:t>: تطبيق البرمجة الخطية باستخدام اكسل</a:t>
            </a:r>
          </a:p>
          <a:p>
            <a:pPr>
              <a:lnSpc>
                <a:spcPct val="150000"/>
              </a:lnSpc>
            </a:pPr>
            <a:endParaRPr lang="ar-SA" sz="2000" dirty="0">
              <a:cs typeface="Akhbar MT" pitchFamily="2" charset="-78"/>
            </a:endParaRPr>
          </a:p>
          <a:p>
            <a:pPr>
              <a:lnSpc>
                <a:spcPct val="150000"/>
              </a:lnSpc>
            </a:pPr>
            <a:r>
              <a:rPr lang="ar-SA" sz="2000" dirty="0">
                <a:cs typeface="Akhbar MT" pitchFamily="2" charset="-78"/>
              </a:rPr>
              <a:t>وذلك من خلال تحقق ما يلي:</a:t>
            </a:r>
          </a:p>
          <a:p>
            <a:pPr marL="800100" lvl="1" indent="-342900">
              <a:lnSpc>
                <a:spcPct val="150000"/>
              </a:lnSpc>
              <a:buFont typeface="Arial" panose="020B0604020202020204" pitchFamily="34" charset="0"/>
              <a:buChar char="•"/>
            </a:pPr>
            <a:r>
              <a:rPr lang="x-none" sz="2000" dirty="0">
                <a:latin typeface="Times New Roman" panose="02020603050405020304" pitchFamily="18" charset="0"/>
                <a:cs typeface="Akhbar MT" pitchFamily="2" charset="-78"/>
              </a:rPr>
              <a:t>‏</a:t>
            </a:r>
            <a:r>
              <a:rPr lang="ar-SA" sz="2000" dirty="0">
                <a:latin typeface="Times New Roman" panose="02020603050405020304" pitchFamily="18" charset="0"/>
                <a:cs typeface="Akhbar MT" pitchFamily="2" charset="-78"/>
              </a:rPr>
              <a:t>التعرف على البرمجة الخطية</a:t>
            </a: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كتابة الصياغة الرياضية لمشكلة البرمجة الخطية </a:t>
            </a: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معرفة اهم الاوامر الخاصة بالبرمجة الخطية في اكسل</a:t>
            </a: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تطبيق البرمجة الخطية باكسل</a:t>
            </a:r>
            <a:endParaRPr lang="en-US" sz="2000" dirty="0">
              <a:latin typeface="Times New Roman" panose="02020603050405020304" pitchFamily="18" charset="0"/>
              <a:cs typeface="Akhbar MT" pitchFamily="2" charset="-78"/>
            </a:endParaRPr>
          </a:p>
        </p:txBody>
      </p:sp>
      <p:sp>
        <p:nvSpPr>
          <p:cNvPr id="6" name="مستطيل 5"/>
          <p:cNvSpPr/>
          <p:nvPr/>
        </p:nvSpPr>
        <p:spPr>
          <a:xfrm>
            <a:off x="4716016" y="-27384"/>
            <a:ext cx="3384376" cy="646331"/>
          </a:xfrm>
          <a:prstGeom prst="rect">
            <a:avLst/>
          </a:prstGeom>
        </p:spPr>
        <p:txBody>
          <a:bodyPr wrap="square">
            <a:spAutoFit/>
          </a:bodyPr>
          <a:lstStyle/>
          <a:p>
            <a:pPr algn="ctr"/>
            <a:r>
              <a:rPr lang="ar-SA" b="1" dirty="0">
                <a:solidFill>
                  <a:schemeClr val="bg2">
                    <a:lumMod val="40000"/>
                    <a:lumOff val="60000"/>
                  </a:schemeClr>
                </a:solidFill>
                <a:latin typeface="Traditional Arabic" pitchFamily="18" charset="-78"/>
                <a:cs typeface="Traditional Arabic" pitchFamily="18" charset="-78"/>
              </a:rPr>
              <a:t>خصائص 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543936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b="1" dirty="0">
                <a:latin typeface="Traditional Arabic" pitchFamily="18" charset="-78"/>
                <a:cs typeface="Traditional Arabic" pitchFamily="18" charset="-78"/>
              </a:rPr>
              <a:t>البرمجة الخطية</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fontScale="92500"/>
          </a:bodyPr>
          <a:lstStyle/>
          <a:p>
            <a:pPr algn="just">
              <a:lnSpc>
                <a:spcPct val="150000"/>
              </a:lnSpc>
            </a:pPr>
            <a:r>
              <a:rPr lang="ar-SA" dirty="0">
                <a:latin typeface="Traditional Arabic" pitchFamily="18" charset="-78"/>
                <a:cs typeface="Traditional Arabic" pitchFamily="18" charset="-78"/>
              </a:rPr>
              <a:t>البرمجة الخطية هي أحد فروع علم بحوث العمليات وتعتبر من الأدوات الاقتصادية المهمة لإيجاد القيم العظمى أو الصغرى لدالة هدف خطية (تمثل أعلى ربح أو أقل تكلفة) في ظل قيود خطية أو </a:t>
            </a:r>
            <a:r>
              <a:rPr lang="ar-SA" dirty="0" err="1">
                <a:latin typeface="Traditional Arabic" pitchFamily="18" charset="-78"/>
                <a:cs typeface="Traditional Arabic" pitchFamily="18" charset="-78"/>
              </a:rPr>
              <a:t>متراجحات</a:t>
            </a:r>
            <a:r>
              <a:rPr lang="ar-SA" dirty="0">
                <a:latin typeface="Traditional Arabic" pitchFamily="18" charset="-78"/>
                <a:cs typeface="Traditional Arabic" pitchFamily="18" charset="-78"/>
              </a:rPr>
              <a:t> خطية محددة من عناصر الانتاج (مثل رأس المال، عدد العمال، مساحة الأرض وغيرها). ويستخدم تطبيق البرمجة الخطية بشكل واسع في حل المسائل الاقتصادية، وذلك لسهولة تطبيقها في ظل توفر البرامج الرياضية الجاهزة والتي تجعل من حل مسائل البرمجة الخطية وتحليل الحساسية أمراً ممكناً وسهلاً.</a:t>
            </a:r>
            <a:endParaRPr lang="en-US"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2039437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latin typeface="Traditional Arabic" pitchFamily="18" charset="-78"/>
                <a:cs typeface="Traditional Arabic" pitchFamily="18" charset="-78"/>
              </a:rPr>
              <a:t>البرمجة الخطية</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a:bodyPr>
          <a:lstStyle/>
          <a:p>
            <a:pPr marL="68580" indent="0">
              <a:lnSpc>
                <a:spcPct val="150000"/>
              </a:lnSpc>
              <a:buNone/>
            </a:pPr>
            <a:r>
              <a:rPr lang="ar-SA" dirty="0">
                <a:latin typeface="Traditional Arabic" pitchFamily="18" charset="-78"/>
                <a:cs typeface="Traditional Arabic" pitchFamily="18" charset="-78"/>
              </a:rPr>
              <a:t>وتعتمد الصياغة الرياضية لمشكلة البرمجة الخطية على عدة مكونات وهي:</a:t>
            </a:r>
            <a:endParaRPr lang="en-US" dirty="0">
              <a:latin typeface="Traditional Arabic" pitchFamily="18" charset="-78"/>
              <a:cs typeface="Traditional Arabic" pitchFamily="18" charset="-78"/>
            </a:endParaRPr>
          </a:p>
          <a:p>
            <a:pPr lvl="0">
              <a:lnSpc>
                <a:spcPct val="150000"/>
              </a:lnSpc>
            </a:pPr>
            <a:r>
              <a:rPr lang="ar-SA" dirty="0">
                <a:solidFill>
                  <a:srgbClr val="C00000"/>
                </a:solidFill>
                <a:latin typeface="Traditional Arabic" pitchFamily="18" charset="-78"/>
                <a:cs typeface="Traditional Arabic" pitchFamily="18" charset="-78"/>
              </a:rPr>
              <a:t>الأنشطة</a:t>
            </a:r>
            <a:r>
              <a:rPr lang="ar-SA" dirty="0">
                <a:latin typeface="Traditional Arabic" pitchFamily="18" charset="-78"/>
                <a:cs typeface="Traditional Arabic" pitchFamily="18" charset="-78"/>
              </a:rPr>
              <a:t> (وهي هنا تمثل ناتج حل المشكلة، مساحات توليفة المحاصيل الثلاث).</a:t>
            </a:r>
            <a:endParaRPr lang="en-US" dirty="0">
              <a:latin typeface="Traditional Arabic" pitchFamily="18" charset="-78"/>
              <a:cs typeface="Traditional Arabic" pitchFamily="18" charset="-78"/>
            </a:endParaRPr>
          </a:p>
          <a:p>
            <a:pPr lvl="0">
              <a:lnSpc>
                <a:spcPct val="150000"/>
              </a:lnSpc>
            </a:pPr>
            <a:r>
              <a:rPr lang="ar-SA" dirty="0">
                <a:solidFill>
                  <a:srgbClr val="C00000"/>
                </a:solidFill>
                <a:latin typeface="Traditional Arabic" pitchFamily="18" charset="-78"/>
                <a:cs typeface="Traditional Arabic" pitchFamily="18" charset="-78"/>
              </a:rPr>
              <a:t>دالة الهدف </a:t>
            </a:r>
            <a:r>
              <a:rPr lang="ar-SA" dirty="0">
                <a:latin typeface="Traditional Arabic" pitchFamily="18" charset="-78"/>
                <a:cs typeface="Traditional Arabic" pitchFamily="18" charset="-78"/>
              </a:rPr>
              <a:t>(وهي عبارة دالة خطية في الأنشطة ومعاملات الدالة [صافي العائد]).</a:t>
            </a:r>
            <a:endParaRPr lang="en-US" dirty="0">
              <a:latin typeface="Traditional Arabic" pitchFamily="18" charset="-78"/>
              <a:cs typeface="Traditional Arabic" pitchFamily="18" charset="-78"/>
            </a:endParaRPr>
          </a:p>
          <a:p>
            <a:pPr lvl="0">
              <a:lnSpc>
                <a:spcPct val="150000"/>
              </a:lnSpc>
            </a:pPr>
            <a:r>
              <a:rPr lang="ar-SA" dirty="0">
                <a:solidFill>
                  <a:srgbClr val="C00000"/>
                </a:solidFill>
                <a:latin typeface="Traditional Arabic" pitchFamily="18" charset="-78"/>
                <a:cs typeface="Traditional Arabic" pitchFamily="18" charset="-78"/>
              </a:rPr>
              <a:t>الموارد المتاحة أو المحددات لعملية الإنتاج</a:t>
            </a:r>
            <a:r>
              <a:rPr lang="ar-SA" dirty="0">
                <a:latin typeface="Traditional Arabic" pitchFamily="18" charset="-78"/>
                <a:cs typeface="Traditional Arabic" pitchFamily="18" charset="-78"/>
              </a:rPr>
              <a:t>.</a:t>
            </a:r>
            <a:endParaRPr lang="en-US" dirty="0">
              <a:latin typeface="Traditional Arabic" pitchFamily="18" charset="-78"/>
              <a:cs typeface="Traditional Arabic" pitchFamily="18" charset="-78"/>
            </a:endParaRPr>
          </a:p>
          <a:p>
            <a:pPr lvl="0">
              <a:lnSpc>
                <a:spcPct val="150000"/>
              </a:lnSpc>
            </a:pPr>
            <a:r>
              <a:rPr lang="ar-SA" dirty="0">
                <a:solidFill>
                  <a:srgbClr val="C00000"/>
                </a:solidFill>
                <a:latin typeface="Traditional Arabic" pitchFamily="18" charset="-78"/>
                <a:cs typeface="Traditional Arabic" pitchFamily="18" charset="-78"/>
              </a:rPr>
              <a:t>مصفوفة (جدول) المعاملات الفنية </a:t>
            </a:r>
            <a:r>
              <a:rPr lang="ar-SA" dirty="0">
                <a:latin typeface="Traditional Arabic" pitchFamily="18" charset="-78"/>
                <a:cs typeface="Traditional Arabic" pitchFamily="18" charset="-78"/>
              </a:rPr>
              <a:t>بين المحددات والأنشطة. </a:t>
            </a:r>
            <a:endParaRPr lang="en-US"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27584" y="1124744"/>
            <a:ext cx="7488832" cy="5184576"/>
          </a:xfrm>
        </p:spPr>
        <p:txBody>
          <a:bodyPr>
            <a:normAutofit fontScale="92500" lnSpcReduction="10000"/>
          </a:bodyPr>
          <a:lstStyle/>
          <a:p>
            <a:pPr marL="68580" indent="0">
              <a:buNone/>
            </a:pPr>
            <a:r>
              <a:rPr lang="ar-SA" dirty="0">
                <a:latin typeface="Traditional Arabic" pitchFamily="18" charset="-78"/>
                <a:cs typeface="Traditional Arabic" pitchFamily="18" charset="-78"/>
              </a:rPr>
              <a:t>وبصفة عامة يمكن كتابة (صياغة) المشكلة في شكل رياضي بأسلوب المصفوفات كالتالي: </a:t>
            </a:r>
            <a:endParaRPr lang="en-US" dirty="0">
              <a:latin typeface="Traditional Arabic" pitchFamily="18" charset="-78"/>
              <a:cs typeface="Traditional Arabic" pitchFamily="18" charset="-78"/>
            </a:endParaRPr>
          </a:p>
          <a:p>
            <a:pPr marL="68580" indent="0" algn="l" rtl="0">
              <a:buNone/>
            </a:pPr>
            <a:r>
              <a:rPr lang="en-US" dirty="0">
                <a:latin typeface="Traditional Arabic" pitchFamily="18" charset="-78"/>
                <a:cs typeface="Traditional Arabic" pitchFamily="18" charset="-78"/>
              </a:rPr>
              <a:t>Max Z = C'X</a:t>
            </a:r>
          </a:p>
          <a:p>
            <a:pPr marL="68580" indent="0" algn="l" rtl="0">
              <a:buNone/>
            </a:pPr>
            <a:r>
              <a:rPr lang="en-US" dirty="0">
                <a:latin typeface="Traditional Arabic" pitchFamily="18" charset="-78"/>
                <a:cs typeface="Traditional Arabic" pitchFamily="18" charset="-78"/>
              </a:rPr>
              <a:t>Subject to:            </a:t>
            </a:r>
          </a:p>
          <a:p>
            <a:pPr marL="68580" indent="0" algn="l" rtl="0">
              <a:buNone/>
            </a:pPr>
            <a:r>
              <a:rPr lang="en-US" dirty="0">
                <a:latin typeface="Traditional Arabic" pitchFamily="18" charset="-78"/>
                <a:cs typeface="Traditional Arabic" pitchFamily="18" charset="-78"/>
              </a:rPr>
              <a:t>AX &lt;= B</a:t>
            </a:r>
          </a:p>
          <a:p>
            <a:pPr marL="68580" indent="0" algn="l" rtl="0">
              <a:buNone/>
            </a:pPr>
            <a:r>
              <a:rPr lang="en-US" dirty="0">
                <a:latin typeface="Traditional Arabic" pitchFamily="18" charset="-78"/>
                <a:cs typeface="Traditional Arabic" pitchFamily="18" charset="-78"/>
              </a:rPr>
              <a:t>X &gt;=0</a:t>
            </a:r>
          </a:p>
          <a:p>
            <a:pPr marL="68580" indent="0">
              <a:buNone/>
            </a:pPr>
            <a:r>
              <a:rPr lang="ar-SA" dirty="0">
                <a:latin typeface="Traditional Arabic" pitchFamily="18" charset="-78"/>
                <a:cs typeface="Traditional Arabic" pitchFamily="18" charset="-78"/>
              </a:rPr>
              <a:t>حيث: </a:t>
            </a:r>
            <a:endParaRPr lang="en-US" dirty="0">
              <a:latin typeface="Traditional Arabic" pitchFamily="18" charset="-78"/>
              <a:cs typeface="Traditional Arabic" pitchFamily="18" charset="-78"/>
            </a:endParaRPr>
          </a:p>
          <a:p>
            <a:pPr marL="365760" lvl="1" indent="0">
              <a:buNone/>
            </a:pPr>
            <a:r>
              <a:rPr lang="en-US" dirty="0">
                <a:latin typeface="Traditional Arabic" pitchFamily="18" charset="-78"/>
                <a:cs typeface="Traditional Arabic" pitchFamily="18" charset="-78"/>
              </a:rPr>
              <a:t>Z</a:t>
            </a:r>
            <a:r>
              <a:rPr lang="ar-SA" dirty="0">
                <a:latin typeface="Traditional Arabic" pitchFamily="18" charset="-78"/>
                <a:cs typeface="Traditional Arabic" pitchFamily="18" charset="-78"/>
              </a:rPr>
              <a:t>: قيمة دالة الهدف التي يرغب تعظيمها أو تدنيتها، أي الحصول على أعلى عائد ممكن أو أقل تكلفة ممكنة. </a:t>
            </a:r>
            <a:endParaRPr lang="en-US" dirty="0">
              <a:latin typeface="Traditional Arabic" pitchFamily="18" charset="-78"/>
              <a:cs typeface="Traditional Arabic" pitchFamily="18" charset="-78"/>
            </a:endParaRPr>
          </a:p>
          <a:p>
            <a:pPr marL="365760" lvl="1" indent="0">
              <a:buNone/>
            </a:pPr>
            <a:r>
              <a:rPr lang="en-US" dirty="0">
                <a:latin typeface="Traditional Arabic" pitchFamily="18" charset="-78"/>
                <a:cs typeface="Traditional Arabic" pitchFamily="18" charset="-78"/>
              </a:rPr>
              <a:t>C</a:t>
            </a:r>
            <a:r>
              <a:rPr lang="ar-SA" dirty="0">
                <a:latin typeface="Traditional Arabic" pitchFamily="18" charset="-78"/>
                <a:cs typeface="Traditional Arabic" pitchFamily="18" charset="-78"/>
              </a:rPr>
              <a:t>: معاملات دالة الهدف. </a:t>
            </a:r>
            <a:endParaRPr lang="en-US" dirty="0">
              <a:latin typeface="Traditional Arabic" pitchFamily="18" charset="-78"/>
              <a:cs typeface="Traditional Arabic" pitchFamily="18" charset="-78"/>
            </a:endParaRPr>
          </a:p>
          <a:p>
            <a:pPr marL="365760" lvl="1" indent="0">
              <a:buNone/>
            </a:pPr>
            <a:r>
              <a:rPr lang="en-US" dirty="0">
                <a:latin typeface="Traditional Arabic" pitchFamily="18" charset="-78"/>
                <a:cs typeface="Traditional Arabic" pitchFamily="18" charset="-78"/>
              </a:rPr>
              <a:t>X</a:t>
            </a:r>
            <a:r>
              <a:rPr lang="ar-SA" dirty="0">
                <a:latin typeface="Traditional Arabic" pitchFamily="18" charset="-78"/>
                <a:cs typeface="Traditional Arabic" pitchFamily="18" charset="-78"/>
              </a:rPr>
              <a:t>: الأنشطة. </a:t>
            </a:r>
            <a:endParaRPr lang="en-US" dirty="0">
              <a:latin typeface="Traditional Arabic" pitchFamily="18" charset="-78"/>
              <a:cs typeface="Traditional Arabic" pitchFamily="18" charset="-78"/>
            </a:endParaRPr>
          </a:p>
          <a:p>
            <a:pPr marL="365760" lvl="1" indent="0">
              <a:buNone/>
            </a:pPr>
            <a:r>
              <a:rPr lang="en-US" dirty="0">
                <a:latin typeface="Traditional Arabic" pitchFamily="18" charset="-78"/>
                <a:cs typeface="Traditional Arabic" pitchFamily="18" charset="-78"/>
              </a:rPr>
              <a:t>A</a:t>
            </a:r>
            <a:r>
              <a:rPr lang="ar-SA" dirty="0">
                <a:latin typeface="Traditional Arabic" pitchFamily="18" charset="-78"/>
                <a:cs typeface="Traditional Arabic" pitchFamily="18" charset="-78"/>
              </a:rPr>
              <a:t>: مصفوفة المعاملات الفنية بين الأنشطة و الموارد أو المحددات. </a:t>
            </a:r>
            <a:endParaRPr lang="en-US" dirty="0">
              <a:latin typeface="Traditional Arabic" pitchFamily="18" charset="-78"/>
              <a:cs typeface="Traditional Arabic" pitchFamily="18" charset="-78"/>
            </a:endParaRPr>
          </a:p>
          <a:p>
            <a:pPr marL="365760" lvl="1" indent="0">
              <a:buNone/>
            </a:pPr>
            <a:r>
              <a:rPr lang="en-US" dirty="0">
                <a:latin typeface="Traditional Arabic" pitchFamily="18" charset="-78"/>
                <a:cs typeface="Traditional Arabic" pitchFamily="18" charset="-78"/>
              </a:rPr>
              <a:t>B</a:t>
            </a:r>
            <a:r>
              <a:rPr lang="ar-SA" dirty="0">
                <a:latin typeface="Traditional Arabic" pitchFamily="18" charset="-78"/>
                <a:cs typeface="Traditional Arabic" pitchFamily="18" charset="-78"/>
              </a:rPr>
              <a:t>: قيمة الموارد المتاحة أو المحددات.</a:t>
            </a:r>
            <a:endParaRPr lang="en-US" dirty="0">
              <a:latin typeface="Traditional Arabic" pitchFamily="18" charset="-78"/>
              <a:cs typeface="Traditional Arabic" pitchFamily="18" charset="-78"/>
            </a:endParaRPr>
          </a:p>
          <a:p>
            <a:pPr marL="68580" indent="0">
              <a:buNone/>
            </a:pPr>
            <a:endParaRPr lang="ar-SA" dirty="0">
              <a:latin typeface="Traditional Arabic" pitchFamily="18" charset="-78"/>
              <a:cs typeface="Traditional Arabic" pitchFamily="18" charset="-78"/>
            </a:endParaRPr>
          </a:p>
          <a:p>
            <a:pPr marL="68580" indent="0">
              <a:buNone/>
            </a:pPr>
            <a:r>
              <a:rPr lang="ar-SA" dirty="0">
                <a:latin typeface="Traditional Arabic" pitchFamily="18" charset="-78"/>
                <a:cs typeface="Traditional Arabic" pitchFamily="18" charset="-78"/>
              </a:rPr>
              <a:t>يلاحظ أن القيد الأخير هو القيد الذي يضمن إمكانية ومنطقية الحل أي أنها غير سالبة الإشارة. </a:t>
            </a:r>
            <a:endParaRPr lang="en-US"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b="1" dirty="0">
                <a:latin typeface="Traditional Arabic" pitchFamily="18" charset="-78"/>
                <a:cs typeface="Traditional Arabic" pitchFamily="18" charset="-78"/>
              </a:rPr>
              <a:t>مثال باستخدام البرمجة الخطية البسيطة</a:t>
            </a:r>
            <a:r>
              <a:rPr lang="ar-SA" dirty="0">
                <a:latin typeface="Traditional Arabic" pitchFamily="18" charset="-78"/>
                <a:cs typeface="Traditional Arabic" pitchFamily="18" charset="-78"/>
              </a:rPr>
              <a:t>:</a:t>
            </a:r>
          </a:p>
        </p:txBody>
      </p:sp>
      <p:sp>
        <p:nvSpPr>
          <p:cNvPr id="3" name="عنصر نائب للمحتوى 2"/>
          <p:cNvSpPr>
            <a:spLocks noGrp="1"/>
          </p:cNvSpPr>
          <p:nvPr>
            <p:ph idx="1"/>
          </p:nvPr>
        </p:nvSpPr>
        <p:spPr>
          <a:xfrm>
            <a:off x="827584" y="2323652"/>
            <a:ext cx="7560840" cy="3913660"/>
          </a:xfrm>
        </p:spPr>
        <p:txBody>
          <a:bodyPr>
            <a:noAutofit/>
          </a:bodyPr>
          <a:lstStyle/>
          <a:p>
            <a:pPr algn="just"/>
            <a:r>
              <a:rPr lang="ar-SA" sz="2800" dirty="0">
                <a:latin typeface="Traditional Arabic" pitchFamily="18" charset="-78"/>
                <a:cs typeface="Traditional Arabic" pitchFamily="18" charset="-78"/>
              </a:rPr>
              <a:t>تقوم مطبعة بطباعة نوعين من الكتب هما: كتاب مبادئ الاقتصاد الزراعي وكتاب اقتصاديات السياحة البيئية تكلفة الورقة لكتاب مبادئ الاقتصاد الزراعي 3 ريالات ولكتاب اقتصاديات السياحة البيئية 4 ريالات. يستهلك كتاب مبادئ الاقتصاد الزراعي كمية من الحبر تكلفتها 8 ريالات ويستهلك كتاب اقتصاديات السياحة البيئية 10 ريالات من الحبر ربح الكتاب الأول 20 ريالا ومن الكتاب الثاني 25 ريالا وتملك المطبعة كمية من الورق بقيمة 200 ريال وكمية من الحبر بقيمة 400 ريال، وتهدف المطبعة لتحقيق أكبر كمية ربح ممكنة عن طريق تحديد عدد الكتب الأمثل من كل نوع. أوجد الصياغة المناسبة لهذه المسألة؟</a:t>
            </a:r>
            <a:endParaRPr lang="en-US" sz="2800" dirty="0">
              <a:latin typeface="Traditional Arabic" pitchFamily="18" charset="-78"/>
              <a:cs typeface="Traditional Arabic" pitchFamily="18" charset="-78"/>
            </a:endParaRPr>
          </a:p>
          <a:p>
            <a:pPr algn="just"/>
            <a:endParaRPr lang="ar-SA" sz="2800"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836712"/>
            <a:ext cx="7024744" cy="792088"/>
          </a:xfrm>
        </p:spPr>
        <p:txBody>
          <a:bodyPr/>
          <a:lstStyle/>
          <a:p>
            <a:r>
              <a:rPr lang="ar-SA" b="1" dirty="0">
                <a:latin typeface="Traditional Arabic" pitchFamily="18" charset="-78"/>
                <a:cs typeface="Traditional Arabic" pitchFamily="18" charset="-78"/>
              </a:rPr>
              <a:t>الحل</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899592" y="1916832"/>
            <a:ext cx="7272808" cy="4248472"/>
          </a:xfrm>
        </p:spPr>
        <p:txBody>
          <a:bodyPr>
            <a:normAutofit/>
          </a:bodyPr>
          <a:lstStyle/>
          <a:p>
            <a:pPr algn="just"/>
            <a:r>
              <a:rPr lang="ar-SA" dirty="0">
                <a:latin typeface="Traditional Arabic" pitchFamily="18" charset="-78"/>
                <a:cs typeface="Traditional Arabic" pitchFamily="18" charset="-78"/>
              </a:rPr>
              <a:t>الطريقة المنطقية للتفكير في هذا السؤال تكمن في قراءة متأنية للمعطيات لنراجع المعطيات المطروحة في السؤال. هناك </a:t>
            </a:r>
            <a:r>
              <a:rPr lang="ar-SA" dirty="0">
                <a:effectLst>
                  <a:outerShdw blurRad="38100" dist="38100" dir="2700000" algn="tl">
                    <a:srgbClr val="000000">
                      <a:alpha val="43137"/>
                    </a:srgbClr>
                  </a:outerShdw>
                </a:effectLst>
                <a:latin typeface="Traditional Arabic" pitchFamily="18" charset="-78"/>
                <a:cs typeface="Traditional Arabic" pitchFamily="18" charset="-78"/>
              </a:rPr>
              <a:t>نوعان</a:t>
            </a:r>
            <a:r>
              <a:rPr lang="ar-SA" dirty="0">
                <a:latin typeface="Traditional Arabic" pitchFamily="18" charset="-78"/>
                <a:cs typeface="Traditional Arabic" pitchFamily="18" charset="-78"/>
              </a:rPr>
              <a:t> من الكتب تقوم المطبعة بطباعتها كتب مبادئ الاقتصاد الزراعي ويربح المصنع من كل واحد منها 20 ريالاً وكتب اقتصاديات السياحة البيئية يربح المصنع من كل واحد منها 25 ريالاً.</a:t>
            </a:r>
            <a:endParaRPr lang="en-US" dirty="0">
              <a:latin typeface="Traditional Arabic" pitchFamily="18" charset="-78"/>
              <a:cs typeface="Traditional Arabic" pitchFamily="18" charset="-78"/>
            </a:endParaRPr>
          </a:p>
          <a:p>
            <a:pPr algn="just"/>
            <a:r>
              <a:rPr lang="ar-SA" dirty="0">
                <a:latin typeface="Traditional Arabic" pitchFamily="18" charset="-78"/>
                <a:cs typeface="Traditional Arabic" pitchFamily="18" charset="-78"/>
              </a:rPr>
              <a:t>هناك مصدران مهمان لطباعة الكتب: </a:t>
            </a:r>
            <a:r>
              <a:rPr lang="ar-SA" dirty="0">
                <a:effectLst>
                  <a:outerShdw blurRad="38100" dist="38100" dir="2700000" algn="tl">
                    <a:srgbClr val="000000">
                      <a:alpha val="43137"/>
                    </a:srgbClr>
                  </a:outerShdw>
                </a:effectLst>
                <a:latin typeface="Traditional Arabic" pitchFamily="18" charset="-78"/>
                <a:cs typeface="Traditional Arabic" pitchFamily="18" charset="-78"/>
              </a:rPr>
              <a:t>المصدر الأول </a:t>
            </a:r>
            <a:r>
              <a:rPr lang="ar-SA" dirty="0">
                <a:latin typeface="Traditional Arabic" pitchFamily="18" charset="-78"/>
                <a:cs typeface="Traditional Arabic" pitchFamily="18" charset="-78"/>
              </a:rPr>
              <a:t>الورق </a:t>
            </a:r>
            <a:r>
              <a:rPr lang="ar-SA" dirty="0">
                <a:effectLst>
                  <a:outerShdw blurRad="38100" dist="38100" dir="2700000" algn="tl">
                    <a:srgbClr val="000000">
                      <a:alpha val="43137"/>
                    </a:srgbClr>
                  </a:outerShdw>
                </a:effectLst>
                <a:latin typeface="Traditional Arabic" pitchFamily="18" charset="-78"/>
                <a:cs typeface="Traditional Arabic" pitchFamily="18" charset="-78"/>
              </a:rPr>
              <a:t>والمصدر الثاني </a:t>
            </a:r>
            <a:r>
              <a:rPr lang="ar-SA" dirty="0">
                <a:latin typeface="Traditional Arabic" pitchFamily="18" charset="-78"/>
                <a:cs typeface="Traditional Arabic" pitchFamily="18" charset="-78"/>
              </a:rPr>
              <a:t>الحبر وتملك المطبعة كمية محدودة من هذين المصدرين. في حالة استخدام معظم هذين المصدرين لطباعة كتب مبادئ الاقتصاد الزراعي نجد أن ذلك سوف يحد من قدر المطبعة على طباعة كتب اقتصاديات السياحة البيئية، وبالمثل لو استخدمت معظم هذه المصادر لطباعة كتب اقتصاديات السياحة البيئية فان هذا سوف يقلل الكمية المطبوعة من كتب مبادئ الاقتصاد الزراعي. </a:t>
            </a:r>
            <a:endParaRPr lang="en-US"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lstStyle/>
          <a:p>
            <a:pPr algn="just">
              <a:lnSpc>
                <a:spcPct val="150000"/>
              </a:lnSpc>
            </a:pPr>
            <a:r>
              <a:rPr lang="ar-SA" dirty="0">
                <a:latin typeface="Traditional Arabic" pitchFamily="18" charset="-78"/>
                <a:cs typeface="Traditional Arabic" pitchFamily="18" charset="-78"/>
              </a:rPr>
              <a:t>الخطوة الأولى لصياغة هذه المسالة هي التفكير في الهدف الذي يسعى إليه صانع القرار في المطبعة فمن الواضح أن صانع القرار يهدف إلى الحصول على أعلى كمية ربح من بيعه للكتابين. </a:t>
            </a:r>
            <a:endParaRPr lang="en-US" dirty="0">
              <a:latin typeface="Traditional Arabic" pitchFamily="18" charset="-78"/>
              <a:cs typeface="Traditional Arabic" pitchFamily="18" charset="-78"/>
            </a:endParaRPr>
          </a:p>
          <a:p>
            <a:pPr algn="just">
              <a:lnSpc>
                <a:spcPct val="150000"/>
              </a:lnSpc>
            </a:pPr>
            <a:r>
              <a:rPr lang="ar-SA" dirty="0">
                <a:latin typeface="Traditional Arabic" pitchFamily="18" charset="-78"/>
                <a:cs typeface="Traditional Arabic" pitchFamily="18" charset="-78"/>
              </a:rPr>
              <a:t>بعد أن أخذنا صورة إجمالية عن المسالة السابقة نستطيع الآن صياغتها على شكل مسألة برمجه خطية وذلك عن طريق تحديد متغيرات القرار ثم دالة الهدف والقيود كدوال خطية في متغيرات القرار. </a:t>
            </a:r>
            <a:endParaRPr lang="en-US" dirty="0">
              <a:latin typeface="Traditional Arabic" pitchFamily="18" charset="-78"/>
              <a:cs typeface="Traditional Arabic" pitchFamily="18" charset="-78"/>
            </a:endParaRPr>
          </a:p>
          <a:p>
            <a:pPr algn="just">
              <a:lnSpc>
                <a:spcPct val="150000"/>
              </a:lnSpc>
            </a:pPr>
            <a:endParaRPr lang="ar-SA"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latin typeface="Traditional Arabic" pitchFamily="18" charset="-78"/>
                <a:cs typeface="Traditional Arabic" pitchFamily="18" charset="-78"/>
              </a:rPr>
              <a:t>متغيرات القرار </a:t>
            </a:r>
            <a:endParaRPr lang="en-US"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1043492" y="2323652"/>
            <a:ext cx="6777317" cy="4129684"/>
          </a:xfrm>
        </p:spPr>
        <p:txBody>
          <a:bodyPr>
            <a:normAutofit/>
          </a:bodyPr>
          <a:lstStyle/>
          <a:p>
            <a:pPr marL="68580" indent="0" algn="just">
              <a:buNone/>
            </a:pPr>
            <a:r>
              <a:rPr lang="ar-SA" dirty="0">
                <a:latin typeface="Traditional Arabic" pitchFamily="18" charset="-78"/>
                <a:cs typeface="Traditional Arabic" pitchFamily="18" charset="-78"/>
              </a:rPr>
              <a:t>عند صياغة أي مسالة برمجة خطية فانه يلزم في البداية وصف متغيرات القرار وصفاً دقيقاً. من الواضح أن المطلوب في هذه المسألة تحقيق أكبر كمية ممكنة من الربح، ولتحقيق ذلك ينبغي تحديد عدد الكتب التي يجب إنتاجها من كل نوع لذلك نقوم بتعريف متغيرات القرار </a:t>
            </a:r>
            <a:r>
              <a:rPr lang="en-US" dirty="0">
                <a:latin typeface="Traditional Arabic" pitchFamily="18" charset="-78"/>
                <a:cs typeface="Traditional Arabic" pitchFamily="18" charset="-78"/>
              </a:rPr>
              <a:t>X2</a:t>
            </a:r>
            <a:r>
              <a:rPr lang="ar-SA" dirty="0">
                <a:latin typeface="Traditional Arabic" pitchFamily="18" charset="-78"/>
                <a:cs typeface="Traditional Arabic" pitchFamily="18" charset="-78"/>
              </a:rPr>
              <a:t>,</a:t>
            </a:r>
            <a:r>
              <a:rPr lang="en-US" dirty="0">
                <a:latin typeface="Traditional Arabic" pitchFamily="18" charset="-78"/>
                <a:cs typeface="Traditional Arabic" pitchFamily="18" charset="-78"/>
              </a:rPr>
              <a:t> X1</a:t>
            </a:r>
            <a:r>
              <a:rPr lang="ar-SA" dirty="0">
                <a:latin typeface="Traditional Arabic" pitchFamily="18" charset="-78"/>
                <a:cs typeface="Traditional Arabic" pitchFamily="18" charset="-78"/>
              </a:rPr>
              <a:t> كما يلي: </a:t>
            </a:r>
            <a:endParaRPr lang="en-US" dirty="0">
              <a:latin typeface="Traditional Arabic" pitchFamily="18" charset="-78"/>
              <a:cs typeface="Traditional Arabic" pitchFamily="18" charset="-78"/>
            </a:endParaRPr>
          </a:p>
          <a:p>
            <a:pPr lvl="1" algn="just"/>
            <a:r>
              <a:rPr lang="ar-SA" dirty="0">
                <a:latin typeface="Traditional Arabic" pitchFamily="18" charset="-78"/>
                <a:cs typeface="Traditional Arabic" pitchFamily="18" charset="-78"/>
              </a:rPr>
              <a:t>عدد كتب مبادئ الاقتصاد </a:t>
            </a:r>
            <a:r>
              <a:rPr lang="en-US" dirty="0">
                <a:latin typeface="Traditional Arabic" pitchFamily="18" charset="-78"/>
                <a:cs typeface="Traditional Arabic" pitchFamily="18" charset="-78"/>
              </a:rPr>
              <a:t> X1 =</a:t>
            </a:r>
          </a:p>
          <a:p>
            <a:pPr lvl="1" algn="just"/>
            <a:r>
              <a:rPr lang="ar-SA" dirty="0">
                <a:latin typeface="Traditional Arabic" pitchFamily="18" charset="-78"/>
                <a:cs typeface="Traditional Arabic" pitchFamily="18" charset="-78"/>
              </a:rPr>
              <a:t>عدد كتب اقتصاديات السياحة البيئية </a:t>
            </a:r>
            <a:r>
              <a:rPr lang="en-US" dirty="0">
                <a:latin typeface="Traditional Arabic" pitchFamily="18" charset="-78"/>
                <a:cs typeface="Traditional Arabic" pitchFamily="18" charset="-78"/>
              </a:rPr>
              <a:t>X2 =</a:t>
            </a:r>
            <a:endParaRPr lang="ar-SA" dirty="0">
              <a:latin typeface="Traditional Arabic" pitchFamily="18" charset="-78"/>
              <a:cs typeface="Traditional Arabic" pitchFamily="18" charset="-78"/>
            </a:endParaRPr>
          </a:p>
          <a:p>
            <a:pPr lvl="1" algn="just"/>
            <a:endParaRPr lang="en-US" dirty="0">
              <a:latin typeface="Traditional Arabic" pitchFamily="18" charset="-78"/>
              <a:cs typeface="Traditional Arabic" pitchFamily="18" charset="-78"/>
            </a:endParaRPr>
          </a:p>
          <a:p>
            <a:pPr marL="68580" indent="0" algn="just">
              <a:buNone/>
            </a:pPr>
            <a:r>
              <a:rPr lang="ar-SA" b="1" i="1" dirty="0">
                <a:latin typeface="Traditional Arabic" pitchFamily="18" charset="-78"/>
                <a:cs typeface="Traditional Arabic" pitchFamily="18" charset="-78"/>
              </a:rPr>
              <a:t>ملاحظة: </a:t>
            </a:r>
            <a:r>
              <a:rPr lang="ar-EG" dirty="0">
                <a:latin typeface="Traditional Arabic" pitchFamily="18" charset="-78"/>
                <a:cs typeface="Traditional Arabic" pitchFamily="18" charset="-78"/>
              </a:rPr>
              <a:t>عند وصفنا لمتغيرات القرار فإنه لا معنى لقولنا أن </a:t>
            </a:r>
            <a:r>
              <a:rPr lang="en-US" dirty="0">
                <a:latin typeface="Traditional Arabic" pitchFamily="18" charset="-78"/>
                <a:cs typeface="Traditional Arabic" pitchFamily="18" charset="-78"/>
              </a:rPr>
              <a:t>X1</a:t>
            </a:r>
            <a:r>
              <a:rPr lang="ar-EG" dirty="0">
                <a:latin typeface="Traditional Arabic" pitchFamily="18" charset="-78"/>
                <a:cs typeface="Traditional Arabic" pitchFamily="18" charset="-78"/>
              </a:rPr>
              <a:t> هي كتب مبادئ الاقتصاد الزراعي، وذلك لأن </a:t>
            </a:r>
            <a:r>
              <a:rPr lang="en-US" dirty="0">
                <a:latin typeface="Traditional Arabic" pitchFamily="18" charset="-78"/>
                <a:cs typeface="Traditional Arabic" pitchFamily="18" charset="-78"/>
              </a:rPr>
              <a:t>X1</a:t>
            </a:r>
            <a:r>
              <a:rPr lang="ar-EG" dirty="0">
                <a:latin typeface="Traditional Arabic" pitchFamily="18" charset="-78"/>
                <a:cs typeface="Traditional Arabic" pitchFamily="18" charset="-78"/>
              </a:rPr>
              <a:t> في هذا المثال تحدد عدد الكتب وليس الكتب بذاتها.</a:t>
            </a:r>
            <a:endParaRPr lang="en-US"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السابع</a:t>
            </a:r>
            <a:endParaRPr lang="en-US" b="1" dirty="0">
              <a:latin typeface="Traditional Arabic" pitchFamily="18" charset="-78"/>
              <a:cs typeface="Traditional Arabic" pitchFamily="18" charset="-78"/>
            </a:endParaRPr>
          </a:p>
          <a:p>
            <a:pPr algn="ctr"/>
            <a:r>
              <a:rPr lang="ar-SA" b="1" dirty="0">
                <a:latin typeface="Traditional Arabic" pitchFamily="18" charset="-78"/>
                <a:cs typeface="Traditional Arabic" pitchFamily="18" charset="-78"/>
              </a:rPr>
              <a:t> البرمجة الخطية</a:t>
            </a:r>
          </a:p>
        </p:txBody>
      </p:sp>
    </p:spTree>
    <p:extLst>
      <p:ext uri="{BB962C8B-B14F-4D97-AF65-F5344CB8AC3E}">
        <p14:creationId xmlns:p14="http://schemas.microsoft.com/office/powerpoint/2010/main" val="1761738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21</TotalTime>
  <Words>1216</Words>
  <Application>Microsoft Office PowerPoint</Application>
  <PresentationFormat>On-screen Show (4:3)</PresentationFormat>
  <Paragraphs>102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Century Gothic</vt:lpstr>
      <vt:lpstr>Microsoft Sans Serif</vt:lpstr>
      <vt:lpstr>Times New Roman</vt:lpstr>
      <vt:lpstr>Traditional Arabic</vt:lpstr>
      <vt:lpstr>Wingdings 2</vt:lpstr>
      <vt:lpstr>أوستن</vt:lpstr>
      <vt:lpstr>الحاسب في الاقتصاد التطبيقي</vt:lpstr>
      <vt:lpstr>PowerPoint Presentation</vt:lpstr>
      <vt:lpstr>البرمجة الخطية</vt:lpstr>
      <vt:lpstr>البرمجة الخطية</vt:lpstr>
      <vt:lpstr>PowerPoint Presentation</vt:lpstr>
      <vt:lpstr>مثال باستخدام البرمجة الخطية البسيطة:</vt:lpstr>
      <vt:lpstr>الحل</vt:lpstr>
      <vt:lpstr>PowerPoint Presentation</vt:lpstr>
      <vt:lpstr>متغيرات القرار </vt:lpstr>
      <vt:lpstr>دالة الهدف </vt:lpstr>
      <vt:lpstr>القيود</vt:lpstr>
      <vt:lpstr>القيود</vt:lpstr>
      <vt:lpstr>PowerPoint Presentation</vt:lpstr>
      <vt:lpstr>PowerPoint Presentation</vt:lpstr>
    </vt:vector>
  </TitlesOfParts>
  <Company>جامعة الملك سعود</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الحاسب في الاقتصاد التطبيقي</dc:title>
  <dc:creator>Yosef</dc:creator>
  <cp:lastModifiedBy>user</cp:lastModifiedBy>
  <cp:revision>4</cp:revision>
  <dcterms:created xsi:type="dcterms:W3CDTF">2015-03-08T03:50:05Z</dcterms:created>
  <dcterms:modified xsi:type="dcterms:W3CDTF">2021-10-08T10:28:49Z</dcterms:modified>
</cp:coreProperties>
</file>