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7C350F-7EE1-42C3-9B5B-7D86CB0BB877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BFEE556C-3F80-430F-85AF-C7B031DCA6A5}">
      <dgm:prSet phldrT="[نص]" custT="1"/>
      <dgm:spPr/>
      <dgm:t>
        <a:bodyPr/>
        <a:lstStyle/>
        <a:p>
          <a:pPr rtl="1"/>
          <a:r>
            <a:rPr lang="ar-SA" sz="2800" dirty="0" smtClean="0"/>
            <a:t>درس التربية البدنية</a:t>
          </a:r>
          <a:endParaRPr lang="ar-SA" sz="2800" dirty="0"/>
        </a:p>
      </dgm:t>
    </dgm:pt>
    <dgm:pt modelId="{98200A44-2952-4FD2-8A8B-EF8CD47044E6}" type="parTrans" cxnId="{ADC1E51C-DD6A-4BED-9CCD-7D5DAD8C792A}">
      <dgm:prSet/>
      <dgm:spPr/>
      <dgm:t>
        <a:bodyPr/>
        <a:lstStyle/>
        <a:p>
          <a:pPr rtl="1"/>
          <a:endParaRPr lang="ar-SA" sz="2800"/>
        </a:p>
      </dgm:t>
    </dgm:pt>
    <dgm:pt modelId="{F6812C2B-CCD6-4D39-BE69-50296C48A8B0}" type="sibTrans" cxnId="{ADC1E51C-DD6A-4BED-9CCD-7D5DAD8C792A}">
      <dgm:prSet/>
      <dgm:spPr/>
      <dgm:t>
        <a:bodyPr/>
        <a:lstStyle/>
        <a:p>
          <a:pPr rtl="1"/>
          <a:endParaRPr lang="ar-SA" sz="2800"/>
        </a:p>
      </dgm:t>
    </dgm:pt>
    <dgm:pt modelId="{8B7A9471-4681-4720-934E-43824E3A0D3A}">
      <dgm:prSet phldrT="[نص]" custT="1"/>
      <dgm:spPr/>
      <dgm:t>
        <a:bodyPr/>
        <a:lstStyle/>
        <a:p>
          <a:pPr rtl="1"/>
          <a:r>
            <a:rPr lang="ar-SA" sz="2800" dirty="0" smtClean="0"/>
            <a:t>النشاط الداخلي</a:t>
          </a:r>
          <a:endParaRPr lang="ar-SA" sz="2800" dirty="0"/>
        </a:p>
      </dgm:t>
    </dgm:pt>
    <dgm:pt modelId="{66EC6540-ECE4-481F-97D8-7575B230E3BD}" type="parTrans" cxnId="{08A5A150-0B23-4096-9302-FE8FAB05E8DF}">
      <dgm:prSet/>
      <dgm:spPr/>
      <dgm:t>
        <a:bodyPr/>
        <a:lstStyle/>
        <a:p>
          <a:pPr rtl="1"/>
          <a:endParaRPr lang="ar-SA" sz="2800"/>
        </a:p>
      </dgm:t>
    </dgm:pt>
    <dgm:pt modelId="{21395616-DBBE-49E2-996F-7570AA107B1B}" type="sibTrans" cxnId="{08A5A150-0B23-4096-9302-FE8FAB05E8DF}">
      <dgm:prSet/>
      <dgm:spPr/>
      <dgm:t>
        <a:bodyPr/>
        <a:lstStyle/>
        <a:p>
          <a:pPr rtl="1"/>
          <a:endParaRPr lang="ar-SA" sz="2800"/>
        </a:p>
      </dgm:t>
    </dgm:pt>
    <dgm:pt modelId="{5F50CB3B-3CAC-4876-80F7-AD53D26C6236}">
      <dgm:prSet phldrT="[نص]" custT="1"/>
      <dgm:spPr/>
      <dgm:t>
        <a:bodyPr/>
        <a:lstStyle/>
        <a:p>
          <a:pPr rtl="1"/>
          <a:r>
            <a:rPr lang="ar-SA" sz="2800" dirty="0" smtClean="0"/>
            <a:t>النشاط الخارجي</a:t>
          </a:r>
          <a:endParaRPr lang="ar-SA" sz="2800" dirty="0"/>
        </a:p>
      </dgm:t>
    </dgm:pt>
    <dgm:pt modelId="{7319FA5C-851B-405C-B51D-AB8942597E79}" type="parTrans" cxnId="{99F93C97-B79B-4294-AE49-F9F024CD8666}">
      <dgm:prSet/>
      <dgm:spPr/>
      <dgm:t>
        <a:bodyPr/>
        <a:lstStyle/>
        <a:p>
          <a:pPr rtl="1"/>
          <a:endParaRPr lang="ar-SA" sz="2800"/>
        </a:p>
      </dgm:t>
    </dgm:pt>
    <dgm:pt modelId="{AD2EB0D0-8F0E-4A73-8DE7-F8FC517CADA0}" type="sibTrans" cxnId="{99F93C97-B79B-4294-AE49-F9F024CD8666}">
      <dgm:prSet/>
      <dgm:spPr/>
      <dgm:t>
        <a:bodyPr/>
        <a:lstStyle/>
        <a:p>
          <a:pPr rtl="1"/>
          <a:endParaRPr lang="ar-SA" sz="2800"/>
        </a:p>
      </dgm:t>
    </dgm:pt>
    <dgm:pt modelId="{6DC606E4-0F21-47DB-8132-592BEAEFA335}">
      <dgm:prSet phldrT="[نص]" custT="1"/>
      <dgm:spPr/>
      <dgm:t>
        <a:bodyPr/>
        <a:lstStyle/>
        <a:p>
          <a:pPr rtl="1"/>
          <a:r>
            <a:rPr lang="ar-SA" sz="2800" dirty="0" smtClean="0"/>
            <a:t>مسابقات المدارس</a:t>
          </a:r>
          <a:endParaRPr lang="ar-SA" sz="2800" dirty="0"/>
        </a:p>
      </dgm:t>
    </dgm:pt>
    <dgm:pt modelId="{5885B55C-A99F-412B-A232-469A0C6B22B2}" type="parTrans" cxnId="{FA759A7A-A3B2-47F6-93BB-F640C4D129E5}">
      <dgm:prSet/>
      <dgm:spPr/>
      <dgm:t>
        <a:bodyPr/>
        <a:lstStyle/>
        <a:p>
          <a:pPr rtl="1"/>
          <a:endParaRPr lang="ar-SA" sz="2800"/>
        </a:p>
      </dgm:t>
    </dgm:pt>
    <dgm:pt modelId="{199B20E4-105B-4A5E-B2D8-3933F477A280}" type="sibTrans" cxnId="{FA759A7A-A3B2-47F6-93BB-F640C4D129E5}">
      <dgm:prSet/>
      <dgm:spPr/>
      <dgm:t>
        <a:bodyPr/>
        <a:lstStyle/>
        <a:p>
          <a:pPr rtl="1"/>
          <a:endParaRPr lang="ar-SA" sz="2800"/>
        </a:p>
      </dgm:t>
    </dgm:pt>
    <dgm:pt modelId="{CFDE208F-DFA7-4210-908A-15CDC4E391D1}" type="pres">
      <dgm:prSet presAssocID="{1C7C350F-7EE1-42C3-9B5B-7D86CB0BB87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FDAF344-9B98-4F82-9DE5-F1F6391B8AFA}" type="pres">
      <dgm:prSet presAssocID="{BFEE556C-3F80-430F-85AF-C7B031DCA6A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A18CEED-634D-4C7A-B31F-481F79FA2A51}" type="pres">
      <dgm:prSet presAssocID="{BFEE556C-3F80-430F-85AF-C7B031DCA6A5}" presName="spNode" presStyleCnt="0"/>
      <dgm:spPr/>
    </dgm:pt>
    <dgm:pt modelId="{91058A9D-CDC6-44C6-87C9-7D92D0A7DCD5}" type="pres">
      <dgm:prSet presAssocID="{F6812C2B-CCD6-4D39-BE69-50296C48A8B0}" presName="sibTrans" presStyleLbl="sibTrans1D1" presStyleIdx="0" presStyleCnt="4"/>
      <dgm:spPr/>
      <dgm:t>
        <a:bodyPr/>
        <a:lstStyle/>
        <a:p>
          <a:pPr rtl="1"/>
          <a:endParaRPr lang="ar-SA"/>
        </a:p>
      </dgm:t>
    </dgm:pt>
    <dgm:pt modelId="{AA589108-73A0-45FA-9A19-1C23A77233FB}" type="pres">
      <dgm:prSet presAssocID="{8B7A9471-4681-4720-934E-43824E3A0D3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B638B2A-287E-4814-A628-EC27E91E8EA1}" type="pres">
      <dgm:prSet presAssocID="{8B7A9471-4681-4720-934E-43824E3A0D3A}" presName="spNode" presStyleCnt="0"/>
      <dgm:spPr/>
    </dgm:pt>
    <dgm:pt modelId="{508ED7DA-88AE-4248-B5D5-0EAEBBBA69C4}" type="pres">
      <dgm:prSet presAssocID="{21395616-DBBE-49E2-996F-7570AA107B1B}" presName="sibTrans" presStyleLbl="sibTrans1D1" presStyleIdx="1" presStyleCnt="4"/>
      <dgm:spPr/>
      <dgm:t>
        <a:bodyPr/>
        <a:lstStyle/>
        <a:p>
          <a:pPr rtl="1"/>
          <a:endParaRPr lang="ar-SA"/>
        </a:p>
      </dgm:t>
    </dgm:pt>
    <dgm:pt modelId="{EE2193C4-4C17-4F4A-9147-B91CF5472DE4}" type="pres">
      <dgm:prSet presAssocID="{5F50CB3B-3CAC-4876-80F7-AD53D26C623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A65BD21-9C66-4AEE-A947-DC19CB9A767E}" type="pres">
      <dgm:prSet presAssocID="{5F50CB3B-3CAC-4876-80F7-AD53D26C6236}" presName="spNode" presStyleCnt="0"/>
      <dgm:spPr/>
    </dgm:pt>
    <dgm:pt modelId="{0A6FDF8B-C20A-480A-A7AB-E35A6A1D5173}" type="pres">
      <dgm:prSet presAssocID="{AD2EB0D0-8F0E-4A73-8DE7-F8FC517CADA0}" presName="sibTrans" presStyleLbl="sibTrans1D1" presStyleIdx="2" presStyleCnt="4"/>
      <dgm:spPr/>
      <dgm:t>
        <a:bodyPr/>
        <a:lstStyle/>
        <a:p>
          <a:pPr rtl="1"/>
          <a:endParaRPr lang="ar-SA"/>
        </a:p>
      </dgm:t>
    </dgm:pt>
    <dgm:pt modelId="{95FBC2FA-04C2-422E-AB57-142A94D7C24B}" type="pres">
      <dgm:prSet presAssocID="{6DC606E4-0F21-47DB-8132-592BEAEFA33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7AA7D35-E0CE-440A-99C4-3E6C8FE82775}" type="pres">
      <dgm:prSet presAssocID="{6DC606E4-0F21-47DB-8132-592BEAEFA335}" presName="spNode" presStyleCnt="0"/>
      <dgm:spPr/>
    </dgm:pt>
    <dgm:pt modelId="{42AA64B8-DF6B-4A3E-BA74-75BE20543D79}" type="pres">
      <dgm:prSet presAssocID="{199B20E4-105B-4A5E-B2D8-3933F477A280}" presName="sibTrans" presStyleLbl="sibTrans1D1" presStyleIdx="3" presStyleCnt="4"/>
      <dgm:spPr/>
      <dgm:t>
        <a:bodyPr/>
        <a:lstStyle/>
        <a:p>
          <a:pPr rtl="1"/>
          <a:endParaRPr lang="ar-SA"/>
        </a:p>
      </dgm:t>
    </dgm:pt>
  </dgm:ptLst>
  <dgm:cxnLst>
    <dgm:cxn modelId="{FA759A7A-A3B2-47F6-93BB-F640C4D129E5}" srcId="{1C7C350F-7EE1-42C3-9B5B-7D86CB0BB877}" destId="{6DC606E4-0F21-47DB-8132-592BEAEFA335}" srcOrd="3" destOrd="0" parTransId="{5885B55C-A99F-412B-A232-469A0C6B22B2}" sibTransId="{199B20E4-105B-4A5E-B2D8-3933F477A280}"/>
    <dgm:cxn modelId="{E12C9B02-DA12-4A56-9874-C1CD0947AD1D}" type="presOf" srcId="{199B20E4-105B-4A5E-B2D8-3933F477A280}" destId="{42AA64B8-DF6B-4A3E-BA74-75BE20543D79}" srcOrd="0" destOrd="0" presId="urn:microsoft.com/office/officeart/2005/8/layout/cycle6"/>
    <dgm:cxn modelId="{23FE60EA-708B-48A9-A383-6E8D0DDB3506}" type="presOf" srcId="{5F50CB3B-3CAC-4876-80F7-AD53D26C6236}" destId="{EE2193C4-4C17-4F4A-9147-B91CF5472DE4}" srcOrd="0" destOrd="0" presId="urn:microsoft.com/office/officeart/2005/8/layout/cycle6"/>
    <dgm:cxn modelId="{B46A4908-1F62-44D7-94B8-730D460DDEE6}" type="presOf" srcId="{8B7A9471-4681-4720-934E-43824E3A0D3A}" destId="{AA589108-73A0-45FA-9A19-1C23A77233FB}" srcOrd="0" destOrd="0" presId="urn:microsoft.com/office/officeart/2005/8/layout/cycle6"/>
    <dgm:cxn modelId="{08A5A150-0B23-4096-9302-FE8FAB05E8DF}" srcId="{1C7C350F-7EE1-42C3-9B5B-7D86CB0BB877}" destId="{8B7A9471-4681-4720-934E-43824E3A0D3A}" srcOrd="1" destOrd="0" parTransId="{66EC6540-ECE4-481F-97D8-7575B230E3BD}" sibTransId="{21395616-DBBE-49E2-996F-7570AA107B1B}"/>
    <dgm:cxn modelId="{5CF0BD7A-141B-46D8-8CF4-06138FE61EEB}" type="presOf" srcId="{F6812C2B-CCD6-4D39-BE69-50296C48A8B0}" destId="{91058A9D-CDC6-44C6-87C9-7D92D0A7DCD5}" srcOrd="0" destOrd="0" presId="urn:microsoft.com/office/officeart/2005/8/layout/cycle6"/>
    <dgm:cxn modelId="{99F93C97-B79B-4294-AE49-F9F024CD8666}" srcId="{1C7C350F-7EE1-42C3-9B5B-7D86CB0BB877}" destId="{5F50CB3B-3CAC-4876-80F7-AD53D26C6236}" srcOrd="2" destOrd="0" parTransId="{7319FA5C-851B-405C-B51D-AB8942597E79}" sibTransId="{AD2EB0D0-8F0E-4A73-8DE7-F8FC517CADA0}"/>
    <dgm:cxn modelId="{B0816785-2425-42F6-B6C8-91F7F9CFAEB4}" type="presOf" srcId="{1C7C350F-7EE1-42C3-9B5B-7D86CB0BB877}" destId="{CFDE208F-DFA7-4210-908A-15CDC4E391D1}" srcOrd="0" destOrd="0" presId="urn:microsoft.com/office/officeart/2005/8/layout/cycle6"/>
    <dgm:cxn modelId="{4178171F-C987-4B15-9A6E-E104C96BFDA4}" type="presOf" srcId="{BFEE556C-3F80-430F-85AF-C7B031DCA6A5}" destId="{3FDAF344-9B98-4F82-9DE5-F1F6391B8AFA}" srcOrd="0" destOrd="0" presId="urn:microsoft.com/office/officeart/2005/8/layout/cycle6"/>
    <dgm:cxn modelId="{469F7E79-0AA9-4AD3-B68C-C4668EAB877D}" type="presOf" srcId="{AD2EB0D0-8F0E-4A73-8DE7-F8FC517CADA0}" destId="{0A6FDF8B-C20A-480A-A7AB-E35A6A1D5173}" srcOrd="0" destOrd="0" presId="urn:microsoft.com/office/officeart/2005/8/layout/cycle6"/>
    <dgm:cxn modelId="{ADC1E51C-DD6A-4BED-9CCD-7D5DAD8C792A}" srcId="{1C7C350F-7EE1-42C3-9B5B-7D86CB0BB877}" destId="{BFEE556C-3F80-430F-85AF-C7B031DCA6A5}" srcOrd="0" destOrd="0" parTransId="{98200A44-2952-4FD2-8A8B-EF8CD47044E6}" sibTransId="{F6812C2B-CCD6-4D39-BE69-50296C48A8B0}"/>
    <dgm:cxn modelId="{83EE84B2-28AC-4915-B233-1FA5BDAA6F15}" type="presOf" srcId="{21395616-DBBE-49E2-996F-7570AA107B1B}" destId="{508ED7DA-88AE-4248-B5D5-0EAEBBBA69C4}" srcOrd="0" destOrd="0" presId="urn:microsoft.com/office/officeart/2005/8/layout/cycle6"/>
    <dgm:cxn modelId="{89C92EF9-4CD1-41D2-AAE8-9855C79507C4}" type="presOf" srcId="{6DC606E4-0F21-47DB-8132-592BEAEFA335}" destId="{95FBC2FA-04C2-422E-AB57-142A94D7C24B}" srcOrd="0" destOrd="0" presId="urn:microsoft.com/office/officeart/2005/8/layout/cycle6"/>
    <dgm:cxn modelId="{002D6F56-C595-4FF6-9D6E-011EF3A89CD2}" type="presParOf" srcId="{CFDE208F-DFA7-4210-908A-15CDC4E391D1}" destId="{3FDAF344-9B98-4F82-9DE5-F1F6391B8AFA}" srcOrd="0" destOrd="0" presId="urn:microsoft.com/office/officeart/2005/8/layout/cycle6"/>
    <dgm:cxn modelId="{49D8FA90-8AEC-4D94-8406-64F0D860A907}" type="presParOf" srcId="{CFDE208F-DFA7-4210-908A-15CDC4E391D1}" destId="{3A18CEED-634D-4C7A-B31F-481F79FA2A51}" srcOrd="1" destOrd="0" presId="urn:microsoft.com/office/officeart/2005/8/layout/cycle6"/>
    <dgm:cxn modelId="{86256138-5D69-464A-9224-04F708429EC9}" type="presParOf" srcId="{CFDE208F-DFA7-4210-908A-15CDC4E391D1}" destId="{91058A9D-CDC6-44C6-87C9-7D92D0A7DCD5}" srcOrd="2" destOrd="0" presId="urn:microsoft.com/office/officeart/2005/8/layout/cycle6"/>
    <dgm:cxn modelId="{896B7EED-E3E6-4807-AF28-541719C9835D}" type="presParOf" srcId="{CFDE208F-DFA7-4210-908A-15CDC4E391D1}" destId="{AA589108-73A0-45FA-9A19-1C23A77233FB}" srcOrd="3" destOrd="0" presId="urn:microsoft.com/office/officeart/2005/8/layout/cycle6"/>
    <dgm:cxn modelId="{C09451A2-2FB2-4700-972F-82504A91053D}" type="presParOf" srcId="{CFDE208F-DFA7-4210-908A-15CDC4E391D1}" destId="{DB638B2A-287E-4814-A628-EC27E91E8EA1}" srcOrd="4" destOrd="0" presId="urn:microsoft.com/office/officeart/2005/8/layout/cycle6"/>
    <dgm:cxn modelId="{FB5E318A-5BD6-435B-975F-59DA7DAAF8CD}" type="presParOf" srcId="{CFDE208F-DFA7-4210-908A-15CDC4E391D1}" destId="{508ED7DA-88AE-4248-B5D5-0EAEBBBA69C4}" srcOrd="5" destOrd="0" presId="urn:microsoft.com/office/officeart/2005/8/layout/cycle6"/>
    <dgm:cxn modelId="{E064DED2-81B1-4531-9177-B7A93E186E51}" type="presParOf" srcId="{CFDE208F-DFA7-4210-908A-15CDC4E391D1}" destId="{EE2193C4-4C17-4F4A-9147-B91CF5472DE4}" srcOrd="6" destOrd="0" presId="urn:microsoft.com/office/officeart/2005/8/layout/cycle6"/>
    <dgm:cxn modelId="{7EAAE892-F853-4842-BB97-33C092F9D44C}" type="presParOf" srcId="{CFDE208F-DFA7-4210-908A-15CDC4E391D1}" destId="{BA65BD21-9C66-4AEE-A947-DC19CB9A767E}" srcOrd="7" destOrd="0" presId="urn:microsoft.com/office/officeart/2005/8/layout/cycle6"/>
    <dgm:cxn modelId="{D0C1713C-9F11-476E-B147-5776D4B3DD30}" type="presParOf" srcId="{CFDE208F-DFA7-4210-908A-15CDC4E391D1}" destId="{0A6FDF8B-C20A-480A-A7AB-E35A6A1D5173}" srcOrd="8" destOrd="0" presId="urn:microsoft.com/office/officeart/2005/8/layout/cycle6"/>
    <dgm:cxn modelId="{483FF523-3875-4949-986D-416D72B14C59}" type="presParOf" srcId="{CFDE208F-DFA7-4210-908A-15CDC4E391D1}" destId="{95FBC2FA-04C2-422E-AB57-142A94D7C24B}" srcOrd="9" destOrd="0" presId="urn:microsoft.com/office/officeart/2005/8/layout/cycle6"/>
    <dgm:cxn modelId="{CE6A8F8B-4D1A-4A72-9919-6C5359709C90}" type="presParOf" srcId="{CFDE208F-DFA7-4210-908A-15CDC4E391D1}" destId="{37AA7D35-E0CE-440A-99C4-3E6C8FE82775}" srcOrd="10" destOrd="0" presId="urn:microsoft.com/office/officeart/2005/8/layout/cycle6"/>
    <dgm:cxn modelId="{21D007D1-FBC0-4AB6-9E12-4A4C4DF94372}" type="presParOf" srcId="{CFDE208F-DFA7-4210-908A-15CDC4E391D1}" destId="{42AA64B8-DF6B-4A3E-BA74-75BE20543D79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AF344-9B98-4F82-9DE5-F1F6391B8AFA}">
      <dsp:nvSpPr>
        <dsp:cNvPr id="0" name=""/>
        <dsp:cNvSpPr/>
      </dsp:nvSpPr>
      <dsp:spPr>
        <a:xfrm>
          <a:off x="2572067" y="2152"/>
          <a:ext cx="1527928" cy="9931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درس التربية البدنية</a:t>
          </a:r>
          <a:endParaRPr lang="ar-SA" sz="2800" kern="1200" dirty="0"/>
        </a:p>
      </dsp:txBody>
      <dsp:txXfrm>
        <a:off x="2620549" y="50634"/>
        <a:ext cx="1430964" cy="896189"/>
      </dsp:txXfrm>
    </dsp:sp>
    <dsp:sp modelId="{91058A9D-CDC6-44C6-87C9-7D92D0A7DCD5}">
      <dsp:nvSpPr>
        <dsp:cNvPr id="0" name=""/>
        <dsp:cNvSpPr/>
      </dsp:nvSpPr>
      <dsp:spPr>
        <a:xfrm>
          <a:off x="1694748" y="498728"/>
          <a:ext cx="3282566" cy="3282566"/>
        </a:xfrm>
        <a:custGeom>
          <a:avLst/>
          <a:gdLst/>
          <a:ahLst/>
          <a:cxnLst/>
          <a:rect l="0" t="0" r="0" b="0"/>
          <a:pathLst>
            <a:path>
              <a:moveTo>
                <a:pt x="2416261" y="194486"/>
              </a:moveTo>
              <a:arcTo wR="1641283" hR="1641283" stAng="17890546" swAng="262667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589108-73A0-45FA-9A19-1C23A77233FB}">
      <dsp:nvSpPr>
        <dsp:cNvPr id="0" name=""/>
        <dsp:cNvSpPr/>
      </dsp:nvSpPr>
      <dsp:spPr>
        <a:xfrm>
          <a:off x="4213350" y="1643435"/>
          <a:ext cx="1527928" cy="99315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النشاط الداخلي</a:t>
          </a:r>
          <a:endParaRPr lang="ar-SA" sz="2800" kern="1200" dirty="0"/>
        </a:p>
      </dsp:txBody>
      <dsp:txXfrm>
        <a:off x="4261832" y="1691917"/>
        <a:ext cx="1430964" cy="896189"/>
      </dsp:txXfrm>
    </dsp:sp>
    <dsp:sp modelId="{508ED7DA-88AE-4248-B5D5-0EAEBBBA69C4}">
      <dsp:nvSpPr>
        <dsp:cNvPr id="0" name=""/>
        <dsp:cNvSpPr/>
      </dsp:nvSpPr>
      <dsp:spPr>
        <a:xfrm>
          <a:off x="1694748" y="498728"/>
          <a:ext cx="3282566" cy="3282566"/>
        </a:xfrm>
        <a:custGeom>
          <a:avLst/>
          <a:gdLst/>
          <a:ahLst/>
          <a:cxnLst/>
          <a:rect l="0" t="0" r="0" b="0"/>
          <a:pathLst>
            <a:path>
              <a:moveTo>
                <a:pt x="3201825" y="2149729"/>
              </a:moveTo>
              <a:arcTo wR="1641283" hR="1641283" stAng="1082781" swAng="2626673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193C4-4C17-4F4A-9147-B91CF5472DE4}">
      <dsp:nvSpPr>
        <dsp:cNvPr id="0" name=""/>
        <dsp:cNvSpPr/>
      </dsp:nvSpPr>
      <dsp:spPr>
        <a:xfrm>
          <a:off x="2572067" y="3284718"/>
          <a:ext cx="1527928" cy="99315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النشاط الخارجي</a:t>
          </a:r>
          <a:endParaRPr lang="ar-SA" sz="2800" kern="1200" dirty="0"/>
        </a:p>
      </dsp:txBody>
      <dsp:txXfrm>
        <a:off x="2620549" y="3333200"/>
        <a:ext cx="1430964" cy="896189"/>
      </dsp:txXfrm>
    </dsp:sp>
    <dsp:sp modelId="{0A6FDF8B-C20A-480A-A7AB-E35A6A1D5173}">
      <dsp:nvSpPr>
        <dsp:cNvPr id="0" name=""/>
        <dsp:cNvSpPr/>
      </dsp:nvSpPr>
      <dsp:spPr>
        <a:xfrm>
          <a:off x="1694748" y="498728"/>
          <a:ext cx="3282566" cy="3282566"/>
        </a:xfrm>
        <a:custGeom>
          <a:avLst/>
          <a:gdLst/>
          <a:ahLst/>
          <a:cxnLst/>
          <a:rect l="0" t="0" r="0" b="0"/>
          <a:pathLst>
            <a:path>
              <a:moveTo>
                <a:pt x="866305" y="3088079"/>
              </a:moveTo>
              <a:arcTo wR="1641283" hR="1641283" stAng="7090546" swAng="2626673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FBC2FA-04C2-422E-AB57-142A94D7C24B}">
      <dsp:nvSpPr>
        <dsp:cNvPr id="0" name=""/>
        <dsp:cNvSpPr/>
      </dsp:nvSpPr>
      <dsp:spPr>
        <a:xfrm>
          <a:off x="930784" y="1643435"/>
          <a:ext cx="1527928" cy="9931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مسابقات المدارس</a:t>
          </a:r>
          <a:endParaRPr lang="ar-SA" sz="2800" kern="1200" dirty="0"/>
        </a:p>
      </dsp:txBody>
      <dsp:txXfrm>
        <a:off x="979266" y="1691917"/>
        <a:ext cx="1430964" cy="896189"/>
      </dsp:txXfrm>
    </dsp:sp>
    <dsp:sp modelId="{42AA64B8-DF6B-4A3E-BA74-75BE20543D79}">
      <dsp:nvSpPr>
        <dsp:cNvPr id="0" name=""/>
        <dsp:cNvSpPr/>
      </dsp:nvSpPr>
      <dsp:spPr>
        <a:xfrm>
          <a:off x="1694748" y="498728"/>
          <a:ext cx="3282566" cy="3282566"/>
        </a:xfrm>
        <a:custGeom>
          <a:avLst/>
          <a:gdLst/>
          <a:ahLst/>
          <a:cxnLst/>
          <a:rect l="0" t="0" r="0" b="0"/>
          <a:pathLst>
            <a:path>
              <a:moveTo>
                <a:pt x="80740" y="1132836"/>
              </a:moveTo>
              <a:arcTo wR="1641283" hR="1641283" stAng="11882781" swAng="2626673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5954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848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728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005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287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259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644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430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988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175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385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6FAB2-BBD3-4CA5-BB6A-B26FA28C8BEF}" type="datetimeFigureOut">
              <a:rPr lang="ar-SA" smtClean="0"/>
              <a:t>23/05/45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5D077-DC45-44F9-AED8-0A6B1128F51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566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عناصر برنامج التربية البدنية والرياضية المدرسي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المحاضرة 5</a:t>
            </a:r>
          </a:p>
          <a:p>
            <a:r>
              <a:rPr lang="ar-SA" dirty="0" smtClean="0"/>
              <a:t>د. راشد محمد الجساس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09698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3- النشاط الخارجي </a:t>
            </a:r>
            <a:r>
              <a:rPr lang="en-US" dirty="0" smtClean="0"/>
              <a:t>Extramural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يعرف بأنه النشاط الذي تنظمه المدرسة أو تشترك فيه مع هيئات أخرى بتنظيم مسابقات أو مباريات تشترك فيها فرق المدرسة الرياضية والطلاب النخبة في كل رياضة. </a:t>
            </a:r>
          </a:p>
          <a:p>
            <a:r>
              <a:rPr lang="ar-SA" dirty="0" smtClean="0"/>
              <a:t>يوجه هذا البرنامج إلى فئة الطلاب المتميزين بالمدرسة ، إذ يتيح لكل منهم فرصة لإظهار موهبته والتقدم فيها من خلال برنامج المسابقات الرسمي والودي بين المدارس. </a:t>
            </a:r>
          </a:p>
          <a:p>
            <a:r>
              <a:rPr lang="ar-SA" dirty="0" smtClean="0"/>
              <a:t>بالإضافة إلى ما ذكر أعلاه ، يرى بعض التربويين ان النشاط الخارجي يتضمن الرحلات وأنشطة الخلاء. </a:t>
            </a:r>
          </a:p>
        </p:txBody>
      </p:sp>
    </p:spTree>
    <p:extLst>
      <p:ext uri="{BB962C8B-B14F-4D97-AF65-F5344CB8AC3E}">
        <p14:creationId xmlns:p14="http://schemas.microsoft.com/office/powerpoint/2010/main" val="166954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3- النشاط الخارجي </a:t>
            </a:r>
            <a:r>
              <a:rPr lang="en-US" dirty="0" smtClean="0"/>
              <a:t>Extramural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 smtClean="0"/>
              <a:t>برنامج النشاط الخارجي الناجح يتصف بأنه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يجب ان يتم اختيار أعضاء الفرق في ضوء </a:t>
            </a:r>
            <a:r>
              <a:rPr lang="ar-SA" dirty="0" err="1" smtClean="0"/>
              <a:t>محكات</a:t>
            </a:r>
            <a:r>
              <a:rPr lang="ar-SA" dirty="0" smtClean="0"/>
              <a:t> موضوعية ومستويات محددة بأسلوب علمي.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توفير أكبر تنوع ممكن من المسابقات ، فإن لم تكن هناك مسابقات رسمية لبعض الرياضات فلا مانع من القاءات ودية مع بعض المدارس والهيئات.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يجب تدبير ميزانية مخصصة لبرنامج النشاط الخارجي. </a:t>
            </a:r>
          </a:p>
        </p:txBody>
      </p:sp>
    </p:spTree>
    <p:extLst>
      <p:ext uri="{BB962C8B-B14F-4D97-AF65-F5344CB8AC3E}">
        <p14:creationId xmlns:p14="http://schemas.microsoft.com/office/powerpoint/2010/main" val="1419114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3- النشاط الخارجي </a:t>
            </a:r>
            <a:r>
              <a:rPr lang="en-US" dirty="0" smtClean="0"/>
              <a:t>Extramural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يجب ان يقوم بتدريب الفرق والرياضيين مدربون مؤهلون ، وأن يعاونهم اعضاء هيئة التدريس اذا كانوا يجيدون تدريب رياضات معينة.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يجب تخصيص نظام للجوائز والحوافز بشكل يدعم المشاركة الطلابية.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يجب ان تتفهم إدارة المدرسة طبيعة هذا البرنامج وتعمل على تشجيع الطلاب المشاركين فيه وليس العكس.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829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4- مسابقات ما بين المدارس </a:t>
            </a:r>
            <a:r>
              <a:rPr lang="en-US" dirty="0" smtClean="0"/>
              <a:t>Interscholastic Athletics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يعرف بأنه مسابقات بين أفراد أو فرق يمثلون مدرسة أو أكثر ، تنظم وتدار من قبل سلطات المدرسة أو الإدارة التعليمية. 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0713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4- مسابقات ما بين المدارس </a:t>
            </a:r>
            <a:r>
              <a:rPr lang="en-US" dirty="0" smtClean="0"/>
              <a:t>Interscholastic Athletics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أهداف مسابقات ما بين المدارس 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توفير فرص للتلاميذ الموهوبين لإبراز مواهبهم وللانتقاء منهم.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الارتقاء بمستوى هؤلاء التلاميذ بدنيًا </a:t>
            </a:r>
            <a:r>
              <a:rPr lang="ar-SA" dirty="0" err="1" smtClean="0"/>
              <a:t>ومهاريًا</a:t>
            </a:r>
            <a:r>
              <a:rPr lang="ar-SA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مقابلة أفراد رياضيين من مجتمعات أخرى مغايرة ، من شأنه توسيع الأفق الاجتماعي.</a:t>
            </a:r>
          </a:p>
        </p:txBody>
      </p:sp>
    </p:spTree>
    <p:extLst>
      <p:ext uri="{BB962C8B-B14F-4D97-AF65-F5344CB8AC3E}">
        <p14:creationId xmlns:p14="http://schemas.microsoft.com/office/powerpoint/2010/main" val="3343695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4- مسابقات ما بين المدارس </a:t>
            </a:r>
            <a:r>
              <a:rPr lang="en-US" dirty="0" smtClean="0"/>
              <a:t>Interscholastic Athletics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تنمية صداقات جيدة من خلال المشاركة الفاعلة في المنافسات.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التعود على الأخلاق الاجتماعية الرياضية الحميدة وتقدير الاخرين.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تنمية الانتماء والمواطنة الصالحة من خل التعرف على أقاليم البلاد وأهلها.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497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أهداف المحاضرة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سوف يكون الطالب قادراً على :</a:t>
            </a:r>
          </a:p>
          <a:p>
            <a:r>
              <a:rPr lang="ar-SA" dirty="0" smtClean="0"/>
              <a:t>تحديد مفهوم </a:t>
            </a:r>
            <a:r>
              <a:rPr lang="ar-SA" dirty="0" smtClean="0"/>
              <a:t>برنامج التربية </a:t>
            </a:r>
            <a:r>
              <a:rPr lang="ar-SA" dirty="0" smtClean="0"/>
              <a:t>البدنية المدرسي </a:t>
            </a:r>
            <a:r>
              <a:rPr lang="ar-SA" dirty="0" smtClean="0"/>
              <a:t>الشامل. </a:t>
            </a:r>
          </a:p>
          <a:p>
            <a:r>
              <a:rPr lang="ar-SA" dirty="0" smtClean="0"/>
              <a:t>تعريف منهج </a:t>
            </a:r>
            <a:r>
              <a:rPr lang="ar-SA" dirty="0" smtClean="0"/>
              <a:t>التربية البدنية، والنشاط الداخلي، والخارجي.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39923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عناصر برنامج </a:t>
            </a:r>
            <a:r>
              <a:rPr lang="ar-SA" dirty="0" smtClean="0"/>
              <a:t>التربية البدنية </a:t>
            </a:r>
            <a:r>
              <a:rPr lang="ar-SA" dirty="0" smtClean="0"/>
              <a:t>والرياضية المدرسي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يتكون البرنامج المدرسي الشامل للتربية </a:t>
            </a:r>
            <a:r>
              <a:rPr lang="ar-SA" dirty="0" smtClean="0"/>
              <a:t>البدنية والرياضية </a:t>
            </a:r>
            <a:r>
              <a:rPr lang="ar-SA" dirty="0" smtClean="0"/>
              <a:t>من عدة جوانب كالتالي:</a:t>
            </a:r>
          </a:p>
          <a:p>
            <a:endParaRPr lang="ar-SA" dirty="0"/>
          </a:p>
        </p:txBody>
      </p:sp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70329211"/>
              </p:ext>
            </p:extLst>
          </p:nvPr>
        </p:nvGraphicFramePr>
        <p:xfrm>
          <a:off x="323528" y="2389336"/>
          <a:ext cx="6672064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807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درس التربية البدنية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الدرس هو اللبنة أو الوحدة المصغرة التي تبنى وتحقق بتتابع واتسابق محتوى المنهج. </a:t>
            </a:r>
          </a:p>
          <a:p>
            <a:r>
              <a:rPr lang="ar-SA" dirty="0" smtClean="0"/>
              <a:t>تنفيذ الدرس أهم واجبات المدرس .</a:t>
            </a:r>
          </a:p>
          <a:p>
            <a:r>
              <a:rPr lang="ar-SA" dirty="0" smtClean="0"/>
              <a:t>لكل درس أغراضه التعليمية من المنظور السلوكي ( حركي- معرفي- وجداني). </a:t>
            </a:r>
          </a:p>
          <a:p>
            <a:r>
              <a:rPr lang="ar-SA" dirty="0" smtClean="0"/>
              <a:t>تتكون الوحدة التعليمية من عدد من  دروس التربية البدنية.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6021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درس التربية البدنية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يتكون الدرس في التربية البدنية غالباً من الأجزاء التالية: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المقدمة ، وتشتمل على الإجراءات التنظيمية والإحماء والتمرينات.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الجزء التعليمي: ويشتمل على النشاط التعليمي والنشاط التطبيقي.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الختام، ويشتمل على التهدئة والعودة إلى الفصل.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3115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2- النشاط الداخلي </a:t>
            </a:r>
            <a:r>
              <a:rPr lang="en-US" dirty="0" smtClean="0"/>
              <a:t>Intramural Activity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هو ذلك الجزء من برنامج التربية البدنية والذي يعبر عن الأنشطة البدنية والترويحية التي تجري داخل جدران المدرسة، بهدف استكمال أهداف درس التربية البدنية، نظراً لضيق وقت الحصة التربية البدنية .</a:t>
            </a:r>
          </a:p>
          <a:p>
            <a:r>
              <a:rPr lang="ar-SA" dirty="0" smtClean="0"/>
              <a:t>برنامج النشاط الداخلي تتيح فرصاً أوسع للتلاميذ لممارسة المهارات الرياضية سواء من خ ل المنافسات المصغرة او في شكل ترويحي.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8692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2- النشاط الداخلي </a:t>
            </a:r>
            <a:r>
              <a:rPr lang="en-US" dirty="0" smtClean="0"/>
              <a:t>Intramural Activity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تطلق بعض المدارس التربوية على النشاط الداخلي مسمى « أنشطة خارج الفصل» أو «الأنشطة غير الصفية» ، إلا أنها تعني ما نفس المفهوم. </a:t>
            </a:r>
          </a:p>
          <a:p>
            <a:r>
              <a:rPr lang="ar-SA" dirty="0" smtClean="0"/>
              <a:t>يفترض في النشاط الداخلي ألا يتعارض مع الجدول المدرسي، حيث يمكن تنفيذه في توقيت خارج الجدول مثل الصباح الباكر قبل بدء الحصص، او خلال الاستراحة بين الحصص (الفسحة) ، أو عقب الدراسة ، او فترة العصر حيث يرجع التلاميذ للمدرسة من بيوتهم مرة أخرى في حالة قرب المدرسة من منازلهم. </a:t>
            </a:r>
          </a:p>
          <a:p>
            <a:r>
              <a:rPr lang="ar-SA" dirty="0" smtClean="0"/>
              <a:t>يقدر الخبراء نسبة المشتركين في النشاط الداخلي ما بين (60%) إلى (80%) من مجموع طلاب المدرسة.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86217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2- النشاط الداخلي </a:t>
            </a:r>
            <a:r>
              <a:rPr lang="en-US" dirty="0" smtClean="0"/>
              <a:t>Intramural Activity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مواصفات برنامج النشاط الرياضي الناجح. </a:t>
            </a:r>
          </a:p>
          <a:p>
            <a:r>
              <a:rPr lang="ar-SA" dirty="0" smtClean="0"/>
              <a:t>يلبي حاجات التلاميذ من الممارسة البدنية والترويحية. </a:t>
            </a:r>
          </a:p>
          <a:p>
            <a:r>
              <a:rPr lang="ar-SA" dirty="0" smtClean="0"/>
              <a:t>تنويع الانشطة وإدارتها بدرجة تتراوح ما بين منافسات قوية إلى منافسات متوسطة وهادئة في طبيعتها. </a:t>
            </a:r>
          </a:p>
          <a:p>
            <a:r>
              <a:rPr lang="ar-SA" dirty="0" smtClean="0"/>
              <a:t>الوحدات التعليمية المقررة هي الاساس في اختيار الأنشطة. </a:t>
            </a:r>
          </a:p>
        </p:txBody>
      </p:sp>
    </p:spTree>
    <p:extLst>
      <p:ext uri="{BB962C8B-B14F-4D97-AF65-F5344CB8AC3E}">
        <p14:creationId xmlns:p14="http://schemas.microsoft.com/office/powerpoint/2010/main" val="1976919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2- النشاط الداخلي </a:t>
            </a:r>
            <a:r>
              <a:rPr lang="en-US" dirty="0" smtClean="0"/>
              <a:t>Intramural Activity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يجب تخصيص ميزانية وتكليف قيادات تربوية وسواعد من التلاميذ. </a:t>
            </a:r>
          </a:p>
          <a:p>
            <a:r>
              <a:rPr lang="ar-SA" dirty="0" smtClean="0"/>
              <a:t>لا مانع من استقدام قيادات تربوية إذا كان هناك نقص في إعداد هيئة تدريس التربية البدنية. </a:t>
            </a:r>
          </a:p>
          <a:p>
            <a:r>
              <a:rPr lang="ar-SA" dirty="0" smtClean="0"/>
              <a:t>يجب اشراك كل التلاميذ أصحاب القدرات البدنية والرياضية الضعيفة والمتوسطة .</a:t>
            </a:r>
          </a:p>
          <a:p>
            <a:r>
              <a:rPr lang="ar-SA" dirty="0" smtClean="0"/>
              <a:t>يفضل إعداد طاقم حكام للرياضات من نفس الطلاب المتميزين لإدارة الناشط.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8109571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714</Words>
  <Application>Microsoft Office PowerPoint</Application>
  <PresentationFormat>عرض على الشاشة (3:4)‏</PresentationFormat>
  <Paragraphs>64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نسق Office</vt:lpstr>
      <vt:lpstr>عناصر برنامج التربية البدنية والرياضية المدرسي</vt:lpstr>
      <vt:lpstr>أهداف المحاضرة</vt:lpstr>
      <vt:lpstr>عناصر برنامج التربية البدنية والرياضية المدرسي</vt:lpstr>
      <vt:lpstr>درس التربية البدنية </vt:lpstr>
      <vt:lpstr>درس التربية البدنية</vt:lpstr>
      <vt:lpstr>2- النشاط الداخلي Intramural Activity</vt:lpstr>
      <vt:lpstr>2- النشاط الداخلي Intramural Activity</vt:lpstr>
      <vt:lpstr>2- النشاط الداخلي Intramural Activity</vt:lpstr>
      <vt:lpstr>2- النشاط الداخلي Intramural Activity</vt:lpstr>
      <vt:lpstr>3- النشاط الخارجي Extramural </vt:lpstr>
      <vt:lpstr>3- النشاط الخارجي Extramural </vt:lpstr>
      <vt:lpstr>3- النشاط الخارجي Extramural </vt:lpstr>
      <vt:lpstr>4- مسابقات ما بين المدارس Interscholastic Athletics </vt:lpstr>
      <vt:lpstr>4- مسابقات ما بين المدارس Interscholastic Athletics </vt:lpstr>
      <vt:lpstr>4- مسابقات ما بين المدارس Interscholastic Athletics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عناصر برنامج التربية البدنية والرياضية المدرسي</dc:title>
  <dc:creator>AA</dc:creator>
  <cp:lastModifiedBy>AA</cp:lastModifiedBy>
  <cp:revision>1</cp:revision>
  <dcterms:created xsi:type="dcterms:W3CDTF">2023-12-05T09:50:09Z</dcterms:created>
  <dcterms:modified xsi:type="dcterms:W3CDTF">2023-12-05T09:56:29Z</dcterms:modified>
</cp:coreProperties>
</file>