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360" r:id="rId2"/>
    <p:sldId id="357" r:id="rId3"/>
    <p:sldId id="336" r:id="rId4"/>
    <p:sldId id="337" r:id="rId5"/>
    <p:sldId id="346" r:id="rId6"/>
    <p:sldId id="338" r:id="rId7"/>
    <p:sldId id="340" r:id="rId8"/>
    <p:sldId id="339" r:id="rId9"/>
    <p:sldId id="344" r:id="rId10"/>
    <p:sldId id="345" r:id="rId11"/>
    <p:sldId id="342" r:id="rId12"/>
    <p:sldId id="348" r:id="rId13"/>
    <p:sldId id="343" r:id="rId14"/>
    <p:sldId id="347" r:id="rId15"/>
    <p:sldId id="349" r:id="rId16"/>
    <p:sldId id="350" r:id="rId17"/>
    <p:sldId id="351" r:id="rId18"/>
    <p:sldId id="352"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750" autoAdjust="0"/>
    <p:restoredTop sz="94621" autoAdjust="0"/>
  </p:normalViewPr>
  <p:slideViewPr>
    <p:cSldViewPr>
      <p:cViewPr varScale="1">
        <p:scale>
          <a:sx n="105" d="100"/>
          <a:sy n="105" d="100"/>
        </p:scale>
        <p:origin x="672" y="96"/>
      </p:cViewPr>
      <p:guideLst>
        <p:guide orient="horz" pos="2160"/>
        <p:guide pos="2880"/>
      </p:guideLst>
    </p:cSldViewPr>
  </p:slideViewPr>
  <p:outlineViewPr>
    <p:cViewPr>
      <p:scale>
        <a:sx n="33" d="100"/>
        <a:sy n="33" d="100"/>
      </p:scale>
      <p:origin x="0" y="4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469C7C7-2451-4837-8BF3-5C12A24A3ED8}" type="datetimeFigureOut">
              <a:rPr lang="ar-SA" smtClean="0"/>
              <a:t>20/07/45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4AA8489-B023-4987-8D4B-3B2C655E7EA2}" type="slidenum">
              <a:rPr lang="ar-SA" smtClean="0"/>
              <a:t>‹#›</a:t>
            </a:fld>
            <a:endParaRPr lang="ar-SA"/>
          </a:p>
        </p:txBody>
      </p:sp>
    </p:spTree>
    <p:extLst>
      <p:ext uri="{BB962C8B-B14F-4D97-AF65-F5344CB8AC3E}">
        <p14:creationId xmlns:p14="http://schemas.microsoft.com/office/powerpoint/2010/main" val="8033733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7D486A93-018E-4D86-9531-58258757F01E}" type="datetimeFigureOut">
              <a:rPr lang="ar-SA" smtClean="0"/>
              <a:t>20/07/45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346151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7D486A93-018E-4D86-9531-58258757F01E}" type="datetimeFigureOut">
              <a:rPr lang="ar-SA" smtClean="0"/>
              <a:t>20/07/45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19668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7D486A93-018E-4D86-9531-58258757F01E}" type="datetimeFigureOut">
              <a:rPr lang="ar-SA" smtClean="0"/>
              <a:t>20/07/45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25480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7D486A93-018E-4D86-9531-58258757F01E}" type="datetimeFigureOut">
              <a:rPr lang="ar-SA" smtClean="0"/>
              <a:t>20/07/45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135091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86A93-018E-4D86-9531-58258757F01E}" type="datetimeFigureOut">
              <a:rPr lang="ar-SA" smtClean="0"/>
              <a:t>20/07/45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263744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7D486A93-018E-4D86-9531-58258757F01E}" type="datetimeFigureOut">
              <a:rPr lang="ar-SA" smtClean="0"/>
              <a:t>20/07/45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34403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7D486A93-018E-4D86-9531-58258757F01E}" type="datetimeFigureOut">
              <a:rPr lang="ar-SA" smtClean="0"/>
              <a:t>20/07/45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14745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7D486A93-018E-4D86-9531-58258757F01E}" type="datetimeFigureOut">
              <a:rPr lang="ar-SA" smtClean="0"/>
              <a:t>20/07/45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92315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86A93-018E-4D86-9531-58258757F01E}" type="datetimeFigureOut">
              <a:rPr lang="ar-SA" smtClean="0"/>
              <a:t>20/07/45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122022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486A93-018E-4D86-9531-58258757F01E}" type="datetimeFigureOut">
              <a:rPr lang="ar-SA" smtClean="0"/>
              <a:t>20/07/45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337932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486A93-018E-4D86-9531-58258757F01E}" type="datetimeFigureOut">
              <a:rPr lang="ar-SA" smtClean="0"/>
              <a:t>20/07/45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6B3FF1D-F729-479D-A7BC-D11DE059A7E7}" type="slidenum">
              <a:rPr lang="ar-SA" smtClean="0"/>
              <a:t>‹#›</a:t>
            </a:fld>
            <a:endParaRPr lang="ar-SA"/>
          </a:p>
        </p:txBody>
      </p:sp>
    </p:spTree>
    <p:extLst>
      <p:ext uri="{BB962C8B-B14F-4D97-AF65-F5344CB8AC3E}">
        <p14:creationId xmlns:p14="http://schemas.microsoft.com/office/powerpoint/2010/main" val="22474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3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D486A93-018E-4D86-9531-58258757F01E}" type="datetimeFigureOut">
              <a:rPr lang="ar-SA" smtClean="0"/>
              <a:t>20/07/45</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6B3FF1D-F729-479D-A7BC-D11DE059A7E7}" type="slidenum">
              <a:rPr lang="ar-SA" smtClean="0"/>
              <a:t>‹#›</a:t>
            </a:fld>
            <a:endParaRPr lang="ar-SA"/>
          </a:p>
        </p:txBody>
      </p:sp>
    </p:spTree>
    <p:extLst>
      <p:ext uri="{BB962C8B-B14F-4D97-AF65-F5344CB8AC3E}">
        <p14:creationId xmlns:p14="http://schemas.microsoft.com/office/powerpoint/2010/main" val="125768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fac.ksu.edu.sa/aldawood/home"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aldawood@ksu.edu.sa" TargetMode="External"/><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Plant P logo"/>
          <p:cNvPicPr>
            <a:picLocks noChangeAspect="1" noChangeArrowheads="1"/>
          </p:cNvPicPr>
          <p:nvPr/>
        </p:nvPicPr>
        <p:blipFill>
          <a:blip r:embed="rId2">
            <a:clrChange>
              <a:clrFrom>
                <a:srgbClr val="FFFFFF"/>
              </a:clrFrom>
              <a:clrTo>
                <a:srgbClr val="FFFFFF">
                  <a:alpha val="0"/>
                </a:srgbClr>
              </a:clrTo>
            </a:clrChange>
            <a:lum bright="58000" contrast="-56000"/>
            <a:extLst>
              <a:ext uri="{28A0092B-C50C-407E-A947-70E740481C1C}">
                <a14:useLocalDpi xmlns:a14="http://schemas.microsoft.com/office/drawing/2010/main" val="0"/>
              </a:ext>
            </a:extLst>
          </a:blip>
          <a:srcRect/>
          <a:stretch>
            <a:fillRect/>
          </a:stretch>
        </p:blipFill>
        <p:spPr bwMode="auto">
          <a:xfrm>
            <a:off x="2667000" y="19812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2" descr="Dsc00392"/>
          <p:cNvPicPr>
            <a:picLocks noChangeAspect="1" noChangeArrowheads="1"/>
          </p:cNvPicPr>
          <p:nvPr/>
        </p:nvPicPr>
        <p:blipFill>
          <a:blip r:embed="rId3">
            <a:clrChange>
              <a:clrFrom>
                <a:srgbClr val="FFFFFF"/>
              </a:clrFrom>
              <a:clrTo>
                <a:srgbClr val="FFFFFF">
                  <a:alpha val="0"/>
                </a:srgbClr>
              </a:clrTo>
            </a:clrChange>
            <a:lum bright="68000" contrast="-2000"/>
            <a:extLst>
              <a:ext uri="{28A0092B-C50C-407E-A947-70E740481C1C}">
                <a14:useLocalDpi xmlns:a14="http://schemas.microsoft.com/office/drawing/2010/main" val="0"/>
              </a:ext>
            </a:extLst>
          </a:blip>
          <a:srcRect/>
          <a:stretch>
            <a:fillRect/>
          </a:stretch>
        </p:blipFill>
        <p:spPr bwMode="auto">
          <a:xfrm>
            <a:off x="0" y="2362200"/>
            <a:ext cx="35417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alazba_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104" y="876299"/>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6"/>
          <p:cNvSpPr txBox="1">
            <a:spLocks noChangeArrowheads="1"/>
          </p:cNvSpPr>
          <p:nvPr/>
        </p:nvSpPr>
        <p:spPr bwMode="auto">
          <a:xfrm>
            <a:off x="1981200" y="1398588"/>
            <a:ext cx="48768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ar-SA" altLang="en-US" sz="1800" b="1" dirty="0">
                <a:solidFill>
                  <a:srgbClr val="0033CC"/>
                </a:solidFill>
              </a:rPr>
              <a:t>المملكة العربية السعودية</a:t>
            </a:r>
          </a:p>
          <a:p>
            <a:pPr algn="ctr" eaLnBrk="1" hangingPunct="1">
              <a:spcBef>
                <a:spcPct val="50000"/>
              </a:spcBef>
              <a:buFontTx/>
              <a:buNone/>
            </a:pPr>
            <a:r>
              <a:rPr lang="ar-SA" altLang="en-US" sz="1800" b="1" dirty="0">
                <a:solidFill>
                  <a:srgbClr val="0033CC"/>
                </a:solidFill>
              </a:rPr>
              <a:t>وزارة التعليم ـ جامعة الملك سعود</a:t>
            </a:r>
          </a:p>
          <a:p>
            <a:pPr algn="ctr" eaLnBrk="1" hangingPunct="1">
              <a:spcBef>
                <a:spcPct val="50000"/>
              </a:spcBef>
              <a:buFontTx/>
              <a:buNone/>
            </a:pPr>
            <a:r>
              <a:rPr lang="ar-SA" altLang="en-US" sz="1800" b="1" dirty="0">
                <a:solidFill>
                  <a:srgbClr val="0033CC"/>
                </a:solidFill>
              </a:rPr>
              <a:t>كلية علوم الأغذية والزراعة ـ قسم وقاية النبات</a:t>
            </a:r>
            <a:endParaRPr lang="en-US" altLang="en-US" sz="1800" b="1" dirty="0">
              <a:solidFill>
                <a:srgbClr val="0033CC"/>
              </a:solidFill>
            </a:endParaRPr>
          </a:p>
        </p:txBody>
      </p:sp>
      <p:sp>
        <p:nvSpPr>
          <p:cNvPr id="4102" name="Text Box 8"/>
          <p:cNvSpPr txBox="1">
            <a:spLocks noChangeArrowheads="1"/>
          </p:cNvSpPr>
          <p:nvPr/>
        </p:nvSpPr>
        <p:spPr bwMode="auto">
          <a:xfrm>
            <a:off x="1676400" y="2819400"/>
            <a:ext cx="5486400" cy="1815882"/>
          </a:xfrm>
          <a:prstGeom prst="rect">
            <a:avLst/>
          </a:prstGeom>
          <a:solidFill>
            <a:schemeClr val="accent1">
              <a:alpha val="43137"/>
            </a:schemeClr>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a:spcBef>
                <a:spcPct val="50000"/>
              </a:spcBef>
              <a:buFontTx/>
              <a:buNone/>
              <a:defRPr sz="2800" b="1">
                <a:latin typeface="Arial" charset="0"/>
                <a:cs typeface="Arial" charset="0"/>
              </a:defRPr>
            </a:lvl1pPr>
            <a:lvl2pPr marL="742950" indent="-285750" eaLnBrk="0" hangingPunct="0">
              <a:spcBef>
                <a:spcPct val="20000"/>
              </a:spcBef>
              <a:buChar char="–"/>
              <a:defRPr sz="2800">
                <a:latin typeface="Arial" charset="0"/>
                <a:cs typeface="Arial" charset="0"/>
              </a:defRPr>
            </a:lvl2pPr>
            <a:lvl3pPr marL="1143000" indent="-228600" eaLnBrk="0" hangingPunct="0">
              <a:spcBef>
                <a:spcPct val="20000"/>
              </a:spcBef>
              <a:buChar char="•"/>
              <a:defRPr sz="2400">
                <a:latin typeface="Arial" charset="0"/>
                <a:cs typeface="Arial" charset="0"/>
              </a:defRPr>
            </a:lvl3pPr>
            <a:lvl4pPr marL="1600200" indent="-228600" eaLnBrk="0" hangingPunct="0">
              <a:spcBef>
                <a:spcPct val="20000"/>
              </a:spcBef>
              <a:buChar char="–"/>
              <a:defRPr sz="2000">
                <a:latin typeface="Arial" charset="0"/>
                <a:cs typeface="Arial" charset="0"/>
              </a:defRPr>
            </a:lvl4pPr>
            <a:lvl5pPr marL="2057400" indent="-228600" eaLnBrk="0" hangingPunct="0">
              <a:spcBef>
                <a:spcPct val="20000"/>
              </a:spcBef>
              <a:buChar char="»"/>
              <a:defRPr sz="2000">
                <a:latin typeface="Arial" charset="0"/>
                <a:cs typeface="Arial" charset="0"/>
              </a:defRPr>
            </a:lvl5pPr>
            <a:lvl6pPr marL="2514600" indent="-228600" eaLnBrk="0" fontAlgn="base" hangingPunct="0">
              <a:spcBef>
                <a:spcPct val="20000"/>
              </a:spcBef>
              <a:spcAft>
                <a:spcPct val="0"/>
              </a:spcAft>
              <a:buChar char="»"/>
              <a:defRPr sz="2000">
                <a:latin typeface="Arial" charset="0"/>
                <a:cs typeface="Arial" charset="0"/>
              </a:defRPr>
            </a:lvl6pPr>
            <a:lvl7pPr marL="2971800" indent="-228600" eaLnBrk="0" fontAlgn="base" hangingPunct="0">
              <a:spcBef>
                <a:spcPct val="20000"/>
              </a:spcBef>
              <a:spcAft>
                <a:spcPct val="0"/>
              </a:spcAft>
              <a:buChar char="»"/>
              <a:defRPr sz="2000">
                <a:latin typeface="Arial" charset="0"/>
                <a:cs typeface="Arial" charset="0"/>
              </a:defRPr>
            </a:lvl7pPr>
            <a:lvl8pPr marL="3429000" indent="-228600" eaLnBrk="0" fontAlgn="base" hangingPunct="0">
              <a:spcBef>
                <a:spcPct val="20000"/>
              </a:spcBef>
              <a:spcAft>
                <a:spcPct val="0"/>
              </a:spcAft>
              <a:buChar char="»"/>
              <a:defRPr sz="2000">
                <a:latin typeface="Arial" charset="0"/>
                <a:cs typeface="Arial" charset="0"/>
              </a:defRPr>
            </a:lvl8pPr>
            <a:lvl9pPr marL="3886200" indent="-228600" eaLnBrk="0" fontAlgn="base" hangingPunct="0">
              <a:spcBef>
                <a:spcPct val="20000"/>
              </a:spcBef>
              <a:spcAft>
                <a:spcPct val="0"/>
              </a:spcAft>
              <a:buChar char="»"/>
              <a:defRPr sz="2000">
                <a:latin typeface="Arial" charset="0"/>
                <a:cs typeface="Arial" charset="0"/>
              </a:defRPr>
            </a:lvl9pPr>
          </a:lstStyle>
          <a:p>
            <a:r>
              <a:rPr lang="ar-SA" altLang="en-US" dirty="0"/>
              <a:t>المحاضرات النظرية</a:t>
            </a:r>
          </a:p>
          <a:p>
            <a:r>
              <a:rPr lang="ar-SA" altLang="en-US" dirty="0"/>
              <a:t>لمقرر 421 وقن</a:t>
            </a:r>
          </a:p>
          <a:p>
            <a:r>
              <a:rPr lang="ar-SA" dirty="0"/>
              <a:t>مقدمة في آفات المواد المخزونة</a:t>
            </a:r>
            <a:endParaRPr lang="en-US" altLang="en-US" dirty="0"/>
          </a:p>
        </p:txBody>
      </p:sp>
      <p:sp>
        <p:nvSpPr>
          <p:cNvPr id="4104" name="Text Box 10" descr="Parchment"/>
          <p:cNvSpPr txBox="1">
            <a:spLocks noChangeArrowheads="1"/>
          </p:cNvSpPr>
          <p:nvPr/>
        </p:nvSpPr>
        <p:spPr bwMode="auto">
          <a:xfrm>
            <a:off x="1698771" y="4816986"/>
            <a:ext cx="5464029" cy="1831271"/>
          </a:xfrm>
          <a:prstGeom prst="rect">
            <a:avLst/>
          </a:prstGeom>
          <a:blipFill dpi="0" rotWithShape="1">
            <a:blip r:embed="rId5">
              <a:alphaModFix amt="32000"/>
            </a:blip>
            <a:srcRect/>
            <a:tile tx="0" ty="0" sx="100000" sy="100000" flip="none" algn="tl"/>
          </a:blip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ar-SA" altLang="en-US" sz="2000" b="1" dirty="0">
                <a:latin typeface="Simplified Arabic" panose="02020603050405020304" pitchFamily="18" charset="-78"/>
                <a:cs typeface="Simplified Arabic" panose="02020603050405020304" pitchFamily="18" charset="-78"/>
              </a:rPr>
              <a:t>إعداد </a:t>
            </a:r>
          </a:p>
          <a:p>
            <a:pPr algn="ctr" eaLnBrk="1" hangingPunct="1">
              <a:spcBef>
                <a:spcPct val="50000"/>
              </a:spcBef>
              <a:defRPr/>
            </a:pPr>
            <a:r>
              <a:rPr lang="ar-SA" altLang="en-US" sz="2000" b="1" dirty="0">
                <a:latin typeface="Simplified Arabic" panose="02020603050405020304" pitchFamily="18" charset="-78"/>
                <a:cs typeface="Simplified Arabic" panose="02020603050405020304" pitchFamily="18" charset="-78"/>
              </a:rPr>
              <a:t>أ.د. يوسف بن ناصر الدريهم	أ.د. عبدالرحمن بن سعد الداود</a:t>
            </a:r>
          </a:p>
          <a:p>
            <a:pPr algn="ctr" rtl="0" eaLnBrk="1" hangingPunct="1">
              <a:spcBef>
                <a:spcPct val="50000"/>
              </a:spcBef>
              <a:defRPr/>
            </a:pPr>
            <a:r>
              <a:rPr lang="en-US" altLang="en-US" b="1" dirty="0">
                <a:latin typeface="Simplified Arabic" panose="02020603050405020304" pitchFamily="18" charset="-78"/>
                <a:cs typeface="Simplified Arabic" panose="02020603050405020304" pitchFamily="18" charset="-78"/>
              </a:rPr>
              <a:t>Email: 	</a:t>
            </a:r>
            <a:r>
              <a:rPr lang="en-US" altLang="en-US" b="1" dirty="0">
                <a:latin typeface="Simplified Arabic" panose="02020603050405020304" pitchFamily="18" charset="-78"/>
                <a:cs typeface="Simplified Arabic" panose="02020603050405020304" pitchFamily="18" charset="-78"/>
                <a:hlinkClick r:id="rId6"/>
              </a:rPr>
              <a:t>aldawood@ksu.edu.sa</a:t>
            </a:r>
            <a:r>
              <a:rPr lang="en-US" altLang="en-US" b="1" dirty="0">
                <a:latin typeface="Simplified Arabic" panose="02020603050405020304" pitchFamily="18" charset="-78"/>
                <a:cs typeface="Simplified Arabic" panose="02020603050405020304" pitchFamily="18" charset="-78"/>
              </a:rPr>
              <a:t> 	Tel: 467- 8246</a:t>
            </a:r>
            <a:endParaRPr lang="ar-SA" altLang="en-US" b="1" dirty="0">
              <a:latin typeface="Simplified Arabic" panose="02020603050405020304" pitchFamily="18" charset="-78"/>
              <a:cs typeface="Simplified Arabic" panose="02020603050405020304" pitchFamily="18" charset="-78"/>
            </a:endParaRPr>
          </a:p>
          <a:p>
            <a:pPr algn="ctr"/>
            <a:r>
              <a:rPr lang="ar-SA" b="1" dirty="0">
                <a:latin typeface="Simplified Arabic" panose="02020603050405020304" pitchFamily="18" charset="-78"/>
                <a:cs typeface="Simplified Arabic" panose="02020603050405020304" pitchFamily="18" charset="-78"/>
              </a:rPr>
              <a:t>الموقع</a:t>
            </a:r>
          </a:p>
          <a:p>
            <a:pPr algn="ctr"/>
            <a:r>
              <a:rPr lang="en-US" b="1" dirty="0">
                <a:latin typeface="Simplified Arabic" panose="02020603050405020304" pitchFamily="18" charset="-78"/>
                <a:cs typeface="Simplified Arabic" panose="02020603050405020304" pitchFamily="18" charset="-78"/>
                <a:hlinkClick r:id="rId7"/>
              </a:rPr>
              <a:t>https://faculty.ksu.edu.sa/aldawood/home</a:t>
            </a:r>
            <a:endParaRPr lang="ar-SA" b="1" dirty="0">
              <a:latin typeface="Simplified Arabic" panose="02020603050405020304" pitchFamily="18" charset="-78"/>
              <a:cs typeface="Simplified Arabic" panose="02020603050405020304" pitchFamily="18" charset="-78"/>
            </a:endParaRPr>
          </a:p>
        </p:txBody>
      </p:sp>
      <p:pic>
        <p:nvPicPr>
          <p:cNvPr id="4105" name="Picture 14" descr="Basmalla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0" y="228600"/>
            <a:ext cx="952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جامعة الملك سعود"/>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2423" y="1238249"/>
            <a:ext cx="1552927" cy="59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72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57200"/>
            <a:ext cx="7239000" cy="707886"/>
          </a:xfrm>
          <a:prstGeom prst="rect">
            <a:avLst/>
          </a:prstGeom>
          <a:noFill/>
        </p:spPr>
        <p:txBody>
          <a:bodyPr wrap="square" rtlCol="1">
            <a:spAutoFit/>
          </a:bodyPr>
          <a:lstStyle/>
          <a:p>
            <a:r>
              <a:rPr lang="ar-SA" sz="2000" dirty="0">
                <a:solidFill>
                  <a:srgbClr val="FF0000"/>
                </a:solidFill>
              </a:rPr>
              <a:t>تأثير درجة الحرارة على مدد وأطوار النمو وعمر الحشرات الكاملة</a:t>
            </a:r>
          </a:p>
          <a:p>
            <a:r>
              <a:rPr lang="ar-SA" sz="2000"/>
              <a:t>	</a:t>
            </a:r>
            <a:endParaRPr lang="ar-SA" sz="2000" dirty="0"/>
          </a:p>
        </p:txBody>
      </p:sp>
      <p:sp>
        <p:nvSpPr>
          <p:cNvPr id="3" name="TextBox 2"/>
          <p:cNvSpPr txBox="1"/>
          <p:nvPr/>
        </p:nvSpPr>
        <p:spPr>
          <a:xfrm>
            <a:off x="685800" y="1165086"/>
            <a:ext cx="7848600" cy="707886"/>
          </a:xfrm>
          <a:prstGeom prst="rect">
            <a:avLst/>
          </a:prstGeom>
          <a:noFill/>
        </p:spPr>
        <p:txBody>
          <a:bodyPr wrap="square" rtlCol="1">
            <a:spAutoFit/>
          </a:bodyPr>
          <a:lstStyle/>
          <a:p>
            <a:r>
              <a:rPr lang="ar-SA" sz="2000" dirty="0"/>
              <a:t>تتأثر مدد أطوار النمو المختلفة ويؤدي قصر فترات نمو أطوار الحشرات مع ارتفاع درجات الحرارة</a:t>
            </a:r>
          </a:p>
        </p:txBody>
      </p:sp>
      <p:pic>
        <p:nvPicPr>
          <p:cNvPr id="4" name="Picture 3"/>
          <p:cNvPicPr>
            <a:picLocks noChangeAspect="1"/>
          </p:cNvPicPr>
          <p:nvPr/>
        </p:nvPicPr>
        <p:blipFill>
          <a:blip r:embed="rId2"/>
          <a:stretch>
            <a:fillRect/>
          </a:stretch>
        </p:blipFill>
        <p:spPr>
          <a:xfrm>
            <a:off x="1752600" y="1834872"/>
            <a:ext cx="5840270" cy="4673239"/>
          </a:xfrm>
          <a:prstGeom prst="rect">
            <a:avLst/>
          </a:prstGeom>
        </p:spPr>
      </p:pic>
      <p:cxnSp>
        <p:nvCxnSpPr>
          <p:cNvPr id="8" name="Straight Connector 7"/>
          <p:cNvCxnSpPr/>
          <p:nvPr/>
        </p:nvCxnSpPr>
        <p:spPr>
          <a:xfrm>
            <a:off x="2286000" y="4876800"/>
            <a:ext cx="3505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3810000" y="5105400"/>
            <a:ext cx="457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3810000" y="5410200"/>
            <a:ext cx="4572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Picture 11"/>
          <p:cNvPicPr>
            <a:picLocks noChangeAspect="1"/>
          </p:cNvPicPr>
          <p:nvPr/>
        </p:nvPicPr>
        <p:blipFill>
          <a:blip r:embed="rId3"/>
          <a:stretch>
            <a:fillRect/>
          </a:stretch>
        </p:blipFill>
        <p:spPr>
          <a:xfrm>
            <a:off x="5230319" y="5082535"/>
            <a:ext cx="560881" cy="121931"/>
          </a:xfrm>
          <a:prstGeom prst="rect">
            <a:avLst/>
          </a:prstGeom>
        </p:spPr>
      </p:pic>
      <p:pic>
        <p:nvPicPr>
          <p:cNvPr id="13" name="Picture 12"/>
          <p:cNvPicPr>
            <a:picLocks noChangeAspect="1"/>
          </p:cNvPicPr>
          <p:nvPr/>
        </p:nvPicPr>
        <p:blipFill>
          <a:blip r:embed="rId3"/>
          <a:stretch>
            <a:fillRect/>
          </a:stretch>
        </p:blipFill>
        <p:spPr>
          <a:xfrm>
            <a:off x="5259616" y="5366498"/>
            <a:ext cx="560881" cy="121931"/>
          </a:xfrm>
          <a:prstGeom prst="rect">
            <a:avLst/>
          </a:prstGeom>
        </p:spPr>
      </p:pic>
      <p:pic>
        <p:nvPicPr>
          <p:cNvPr id="14" name="Picture 13"/>
          <p:cNvPicPr>
            <a:picLocks noChangeAspect="1"/>
          </p:cNvPicPr>
          <p:nvPr/>
        </p:nvPicPr>
        <p:blipFill>
          <a:blip r:embed="rId3"/>
          <a:stretch>
            <a:fillRect/>
          </a:stretch>
        </p:blipFill>
        <p:spPr>
          <a:xfrm>
            <a:off x="5259616" y="5917160"/>
            <a:ext cx="560881" cy="121931"/>
          </a:xfrm>
          <a:prstGeom prst="rect">
            <a:avLst/>
          </a:prstGeom>
        </p:spPr>
      </p:pic>
      <p:sp>
        <p:nvSpPr>
          <p:cNvPr id="15" name="TextBox 14"/>
          <p:cNvSpPr txBox="1"/>
          <p:nvPr/>
        </p:nvSpPr>
        <p:spPr>
          <a:xfrm>
            <a:off x="4457700" y="5695890"/>
            <a:ext cx="914400" cy="400110"/>
          </a:xfrm>
          <a:prstGeom prst="rect">
            <a:avLst/>
          </a:prstGeom>
          <a:noFill/>
        </p:spPr>
        <p:txBody>
          <a:bodyPr wrap="square" rtlCol="1">
            <a:spAutoFit/>
          </a:bodyPr>
          <a:lstStyle/>
          <a:p>
            <a:r>
              <a:rPr lang="ar-SA" sz="2000" dirty="0"/>
              <a:t>موت</a:t>
            </a:r>
          </a:p>
        </p:txBody>
      </p:sp>
      <p:sp>
        <p:nvSpPr>
          <p:cNvPr id="16" name="TextBox 15"/>
          <p:cNvSpPr txBox="1"/>
          <p:nvPr/>
        </p:nvSpPr>
        <p:spPr>
          <a:xfrm>
            <a:off x="5115647" y="5471412"/>
            <a:ext cx="685800" cy="369332"/>
          </a:xfrm>
          <a:prstGeom prst="rect">
            <a:avLst/>
          </a:prstGeom>
          <a:noFill/>
        </p:spPr>
        <p:txBody>
          <a:bodyPr wrap="square" rtlCol="1">
            <a:spAutoFit/>
          </a:bodyPr>
          <a:lstStyle/>
          <a:p>
            <a:r>
              <a:rPr lang="ar-SA" dirty="0"/>
              <a:t>15.8</a:t>
            </a:r>
          </a:p>
        </p:txBody>
      </p:sp>
      <p:pic>
        <p:nvPicPr>
          <p:cNvPr id="17" name="Picture 16"/>
          <p:cNvPicPr>
            <a:picLocks noChangeAspect="1"/>
          </p:cNvPicPr>
          <p:nvPr/>
        </p:nvPicPr>
        <p:blipFill>
          <a:blip r:embed="rId4"/>
          <a:stretch>
            <a:fillRect/>
          </a:stretch>
        </p:blipFill>
        <p:spPr>
          <a:xfrm>
            <a:off x="3991103" y="5403114"/>
            <a:ext cx="981541" cy="542591"/>
          </a:xfrm>
          <a:prstGeom prst="rect">
            <a:avLst/>
          </a:prstGeom>
        </p:spPr>
      </p:pic>
      <p:cxnSp>
        <p:nvCxnSpPr>
          <p:cNvPr id="6" name="Straight Connector 5"/>
          <p:cNvCxnSpPr/>
          <p:nvPr/>
        </p:nvCxnSpPr>
        <p:spPr>
          <a:xfrm flipH="1">
            <a:off x="5372100" y="2667000"/>
            <a:ext cx="11049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81800" y="5486400"/>
            <a:ext cx="914400" cy="369332"/>
          </a:xfrm>
          <a:prstGeom prst="rect">
            <a:avLst/>
          </a:prstGeom>
          <a:noFill/>
        </p:spPr>
        <p:txBody>
          <a:bodyPr wrap="square" rtlCol="1">
            <a:spAutoFit/>
          </a:bodyPr>
          <a:lstStyle/>
          <a:p>
            <a:r>
              <a:rPr lang="ar-SA" dirty="0"/>
              <a:t>موت</a:t>
            </a:r>
          </a:p>
        </p:txBody>
      </p:sp>
    </p:spTree>
    <p:extLst>
      <p:ext uri="{BB962C8B-B14F-4D97-AF65-F5344CB8AC3E}">
        <p14:creationId xmlns:p14="http://schemas.microsoft.com/office/powerpoint/2010/main" val="45401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447800"/>
            <a:ext cx="8001000" cy="5195962"/>
          </a:xfrm>
          <a:prstGeom prst="rect">
            <a:avLst/>
          </a:prstGeom>
        </p:spPr>
      </p:pic>
      <p:sp>
        <p:nvSpPr>
          <p:cNvPr id="3" name="TextBox 2"/>
          <p:cNvSpPr txBox="1"/>
          <p:nvPr/>
        </p:nvSpPr>
        <p:spPr>
          <a:xfrm>
            <a:off x="2905812" y="228600"/>
            <a:ext cx="5943600" cy="400110"/>
          </a:xfrm>
          <a:prstGeom prst="rect">
            <a:avLst/>
          </a:prstGeom>
          <a:noFill/>
        </p:spPr>
        <p:txBody>
          <a:bodyPr wrap="square" rtlCol="1">
            <a:spAutoFit/>
          </a:bodyPr>
          <a:lstStyle/>
          <a:p>
            <a:r>
              <a:rPr lang="ar-SA" sz="2000" b="1" dirty="0">
                <a:solidFill>
                  <a:srgbClr val="FF0000"/>
                </a:solidFill>
              </a:rPr>
              <a:t>تأثير درجة الحرارة والرطوبة على الكثافة العددية</a:t>
            </a:r>
          </a:p>
        </p:txBody>
      </p:sp>
      <p:pic>
        <p:nvPicPr>
          <p:cNvPr id="5" name="Picture 4"/>
          <p:cNvPicPr>
            <a:picLocks noChangeAspect="1"/>
          </p:cNvPicPr>
          <p:nvPr/>
        </p:nvPicPr>
        <p:blipFill>
          <a:blip r:embed="rId3"/>
          <a:stretch>
            <a:fillRect/>
          </a:stretch>
        </p:blipFill>
        <p:spPr>
          <a:xfrm>
            <a:off x="1600200" y="4114800"/>
            <a:ext cx="560881" cy="121931"/>
          </a:xfrm>
          <a:prstGeom prst="rect">
            <a:avLst/>
          </a:prstGeom>
        </p:spPr>
      </p:pic>
      <p:cxnSp>
        <p:nvCxnSpPr>
          <p:cNvPr id="8" name="Straight Connector 7"/>
          <p:cNvCxnSpPr/>
          <p:nvPr/>
        </p:nvCxnSpPr>
        <p:spPr>
          <a:xfrm>
            <a:off x="1600200" y="4572000"/>
            <a:ext cx="1524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7848600" y="4114800"/>
            <a:ext cx="228600" cy="0"/>
          </a:xfrm>
          <a:prstGeom prst="line">
            <a:avLst/>
          </a:prstGeom>
        </p:spPr>
        <p:style>
          <a:lnRef idx="2">
            <a:schemeClr val="accent2"/>
          </a:lnRef>
          <a:fillRef idx="0">
            <a:schemeClr val="accent2"/>
          </a:fillRef>
          <a:effectRef idx="1">
            <a:schemeClr val="accent2"/>
          </a:effectRef>
          <a:fontRef idx="minor">
            <a:schemeClr val="tx1"/>
          </a:fontRef>
        </p:style>
      </p:cxnSp>
      <p:pic>
        <p:nvPicPr>
          <p:cNvPr id="11" name="Picture 10"/>
          <p:cNvPicPr>
            <a:picLocks noChangeAspect="1"/>
          </p:cNvPicPr>
          <p:nvPr/>
        </p:nvPicPr>
        <p:blipFill>
          <a:blip r:embed="rId4"/>
          <a:stretch>
            <a:fillRect/>
          </a:stretch>
        </p:blipFill>
        <p:spPr>
          <a:xfrm>
            <a:off x="5105400" y="5181600"/>
            <a:ext cx="329213" cy="109738"/>
          </a:xfrm>
          <a:prstGeom prst="rect">
            <a:avLst/>
          </a:prstGeom>
        </p:spPr>
      </p:pic>
      <p:pic>
        <p:nvPicPr>
          <p:cNvPr id="12" name="Picture 11"/>
          <p:cNvPicPr>
            <a:picLocks noChangeAspect="1"/>
          </p:cNvPicPr>
          <p:nvPr/>
        </p:nvPicPr>
        <p:blipFill>
          <a:blip r:embed="rId3"/>
          <a:stretch>
            <a:fillRect/>
          </a:stretch>
        </p:blipFill>
        <p:spPr>
          <a:xfrm>
            <a:off x="1447800" y="5257800"/>
            <a:ext cx="560881" cy="121931"/>
          </a:xfrm>
          <a:prstGeom prst="rect">
            <a:avLst/>
          </a:prstGeom>
        </p:spPr>
      </p:pic>
      <p:pic>
        <p:nvPicPr>
          <p:cNvPr id="15" name="Picture 14"/>
          <p:cNvPicPr>
            <a:picLocks noChangeAspect="1"/>
          </p:cNvPicPr>
          <p:nvPr/>
        </p:nvPicPr>
        <p:blipFill>
          <a:blip r:embed="rId4"/>
          <a:stretch>
            <a:fillRect/>
          </a:stretch>
        </p:blipFill>
        <p:spPr>
          <a:xfrm>
            <a:off x="5105399" y="5564397"/>
            <a:ext cx="329213" cy="109738"/>
          </a:xfrm>
          <a:prstGeom prst="rect">
            <a:avLst/>
          </a:prstGeom>
        </p:spPr>
      </p:pic>
      <p:pic>
        <p:nvPicPr>
          <p:cNvPr id="16" name="Picture 15"/>
          <p:cNvPicPr>
            <a:picLocks noChangeAspect="1"/>
          </p:cNvPicPr>
          <p:nvPr/>
        </p:nvPicPr>
        <p:blipFill>
          <a:blip r:embed="rId3"/>
          <a:stretch>
            <a:fillRect/>
          </a:stretch>
        </p:blipFill>
        <p:spPr>
          <a:xfrm>
            <a:off x="1371600" y="5613169"/>
            <a:ext cx="560881" cy="121931"/>
          </a:xfrm>
          <a:prstGeom prst="rect">
            <a:avLst/>
          </a:prstGeom>
        </p:spPr>
      </p:pic>
      <p:cxnSp>
        <p:nvCxnSpPr>
          <p:cNvPr id="6" name="Straight Connector 5"/>
          <p:cNvCxnSpPr/>
          <p:nvPr/>
        </p:nvCxnSpPr>
        <p:spPr>
          <a:xfrm flipH="1">
            <a:off x="3886200" y="1828800"/>
            <a:ext cx="2286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1447800" y="6019800"/>
            <a:ext cx="432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19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457200"/>
            <a:ext cx="4343400" cy="369332"/>
          </a:xfrm>
          <a:prstGeom prst="rect">
            <a:avLst/>
          </a:prstGeom>
          <a:noFill/>
        </p:spPr>
        <p:txBody>
          <a:bodyPr wrap="square" rtlCol="1">
            <a:spAutoFit/>
          </a:bodyPr>
          <a:lstStyle/>
          <a:p>
            <a:pPr algn="ctr"/>
            <a:r>
              <a:rPr lang="ar-SA" b="1" dirty="0">
                <a:solidFill>
                  <a:srgbClr val="FF0000"/>
                </a:solidFill>
              </a:rPr>
              <a:t>ثانيا: الرطوبة النسبية</a:t>
            </a:r>
          </a:p>
        </p:txBody>
      </p:sp>
      <p:sp>
        <p:nvSpPr>
          <p:cNvPr id="4" name="TextBox 3"/>
          <p:cNvSpPr txBox="1"/>
          <p:nvPr/>
        </p:nvSpPr>
        <p:spPr>
          <a:xfrm>
            <a:off x="1295400" y="304800"/>
            <a:ext cx="838200" cy="381000"/>
          </a:xfrm>
          <a:prstGeom prst="rect">
            <a:avLst/>
          </a:prstGeom>
          <a:noFill/>
        </p:spPr>
        <p:txBody>
          <a:bodyPr wrap="square" rtlCol="1">
            <a:spAutoFit/>
          </a:bodyPr>
          <a:lstStyle/>
          <a:p>
            <a:r>
              <a:rPr lang="ar-SA" dirty="0"/>
              <a:t>83</a:t>
            </a:r>
          </a:p>
        </p:txBody>
      </p:sp>
      <p:sp>
        <p:nvSpPr>
          <p:cNvPr id="5" name="TextBox 4"/>
          <p:cNvSpPr txBox="1"/>
          <p:nvPr/>
        </p:nvSpPr>
        <p:spPr>
          <a:xfrm>
            <a:off x="609600" y="914400"/>
            <a:ext cx="7315200" cy="646331"/>
          </a:xfrm>
          <a:prstGeom prst="rect">
            <a:avLst/>
          </a:prstGeom>
          <a:noFill/>
        </p:spPr>
        <p:txBody>
          <a:bodyPr wrap="square" rtlCol="1">
            <a:spAutoFit/>
          </a:bodyPr>
          <a:lstStyle/>
          <a:p>
            <a:r>
              <a:rPr lang="ar-SA" dirty="0"/>
              <a:t>لكل نوع من أنواع الحشرات رطوبىة مثلى ، وانخفاض الرطوبة أو ارتفاعها عن هذه النسبة قد يؤثر على نشاط وحياتها</a:t>
            </a:r>
          </a:p>
        </p:txBody>
      </p:sp>
      <p:sp>
        <p:nvSpPr>
          <p:cNvPr id="6" name="TextBox 5"/>
          <p:cNvSpPr txBox="1"/>
          <p:nvPr/>
        </p:nvSpPr>
        <p:spPr>
          <a:xfrm>
            <a:off x="228600" y="2155596"/>
            <a:ext cx="8610600" cy="584775"/>
          </a:xfrm>
          <a:prstGeom prst="rect">
            <a:avLst/>
          </a:prstGeom>
          <a:noFill/>
        </p:spPr>
        <p:txBody>
          <a:bodyPr wrap="square" rtlCol="1">
            <a:spAutoFit/>
          </a:bodyPr>
          <a:lstStyle/>
          <a:p>
            <a:r>
              <a:rPr lang="ar-SA" sz="1600" dirty="0"/>
              <a:t>الجاف يؤدي إلى فقدان الماء من جسم الحشرات        إلى اختلال بالتوازن المائي       يؤثر سلبا على معدل التمثيل الغذائي </a:t>
            </a:r>
          </a:p>
          <a:p>
            <a:r>
              <a:rPr lang="ar-SA" sz="1600" dirty="0"/>
              <a:t> </a:t>
            </a:r>
          </a:p>
        </p:txBody>
      </p:sp>
      <p:cxnSp>
        <p:nvCxnSpPr>
          <p:cNvPr id="8" name="Straight Arrow Connector 7"/>
          <p:cNvCxnSpPr/>
          <p:nvPr/>
        </p:nvCxnSpPr>
        <p:spPr>
          <a:xfrm flipH="1">
            <a:off x="5334000" y="2367699"/>
            <a:ext cx="304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flipH="1">
            <a:off x="3200400" y="2367699"/>
            <a:ext cx="304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762000" y="2895600"/>
            <a:ext cx="8001000" cy="369332"/>
          </a:xfrm>
          <a:prstGeom prst="rect">
            <a:avLst/>
          </a:prstGeom>
          <a:noFill/>
        </p:spPr>
        <p:txBody>
          <a:bodyPr wrap="square" rtlCol="1">
            <a:spAutoFit/>
          </a:bodyPr>
          <a:lstStyle/>
          <a:p>
            <a:r>
              <a:rPr lang="ar-SA" dirty="0"/>
              <a:t>أرتفاع الرطوبة النسبية يزيد من نسبة إصابة الحشرات بالأمراض وبخاصة الفطرية منها</a:t>
            </a:r>
          </a:p>
        </p:txBody>
      </p:sp>
      <p:sp>
        <p:nvSpPr>
          <p:cNvPr id="12" name="TextBox 11"/>
          <p:cNvSpPr txBox="1"/>
          <p:nvPr/>
        </p:nvSpPr>
        <p:spPr>
          <a:xfrm>
            <a:off x="1295400" y="3657600"/>
            <a:ext cx="7391400" cy="369332"/>
          </a:xfrm>
          <a:prstGeom prst="rect">
            <a:avLst/>
          </a:prstGeom>
          <a:noFill/>
        </p:spPr>
        <p:txBody>
          <a:bodyPr wrap="square" rtlCol="1">
            <a:spAutoFit/>
          </a:bodyPr>
          <a:lstStyle/>
          <a:p>
            <a:r>
              <a:rPr lang="ar-SA" dirty="0"/>
              <a:t>بعض الحشرات لها القدرة على تحمل الجفاف مثل </a:t>
            </a:r>
            <a:r>
              <a:rPr lang="ar-SA" dirty="0">
                <a:solidFill>
                  <a:srgbClr val="FF0000"/>
                </a:solidFill>
              </a:rPr>
              <a:t>خنفساء </a:t>
            </a:r>
            <a:r>
              <a:rPr lang="ar-SA" dirty="0" err="1">
                <a:solidFill>
                  <a:srgbClr val="FF0000"/>
                </a:solidFill>
              </a:rPr>
              <a:t>الخابرا</a:t>
            </a:r>
            <a:r>
              <a:rPr lang="ar-SA" dirty="0">
                <a:solidFill>
                  <a:srgbClr val="FF0000"/>
                </a:solidFill>
              </a:rPr>
              <a:t> </a:t>
            </a:r>
            <a:r>
              <a:rPr lang="ar-SA" dirty="0"/>
              <a:t>و</a:t>
            </a:r>
            <a:r>
              <a:rPr lang="ar-SA" dirty="0">
                <a:solidFill>
                  <a:srgbClr val="FF0000"/>
                </a:solidFill>
              </a:rPr>
              <a:t>خنفساء الدقيق المتشابهة </a:t>
            </a:r>
          </a:p>
        </p:txBody>
      </p:sp>
    </p:spTree>
    <p:extLst>
      <p:ext uri="{BB962C8B-B14F-4D97-AF65-F5344CB8AC3E}">
        <p14:creationId xmlns:p14="http://schemas.microsoft.com/office/powerpoint/2010/main" val="132220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25166"/>
            <a:ext cx="9144000" cy="5304234"/>
          </a:xfrm>
          <a:prstGeom prst="rect">
            <a:avLst/>
          </a:prstGeom>
        </p:spPr>
      </p:pic>
      <p:sp>
        <p:nvSpPr>
          <p:cNvPr id="3" name="TextBox 2"/>
          <p:cNvSpPr txBox="1"/>
          <p:nvPr/>
        </p:nvSpPr>
        <p:spPr>
          <a:xfrm>
            <a:off x="0" y="304800"/>
            <a:ext cx="8610600" cy="646331"/>
          </a:xfrm>
          <a:prstGeom prst="rect">
            <a:avLst/>
          </a:prstGeom>
          <a:noFill/>
        </p:spPr>
        <p:txBody>
          <a:bodyPr wrap="square" rtlCol="1">
            <a:spAutoFit/>
          </a:bodyPr>
          <a:lstStyle/>
          <a:p>
            <a:r>
              <a:rPr lang="ar-SA" dirty="0"/>
              <a:t>ويكون تأثير الرطوبة النسبية واضحا على الطور اليرقي، وعلى عمر الحشرات الكاملة ،وعلى عدد البيض ، بينما لا تتاثر طور العذراء لخنفساء الخابرا</a:t>
            </a:r>
          </a:p>
        </p:txBody>
      </p:sp>
    </p:spTree>
    <p:extLst>
      <p:ext uri="{BB962C8B-B14F-4D97-AF65-F5344CB8AC3E}">
        <p14:creationId xmlns:p14="http://schemas.microsoft.com/office/powerpoint/2010/main" val="233685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05000"/>
            <a:ext cx="7848600" cy="923330"/>
          </a:xfrm>
          <a:prstGeom prst="rect">
            <a:avLst/>
          </a:prstGeom>
          <a:noFill/>
        </p:spPr>
        <p:txBody>
          <a:bodyPr wrap="square" rtlCol="1">
            <a:spAutoFit/>
          </a:bodyPr>
          <a:lstStyle/>
          <a:p>
            <a:r>
              <a:rPr lang="ar-SA" dirty="0"/>
              <a:t>ويتداخل عادة تأثير درجة الحرارة والرطوبة النسبية على نشاط الحشرات ، ويختلف هذا التاثير المشتركة باختلاف أنواع الحشرات، مثلا زيادة عدد أفراد ثاقبة الحبوب الصغرى تحت درجات حرارة مرتفعة نسبيا وجو جاف، بينما يزداد نشاط سوسة الأرز عند درجات حرارة عالية ورطوبة نسبية مرتفعة.  </a:t>
            </a:r>
          </a:p>
        </p:txBody>
      </p:sp>
      <p:sp>
        <p:nvSpPr>
          <p:cNvPr id="3" name="TextBox 2"/>
          <p:cNvSpPr txBox="1"/>
          <p:nvPr/>
        </p:nvSpPr>
        <p:spPr>
          <a:xfrm>
            <a:off x="3200400" y="1069128"/>
            <a:ext cx="2590800" cy="369332"/>
          </a:xfrm>
          <a:prstGeom prst="rect">
            <a:avLst/>
          </a:prstGeom>
          <a:noFill/>
        </p:spPr>
        <p:txBody>
          <a:bodyPr wrap="square" rtlCol="1">
            <a:spAutoFit/>
          </a:bodyPr>
          <a:lstStyle/>
          <a:p>
            <a:r>
              <a:rPr lang="ar-SA" b="1" dirty="0">
                <a:solidFill>
                  <a:srgbClr val="FF0000"/>
                </a:solidFill>
              </a:rPr>
              <a:t>تداخل الحرارة والرطوبة النسبية</a:t>
            </a:r>
          </a:p>
        </p:txBody>
      </p:sp>
    </p:spTree>
    <p:extLst>
      <p:ext uri="{BB962C8B-B14F-4D97-AF65-F5344CB8AC3E}">
        <p14:creationId xmlns:p14="http://schemas.microsoft.com/office/powerpoint/2010/main" val="858118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81000"/>
            <a:ext cx="2895600" cy="369332"/>
          </a:xfrm>
          <a:prstGeom prst="rect">
            <a:avLst/>
          </a:prstGeom>
          <a:noFill/>
        </p:spPr>
        <p:txBody>
          <a:bodyPr wrap="square" rtlCol="1">
            <a:spAutoFit/>
          </a:bodyPr>
          <a:lstStyle/>
          <a:p>
            <a:pPr algn="ctr"/>
            <a:r>
              <a:rPr lang="ar-SA" b="1" dirty="0">
                <a:solidFill>
                  <a:srgbClr val="FF0000"/>
                </a:solidFill>
              </a:rPr>
              <a:t>ثالثاً: الضوء</a:t>
            </a:r>
          </a:p>
        </p:txBody>
      </p:sp>
      <p:sp>
        <p:nvSpPr>
          <p:cNvPr id="4" name="TextBox 3"/>
          <p:cNvSpPr txBox="1"/>
          <p:nvPr/>
        </p:nvSpPr>
        <p:spPr>
          <a:xfrm>
            <a:off x="38100" y="838200"/>
            <a:ext cx="8915400" cy="646331"/>
          </a:xfrm>
          <a:prstGeom prst="rect">
            <a:avLst/>
          </a:prstGeom>
          <a:noFill/>
        </p:spPr>
        <p:txBody>
          <a:bodyPr wrap="square" rtlCol="1">
            <a:spAutoFit/>
          </a:bodyPr>
          <a:lstStyle/>
          <a:p>
            <a:r>
              <a:rPr lang="ar-SA" dirty="0"/>
              <a:t>تقل أهمية الضوء بالنسبة لعدد كبير من آفات المخازن إذا ما قورنت بالحشرات الحقلية، وذلك نتيجة تكيفها لظروف المخازن المظلمة.  ويستطيع الكثير منها أن يكمل دورة حياتها في ظلام تام.</a:t>
            </a:r>
          </a:p>
        </p:txBody>
      </p:sp>
      <p:sp>
        <p:nvSpPr>
          <p:cNvPr id="6" name="TextBox 5"/>
          <p:cNvSpPr txBox="1"/>
          <p:nvPr/>
        </p:nvSpPr>
        <p:spPr>
          <a:xfrm>
            <a:off x="838200" y="1905000"/>
            <a:ext cx="7848600" cy="646331"/>
          </a:xfrm>
          <a:prstGeom prst="rect">
            <a:avLst/>
          </a:prstGeom>
          <a:noFill/>
        </p:spPr>
        <p:txBody>
          <a:bodyPr wrap="square" rtlCol="1">
            <a:spAutoFit/>
          </a:bodyPr>
          <a:lstStyle/>
          <a:p>
            <a:r>
              <a:rPr lang="ar-SA" dirty="0"/>
              <a:t>كما أن نشاط معظم الفراشات الدقيق يتأثر بالضوء، حيث تتم عملية الطيران والتزاوج ووضع البيض عند الغروب وعند طلوع الفجر.</a:t>
            </a:r>
          </a:p>
        </p:txBody>
      </p:sp>
      <p:sp>
        <p:nvSpPr>
          <p:cNvPr id="8" name="TextBox 7"/>
          <p:cNvSpPr txBox="1"/>
          <p:nvPr/>
        </p:nvSpPr>
        <p:spPr>
          <a:xfrm>
            <a:off x="381000" y="2895600"/>
            <a:ext cx="8305800" cy="646331"/>
          </a:xfrm>
          <a:prstGeom prst="rect">
            <a:avLst/>
          </a:prstGeom>
          <a:noFill/>
        </p:spPr>
        <p:txBody>
          <a:bodyPr wrap="square" rtlCol="1">
            <a:spAutoFit/>
          </a:bodyPr>
          <a:lstStyle/>
          <a:p>
            <a:r>
              <a:rPr lang="ar-SA" dirty="0"/>
              <a:t>أما سوسة الأرز وثاقبة الحبوب الصغرى فكلتاهما تنجذب  للضوء ، ويمكن استخدام المصائد الضوئية في المخازن لتقليل أعدادها</a:t>
            </a:r>
          </a:p>
        </p:txBody>
      </p:sp>
    </p:spTree>
    <p:extLst>
      <p:ext uri="{BB962C8B-B14F-4D97-AF65-F5344CB8AC3E}">
        <p14:creationId xmlns:p14="http://schemas.microsoft.com/office/powerpoint/2010/main" val="3452573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4724400" cy="369332"/>
          </a:xfrm>
          <a:prstGeom prst="rect">
            <a:avLst/>
          </a:prstGeom>
          <a:noFill/>
        </p:spPr>
        <p:txBody>
          <a:bodyPr wrap="square" rtlCol="1">
            <a:spAutoFit/>
          </a:bodyPr>
          <a:lstStyle/>
          <a:p>
            <a:r>
              <a:rPr lang="ar-SA" b="1" dirty="0">
                <a:solidFill>
                  <a:srgbClr val="FF0000"/>
                </a:solidFill>
              </a:rPr>
              <a:t>رابعاً: الاحتياجات الغذائية</a:t>
            </a:r>
          </a:p>
        </p:txBody>
      </p:sp>
      <p:sp>
        <p:nvSpPr>
          <p:cNvPr id="3" name="TextBox 2"/>
          <p:cNvSpPr txBox="1"/>
          <p:nvPr/>
        </p:nvSpPr>
        <p:spPr>
          <a:xfrm>
            <a:off x="1676400" y="990600"/>
            <a:ext cx="7162800" cy="923330"/>
          </a:xfrm>
          <a:prstGeom prst="rect">
            <a:avLst/>
          </a:prstGeom>
          <a:noFill/>
        </p:spPr>
        <p:txBody>
          <a:bodyPr wrap="square" rtlCol="1">
            <a:spAutoFit/>
          </a:bodyPr>
          <a:lstStyle/>
          <a:p>
            <a:r>
              <a:rPr lang="ar-SA" dirty="0"/>
              <a:t>تستطيع يرقات بعض الحشرات أن تتحمل الجوع لمدد طويلة إلى تسعة أشهر مثل يرقات الكادل ويرفات خنفساء الخابرا ومثل هذه اليرقات تبقى على قيد الحياة في المخازن والصوامع حتى ولو كانت خلية من الحبوب في انتظار إصابة المحصول الجديد </a:t>
            </a:r>
          </a:p>
        </p:txBody>
      </p:sp>
      <p:sp>
        <p:nvSpPr>
          <p:cNvPr id="4" name="TextBox 3"/>
          <p:cNvSpPr txBox="1"/>
          <p:nvPr/>
        </p:nvSpPr>
        <p:spPr>
          <a:xfrm>
            <a:off x="2743200" y="2286000"/>
            <a:ext cx="5715000" cy="369332"/>
          </a:xfrm>
          <a:prstGeom prst="rect">
            <a:avLst/>
          </a:prstGeom>
          <a:noFill/>
        </p:spPr>
        <p:txBody>
          <a:bodyPr wrap="square" rtlCol="1">
            <a:spAutoFit/>
          </a:bodyPr>
          <a:lstStyle/>
          <a:p>
            <a:r>
              <a:rPr lang="ar-SA" dirty="0"/>
              <a:t>ومن النادر وجود خنافس الدقيق على الحبوب السليمة ، لماذا</a:t>
            </a:r>
          </a:p>
        </p:txBody>
      </p:sp>
      <p:sp>
        <p:nvSpPr>
          <p:cNvPr id="5" name="TextBox 4"/>
          <p:cNvSpPr txBox="1"/>
          <p:nvPr/>
        </p:nvSpPr>
        <p:spPr>
          <a:xfrm>
            <a:off x="457200" y="3124199"/>
            <a:ext cx="8229600" cy="646331"/>
          </a:xfrm>
          <a:prstGeom prst="rect">
            <a:avLst/>
          </a:prstGeom>
          <a:noFill/>
        </p:spPr>
        <p:txBody>
          <a:bodyPr wrap="square" rtlCol="1">
            <a:spAutoFit/>
          </a:bodyPr>
          <a:lstStyle/>
          <a:p>
            <a:r>
              <a:rPr lang="ar-SA" dirty="0"/>
              <a:t>وتؤثر القيمة الغذائية للحبوب على معدل وضع البيض وعدد الانسلاخات ومدة الطورين اليرقي والعذري وعلى الكثافة العددية للحشرات</a:t>
            </a:r>
          </a:p>
        </p:txBody>
      </p:sp>
    </p:spTree>
    <p:extLst>
      <p:ext uri="{BB962C8B-B14F-4D97-AF65-F5344CB8AC3E}">
        <p14:creationId xmlns:p14="http://schemas.microsoft.com/office/powerpoint/2010/main" val="2722169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outlook.live.net/owa/MSA%3Aaldryhim%40hotmail.com/service.svc/s/GetAttachmentThumbnail?id=AQMkADAwATExAGE2Ny00YzM5LTk2ZDAtMDACLTAwCgBGAAAD33NnM8ebkUiQklYvGL9quQcA%2FEm2KWXaR0iVAwyYhZhTwwAAAgEMAAAA%2FEm2KWXaR0iVAwyYhZhTwwACzEsexwAAAAESABAAubY%2Fa6gQ8ECZ30o8SIzrvA%3D%3D&amp;thumbnailType=2&amp;owa=outlook.live.com&amp;scriptVer=2019100701.08&amp;isc=1&amp;X-OWA-CANARY=3gpkBiOU7UqeJvGYbmPPGJBRTkR-UNcY8Gihz4k1fkSs5486ZPneG9ndROqeA7OqLeOD3RB_Dko.&amp;token=eyJhbGciOiJSUzI1NiIsImtpZCI6IjA2MDBGOUY2NzQ2MjA3MzdFNzM0MDRFMjg3QzQ1QTgxOENCN0NFQjgiLCJ4NXQiOiJCZ0Q1OW5SaUJ6Zm5OQVRpaDhSYWdZeTN6cmciLCJ0eXAiOiJKV1QifQ.eyJvcmlnaW4iOiJodHRwczovL291dGxvb2subGl2ZS5jb20iLCJ2ZXIiOiJFeGNoYW5nZS5DYWxsYmFjay5WMSIsImFwcGN0eHNlbmRlciI6Ik93YURvd25sb2FkQDg0ZGY5ZTdmLWU5ZjYtNDBhZi1iNDM1LWFhYWFhYWFhYWFhYSIsImlzc3JpbmciOiJXVyIsImFwcGN0eCI6IntcIm1zZXhjaHByb3RcIjpcIm93YVwiLFwicHJpbWFyeXNpZFwiOlwiUy0xLTI4MjctNzIyOTUtMTI3ODg0MjU3NlwiLFwicHVpZFwiOlwiMzEwNTA1OTM5NTA2ODk2XCIsXCJvaWRcIjpcIjAwMDExYTY3LTRjMzktOTZkMC0wMDAwLTAwMDAwMDAwMDAwMFwiLFwic2NvcGVcIjpcIk93YURvd25sb2FkXCJ9IiwibmJmIjoxNTcxMDQwNzUxLCJleHAiOjE1NzEwNDEzNTEsImlzcyI6IjAwMDAwMDAyLTAwMDAtMGZmMS1jZTAwLTAwMDAwMDAwMDAwMEA4NGRmOWU3Zi1lOWY2LTQwYWYtYjQzNS1hYWFhYWFhYWFhYWEiLCJhdWQiOiIwMDAwMDAwMi0wMDAwLTBmZjEtY2UwMC0wMDAwMDAwMDAwMDAvYXR0YWNobWVudC5vdXRsb29rLmxpdmUubmV0QDg0ZGY5ZTdmLWU5ZjYtNDBhZi1iNDM1LWFhYWFhYWFhYWFhYSJ9.eMb04lg9QGGHtKtMkENUNZK6axg-cTOEisOSae3uoYe5ZvAr_9bO0CigLSaCg4FVSGu2mPrlTrLHImYfHUmR0kY_GZa0_S-OOC2LeE-jdkuF70FEV05sRDm6dZyjSujekVCBdxrQ4nsmvLmv-q4hcilGUjT4mz1YrlPzbgCzCs2_TkiNCS1RPsnEdvmdW2SzYiGRu4mlqcvbdU7nBDosUDuwwP8Oab14FAXXGVXyFBAUDLLVRUixMALjC5UjXE7NnlVlLlNkdG8jVJVF-lXpLZESqSqva6Xuq1W-r-aeXvxTBT64_kHf0MKctLOpQg1SRSaIE1fIVOinGY9DOBcWxQ&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7772400" cy="246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5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01005398"/>
              </p:ext>
            </p:extLst>
          </p:nvPr>
        </p:nvGraphicFramePr>
        <p:xfrm>
          <a:off x="781050" y="595313"/>
          <a:ext cx="7581900" cy="5667375"/>
        </p:xfrm>
        <a:graphic>
          <a:graphicData uri="http://schemas.openxmlformats.org/presentationml/2006/ole">
            <mc:AlternateContent xmlns:mc="http://schemas.openxmlformats.org/markup-compatibility/2006">
              <mc:Choice xmlns:v="urn:schemas-microsoft-com:vml" Requires="v">
                <p:oleObj spid="_x0000_s2178" name="Acrobat Document" r:id="rId3" imgW="7581820" imgH="5667321" progId="AcroExch.Document.DC">
                  <p:embed/>
                </p:oleObj>
              </mc:Choice>
              <mc:Fallback>
                <p:oleObj name="Acrobat Document" r:id="rId3" imgW="7581820" imgH="5667321" progId="AcroExch.Document.DC">
                  <p:embed/>
                  <p:pic>
                    <p:nvPicPr>
                      <p:cNvPr id="0" name=""/>
                      <p:cNvPicPr/>
                      <p:nvPr/>
                    </p:nvPicPr>
                    <p:blipFill>
                      <a:blip r:embed="rId4"/>
                      <a:stretch>
                        <a:fillRect/>
                      </a:stretch>
                    </p:blipFill>
                    <p:spPr>
                      <a:xfrm>
                        <a:off x="781050" y="595313"/>
                        <a:ext cx="7581900" cy="5667375"/>
                      </a:xfrm>
                      <a:prstGeom prst="rect">
                        <a:avLst/>
                      </a:prstGeom>
                    </p:spPr>
                  </p:pic>
                </p:oleObj>
              </mc:Fallback>
            </mc:AlternateContent>
          </a:graphicData>
        </a:graphic>
      </p:graphicFrame>
    </p:spTree>
    <p:extLst>
      <p:ext uri="{BB962C8B-B14F-4D97-AF65-F5344CB8AC3E}">
        <p14:creationId xmlns:p14="http://schemas.microsoft.com/office/powerpoint/2010/main" val="122035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insects infested caned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6195965"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44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9575216"/>
              </p:ext>
            </p:extLst>
          </p:nvPr>
        </p:nvGraphicFramePr>
        <p:xfrm>
          <a:off x="381000" y="609598"/>
          <a:ext cx="8305800" cy="5433988"/>
        </p:xfrm>
        <a:graphic>
          <a:graphicData uri="http://schemas.openxmlformats.org/drawingml/2006/table">
            <a:tbl>
              <a:tblPr>
                <a:tableStyleId>{5C22544A-7EE6-4342-B048-85BDC9FD1C3A}</a:tableStyleId>
              </a:tblPr>
              <a:tblGrid>
                <a:gridCol w="5415793">
                  <a:extLst>
                    <a:ext uri="{9D8B030D-6E8A-4147-A177-3AD203B41FA5}">
                      <a16:colId xmlns:a16="http://schemas.microsoft.com/office/drawing/2014/main" val="20000"/>
                    </a:ext>
                  </a:extLst>
                </a:gridCol>
                <a:gridCol w="1264477">
                  <a:extLst>
                    <a:ext uri="{9D8B030D-6E8A-4147-A177-3AD203B41FA5}">
                      <a16:colId xmlns:a16="http://schemas.microsoft.com/office/drawing/2014/main" val="20001"/>
                    </a:ext>
                  </a:extLst>
                </a:gridCol>
                <a:gridCol w="1625530">
                  <a:extLst>
                    <a:ext uri="{9D8B030D-6E8A-4147-A177-3AD203B41FA5}">
                      <a16:colId xmlns:a16="http://schemas.microsoft.com/office/drawing/2014/main" val="20002"/>
                    </a:ext>
                  </a:extLst>
                </a:gridCol>
              </a:tblGrid>
              <a:tr h="234571">
                <a:tc gridSpan="3">
                  <a:txBody>
                    <a:bodyPr/>
                    <a:lstStyle/>
                    <a:p>
                      <a:pPr algn="l">
                        <a:lnSpc>
                          <a:spcPct val="115000"/>
                        </a:lnSpc>
                        <a:spcAft>
                          <a:spcPts val="0"/>
                        </a:spcAft>
                      </a:pPr>
                      <a:endParaRPr lang="en-US" sz="1400" dirty="0">
                        <a:effectLst/>
                        <a:latin typeface="Calibri"/>
                        <a:ea typeface="Calibri"/>
                        <a:cs typeface="Arial"/>
                      </a:endParaRPr>
                    </a:p>
                  </a:txBody>
                  <a:tcPr marL="68580" marR="68580" marT="0" marB="0"/>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0"/>
                  </a:ext>
                </a:extLst>
              </a:tr>
              <a:tr h="767687">
                <a:tc>
                  <a:txBody>
                    <a:bodyPr/>
                    <a:lstStyle/>
                    <a:p>
                      <a:pPr algn="ctr">
                        <a:lnSpc>
                          <a:spcPct val="115000"/>
                        </a:lnSpc>
                        <a:spcAft>
                          <a:spcPts val="0"/>
                        </a:spcAft>
                      </a:pPr>
                      <a:r>
                        <a:rPr lang="ar-SA" sz="1800" dirty="0">
                          <a:effectLst/>
                        </a:rPr>
                        <a:t>المواضيع</a:t>
                      </a:r>
                      <a:r>
                        <a:rPr lang="en-US" sz="1800" dirty="0">
                          <a:effectLst/>
                        </a:rPr>
                        <a:t>     </a:t>
                      </a:r>
                      <a:r>
                        <a:rPr lang="ar-SA" sz="1800" dirty="0">
                          <a:effectLst/>
                        </a:rPr>
                        <a:t> </a:t>
                      </a:r>
                      <a:r>
                        <a:rPr lang="en-US" sz="1100" dirty="0">
                          <a:effectLst/>
                        </a:rPr>
                        <a:t>List of Topics</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r>
                        <a:rPr lang="ar-SA" sz="1800" dirty="0">
                          <a:effectLst/>
                        </a:rPr>
                        <a:t>عدد الاسابيع </a:t>
                      </a:r>
                      <a:r>
                        <a:rPr lang="en-US" sz="1400" dirty="0">
                          <a:effectLst/>
                        </a:rPr>
                        <a:t>No. of</a:t>
                      </a:r>
                      <a:endParaRPr lang="en-US" sz="1800" dirty="0">
                        <a:effectLst/>
                      </a:endParaRPr>
                    </a:p>
                    <a:p>
                      <a:pPr algn="ctr">
                        <a:lnSpc>
                          <a:spcPct val="115000"/>
                        </a:lnSpc>
                        <a:spcAft>
                          <a:spcPts val="0"/>
                        </a:spcAft>
                      </a:pPr>
                      <a:r>
                        <a:rPr lang="en-US" sz="1400" dirty="0">
                          <a:effectLst/>
                        </a:rPr>
                        <a:t>Weeks</a:t>
                      </a:r>
                      <a:endParaRPr lang="en-US" sz="1800" dirty="0">
                        <a:effectLst/>
                        <a:latin typeface="Calibri"/>
                        <a:ea typeface="Calibri"/>
                        <a:cs typeface="Arial"/>
                      </a:endParaRPr>
                    </a:p>
                  </a:txBody>
                  <a:tcPr marL="68580" marR="68580" marT="0" marB="0"/>
                </a:tc>
                <a:tc>
                  <a:txBody>
                    <a:bodyPr/>
                    <a:lstStyle/>
                    <a:p>
                      <a:pPr algn="ctr">
                        <a:lnSpc>
                          <a:spcPct val="115000"/>
                        </a:lnSpc>
                        <a:spcAft>
                          <a:spcPts val="0"/>
                        </a:spcAft>
                      </a:pPr>
                      <a:r>
                        <a:rPr lang="en-US" sz="1400" baseline="0" dirty="0">
                          <a:effectLst/>
                        </a:rPr>
                        <a:t> </a:t>
                      </a:r>
                      <a:r>
                        <a:rPr lang="en-US" sz="1400" dirty="0">
                          <a:effectLst/>
                        </a:rPr>
                        <a:t>Contact hour</a:t>
                      </a:r>
                      <a:r>
                        <a:rPr lang="en-US" sz="1800" dirty="0">
                          <a:effectLst/>
                        </a:rPr>
                        <a:t>s</a:t>
                      </a:r>
                      <a:endParaRPr lang="ar-SA" sz="1800" dirty="0">
                        <a:effectLst/>
                      </a:endParaRPr>
                    </a:p>
                    <a:p>
                      <a:pPr algn="ctr">
                        <a:lnSpc>
                          <a:spcPct val="115000"/>
                        </a:lnSpc>
                        <a:spcAft>
                          <a:spcPts val="0"/>
                        </a:spcAft>
                      </a:pPr>
                      <a:r>
                        <a:rPr lang="ar-SA" sz="1800" dirty="0">
                          <a:effectLst/>
                          <a:latin typeface="Calibri"/>
                          <a:ea typeface="Calibri"/>
                          <a:cs typeface="Arial"/>
                        </a:rPr>
                        <a:t>الساعات</a:t>
                      </a: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895633">
                <a:tc>
                  <a:txBody>
                    <a:bodyPr/>
                    <a:lstStyle/>
                    <a:p>
                      <a:pPr algn="l">
                        <a:lnSpc>
                          <a:spcPct val="115000"/>
                        </a:lnSpc>
                        <a:spcAft>
                          <a:spcPts val="0"/>
                        </a:spcAft>
                      </a:pPr>
                      <a:r>
                        <a:rPr lang="en-US" sz="1100" dirty="0">
                          <a:effectLst/>
                        </a:rPr>
                        <a:t>Review and recognize different kind of losses in harvesting, transporting, distribution, storage, milling, silos, and food preparing</a:t>
                      </a:r>
                      <a:endParaRPr lang="ar-SA" sz="1100" dirty="0">
                        <a:effectLst/>
                      </a:endParaRPr>
                    </a:p>
                    <a:p>
                      <a:pPr algn="r">
                        <a:lnSpc>
                          <a:spcPct val="115000"/>
                        </a:lnSpc>
                        <a:spcAft>
                          <a:spcPts val="0"/>
                        </a:spcAft>
                      </a:pPr>
                      <a:r>
                        <a:rPr lang="ar-SA" sz="1600" dirty="0">
                          <a:effectLst/>
                        </a:rPr>
                        <a:t>الفقد في الحصاد والنقل والتوزيع</a:t>
                      </a:r>
                      <a:r>
                        <a:rPr lang="ar-SA" sz="1600" baseline="0" dirty="0">
                          <a:effectLst/>
                        </a:rPr>
                        <a:t> في المخازن والصوامع وفي اعداد الاطعمة</a:t>
                      </a:r>
                      <a:r>
                        <a:rPr lang="en-US" sz="1600" dirty="0">
                          <a:effectLst/>
                        </a:rPr>
                        <a:t> </a:t>
                      </a:r>
                      <a:endParaRPr lang="en-US" sz="2000" dirty="0">
                        <a:effectLst/>
                      </a:endParaRPr>
                    </a:p>
                    <a:p>
                      <a:pPr algn="l">
                        <a:lnSpc>
                          <a:spcPct val="115000"/>
                        </a:lnSpc>
                        <a:spcAft>
                          <a:spcPts val="0"/>
                        </a:spcAft>
                      </a:pPr>
                      <a:r>
                        <a:rPr lang="en-US" sz="1100" dirty="0">
                          <a:effectLst/>
                        </a:rPr>
                        <a:t> </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 </a:t>
                      </a:r>
                      <a:endParaRPr lang="en-US" sz="2000" dirty="0">
                        <a:effectLst/>
                      </a:endParaRPr>
                    </a:p>
                    <a:p>
                      <a:pPr algn="ctr">
                        <a:lnSpc>
                          <a:spcPct val="115000"/>
                        </a:lnSpc>
                        <a:spcAft>
                          <a:spcPts val="0"/>
                        </a:spcAft>
                      </a:pPr>
                      <a:r>
                        <a:rPr lang="en-US" sz="1600" dirty="0">
                          <a:effectLst/>
                        </a:rPr>
                        <a:t>1</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 </a:t>
                      </a:r>
                      <a:endParaRPr lang="en-US" sz="2000" dirty="0">
                        <a:effectLst/>
                      </a:endParaRPr>
                    </a:p>
                    <a:p>
                      <a:pPr algn="ctr">
                        <a:lnSpc>
                          <a:spcPct val="115000"/>
                        </a:lnSpc>
                        <a:spcAft>
                          <a:spcPts val="0"/>
                        </a:spcAft>
                      </a:pPr>
                      <a:r>
                        <a:rPr lang="en-US" sz="1600" dirty="0">
                          <a:effectLst/>
                        </a:rPr>
                        <a:t>3</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682388">
                <a:tc>
                  <a:txBody>
                    <a:bodyPr/>
                    <a:lstStyle/>
                    <a:p>
                      <a:pPr algn="l">
                        <a:lnSpc>
                          <a:spcPct val="115000"/>
                        </a:lnSpc>
                        <a:spcAft>
                          <a:spcPts val="0"/>
                        </a:spcAft>
                      </a:pPr>
                      <a:r>
                        <a:rPr lang="en-US" sz="1100" dirty="0">
                          <a:effectLst/>
                        </a:rPr>
                        <a:t>Know and recognize inspection and sampling and factors affecting grain storage </a:t>
                      </a:r>
                      <a:endParaRPr lang="ar-SA" sz="1100" dirty="0">
                        <a:effectLst/>
                      </a:endParaRPr>
                    </a:p>
                    <a:p>
                      <a:pPr algn="r">
                        <a:lnSpc>
                          <a:spcPct val="115000"/>
                        </a:lnSpc>
                        <a:spcAft>
                          <a:spcPts val="0"/>
                        </a:spcAft>
                      </a:pPr>
                      <a:r>
                        <a:rPr lang="ar-SA" sz="1600" b="0" dirty="0">
                          <a:solidFill>
                            <a:schemeClr val="tx1"/>
                          </a:solidFill>
                          <a:effectLst/>
                        </a:rPr>
                        <a:t>الفحص واخذ العينات والعوامل</a:t>
                      </a:r>
                      <a:r>
                        <a:rPr lang="ar-SA" sz="1600" b="0" baseline="0" dirty="0">
                          <a:solidFill>
                            <a:schemeClr val="tx1"/>
                          </a:solidFill>
                          <a:effectLst/>
                        </a:rPr>
                        <a:t> التي تؤثر على تخزين الحبوب</a:t>
                      </a:r>
                      <a:endParaRPr lang="en-US" sz="2000" b="0" dirty="0">
                        <a:solidFill>
                          <a:schemeClr val="tx1"/>
                        </a:solidFill>
                        <a:effectLst/>
                      </a:endParaRPr>
                    </a:p>
                    <a:p>
                      <a:pPr algn="l">
                        <a:lnSpc>
                          <a:spcPct val="115000"/>
                        </a:lnSpc>
                        <a:spcAft>
                          <a:spcPts val="0"/>
                        </a:spcAft>
                      </a:pPr>
                      <a:r>
                        <a:rPr lang="en-US" sz="1100" dirty="0">
                          <a:effectLst/>
                        </a:rPr>
                        <a:t> </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2</a:t>
                      </a:r>
                      <a:endParaRPr lang="en-US" sz="2000" dirty="0">
                        <a:effectLst/>
                      </a:endParaRPr>
                    </a:p>
                    <a:p>
                      <a:pPr algn="ctr">
                        <a:lnSpc>
                          <a:spcPct val="115000"/>
                        </a:lnSpc>
                        <a:spcAft>
                          <a:spcPts val="0"/>
                        </a:spcAft>
                      </a:pPr>
                      <a:r>
                        <a:rPr lang="en-US" sz="1600" dirty="0">
                          <a:effectLst/>
                        </a:rPr>
                        <a:t> </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6</a:t>
                      </a:r>
                      <a:endParaRPr lang="ar-SA" sz="1600" dirty="0">
                        <a:effectLst/>
                      </a:endParaRPr>
                    </a:p>
                    <a:p>
                      <a:pPr algn="ctr">
                        <a:lnSpc>
                          <a:spcPct val="115000"/>
                        </a:lnSpc>
                        <a:spcAft>
                          <a:spcPts val="0"/>
                        </a:spcAft>
                      </a:pPr>
                      <a:endParaRPr lang="en-US" sz="2000" dirty="0">
                        <a:effectLst/>
                      </a:endParaRPr>
                    </a:p>
                    <a:p>
                      <a:pPr algn="ctr">
                        <a:lnSpc>
                          <a:spcPct val="115000"/>
                        </a:lnSpc>
                        <a:spcAft>
                          <a:spcPts val="0"/>
                        </a:spcAft>
                      </a:pPr>
                      <a:r>
                        <a:rPr lang="en-US" sz="1600" dirty="0">
                          <a:effectLst/>
                        </a:rPr>
                        <a:t> </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682388">
                <a:tc>
                  <a:txBody>
                    <a:bodyPr/>
                    <a:lstStyle/>
                    <a:p>
                      <a:pPr algn="l">
                        <a:lnSpc>
                          <a:spcPct val="115000"/>
                        </a:lnSpc>
                        <a:spcAft>
                          <a:spcPts val="0"/>
                        </a:spcAft>
                      </a:pPr>
                      <a:r>
                        <a:rPr lang="en-US" sz="1100" dirty="0">
                          <a:effectLst/>
                        </a:rPr>
                        <a:t>Recognize and describe identification of stored food insect pests (polyphagous, dates, grain, legume)</a:t>
                      </a:r>
                      <a:endParaRPr lang="en-US" sz="1400" dirty="0">
                        <a:effectLst/>
                      </a:endParaRPr>
                    </a:p>
                    <a:p>
                      <a:pPr algn="r">
                        <a:lnSpc>
                          <a:spcPct val="115000"/>
                        </a:lnSpc>
                        <a:spcAft>
                          <a:spcPts val="0"/>
                        </a:spcAft>
                      </a:pPr>
                      <a:r>
                        <a:rPr lang="ar-SA" sz="1600" b="1" dirty="0">
                          <a:solidFill>
                            <a:srgbClr val="FF0000"/>
                          </a:solidFill>
                          <a:effectLst/>
                        </a:rPr>
                        <a:t>الحشرات</a:t>
                      </a:r>
                      <a:r>
                        <a:rPr lang="ar-SA" sz="1600" b="1" baseline="0" dirty="0">
                          <a:solidFill>
                            <a:srgbClr val="FF0000"/>
                          </a:solidFill>
                          <a:effectLst/>
                        </a:rPr>
                        <a:t> الني تصيب المواد الغذائية المخزونة</a:t>
                      </a:r>
                      <a:r>
                        <a:rPr lang="en-US" sz="1100" b="1" dirty="0">
                          <a:solidFill>
                            <a:srgbClr val="FF0000"/>
                          </a:solidFill>
                          <a:effectLst/>
                        </a:rPr>
                        <a:t> </a:t>
                      </a:r>
                      <a:endParaRPr lang="en-US" sz="1400" b="1" dirty="0">
                        <a:solidFill>
                          <a:srgbClr val="FF0000"/>
                        </a:solidFill>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7</a:t>
                      </a:r>
                      <a:endParaRPr lang="ar-SA" sz="1600" dirty="0">
                        <a:effectLst/>
                      </a:endParaRPr>
                    </a:p>
                    <a:p>
                      <a:pPr algn="ctr">
                        <a:lnSpc>
                          <a:spcPct val="115000"/>
                        </a:lnSpc>
                        <a:spcAft>
                          <a:spcPts val="0"/>
                        </a:spcAft>
                      </a:pP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21</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469142">
                <a:tc>
                  <a:txBody>
                    <a:bodyPr/>
                    <a:lstStyle/>
                    <a:p>
                      <a:pPr algn="l">
                        <a:lnSpc>
                          <a:spcPct val="115000"/>
                        </a:lnSpc>
                        <a:spcAft>
                          <a:spcPts val="0"/>
                        </a:spcAft>
                      </a:pPr>
                      <a:r>
                        <a:rPr lang="en-US" sz="1100" dirty="0">
                          <a:effectLst/>
                        </a:rPr>
                        <a:t>Clothes and dry wood stored product insect pests</a:t>
                      </a:r>
                      <a:endParaRPr lang="ar-SA" sz="1100" dirty="0">
                        <a:effectLst/>
                      </a:endParaRPr>
                    </a:p>
                    <a:p>
                      <a:pPr algn="r">
                        <a:lnSpc>
                          <a:spcPct val="115000"/>
                        </a:lnSpc>
                        <a:spcAft>
                          <a:spcPts val="0"/>
                        </a:spcAft>
                      </a:pPr>
                      <a:r>
                        <a:rPr lang="ar-SA" sz="1600" dirty="0">
                          <a:effectLst/>
                          <a:latin typeface="Calibri"/>
                          <a:ea typeface="Calibri"/>
                          <a:cs typeface="Arial"/>
                        </a:rPr>
                        <a:t>الحشرات التي تصيب الملابس والاخشاب</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1</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3</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682388">
                <a:tc>
                  <a:txBody>
                    <a:bodyPr/>
                    <a:lstStyle/>
                    <a:p>
                      <a:pPr algn="l">
                        <a:lnSpc>
                          <a:spcPct val="115000"/>
                        </a:lnSpc>
                        <a:spcAft>
                          <a:spcPts val="0"/>
                        </a:spcAft>
                      </a:pPr>
                      <a:r>
                        <a:rPr lang="en-US" sz="1100" dirty="0">
                          <a:effectLst/>
                        </a:rPr>
                        <a:t>Know and apply control of stored grain and stored products pests (physical, pheromones and chemical)</a:t>
                      </a:r>
                      <a:endParaRPr lang="en-US" sz="1400" dirty="0">
                        <a:effectLst/>
                      </a:endParaRPr>
                    </a:p>
                    <a:p>
                      <a:pPr algn="r">
                        <a:lnSpc>
                          <a:spcPct val="115000"/>
                        </a:lnSpc>
                        <a:spcAft>
                          <a:spcPts val="0"/>
                        </a:spcAft>
                      </a:pPr>
                      <a:r>
                        <a:rPr lang="ar-SA" sz="1600" dirty="0">
                          <a:effectLst/>
                        </a:rPr>
                        <a:t>المكافحة للافات التي تصيب المواد المخزونة (الفيزيائية، الفيرمونات، الكيمائية</a:t>
                      </a:r>
                      <a:r>
                        <a:rPr lang="ar-SA" sz="1100" dirty="0">
                          <a:effectLst/>
                        </a:rPr>
                        <a:t>)</a:t>
                      </a:r>
                      <a:r>
                        <a:rPr lang="en-US" sz="1100" dirty="0">
                          <a:effectLst/>
                        </a:rPr>
                        <a:t> </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4</a:t>
                      </a:r>
                    </a:p>
                    <a:p>
                      <a:pPr algn="ctr">
                        <a:lnSpc>
                          <a:spcPct val="115000"/>
                        </a:lnSpc>
                        <a:spcAft>
                          <a:spcPts val="0"/>
                        </a:spcAft>
                      </a:pP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600" dirty="0">
                        <a:effectLst/>
                      </a:endParaRPr>
                    </a:p>
                    <a:p>
                      <a:pPr algn="ctr">
                        <a:lnSpc>
                          <a:spcPct val="115000"/>
                        </a:lnSpc>
                        <a:spcAft>
                          <a:spcPts val="0"/>
                        </a:spcAft>
                      </a:pPr>
                      <a:r>
                        <a:rPr lang="en-US" sz="1600" dirty="0">
                          <a:effectLst/>
                        </a:rPr>
                        <a:t>12</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6"/>
                  </a:ext>
                </a:extLst>
              </a:tr>
              <a:tr h="291282">
                <a:tc>
                  <a:txBody>
                    <a:bodyPr/>
                    <a:lstStyle/>
                    <a:p>
                      <a:pPr algn="l">
                        <a:lnSpc>
                          <a:spcPct val="115000"/>
                        </a:lnSpc>
                        <a:spcAft>
                          <a:spcPts val="0"/>
                        </a:spcAft>
                      </a:pPr>
                      <a:r>
                        <a:rPr lang="en-US" sz="1100" dirty="0">
                          <a:effectLst/>
                        </a:rPr>
                        <a:t> </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15</a:t>
                      </a:r>
                      <a:endParaRPr lang="en-US" sz="2000" dirty="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45</a:t>
                      </a:r>
                      <a:endParaRPr lang="en-US" sz="2000" dirty="0">
                        <a:effectLst/>
                        <a:latin typeface="Calibri"/>
                        <a:ea typeface="Calibri"/>
                        <a:cs typeface="Arial"/>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2225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457200"/>
            <a:ext cx="3505200" cy="523220"/>
          </a:xfrm>
          <a:prstGeom prst="rect">
            <a:avLst/>
          </a:prstGeom>
          <a:noFill/>
        </p:spPr>
        <p:txBody>
          <a:bodyPr wrap="square" rtlCol="1">
            <a:spAutoFit/>
          </a:bodyPr>
          <a:lstStyle/>
          <a:p>
            <a:pPr algn="ctr"/>
            <a:r>
              <a:rPr lang="ar-SA" sz="2800" dirty="0"/>
              <a:t>الآفات الحشرية</a:t>
            </a:r>
          </a:p>
        </p:txBody>
      </p:sp>
      <p:sp>
        <p:nvSpPr>
          <p:cNvPr id="3" name="TextBox 2"/>
          <p:cNvSpPr txBox="1"/>
          <p:nvPr/>
        </p:nvSpPr>
        <p:spPr>
          <a:xfrm>
            <a:off x="304800" y="1223665"/>
            <a:ext cx="8305800" cy="2554545"/>
          </a:xfrm>
          <a:prstGeom prst="rect">
            <a:avLst/>
          </a:prstGeom>
          <a:noFill/>
        </p:spPr>
        <p:txBody>
          <a:bodyPr wrap="square" rtlCol="1">
            <a:spAutoFit/>
          </a:bodyPr>
          <a:lstStyle/>
          <a:p>
            <a:pPr>
              <a:lnSpc>
                <a:spcPct val="150000"/>
              </a:lnSpc>
            </a:pPr>
            <a:r>
              <a:rPr lang="ar-SA" sz="2000" dirty="0">
                <a:solidFill>
                  <a:srgbClr val="FF0000"/>
                </a:solidFill>
              </a:rPr>
              <a:t>تتميز معظم آفات الحبوب المخزونة بما يلي:</a:t>
            </a:r>
          </a:p>
          <a:p>
            <a:pPr>
              <a:lnSpc>
                <a:spcPct val="150000"/>
              </a:lnSpc>
            </a:pPr>
            <a:r>
              <a:rPr lang="ar-SA" sz="2000" dirty="0"/>
              <a:t>بقصر مدة جيلها </a:t>
            </a:r>
          </a:p>
          <a:p>
            <a:pPr>
              <a:lnSpc>
                <a:spcPct val="150000"/>
              </a:lnSpc>
            </a:pPr>
            <a:r>
              <a:rPr lang="ar-SA" sz="2000" dirty="0"/>
              <a:t>ارتفاع معدل التكاثر </a:t>
            </a:r>
          </a:p>
          <a:p>
            <a:pPr>
              <a:lnSpc>
                <a:spcPct val="150000"/>
              </a:lnSpc>
            </a:pPr>
            <a:r>
              <a:rPr lang="ar-SA" sz="2000" dirty="0"/>
              <a:t>طول حياة أفرادها (الحشرة الكاملة) </a:t>
            </a:r>
          </a:p>
          <a:p>
            <a:r>
              <a:rPr lang="ar-SA" sz="2000" b="1" dirty="0"/>
              <a:t>سلالة زوج واحد من خنفساء الدقيق المتشابهة بما يزيد على مليون فرد خلال خمسة شهور تحت ظرف المناسبة</a:t>
            </a:r>
          </a:p>
        </p:txBody>
      </p:sp>
      <p:sp>
        <p:nvSpPr>
          <p:cNvPr id="4" name="TextBox 3"/>
          <p:cNvSpPr txBox="1"/>
          <p:nvPr/>
        </p:nvSpPr>
        <p:spPr>
          <a:xfrm>
            <a:off x="609600" y="3733800"/>
            <a:ext cx="7696200" cy="2862322"/>
          </a:xfrm>
          <a:prstGeom prst="rect">
            <a:avLst/>
          </a:prstGeom>
          <a:noFill/>
        </p:spPr>
        <p:txBody>
          <a:bodyPr wrap="square" rtlCol="1">
            <a:spAutoFit/>
          </a:bodyPr>
          <a:lstStyle/>
          <a:p>
            <a:pPr>
              <a:lnSpc>
                <a:spcPct val="150000"/>
              </a:lnSpc>
            </a:pPr>
            <a:r>
              <a:rPr lang="ar-SA" sz="2000" dirty="0">
                <a:solidFill>
                  <a:srgbClr val="FF0000"/>
                </a:solidFill>
              </a:rPr>
              <a:t>وتتأثر هذه الآفات إلى حد كبير بعدد من العوامل:</a:t>
            </a:r>
          </a:p>
          <a:p>
            <a:pPr>
              <a:lnSpc>
                <a:spcPct val="150000"/>
              </a:lnSpc>
            </a:pPr>
            <a:r>
              <a:rPr lang="ar-SA" sz="2000" dirty="0"/>
              <a:t>-الفيزيائية (كالحرارة والرطوبة النسبية والضوء)</a:t>
            </a:r>
          </a:p>
          <a:p>
            <a:pPr marL="185738" indent="-185738">
              <a:lnSpc>
                <a:spcPct val="150000"/>
              </a:lnSpc>
            </a:pPr>
            <a:r>
              <a:rPr lang="ar-SA" sz="2000" dirty="0"/>
              <a:t>-الحيوية (وتشمل الاحتياجات الغذائية ، والعلاقة بين الكائنات الحية بعضها مع بعض، سواء كانت بين أفراد من النوع نفسه أو من أنواع مختلفة)</a:t>
            </a:r>
          </a:p>
          <a:p>
            <a:pPr marL="185738" indent="-185738"/>
            <a:endParaRPr lang="ar-SA" sz="2000" dirty="0"/>
          </a:p>
          <a:p>
            <a:pPr marL="185738" indent="-185738"/>
            <a:r>
              <a:rPr lang="ar-SA" sz="2000" b="1" u="sng" dirty="0"/>
              <a:t>وهذه العوامل تحدد الكثافة العددية للحشرات ودرجة </a:t>
            </a:r>
            <a:r>
              <a:rPr lang="ar-SA" sz="2000" b="1" u="sng" dirty="0">
                <a:solidFill>
                  <a:srgbClr val="FF0000"/>
                </a:solidFill>
              </a:rPr>
              <a:t>توزيعها في المناطق الجغرافية </a:t>
            </a:r>
            <a:r>
              <a:rPr lang="ar-SA" sz="2000" b="1" u="sng" dirty="0"/>
              <a:t>المختلفة </a:t>
            </a:r>
          </a:p>
          <a:p>
            <a:endParaRPr lang="ar-SA" sz="2000" dirty="0"/>
          </a:p>
        </p:txBody>
      </p:sp>
      <p:sp>
        <p:nvSpPr>
          <p:cNvPr id="5" name="TextBox 4"/>
          <p:cNvSpPr txBox="1"/>
          <p:nvPr/>
        </p:nvSpPr>
        <p:spPr>
          <a:xfrm>
            <a:off x="1447800" y="990600"/>
            <a:ext cx="6553200" cy="400110"/>
          </a:xfrm>
          <a:prstGeom prst="rect">
            <a:avLst/>
          </a:prstGeom>
          <a:noFill/>
        </p:spPr>
        <p:txBody>
          <a:bodyPr wrap="square" rtlCol="1">
            <a:spAutoFit/>
          </a:bodyPr>
          <a:lstStyle/>
          <a:p>
            <a:pPr algn="ctr"/>
            <a:r>
              <a:rPr lang="ar-SA" sz="2000" b="1" dirty="0">
                <a:solidFill>
                  <a:srgbClr val="FF0000"/>
                </a:solidFill>
              </a:rPr>
              <a:t>يعض العوامل البيئية المؤثرة على بيولوجية آفات المواد المخزونة</a:t>
            </a:r>
          </a:p>
        </p:txBody>
      </p:sp>
      <p:sp>
        <p:nvSpPr>
          <p:cNvPr id="6" name="TextBox 5"/>
          <p:cNvSpPr txBox="1"/>
          <p:nvPr/>
        </p:nvSpPr>
        <p:spPr>
          <a:xfrm>
            <a:off x="990600" y="457200"/>
            <a:ext cx="457200" cy="369332"/>
          </a:xfrm>
          <a:prstGeom prst="rect">
            <a:avLst/>
          </a:prstGeom>
          <a:noFill/>
        </p:spPr>
        <p:txBody>
          <a:bodyPr wrap="square" rtlCol="1">
            <a:spAutoFit/>
          </a:bodyPr>
          <a:lstStyle/>
          <a:p>
            <a:r>
              <a:rPr lang="en-US" dirty="0"/>
              <a:t>79</a:t>
            </a:r>
            <a:endParaRPr lang="ar-SA" dirty="0"/>
          </a:p>
        </p:txBody>
      </p:sp>
      <p:sp>
        <p:nvSpPr>
          <p:cNvPr id="7" name="TextBox 6"/>
          <p:cNvSpPr txBox="1"/>
          <p:nvPr/>
        </p:nvSpPr>
        <p:spPr>
          <a:xfrm>
            <a:off x="838200" y="1676400"/>
            <a:ext cx="2133600" cy="646331"/>
          </a:xfrm>
          <a:prstGeom prst="rect">
            <a:avLst/>
          </a:prstGeom>
          <a:noFill/>
        </p:spPr>
        <p:txBody>
          <a:bodyPr wrap="square" rtlCol="1">
            <a:spAutoFit/>
          </a:bodyPr>
          <a:lstStyle/>
          <a:p>
            <a:r>
              <a:rPr lang="ar-SA" dirty="0">
                <a:solidFill>
                  <a:srgbClr val="FF0000"/>
                </a:solidFill>
              </a:rPr>
              <a:t>ملاحظة :</a:t>
            </a:r>
            <a:r>
              <a:rPr lang="ar-SA" dirty="0"/>
              <a:t>هذه الشريحة ملخص لما يأتي من بيان</a:t>
            </a:r>
          </a:p>
        </p:txBody>
      </p:sp>
    </p:spTree>
    <p:extLst>
      <p:ext uri="{BB962C8B-B14F-4D97-AF65-F5344CB8AC3E}">
        <p14:creationId xmlns:p14="http://schemas.microsoft.com/office/powerpoint/2010/main" val="351062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987506"/>
            <a:ext cx="6553768" cy="536494"/>
          </a:xfrm>
          <a:prstGeom prst="rect">
            <a:avLst/>
          </a:prstGeom>
        </p:spPr>
      </p:pic>
      <p:sp>
        <p:nvSpPr>
          <p:cNvPr id="3" name="TextBox 2"/>
          <p:cNvSpPr txBox="1"/>
          <p:nvPr/>
        </p:nvSpPr>
        <p:spPr>
          <a:xfrm>
            <a:off x="1219200" y="1715631"/>
            <a:ext cx="6019800" cy="2246769"/>
          </a:xfrm>
          <a:prstGeom prst="rect">
            <a:avLst/>
          </a:prstGeom>
          <a:noFill/>
        </p:spPr>
        <p:txBody>
          <a:bodyPr wrap="square" rtlCol="1">
            <a:spAutoFit/>
          </a:bodyPr>
          <a:lstStyle/>
          <a:p>
            <a:r>
              <a:rPr lang="ar-SA" sz="2000" dirty="0"/>
              <a:t>أولاً  : درجة الحرارة</a:t>
            </a:r>
          </a:p>
          <a:p>
            <a:r>
              <a:rPr lang="ar-SA" sz="2000" dirty="0"/>
              <a:t>ثانياً  : الرطوبة النسبية</a:t>
            </a:r>
          </a:p>
          <a:p>
            <a:r>
              <a:rPr lang="ar-SA" sz="2000" dirty="0"/>
              <a:t>ثالثاً  : الضوء </a:t>
            </a:r>
          </a:p>
          <a:p>
            <a:r>
              <a:rPr lang="ar-SA" sz="2000" dirty="0"/>
              <a:t>رابعاً : الاحتياجات الغذائية</a:t>
            </a:r>
          </a:p>
          <a:p>
            <a:r>
              <a:rPr lang="ar-SA" sz="2000" dirty="0"/>
              <a:t>خامساً: الأعداء الحيوية</a:t>
            </a:r>
          </a:p>
          <a:p>
            <a:r>
              <a:rPr lang="ar-SA" sz="2000" dirty="0"/>
              <a:t>سادساً: التنافس</a:t>
            </a:r>
          </a:p>
          <a:p>
            <a:r>
              <a:rPr lang="ar-SA" sz="2000" dirty="0"/>
              <a:t>سابعاً: الافتراس الذاتي</a:t>
            </a:r>
          </a:p>
        </p:txBody>
      </p:sp>
    </p:spTree>
    <p:extLst>
      <p:ext uri="{BB962C8B-B14F-4D97-AF65-F5344CB8AC3E}">
        <p14:creationId xmlns:p14="http://schemas.microsoft.com/office/powerpoint/2010/main" val="357552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066800"/>
            <a:ext cx="5181600" cy="461665"/>
          </a:xfrm>
          <a:prstGeom prst="rect">
            <a:avLst/>
          </a:prstGeom>
          <a:noFill/>
        </p:spPr>
        <p:txBody>
          <a:bodyPr wrap="square" rtlCol="1">
            <a:spAutoFit/>
          </a:bodyPr>
          <a:lstStyle/>
          <a:p>
            <a:pPr algn="ctr"/>
            <a:r>
              <a:rPr lang="ar-SA" sz="2400" b="1" u="sng" dirty="0">
                <a:solidFill>
                  <a:srgbClr val="FF0000"/>
                </a:solidFill>
              </a:rPr>
              <a:t>أولاً درجة الحرارة</a:t>
            </a:r>
          </a:p>
        </p:txBody>
      </p:sp>
      <p:sp>
        <p:nvSpPr>
          <p:cNvPr id="3" name="TextBox 2"/>
          <p:cNvSpPr txBox="1"/>
          <p:nvPr/>
        </p:nvSpPr>
        <p:spPr>
          <a:xfrm>
            <a:off x="838200" y="280630"/>
            <a:ext cx="7772400" cy="523220"/>
          </a:xfrm>
          <a:prstGeom prst="rect">
            <a:avLst/>
          </a:prstGeom>
          <a:noFill/>
        </p:spPr>
        <p:txBody>
          <a:bodyPr wrap="square" rtlCol="1">
            <a:spAutoFit/>
          </a:bodyPr>
          <a:lstStyle/>
          <a:p>
            <a:pPr algn="ctr"/>
            <a:r>
              <a:rPr lang="ar-SA" sz="2800" b="1" dirty="0">
                <a:solidFill>
                  <a:srgbClr val="FF0000"/>
                </a:solidFill>
              </a:rPr>
              <a:t>بعض العوامل البيئية المؤثرة على بيولوجية آفات المواد المخزونة</a:t>
            </a:r>
          </a:p>
        </p:txBody>
      </p:sp>
      <p:sp>
        <p:nvSpPr>
          <p:cNvPr id="4" name="TextBox 3"/>
          <p:cNvSpPr txBox="1"/>
          <p:nvPr/>
        </p:nvSpPr>
        <p:spPr>
          <a:xfrm>
            <a:off x="457200" y="1828800"/>
            <a:ext cx="8153400" cy="707886"/>
          </a:xfrm>
          <a:prstGeom prst="rect">
            <a:avLst/>
          </a:prstGeom>
          <a:noFill/>
        </p:spPr>
        <p:txBody>
          <a:bodyPr wrap="square" rtlCol="1">
            <a:spAutoFit/>
          </a:bodyPr>
          <a:lstStyle/>
          <a:p>
            <a:r>
              <a:rPr lang="ar-SA" sz="2000" dirty="0"/>
              <a:t>تعتبر الحرارة من أهم العوامل الفيزيائية التي تؤثر على نمو الحشرات وتكاثرها ، وحيث إن الحشرات من </a:t>
            </a:r>
            <a:r>
              <a:rPr lang="ar-SA" sz="2000" b="1" dirty="0"/>
              <a:t>ذوات الدم البارد </a:t>
            </a:r>
            <a:r>
              <a:rPr lang="ar-SA" sz="2000" dirty="0"/>
              <a:t>لذلك تتأثر حشرات المخازن بدرجة حرارة المحيط</a:t>
            </a:r>
          </a:p>
        </p:txBody>
      </p:sp>
      <p:sp>
        <p:nvSpPr>
          <p:cNvPr id="5" name="TextBox 4"/>
          <p:cNvSpPr txBox="1"/>
          <p:nvPr/>
        </p:nvSpPr>
        <p:spPr>
          <a:xfrm>
            <a:off x="838200" y="3699808"/>
            <a:ext cx="7391400" cy="2246769"/>
          </a:xfrm>
          <a:prstGeom prst="rect">
            <a:avLst/>
          </a:prstGeom>
          <a:noFill/>
        </p:spPr>
        <p:txBody>
          <a:bodyPr wrap="square" rtlCol="1">
            <a:spAutoFit/>
          </a:bodyPr>
          <a:lstStyle/>
          <a:p>
            <a:r>
              <a:rPr lang="ar-SA" sz="2000" dirty="0">
                <a:solidFill>
                  <a:srgbClr val="FF0000"/>
                </a:solidFill>
              </a:rPr>
              <a:t>ويؤدي انخفاض </a:t>
            </a:r>
            <a:r>
              <a:rPr lang="ar-SA" sz="2000" dirty="0"/>
              <a:t>درجة الحرارة عن 20</a:t>
            </a:r>
            <a:r>
              <a:rPr lang="en-US" sz="2000" baseline="30000" dirty="0"/>
              <a:t>o</a:t>
            </a:r>
            <a:r>
              <a:rPr lang="ar-SA" sz="2000" dirty="0"/>
              <a:t> م إلى ضعف نشاط الحشرات ممثلا في :</a:t>
            </a:r>
          </a:p>
          <a:p>
            <a:r>
              <a:rPr lang="ar-SA" sz="2000" dirty="0"/>
              <a:t>انخفاض معدل البيض </a:t>
            </a:r>
          </a:p>
          <a:p>
            <a:r>
              <a:rPr lang="ar-SA" sz="2000" dirty="0"/>
              <a:t>زيادة طول مدة حضانة البيض</a:t>
            </a:r>
          </a:p>
          <a:p>
            <a:r>
              <a:rPr lang="ar-SA" sz="2000" dirty="0"/>
              <a:t>زيادة طول مدة الطور اليرقي</a:t>
            </a:r>
          </a:p>
          <a:p>
            <a:r>
              <a:rPr lang="ar-SA" sz="2000" dirty="0"/>
              <a:t>زيادة طول مدة طور العذراء</a:t>
            </a:r>
          </a:p>
          <a:p>
            <a:r>
              <a:rPr lang="ar-SA" sz="2000" dirty="0"/>
              <a:t>  </a:t>
            </a:r>
          </a:p>
          <a:p>
            <a:endParaRPr lang="ar-SA" sz="2000" dirty="0"/>
          </a:p>
        </p:txBody>
      </p:sp>
      <p:cxnSp>
        <p:nvCxnSpPr>
          <p:cNvPr id="7" name="Straight Connector 6"/>
          <p:cNvCxnSpPr/>
          <p:nvPr/>
        </p:nvCxnSpPr>
        <p:spPr>
          <a:xfrm flipH="1" flipV="1">
            <a:off x="1371600" y="4271293"/>
            <a:ext cx="4800600" cy="76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311190" y="4835783"/>
            <a:ext cx="3556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28848" y="4191121"/>
            <a:ext cx="1511465" cy="707886"/>
          </a:xfrm>
          <a:prstGeom prst="rect">
            <a:avLst/>
          </a:prstGeom>
          <a:noFill/>
        </p:spPr>
        <p:txBody>
          <a:bodyPr wrap="square" rtlCol="1">
            <a:spAutoFit/>
          </a:bodyPr>
          <a:lstStyle/>
          <a:p>
            <a:r>
              <a:rPr lang="ar-SA" sz="2000" dirty="0"/>
              <a:t>قلة الكثافة العددية</a:t>
            </a:r>
          </a:p>
        </p:txBody>
      </p:sp>
      <p:sp>
        <p:nvSpPr>
          <p:cNvPr id="22" name="TextBox 21"/>
          <p:cNvSpPr txBox="1"/>
          <p:nvPr/>
        </p:nvSpPr>
        <p:spPr>
          <a:xfrm>
            <a:off x="1066800" y="5675769"/>
            <a:ext cx="6858000" cy="400110"/>
          </a:xfrm>
          <a:prstGeom prst="rect">
            <a:avLst/>
          </a:prstGeom>
          <a:noFill/>
        </p:spPr>
        <p:txBody>
          <a:bodyPr wrap="square" rtlCol="1">
            <a:spAutoFit/>
          </a:bodyPr>
          <a:lstStyle/>
          <a:p>
            <a:r>
              <a:rPr lang="ar-SA" sz="2000" dirty="0"/>
              <a:t>تموت معظم آفات المخازن إذا ما عُرضت لدرجة الحرارة </a:t>
            </a:r>
            <a:r>
              <a:rPr lang="en-US" sz="2000" dirty="0">
                <a:solidFill>
                  <a:srgbClr val="FF0000"/>
                </a:solidFill>
              </a:rPr>
              <a:t> </a:t>
            </a:r>
            <a:r>
              <a:rPr lang="ar-SA" sz="2000" dirty="0">
                <a:solidFill>
                  <a:srgbClr val="FF0000"/>
                </a:solidFill>
              </a:rPr>
              <a:t> </a:t>
            </a:r>
            <a:r>
              <a:rPr lang="en-US" sz="2000" baseline="30000" dirty="0">
                <a:solidFill>
                  <a:srgbClr val="FF0000"/>
                </a:solidFill>
              </a:rPr>
              <a:t>o </a:t>
            </a:r>
            <a:r>
              <a:rPr lang="en-US" sz="2000" dirty="0">
                <a:solidFill>
                  <a:srgbClr val="FF0000"/>
                </a:solidFill>
              </a:rPr>
              <a:t>5</a:t>
            </a:r>
            <a:r>
              <a:rPr lang="ar-SA" sz="2000" dirty="0">
                <a:solidFill>
                  <a:srgbClr val="FF0000"/>
                </a:solidFill>
              </a:rPr>
              <a:t>م </a:t>
            </a:r>
            <a:r>
              <a:rPr lang="ar-SA" sz="2000" b="1" dirty="0"/>
              <a:t>لفترة طويلة</a:t>
            </a:r>
          </a:p>
        </p:txBody>
      </p:sp>
      <p:sp>
        <p:nvSpPr>
          <p:cNvPr id="11" name="Left Brace 10"/>
          <p:cNvSpPr/>
          <p:nvPr/>
        </p:nvSpPr>
        <p:spPr>
          <a:xfrm>
            <a:off x="5486400" y="4528007"/>
            <a:ext cx="228600" cy="615553"/>
          </a:xfrm>
          <a:prstGeom prst="leftBrace">
            <a:avLst/>
          </a:prstGeom>
        </p:spPr>
        <p:style>
          <a:lnRef idx="2">
            <a:schemeClr val="accent1"/>
          </a:lnRef>
          <a:fillRef idx="0">
            <a:schemeClr val="accent1"/>
          </a:fillRef>
          <a:effectRef idx="1">
            <a:schemeClr val="accent1"/>
          </a:effectRef>
          <a:fontRef idx="minor">
            <a:schemeClr val="tx1"/>
          </a:fontRef>
        </p:style>
        <p:txBody>
          <a:bodyPr rtlCol="1" anchor="ctr"/>
          <a:lstStyle/>
          <a:p>
            <a:pPr algn="ctr"/>
            <a:endParaRPr lang="ar-SA"/>
          </a:p>
        </p:txBody>
      </p:sp>
      <p:sp>
        <p:nvSpPr>
          <p:cNvPr id="12" name="Rectangle 11"/>
          <p:cNvSpPr/>
          <p:nvPr/>
        </p:nvSpPr>
        <p:spPr>
          <a:xfrm>
            <a:off x="3581400" y="4629090"/>
            <a:ext cx="1885452" cy="400110"/>
          </a:xfrm>
          <a:prstGeom prst="rect">
            <a:avLst/>
          </a:prstGeom>
        </p:spPr>
        <p:txBody>
          <a:bodyPr wrap="none">
            <a:spAutoFit/>
          </a:bodyPr>
          <a:lstStyle/>
          <a:p>
            <a:pPr lvl="0"/>
            <a:r>
              <a:rPr lang="ar-SA" sz="2000" dirty="0">
                <a:solidFill>
                  <a:prstClr val="black"/>
                </a:solidFill>
              </a:rPr>
              <a:t>زيادة طول مدة الجيل</a:t>
            </a:r>
          </a:p>
        </p:txBody>
      </p:sp>
      <p:sp>
        <p:nvSpPr>
          <p:cNvPr id="14" name="Rectangle 13"/>
          <p:cNvSpPr/>
          <p:nvPr/>
        </p:nvSpPr>
        <p:spPr>
          <a:xfrm>
            <a:off x="1448111" y="4675256"/>
            <a:ext cx="1904689" cy="338554"/>
          </a:xfrm>
          <a:prstGeom prst="rect">
            <a:avLst/>
          </a:prstGeom>
        </p:spPr>
        <p:txBody>
          <a:bodyPr wrap="none">
            <a:spAutoFit/>
          </a:bodyPr>
          <a:lstStyle/>
          <a:p>
            <a:pPr lvl="0"/>
            <a:r>
              <a:rPr lang="ar-SA" sz="1600" b="1" dirty="0">
                <a:solidFill>
                  <a:prstClr val="black"/>
                </a:solidFill>
              </a:rPr>
              <a:t>نقص عدد الأجيال لكل عام</a:t>
            </a:r>
          </a:p>
        </p:txBody>
      </p:sp>
      <p:cxnSp>
        <p:nvCxnSpPr>
          <p:cNvPr id="18" name="Straight Connector 17"/>
          <p:cNvCxnSpPr/>
          <p:nvPr/>
        </p:nvCxnSpPr>
        <p:spPr>
          <a:xfrm flipH="1">
            <a:off x="1371600" y="4800600"/>
            <a:ext cx="74072" cy="1846"/>
          </a:xfrm>
          <a:prstGeom prst="line">
            <a:avLst/>
          </a:prstGeom>
        </p:spPr>
        <p:style>
          <a:lnRef idx="2">
            <a:schemeClr val="accent1"/>
          </a:lnRef>
          <a:fillRef idx="0">
            <a:schemeClr val="accent1"/>
          </a:fillRef>
          <a:effectRef idx="1">
            <a:schemeClr val="accent1"/>
          </a:effectRef>
          <a:fontRef idx="minor">
            <a:schemeClr val="tx1"/>
          </a:fontRef>
        </p:style>
      </p:cxnSp>
      <p:sp>
        <p:nvSpPr>
          <p:cNvPr id="19" name="Left Brace 18"/>
          <p:cNvSpPr/>
          <p:nvPr/>
        </p:nvSpPr>
        <p:spPr>
          <a:xfrm>
            <a:off x="1177095" y="4258137"/>
            <a:ext cx="268577" cy="542463"/>
          </a:xfrm>
          <a:prstGeom prst="leftBrace">
            <a:avLst/>
          </a:prstGeom>
        </p:spPr>
        <p:style>
          <a:lnRef idx="2">
            <a:schemeClr val="accent1"/>
          </a:lnRef>
          <a:fillRef idx="0">
            <a:schemeClr val="accent1"/>
          </a:fillRef>
          <a:effectRef idx="1">
            <a:schemeClr val="accent1"/>
          </a:effectRef>
          <a:fontRef idx="minor">
            <a:schemeClr val="tx1"/>
          </a:fontRef>
        </p:style>
        <p:txBody>
          <a:bodyPr rtlCol="1" anchor="ctr"/>
          <a:lstStyle/>
          <a:p>
            <a:pPr algn="ctr"/>
            <a:endParaRPr lang="ar-SA"/>
          </a:p>
        </p:txBody>
      </p:sp>
      <p:sp>
        <p:nvSpPr>
          <p:cNvPr id="20" name="Rectangle 19"/>
          <p:cNvSpPr/>
          <p:nvPr/>
        </p:nvSpPr>
        <p:spPr>
          <a:xfrm>
            <a:off x="2209800" y="2743200"/>
            <a:ext cx="6324600" cy="400110"/>
          </a:xfrm>
          <a:prstGeom prst="rect">
            <a:avLst/>
          </a:prstGeom>
        </p:spPr>
        <p:txBody>
          <a:bodyPr wrap="square">
            <a:spAutoFit/>
          </a:bodyPr>
          <a:lstStyle/>
          <a:p>
            <a:pPr lvl="0"/>
            <a:r>
              <a:rPr lang="ar-SA" sz="2000" dirty="0">
                <a:solidFill>
                  <a:prstClr val="black"/>
                </a:solidFill>
              </a:rPr>
              <a:t>وتقع درجة الحرارة المثلى لمعظم آفات الحبوب المخزونة بين </a:t>
            </a:r>
            <a:r>
              <a:rPr lang="ar-SA" sz="2000" dirty="0">
                <a:solidFill>
                  <a:srgbClr val="FF0000"/>
                </a:solidFill>
              </a:rPr>
              <a:t>25-30</a:t>
            </a:r>
            <a:r>
              <a:rPr lang="en-US" sz="2000" baseline="30000" dirty="0">
                <a:solidFill>
                  <a:srgbClr val="FF0000"/>
                </a:solidFill>
              </a:rPr>
              <a:t>o</a:t>
            </a:r>
            <a:r>
              <a:rPr lang="ar-SA" sz="2000" dirty="0">
                <a:solidFill>
                  <a:srgbClr val="FF0000"/>
                </a:solidFill>
              </a:rPr>
              <a:t> م </a:t>
            </a:r>
            <a:r>
              <a:rPr lang="ar-SA" sz="2000" dirty="0">
                <a:solidFill>
                  <a:prstClr val="black"/>
                </a:solidFill>
              </a:rPr>
              <a:t>. </a:t>
            </a:r>
          </a:p>
        </p:txBody>
      </p:sp>
    </p:spTree>
    <p:extLst>
      <p:ext uri="{BB962C8B-B14F-4D97-AF65-F5344CB8AC3E}">
        <p14:creationId xmlns:p14="http://schemas.microsoft.com/office/powerpoint/2010/main" val="132749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2494" y="1066800"/>
            <a:ext cx="7924800" cy="1938992"/>
          </a:xfrm>
          <a:prstGeom prst="rect">
            <a:avLst/>
          </a:prstGeom>
          <a:noFill/>
        </p:spPr>
        <p:txBody>
          <a:bodyPr wrap="square" rtlCol="1">
            <a:spAutoFit/>
          </a:bodyPr>
          <a:lstStyle/>
          <a:p>
            <a:r>
              <a:rPr lang="ar-SA" sz="2000" dirty="0"/>
              <a:t>تعتبر درجة الحرارة </a:t>
            </a:r>
            <a:r>
              <a:rPr lang="ar-SA" sz="2000" dirty="0">
                <a:solidFill>
                  <a:srgbClr val="FF0000"/>
                </a:solidFill>
              </a:rPr>
              <a:t>35</a:t>
            </a:r>
            <a:r>
              <a:rPr lang="ar-SA" sz="2000" dirty="0"/>
              <a:t> درجة مئوية غير مناسبة لتكاثر كثير من آفات المخازن ، يقف أو يقل معدل وضع البيض ، ويقصر عمر الحشرات</a:t>
            </a:r>
            <a:r>
              <a:rPr lang="ar-SA" sz="2000" b="1" dirty="0">
                <a:solidFill>
                  <a:srgbClr val="FF0000"/>
                </a:solidFill>
              </a:rPr>
              <a:t> ويستثنى </a:t>
            </a:r>
            <a:r>
              <a:rPr lang="ar-SA" sz="2000" dirty="0"/>
              <a:t>من ذلك خنفساء التروجودرما (الخابرا = خنفساء الصعيد) </a:t>
            </a:r>
          </a:p>
          <a:p>
            <a:r>
              <a:rPr lang="ar-SA" sz="2000" dirty="0"/>
              <a:t>وتموت معظم آفات المخازن اذا تعرضت لدرجات حرارة اعلى من 45 درجة مئوية</a:t>
            </a:r>
          </a:p>
          <a:p>
            <a:r>
              <a:rPr lang="ar-SA" sz="2000" dirty="0"/>
              <a:t>ويتم تعقيم منتجات الحبوب على درجة حرارة 60 درجة مئوية لمدة 10 دقائق لقتل جميع أطوار الحشرات.</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84" y="3962400"/>
            <a:ext cx="7819900" cy="94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90600" y="3276600"/>
            <a:ext cx="7543800" cy="646331"/>
          </a:xfrm>
          <a:prstGeom prst="rect">
            <a:avLst/>
          </a:prstGeom>
          <a:noFill/>
        </p:spPr>
        <p:txBody>
          <a:bodyPr wrap="square" rtlCol="1">
            <a:spAutoFit/>
          </a:bodyPr>
          <a:lstStyle/>
          <a:p>
            <a:r>
              <a:rPr lang="ar-SA" dirty="0"/>
              <a:t>الجدول يوضح تاثير درجة الحرارة على عمر الحشرات الكاملة و معدل وضع البيض وعلى نسبة الفقس لحشرة </a:t>
            </a:r>
            <a:r>
              <a:rPr lang="ar-SA" dirty="0">
                <a:solidFill>
                  <a:srgbClr val="FF0000"/>
                </a:solidFill>
              </a:rPr>
              <a:t>خنفساء الخابرا</a:t>
            </a:r>
          </a:p>
        </p:txBody>
      </p:sp>
      <p:sp>
        <p:nvSpPr>
          <p:cNvPr id="4" name="TextBox 3"/>
          <p:cNvSpPr txBox="1"/>
          <p:nvPr/>
        </p:nvSpPr>
        <p:spPr>
          <a:xfrm>
            <a:off x="6781800" y="4953000"/>
            <a:ext cx="990600" cy="461665"/>
          </a:xfrm>
          <a:prstGeom prst="rect">
            <a:avLst/>
          </a:prstGeom>
          <a:noFill/>
        </p:spPr>
        <p:txBody>
          <a:bodyPr wrap="square" rtlCol="1">
            <a:spAutoFit/>
          </a:bodyPr>
          <a:lstStyle/>
          <a:p>
            <a:r>
              <a:rPr lang="ar-SA" sz="1200" dirty="0"/>
              <a:t>معدل عدد البيض لكل انثى</a:t>
            </a:r>
          </a:p>
        </p:txBody>
      </p:sp>
      <p:sp>
        <p:nvSpPr>
          <p:cNvPr id="5" name="TextBox 4"/>
          <p:cNvSpPr txBox="1"/>
          <p:nvPr/>
        </p:nvSpPr>
        <p:spPr>
          <a:xfrm>
            <a:off x="7828384" y="5029200"/>
            <a:ext cx="762000" cy="276999"/>
          </a:xfrm>
          <a:prstGeom prst="rect">
            <a:avLst/>
          </a:prstGeom>
          <a:noFill/>
        </p:spPr>
        <p:txBody>
          <a:bodyPr wrap="square" rtlCol="1">
            <a:spAutoFit/>
          </a:bodyPr>
          <a:lstStyle/>
          <a:p>
            <a:r>
              <a:rPr lang="ar-SA" sz="1200" dirty="0"/>
              <a:t>نسبة الفقس</a:t>
            </a:r>
          </a:p>
        </p:txBody>
      </p:sp>
      <p:sp>
        <p:nvSpPr>
          <p:cNvPr id="6" name="TextBox 5"/>
          <p:cNvSpPr txBox="1"/>
          <p:nvPr/>
        </p:nvSpPr>
        <p:spPr>
          <a:xfrm>
            <a:off x="1600200" y="5014452"/>
            <a:ext cx="1066800" cy="276999"/>
          </a:xfrm>
          <a:prstGeom prst="rect">
            <a:avLst/>
          </a:prstGeom>
          <a:noFill/>
        </p:spPr>
        <p:txBody>
          <a:bodyPr wrap="square" rtlCol="1">
            <a:spAutoFit/>
          </a:bodyPr>
          <a:lstStyle/>
          <a:p>
            <a:r>
              <a:rPr lang="ar-SA" sz="1200" dirty="0"/>
              <a:t>عمر الذكر البكر</a:t>
            </a:r>
          </a:p>
        </p:txBody>
      </p:sp>
      <p:sp>
        <p:nvSpPr>
          <p:cNvPr id="7" name="TextBox 6"/>
          <p:cNvSpPr txBox="1"/>
          <p:nvPr/>
        </p:nvSpPr>
        <p:spPr>
          <a:xfrm>
            <a:off x="2590800" y="5133201"/>
            <a:ext cx="1219200" cy="276999"/>
          </a:xfrm>
          <a:prstGeom prst="rect">
            <a:avLst/>
          </a:prstGeom>
          <a:noFill/>
        </p:spPr>
        <p:txBody>
          <a:bodyPr wrap="square" rtlCol="1">
            <a:spAutoFit/>
          </a:bodyPr>
          <a:lstStyle/>
          <a:p>
            <a:r>
              <a:rPr lang="ar-SA" sz="1200" dirty="0"/>
              <a:t>عمر الانثى البكر</a:t>
            </a:r>
          </a:p>
        </p:txBody>
      </p:sp>
      <p:sp>
        <p:nvSpPr>
          <p:cNvPr id="8" name="TextBox 7"/>
          <p:cNvSpPr txBox="1"/>
          <p:nvPr/>
        </p:nvSpPr>
        <p:spPr>
          <a:xfrm>
            <a:off x="3324811" y="4953000"/>
            <a:ext cx="1447800" cy="276999"/>
          </a:xfrm>
          <a:prstGeom prst="rect">
            <a:avLst/>
          </a:prstGeom>
          <a:noFill/>
        </p:spPr>
        <p:txBody>
          <a:bodyPr wrap="square" rtlCol="1">
            <a:spAutoFit/>
          </a:bodyPr>
          <a:lstStyle/>
          <a:p>
            <a:r>
              <a:rPr lang="ar-SA" sz="1200" dirty="0"/>
              <a:t>عمر الذكر المتزوج</a:t>
            </a:r>
          </a:p>
        </p:txBody>
      </p:sp>
      <p:sp>
        <p:nvSpPr>
          <p:cNvPr id="9" name="TextBox 8"/>
          <p:cNvSpPr txBox="1"/>
          <p:nvPr/>
        </p:nvSpPr>
        <p:spPr>
          <a:xfrm>
            <a:off x="4554894" y="5029200"/>
            <a:ext cx="1007706" cy="461665"/>
          </a:xfrm>
          <a:prstGeom prst="rect">
            <a:avLst/>
          </a:prstGeom>
          <a:noFill/>
        </p:spPr>
        <p:txBody>
          <a:bodyPr wrap="square" rtlCol="1">
            <a:spAutoFit/>
          </a:bodyPr>
          <a:lstStyle/>
          <a:p>
            <a:r>
              <a:rPr lang="ar-SA" sz="1200" dirty="0"/>
              <a:t>عمر الأنثى المتزوجة</a:t>
            </a:r>
          </a:p>
        </p:txBody>
      </p:sp>
      <p:sp>
        <p:nvSpPr>
          <p:cNvPr id="10" name="TextBox 9"/>
          <p:cNvSpPr txBox="1"/>
          <p:nvPr/>
        </p:nvSpPr>
        <p:spPr>
          <a:xfrm>
            <a:off x="5791200" y="5029200"/>
            <a:ext cx="1066800" cy="461665"/>
          </a:xfrm>
          <a:prstGeom prst="rect">
            <a:avLst/>
          </a:prstGeom>
          <a:noFill/>
        </p:spPr>
        <p:txBody>
          <a:bodyPr wrap="square" rtlCol="1">
            <a:spAutoFit/>
          </a:bodyPr>
          <a:lstStyle/>
          <a:p>
            <a:r>
              <a:rPr lang="ar-SA" sz="1200" dirty="0"/>
              <a:t>طول فترة وضع البيض</a:t>
            </a:r>
          </a:p>
        </p:txBody>
      </p:sp>
      <p:sp>
        <p:nvSpPr>
          <p:cNvPr id="11" name="TextBox 10"/>
          <p:cNvSpPr txBox="1"/>
          <p:nvPr/>
        </p:nvSpPr>
        <p:spPr>
          <a:xfrm>
            <a:off x="838200" y="5029200"/>
            <a:ext cx="609600" cy="461665"/>
          </a:xfrm>
          <a:prstGeom prst="rect">
            <a:avLst/>
          </a:prstGeom>
          <a:noFill/>
        </p:spPr>
        <p:txBody>
          <a:bodyPr wrap="square" rtlCol="1">
            <a:spAutoFit/>
          </a:bodyPr>
          <a:lstStyle/>
          <a:p>
            <a:r>
              <a:rPr lang="ar-SA" sz="1200" dirty="0"/>
              <a:t>درجات الحرارة</a:t>
            </a:r>
          </a:p>
        </p:txBody>
      </p:sp>
      <p:cxnSp>
        <p:nvCxnSpPr>
          <p:cNvPr id="13" name="Straight Connector 12"/>
          <p:cNvCxnSpPr/>
          <p:nvPr/>
        </p:nvCxnSpPr>
        <p:spPr>
          <a:xfrm>
            <a:off x="7086600" y="4724400"/>
            <a:ext cx="5334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7983894" y="4724400"/>
            <a:ext cx="5334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8104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19200"/>
            <a:ext cx="6858000" cy="1938992"/>
          </a:xfrm>
          <a:prstGeom prst="rect">
            <a:avLst/>
          </a:prstGeom>
          <a:noFill/>
        </p:spPr>
        <p:txBody>
          <a:bodyPr wrap="square" rtlCol="1">
            <a:spAutoFit/>
          </a:bodyPr>
          <a:lstStyle/>
          <a:p>
            <a:pPr>
              <a:lnSpc>
                <a:spcPct val="150000"/>
              </a:lnSpc>
            </a:pPr>
            <a:r>
              <a:rPr lang="ar-SA" sz="2000" dirty="0">
                <a:solidFill>
                  <a:srgbClr val="FF0000"/>
                </a:solidFill>
              </a:rPr>
              <a:t>تأثير درجة الحرارة على التزاوج</a:t>
            </a:r>
          </a:p>
          <a:p>
            <a:pPr>
              <a:lnSpc>
                <a:spcPct val="150000"/>
              </a:lnSpc>
            </a:pPr>
            <a:r>
              <a:rPr lang="ar-SA" sz="2000" dirty="0"/>
              <a:t>	تمنتنع ذكور وإناث سوستي الأرز والمخزن </a:t>
            </a:r>
            <a:r>
              <a:rPr lang="ar-SA" sz="2000" b="1" dirty="0">
                <a:solidFill>
                  <a:srgbClr val="FF0000"/>
                </a:solidFill>
              </a:rPr>
              <a:t>عن التزاوج </a:t>
            </a:r>
            <a:r>
              <a:rPr lang="ar-SA" sz="2000" dirty="0"/>
              <a:t>عند درجة الحرارة </a:t>
            </a:r>
            <a:r>
              <a:rPr lang="ar-SA" sz="2000" dirty="0">
                <a:solidFill>
                  <a:srgbClr val="FF0000"/>
                </a:solidFill>
              </a:rPr>
              <a:t>15</a:t>
            </a:r>
            <a:r>
              <a:rPr lang="ar-SA" sz="2000" dirty="0"/>
              <a:t> درجة مئوية ، كما أن إناث الحشرتين يمتنعا عن وضع البيض عند </a:t>
            </a:r>
            <a:r>
              <a:rPr lang="ar-SA" sz="2000" dirty="0">
                <a:solidFill>
                  <a:srgbClr val="FF0000"/>
                </a:solidFill>
              </a:rPr>
              <a:t>12</a:t>
            </a:r>
            <a:r>
              <a:rPr lang="ar-SA" sz="2000" dirty="0"/>
              <a:t> درجة مئوية</a:t>
            </a:r>
          </a:p>
        </p:txBody>
      </p:sp>
      <p:pic>
        <p:nvPicPr>
          <p:cNvPr id="3074" name="Picture 2" descr="Image result for grain weev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71800"/>
            <a:ext cx="2114551" cy="1704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rain wee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52135"/>
            <a:ext cx="2581276"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0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562" y="1600200"/>
            <a:ext cx="5486876" cy="4596782"/>
          </a:xfrm>
          <a:prstGeom prst="rect">
            <a:avLst/>
          </a:prstGeom>
        </p:spPr>
      </p:pic>
      <p:sp>
        <p:nvSpPr>
          <p:cNvPr id="3" name="TextBox 2"/>
          <p:cNvSpPr txBox="1"/>
          <p:nvPr/>
        </p:nvSpPr>
        <p:spPr>
          <a:xfrm>
            <a:off x="1143000" y="228600"/>
            <a:ext cx="7467600" cy="1015663"/>
          </a:xfrm>
          <a:prstGeom prst="rect">
            <a:avLst/>
          </a:prstGeom>
          <a:noFill/>
        </p:spPr>
        <p:txBody>
          <a:bodyPr wrap="square" rtlCol="1">
            <a:spAutoFit/>
          </a:bodyPr>
          <a:lstStyle/>
          <a:p>
            <a:r>
              <a:rPr lang="ar-SA" sz="2000" dirty="0">
                <a:solidFill>
                  <a:srgbClr val="FF0000"/>
                </a:solidFill>
              </a:rPr>
              <a:t>تأثير درجة الحرارة على معدل وضع البيض </a:t>
            </a:r>
          </a:p>
          <a:p>
            <a:r>
              <a:rPr lang="ar-SA" sz="2000" dirty="0"/>
              <a:t>	أن معدل وضع البيض في أنثى </a:t>
            </a:r>
            <a:r>
              <a:rPr lang="ar-SA" sz="2000" b="1" dirty="0">
                <a:solidFill>
                  <a:srgbClr val="FF0000"/>
                </a:solidFill>
              </a:rPr>
              <a:t>خنفساء الدقيق </a:t>
            </a:r>
            <a:r>
              <a:rPr lang="ar-SA" sz="2000" b="1" dirty="0" err="1">
                <a:solidFill>
                  <a:srgbClr val="FF0000"/>
                </a:solidFill>
              </a:rPr>
              <a:t>الصدئية</a:t>
            </a:r>
            <a:r>
              <a:rPr lang="ar-SA" sz="2000" b="1" dirty="0">
                <a:solidFill>
                  <a:srgbClr val="FF0000"/>
                </a:solidFill>
              </a:rPr>
              <a:t> </a:t>
            </a:r>
            <a:r>
              <a:rPr lang="ar-SA" sz="2000" dirty="0"/>
              <a:t>يزداد بارتفاع درجة الحرارة ويقل بانخفاضها. وأن الحشرة امتنعت كلية عن وضع البيض خلال الشتاء </a:t>
            </a:r>
          </a:p>
        </p:txBody>
      </p:sp>
      <p:cxnSp>
        <p:nvCxnSpPr>
          <p:cNvPr id="5" name="Straight Connector 4"/>
          <p:cNvCxnSpPr/>
          <p:nvPr/>
        </p:nvCxnSpPr>
        <p:spPr>
          <a:xfrm>
            <a:off x="3048000" y="5486400"/>
            <a:ext cx="20574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3048000" y="5715000"/>
            <a:ext cx="20574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Left Brace 6"/>
          <p:cNvSpPr/>
          <p:nvPr/>
        </p:nvSpPr>
        <p:spPr>
          <a:xfrm>
            <a:off x="2819400" y="3898591"/>
            <a:ext cx="228600" cy="521009"/>
          </a:xfrm>
          <a:prstGeom prst="lef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ar-SA"/>
          </a:p>
        </p:txBody>
      </p:sp>
      <p:sp>
        <p:nvSpPr>
          <p:cNvPr id="8" name="TextBox 7"/>
          <p:cNvSpPr txBox="1"/>
          <p:nvPr/>
        </p:nvSpPr>
        <p:spPr>
          <a:xfrm>
            <a:off x="1905000" y="3896380"/>
            <a:ext cx="914400" cy="523220"/>
          </a:xfrm>
          <a:prstGeom prst="rect">
            <a:avLst/>
          </a:prstGeom>
          <a:noFill/>
        </p:spPr>
        <p:txBody>
          <a:bodyPr wrap="square" rtlCol="1">
            <a:spAutoFit/>
          </a:bodyPr>
          <a:lstStyle/>
          <a:p>
            <a:r>
              <a:rPr lang="ar-SA" sz="1400" dirty="0"/>
              <a:t>توقف عن وضع البيض</a:t>
            </a:r>
          </a:p>
        </p:txBody>
      </p:sp>
      <p:sp>
        <p:nvSpPr>
          <p:cNvPr id="9" name="TextBox 8"/>
          <p:cNvSpPr txBox="1"/>
          <p:nvPr/>
        </p:nvSpPr>
        <p:spPr>
          <a:xfrm>
            <a:off x="1207537" y="5407223"/>
            <a:ext cx="1752600" cy="307777"/>
          </a:xfrm>
          <a:prstGeom prst="rect">
            <a:avLst/>
          </a:prstGeom>
          <a:noFill/>
        </p:spPr>
        <p:txBody>
          <a:bodyPr wrap="square" rtlCol="1">
            <a:spAutoFit/>
          </a:bodyPr>
          <a:lstStyle/>
          <a:p>
            <a:r>
              <a:rPr lang="ar-SA" sz="1400" dirty="0"/>
              <a:t>أعلى معدل وضع البيض</a:t>
            </a:r>
          </a:p>
        </p:txBody>
      </p:sp>
    </p:spTree>
    <p:extLst>
      <p:ext uri="{BB962C8B-B14F-4D97-AF65-F5344CB8AC3E}">
        <p14:creationId xmlns:p14="http://schemas.microsoft.com/office/powerpoint/2010/main" val="4278286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3197</TotalTime>
  <Words>998</Words>
  <Application>Microsoft Office PowerPoint</Application>
  <PresentationFormat>عرض على الشاشة (4:3)</PresentationFormat>
  <Paragraphs>131</Paragraphs>
  <Slides>18</Slides>
  <Notes>0</Notes>
  <HiddenSlides>0</HiddenSlides>
  <MMClips>0</MMClips>
  <ScaleCrop>false</ScaleCrop>
  <HeadingPairs>
    <vt:vector size="8" baseType="variant">
      <vt:variant>
        <vt:lpstr>الخطوط المستخدمة</vt:lpstr>
      </vt:variant>
      <vt:variant>
        <vt:i4>4</vt:i4>
      </vt:variant>
      <vt:variant>
        <vt:lpstr>نسق</vt:lpstr>
      </vt:variant>
      <vt:variant>
        <vt:i4>1</vt:i4>
      </vt:variant>
      <vt:variant>
        <vt:lpstr>خوادم OLE مضمنة</vt:lpstr>
      </vt:variant>
      <vt:variant>
        <vt:i4>1</vt:i4>
      </vt:variant>
      <vt:variant>
        <vt:lpstr>عناوين الشرائح</vt:lpstr>
      </vt:variant>
      <vt:variant>
        <vt:i4>18</vt:i4>
      </vt:variant>
    </vt:vector>
  </HeadingPairs>
  <TitlesOfParts>
    <vt:vector size="24" baseType="lpstr">
      <vt:lpstr>Arial</vt:lpstr>
      <vt:lpstr>Calibri</vt:lpstr>
      <vt:lpstr>Simplified Arabic</vt:lpstr>
      <vt:lpstr>Times New Roman</vt:lpstr>
      <vt:lpstr>Office Theme</vt:lpstr>
      <vt:lpstr>Acrobat Document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KSU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الحاضرة الثانية</dc:title>
  <dc:creator>Yousif Aldryhim</dc:creator>
  <cp:lastModifiedBy>Abdulrahman Aldawood</cp:lastModifiedBy>
  <cp:revision>443</cp:revision>
  <dcterms:created xsi:type="dcterms:W3CDTF">2019-09-12T07:17:15Z</dcterms:created>
  <dcterms:modified xsi:type="dcterms:W3CDTF">2024-01-30T07:27:33Z</dcterms:modified>
</cp:coreProperties>
</file>