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4" r:id="rId21"/>
    <p:sldId id="295" r:id="rId22"/>
    <p:sldId id="296" r:id="rId23"/>
    <p:sldId id="297" r:id="rId24"/>
    <p:sldId id="289" r:id="rId25"/>
    <p:sldId id="290" r:id="rId26"/>
    <p:sldId id="291" r:id="rId27"/>
    <p:sldId id="292" r:id="rId28"/>
    <p:sldId id="298" r:id="rId29"/>
    <p:sldId id="299" r:id="rId30"/>
    <p:sldId id="300" r:id="rId31"/>
    <p:sldId id="301" r:id="rId32"/>
    <p:sldId id="302" r:id="rId33"/>
    <p:sldId id="303" r:id="rId34"/>
    <p:sldId id="304" r:id="rId35"/>
    <p:sldId id="305" r:id="rId36"/>
    <p:sldId id="306" r:id="rId37"/>
    <p:sldId id="307" r:id="rId38"/>
    <p:sldId id="310" r:id="rId39"/>
    <p:sldId id="311" r:id="rId40"/>
    <p:sldId id="312" r:id="rId41"/>
    <p:sldId id="313" r:id="rId42"/>
    <p:sldId id="308" r:id="rId43"/>
    <p:sldId id="309" r:id="rId44"/>
    <p:sldId id="316" r:id="rId45"/>
    <p:sldId id="314" r:id="rId46"/>
    <p:sldId id="315" r:id="rId47"/>
    <p:sldId id="317" r:id="rId48"/>
    <p:sldId id="318" r:id="rId49"/>
    <p:sldId id="319" r:id="rId50"/>
    <p:sldId id="321" r:id="rId51"/>
    <p:sldId id="322" r:id="rId52"/>
    <p:sldId id="323" r:id="rId53"/>
    <p:sldId id="324" r:id="rId54"/>
    <p:sldId id="325" r:id="rId55"/>
    <p:sldId id="330" r:id="rId56"/>
    <p:sldId id="331" r:id="rId57"/>
    <p:sldId id="332" r:id="rId58"/>
    <p:sldId id="326" r:id="rId59"/>
    <p:sldId id="327" r:id="rId60"/>
    <p:sldId id="328" r:id="rId61"/>
    <p:sldId id="333" r:id="rId62"/>
    <p:sldId id="329" r:id="rId63"/>
    <p:sldId id="293"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1FFE0-2B8C-4529-ADD9-4B4C1D1DAEF0}" type="doc">
      <dgm:prSet loTypeId="urn:microsoft.com/office/officeart/2005/8/layout/cycle5" loCatId="cycle" qsTypeId="urn:microsoft.com/office/officeart/2005/8/quickstyle/simple1" qsCatId="simple" csTypeId="urn:microsoft.com/office/officeart/2005/8/colors/colorful1" csCatId="colorful" phldr="1"/>
      <dgm:spPr/>
      <dgm:t>
        <a:bodyPr/>
        <a:lstStyle/>
        <a:p>
          <a:pPr rtl="1"/>
          <a:endParaRPr lang="ar-SA"/>
        </a:p>
      </dgm:t>
    </dgm:pt>
    <dgm:pt modelId="{26969BD8-4916-41E6-B597-0EB68C0AB6C0}">
      <dgm:prSet phldrT="[نص]" custT="1"/>
      <dgm:spPr/>
      <dgm:t>
        <a:bodyPr/>
        <a:lstStyle/>
        <a:p>
          <a:pPr rtl="1"/>
          <a:r>
            <a:rPr lang="ar-SA" sz="2400" dirty="0" smtClean="0"/>
            <a:t>الأهداف التعليمية</a:t>
          </a:r>
          <a:endParaRPr lang="ar-SA" sz="2400" dirty="0"/>
        </a:p>
      </dgm:t>
    </dgm:pt>
    <dgm:pt modelId="{8DCF9E63-8B20-41C4-96A2-6D5A51D6BBFC}" type="parTrans" cxnId="{2CCFCB87-61F5-405B-915D-C2A2B08E3A24}">
      <dgm:prSet/>
      <dgm:spPr/>
      <dgm:t>
        <a:bodyPr/>
        <a:lstStyle/>
        <a:p>
          <a:pPr rtl="1"/>
          <a:endParaRPr lang="ar-SA" sz="2400"/>
        </a:p>
      </dgm:t>
    </dgm:pt>
    <dgm:pt modelId="{E53BB296-44E4-4991-8287-7F1F20F475B3}" type="sibTrans" cxnId="{2CCFCB87-61F5-405B-915D-C2A2B08E3A24}">
      <dgm:prSet/>
      <dgm:spPr/>
      <dgm:t>
        <a:bodyPr/>
        <a:lstStyle/>
        <a:p>
          <a:pPr rtl="1"/>
          <a:endParaRPr lang="ar-SA" sz="2400"/>
        </a:p>
      </dgm:t>
    </dgm:pt>
    <dgm:pt modelId="{694D783E-AD18-4EF7-A905-7AA437A41A6D}">
      <dgm:prSet phldrT="[نص]" custT="1"/>
      <dgm:spPr/>
      <dgm:t>
        <a:bodyPr/>
        <a:lstStyle/>
        <a:p>
          <a:pPr rtl="1"/>
          <a:r>
            <a:rPr lang="ar-SA" sz="2400" dirty="0" smtClean="0"/>
            <a:t>المحتوى الدراسي</a:t>
          </a:r>
          <a:endParaRPr lang="ar-SA" sz="2400" dirty="0"/>
        </a:p>
      </dgm:t>
    </dgm:pt>
    <dgm:pt modelId="{0C19190E-FC60-4875-B905-91C04CA393E2}" type="parTrans" cxnId="{07858073-EDCC-4384-A631-B165DB9312D4}">
      <dgm:prSet/>
      <dgm:spPr/>
      <dgm:t>
        <a:bodyPr/>
        <a:lstStyle/>
        <a:p>
          <a:pPr rtl="1"/>
          <a:endParaRPr lang="ar-SA" sz="2400"/>
        </a:p>
      </dgm:t>
    </dgm:pt>
    <dgm:pt modelId="{9CB64474-BA83-4E84-B583-00F45AA49D7F}" type="sibTrans" cxnId="{07858073-EDCC-4384-A631-B165DB9312D4}">
      <dgm:prSet/>
      <dgm:spPr/>
      <dgm:t>
        <a:bodyPr/>
        <a:lstStyle/>
        <a:p>
          <a:pPr rtl="1"/>
          <a:endParaRPr lang="ar-SA" sz="2400"/>
        </a:p>
      </dgm:t>
    </dgm:pt>
    <dgm:pt modelId="{9D2C68BD-1301-4F5D-A377-BAE450731944}">
      <dgm:prSet phldrT="[نص]" custT="1"/>
      <dgm:spPr/>
      <dgm:t>
        <a:bodyPr/>
        <a:lstStyle/>
        <a:p>
          <a:pPr rtl="1"/>
          <a:r>
            <a:rPr lang="ar-SA" sz="2400" dirty="0" smtClean="0"/>
            <a:t>طرق وأساليب التدريس</a:t>
          </a:r>
          <a:endParaRPr lang="ar-SA" sz="2400" dirty="0"/>
        </a:p>
      </dgm:t>
    </dgm:pt>
    <dgm:pt modelId="{AE91FB84-30F2-46AF-BD6F-C28D9ADFCBF3}" type="parTrans" cxnId="{A8165D86-A2FF-4781-A2D5-6C663826A80B}">
      <dgm:prSet/>
      <dgm:spPr/>
      <dgm:t>
        <a:bodyPr/>
        <a:lstStyle/>
        <a:p>
          <a:pPr rtl="1"/>
          <a:endParaRPr lang="ar-SA" sz="2400"/>
        </a:p>
      </dgm:t>
    </dgm:pt>
    <dgm:pt modelId="{BA4F31EA-4E5A-4466-9FD6-1FC984910132}" type="sibTrans" cxnId="{A8165D86-A2FF-4781-A2D5-6C663826A80B}">
      <dgm:prSet/>
      <dgm:spPr/>
      <dgm:t>
        <a:bodyPr/>
        <a:lstStyle/>
        <a:p>
          <a:pPr rtl="1"/>
          <a:endParaRPr lang="ar-SA" sz="2400"/>
        </a:p>
      </dgm:t>
    </dgm:pt>
    <dgm:pt modelId="{B3AE9006-DA56-4C8F-A135-577A3D5559C1}">
      <dgm:prSet phldrT="[نص]" custT="1"/>
      <dgm:spPr/>
      <dgm:t>
        <a:bodyPr/>
        <a:lstStyle/>
        <a:p>
          <a:pPr rtl="1"/>
          <a:r>
            <a:rPr lang="ar-SA" sz="2400" dirty="0" smtClean="0"/>
            <a:t>تقنيات ووسائل التعليم </a:t>
          </a:r>
          <a:endParaRPr lang="ar-SA" sz="2400" dirty="0"/>
        </a:p>
      </dgm:t>
    </dgm:pt>
    <dgm:pt modelId="{30E47DD9-68B0-47C4-AF93-B3E8629250C0}" type="parTrans" cxnId="{822A03BA-0542-4B89-9E1B-EAEEAF1F94F2}">
      <dgm:prSet/>
      <dgm:spPr/>
      <dgm:t>
        <a:bodyPr/>
        <a:lstStyle/>
        <a:p>
          <a:pPr rtl="1"/>
          <a:endParaRPr lang="ar-SA" sz="2400"/>
        </a:p>
      </dgm:t>
    </dgm:pt>
    <dgm:pt modelId="{8752DA74-1049-4782-9619-91A1644D9BFA}" type="sibTrans" cxnId="{822A03BA-0542-4B89-9E1B-EAEEAF1F94F2}">
      <dgm:prSet/>
      <dgm:spPr/>
      <dgm:t>
        <a:bodyPr/>
        <a:lstStyle/>
        <a:p>
          <a:pPr rtl="1"/>
          <a:endParaRPr lang="ar-SA" sz="2400"/>
        </a:p>
      </dgm:t>
    </dgm:pt>
    <dgm:pt modelId="{41CBCF6F-3BDF-4E70-8286-0D85CB1B0924}">
      <dgm:prSet phldrT="[نص]" custT="1"/>
      <dgm:spPr/>
      <dgm:t>
        <a:bodyPr/>
        <a:lstStyle/>
        <a:p>
          <a:pPr rtl="1"/>
          <a:r>
            <a:rPr lang="ar-SA" sz="2400" dirty="0" smtClean="0"/>
            <a:t>القياس والتقويم التربوي</a:t>
          </a:r>
          <a:endParaRPr lang="ar-SA" sz="2400" dirty="0"/>
        </a:p>
      </dgm:t>
    </dgm:pt>
    <dgm:pt modelId="{389BF014-438E-4C32-B18D-14C394E22ABA}" type="parTrans" cxnId="{EB2BDDEE-576A-48BE-A4CA-504CE986811F}">
      <dgm:prSet/>
      <dgm:spPr/>
      <dgm:t>
        <a:bodyPr/>
        <a:lstStyle/>
        <a:p>
          <a:pPr rtl="1"/>
          <a:endParaRPr lang="ar-SA" sz="2400"/>
        </a:p>
      </dgm:t>
    </dgm:pt>
    <dgm:pt modelId="{7DF0CF06-00A9-4C56-B8E8-66AEFE813EB1}" type="sibTrans" cxnId="{EB2BDDEE-576A-48BE-A4CA-504CE986811F}">
      <dgm:prSet/>
      <dgm:spPr/>
      <dgm:t>
        <a:bodyPr/>
        <a:lstStyle/>
        <a:p>
          <a:pPr rtl="1"/>
          <a:endParaRPr lang="ar-SA" sz="2400"/>
        </a:p>
      </dgm:t>
    </dgm:pt>
    <dgm:pt modelId="{40D4A1CC-81B9-4D63-964A-BFAC2CEEC3F4}" type="pres">
      <dgm:prSet presAssocID="{A611FFE0-2B8C-4529-ADD9-4B4C1D1DAEF0}" presName="cycle" presStyleCnt="0">
        <dgm:presLayoutVars>
          <dgm:dir/>
          <dgm:resizeHandles val="exact"/>
        </dgm:presLayoutVars>
      </dgm:prSet>
      <dgm:spPr/>
      <dgm:t>
        <a:bodyPr/>
        <a:lstStyle/>
        <a:p>
          <a:pPr rtl="1"/>
          <a:endParaRPr lang="ar-SA"/>
        </a:p>
      </dgm:t>
    </dgm:pt>
    <dgm:pt modelId="{01069EBE-F572-4E69-9124-56EE6BA89A18}" type="pres">
      <dgm:prSet presAssocID="{26969BD8-4916-41E6-B597-0EB68C0AB6C0}" presName="node" presStyleLbl="node1" presStyleIdx="0" presStyleCnt="5">
        <dgm:presLayoutVars>
          <dgm:bulletEnabled val="1"/>
        </dgm:presLayoutVars>
      </dgm:prSet>
      <dgm:spPr/>
      <dgm:t>
        <a:bodyPr/>
        <a:lstStyle/>
        <a:p>
          <a:pPr rtl="1"/>
          <a:endParaRPr lang="ar-SA"/>
        </a:p>
      </dgm:t>
    </dgm:pt>
    <dgm:pt modelId="{AE17EA1B-980F-46E6-A827-472D90EF7557}" type="pres">
      <dgm:prSet presAssocID="{26969BD8-4916-41E6-B597-0EB68C0AB6C0}" presName="spNode" presStyleCnt="0"/>
      <dgm:spPr/>
    </dgm:pt>
    <dgm:pt modelId="{B58C8477-5747-486F-A01E-3FC3CE80B610}" type="pres">
      <dgm:prSet presAssocID="{E53BB296-44E4-4991-8287-7F1F20F475B3}" presName="sibTrans" presStyleLbl="sibTrans1D1" presStyleIdx="0" presStyleCnt="5"/>
      <dgm:spPr/>
      <dgm:t>
        <a:bodyPr/>
        <a:lstStyle/>
        <a:p>
          <a:pPr rtl="1"/>
          <a:endParaRPr lang="ar-SA"/>
        </a:p>
      </dgm:t>
    </dgm:pt>
    <dgm:pt modelId="{5FE57B93-0784-4485-B844-1B0CBBFBCDB4}" type="pres">
      <dgm:prSet presAssocID="{694D783E-AD18-4EF7-A905-7AA437A41A6D}" presName="node" presStyleLbl="node1" presStyleIdx="1" presStyleCnt="5">
        <dgm:presLayoutVars>
          <dgm:bulletEnabled val="1"/>
        </dgm:presLayoutVars>
      </dgm:prSet>
      <dgm:spPr/>
      <dgm:t>
        <a:bodyPr/>
        <a:lstStyle/>
        <a:p>
          <a:pPr rtl="1"/>
          <a:endParaRPr lang="ar-SA"/>
        </a:p>
      </dgm:t>
    </dgm:pt>
    <dgm:pt modelId="{BFC9AAD4-1E98-4F5B-8AFB-DC1B454F407A}" type="pres">
      <dgm:prSet presAssocID="{694D783E-AD18-4EF7-A905-7AA437A41A6D}" presName="spNode" presStyleCnt="0"/>
      <dgm:spPr/>
    </dgm:pt>
    <dgm:pt modelId="{8C726413-9E0F-4BBA-84E2-D1924D118437}" type="pres">
      <dgm:prSet presAssocID="{9CB64474-BA83-4E84-B583-00F45AA49D7F}" presName="sibTrans" presStyleLbl="sibTrans1D1" presStyleIdx="1" presStyleCnt="5"/>
      <dgm:spPr/>
      <dgm:t>
        <a:bodyPr/>
        <a:lstStyle/>
        <a:p>
          <a:pPr rtl="1"/>
          <a:endParaRPr lang="ar-SA"/>
        </a:p>
      </dgm:t>
    </dgm:pt>
    <dgm:pt modelId="{1DB89BDB-595F-4788-870C-E9B11E91A08C}" type="pres">
      <dgm:prSet presAssocID="{9D2C68BD-1301-4F5D-A377-BAE450731944}" presName="node" presStyleLbl="node1" presStyleIdx="2" presStyleCnt="5">
        <dgm:presLayoutVars>
          <dgm:bulletEnabled val="1"/>
        </dgm:presLayoutVars>
      </dgm:prSet>
      <dgm:spPr/>
      <dgm:t>
        <a:bodyPr/>
        <a:lstStyle/>
        <a:p>
          <a:pPr rtl="1"/>
          <a:endParaRPr lang="ar-SA"/>
        </a:p>
      </dgm:t>
    </dgm:pt>
    <dgm:pt modelId="{8AF05225-4E1E-40B5-9FE8-287E609F2C3C}" type="pres">
      <dgm:prSet presAssocID="{9D2C68BD-1301-4F5D-A377-BAE450731944}" presName="spNode" presStyleCnt="0"/>
      <dgm:spPr/>
    </dgm:pt>
    <dgm:pt modelId="{873A8750-7180-4927-ABF0-5163817B5F3E}" type="pres">
      <dgm:prSet presAssocID="{BA4F31EA-4E5A-4466-9FD6-1FC984910132}" presName="sibTrans" presStyleLbl="sibTrans1D1" presStyleIdx="2" presStyleCnt="5"/>
      <dgm:spPr/>
      <dgm:t>
        <a:bodyPr/>
        <a:lstStyle/>
        <a:p>
          <a:pPr rtl="1"/>
          <a:endParaRPr lang="ar-SA"/>
        </a:p>
      </dgm:t>
    </dgm:pt>
    <dgm:pt modelId="{9AC9BDCE-5917-42AB-B415-E278D8682F0A}" type="pres">
      <dgm:prSet presAssocID="{B3AE9006-DA56-4C8F-A135-577A3D5559C1}" presName="node" presStyleLbl="node1" presStyleIdx="3" presStyleCnt="5">
        <dgm:presLayoutVars>
          <dgm:bulletEnabled val="1"/>
        </dgm:presLayoutVars>
      </dgm:prSet>
      <dgm:spPr/>
      <dgm:t>
        <a:bodyPr/>
        <a:lstStyle/>
        <a:p>
          <a:pPr rtl="1"/>
          <a:endParaRPr lang="ar-SA"/>
        </a:p>
      </dgm:t>
    </dgm:pt>
    <dgm:pt modelId="{DC1EC507-4A95-4CB3-8E35-059F21FE7C97}" type="pres">
      <dgm:prSet presAssocID="{B3AE9006-DA56-4C8F-A135-577A3D5559C1}" presName="spNode" presStyleCnt="0"/>
      <dgm:spPr/>
    </dgm:pt>
    <dgm:pt modelId="{474CE7C5-87C5-4E0E-8983-AEF8D7FDB298}" type="pres">
      <dgm:prSet presAssocID="{8752DA74-1049-4782-9619-91A1644D9BFA}" presName="sibTrans" presStyleLbl="sibTrans1D1" presStyleIdx="3" presStyleCnt="5"/>
      <dgm:spPr/>
      <dgm:t>
        <a:bodyPr/>
        <a:lstStyle/>
        <a:p>
          <a:pPr rtl="1"/>
          <a:endParaRPr lang="ar-SA"/>
        </a:p>
      </dgm:t>
    </dgm:pt>
    <dgm:pt modelId="{192CE9DF-A04A-4EC1-BB56-4A27F53924EF}" type="pres">
      <dgm:prSet presAssocID="{41CBCF6F-3BDF-4E70-8286-0D85CB1B0924}" presName="node" presStyleLbl="node1" presStyleIdx="4" presStyleCnt="5">
        <dgm:presLayoutVars>
          <dgm:bulletEnabled val="1"/>
        </dgm:presLayoutVars>
      </dgm:prSet>
      <dgm:spPr/>
      <dgm:t>
        <a:bodyPr/>
        <a:lstStyle/>
        <a:p>
          <a:pPr rtl="1"/>
          <a:endParaRPr lang="ar-SA"/>
        </a:p>
      </dgm:t>
    </dgm:pt>
    <dgm:pt modelId="{130E95F1-5D14-448B-8D27-8C451238E25B}" type="pres">
      <dgm:prSet presAssocID="{41CBCF6F-3BDF-4E70-8286-0D85CB1B0924}" presName="spNode" presStyleCnt="0"/>
      <dgm:spPr/>
    </dgm:pt>
    <dgm:pt modelId="{47AB9C6F-F6E2-44CD-9902-DC75A55E1DC7}" type="pres">
      <dgm:prSet presAssocID="{7DF0CF06-00A9-4C56-B8E8-66AEFE813EB1}" presName="sibTrans" presStyleLbl="sibTrans1D1" presStyleIdx="4" presStyleCnt="5"/>
      <dgm:spPr/>
      <dgm:t>
        <a:bodyPr/>
        <a:lstStyle/>
        <a:p>
          <a:pPr rtl="1"/>
          <a:endParaRPr lang="ar-SA"/>
        </a:p>
      </dgm:t>
    </dgm:pt>
  </dgm:ptLst>
  <dgm:cxnLst>
    <dgm:cxn modelId="{B5DFEBAD-B611-4A8A-BE73-EE6C447AF88D}" type="presOf" srcId="{694D783E-AD18-4EF7-A905-7AA437A41A6D}" destId="{5FE57B93-0784-4485-B844-1B0CBBFBCDB4}" srcOrd="0" destOrd="0" presId="urn:microsoft.com/office/officeart/2005/8/layout/cycle5"/>
    <dgm:cxn modelId="{7043F1AD-83E4-4314-A064-A848F48D9E3B}" type="presOf" srcId="{8752DA74-1049-4782-9619-91A1644D9BFA}" destId="{474CE7C5-87C5-4E0E-8983-AEF8D7FDB298}" srcOrd="0" destOrd="0" presId="urn:microsoft.com/office/officeart/2005/8/layout/cycle5"/>
    <dgm:cxn modelId="{D1263809-BCEE-4F41-8369-403D466C1937}" type="presOf" srcId="{A611FFE0-2B8C-4529-ADD9-4B4C1D1DAEF0}" destId="{40D4A1CC-81B9-4D63-964A-BFAC2CEEC3F4}" srcOrd="0" destOrd="0" presId="urn:microsoft.com/office/officeart/2005/8/layout/cycle5"/>
    <dgm:cxn modelId="{B6EDAB02-A179-4C10-B5F4-0FE2CDB36399}" type="presOf" srcId="{E53BB296-44E4-4991-8287-7F1F20F475B3}" destId="{B58C8477-5747-486F-A01E-3FC3CE80B610}" srcOrd="0" destOrd="0" presId="urn:microsoft.com/office/officeart/2005/8/layout/cycle5"/>
    <dgm:cxn modelId="{D735B2A7-A670-40D7-A977-430E671C473B}" type="presOf" srcId="{41CBCF6F-3BDF-4E70-8286-0D85CB1B0924}" destId="{192CE9DF-A04A-4EC1-BB56-4A27F53924EF}" srcOrd="0" destOrd="0" presId="urn:microsoft.com/office/officeart/2005/8/layout/cycle5"/>
    <dgm:cxn modelId="{EB2BDDEE-576A-48BE-A4CA-504CE986811F}" srcId="{A611FFE0-2B8C-4529-ADD9-4B4C1D1DAEF0}" destId="{41CBCF6F-3BDF-4E70-8286-0D85CB1B0924}" srcOrd="4" destOrd="0" parTransId="{389BF014-438E-4C32-B18D-14C394E22ABA}" sibTransId="{7DF0CF06-00A9-4C56-B8E8-66AEFE813EB1}"/>
    <dgm:cxn modelId="{A8165D86-A2FF-4781-A2D5-6C663826A80B}" srcId="{A611FFE0-2B8C-4529-ADD9-4B4C1D1DAEF0}" destId="{9D2C68BD-1301-4F5D-A377-BAE450731944}" srcOrd="2" destOrd="0" parTransId="{AE91FB84-30F2-46AF-BD6F-C28D9ADFCBF3}" sibTransId="{BA4F31EA-4E5A-4466-9FD6-1FC984910132}"/>
    <dgm:cxn modelId="{39C715CC-6412-4077-A230-751F43411990}" type="presOf" srcId="{7DF0CF06-00A9-4C56-B8E8-66AEFE813EB1}" destId="{47AB9C6F-F6E2-44CD-9902-DC75A55E1DC7}" srcOrd="0" destOrd="0" presId="urn:microsoft.com/office/officeart/2005/8/layout/cycle5"/>
    <dgm:cxn modelId="{2CCFCB87-61F5-405B-915D-C2A2B08E3A24}" srcId="{A611FFE0-2B8C-4529-ADD9-4B4C1D1DAEF0}" destId="{26969BD8-4916-41E6-B597-0EB68C0AB6C0}" srcOrd="0" destOrd="0" parTransId="{8DCF9E63-8B20-41C4-96A2-6D5A51D6BBFC}" sibTransId="{E53BB296-44E4-4991-8287-7F1F20F475B3}"/>
    <dgm:cxn modelId="{07858073-EDCC-4384-A631-B165DB9312D4}" srcId="{A611FFE0-2B8C-4529-ADD9-4B4C1D1DAEF0}" destId="{694D783E-AD18-4EF7-A905-7AA437A41A6D}" srcOrd="1" destOrd="0" parTransId="{0C19190E-FC60-4875-B905-91C04CA393E2}" sibTransId="{9CB64474-BA83-4E84-B583-00F45AA49D7F}"/>
    <dgm:cxn modelId="{99C26B08-1C47-4BF8-B743-D84B8F3D6D99}" type="presOf" srcId="{BA4F31EA-4E5A-4466-9FD6-1FC984910132}" destId="{873A8750-7180-4927-ABF0-5163817B5F3E}" srcOrd="0" destOrd="0" presId="urn:microsoft.com/office/officeart/2005/8/layout/cycle5"/>
    <dgm:cxn modelId="{09E0D08F-3F6C-4BC1-83DC-6E90FA02A963}" type="presOf" srcId="{9CB64474-BA83-4E84-B583-00F45AA49D7F}" destId="{8C726413-9E0F-4BBA-84E2-D1924D118437}" srcOrd="0" destOrd="0" presId="urn:microsoft.com/office/officeart/2005/8/layout/cycle5"/>
    <dgm:cxn modelId="{169CF34B-7851-44FF-8F98-38AC908AC946}" type="presOf" srcId="{26969BD8-4916-41E6-B597-0EB68C0AB6C0}" destId="{01069EBE-F572-4E69-9124-56EE6BA89A18}" srcOrd="0" destOrd="0" presId="urn:microsoft.com/office/officeart/2005/8/layout/cycle5"/>
    <dgm:cxn modelId="{822A03BA-0542-4B89-9E1B-EAEEAF1F94F2}" srcId="{A611FFE0-2B8C-4529-ADD9-4B4C1D1DAEF0}" destId="{B3AE9006-DA56-4C8F-A135-577A3D5559C1}" srcOrd="3" destOrd="0" parTransId="{30E47DD9-68B0-47C4-AF93-B3E8629250C0}" sibTransId="{8752DA74-1049-4782-9619-91A1644D9BFA}"/>
    <dgm:cxn modelId="{8A279A5B-E8DC-452F-885D-E0B645C14BF7}" type="presOf" srcId="{9D2C68BD-1301-4F5D-A377-BAE450731944}" destId="{1DB89BDB-595F-4788-870C-E9B11E91A08C}" srcOrd="0" destOrd="0" presId="urn:microsoft.com/office/officeart/2005/8/layout/cycle5"/>
    <dgm:cxn modelId="{81FC6ABD-B32D-440E-82EE-B5613046740B}" type="presOf" srcId="{B3AE9006-DA56-4C8F-A135-577A3D5559C1}" destId="{9AC9BDCE-5917-42AB-B415-E278D8682F0A}" srcOrd="0" destOrd="0" presId="urn:microsoft.com/office/officeart/2005/8/layout/cycle5"/>
    <dgm:cxn modelId="{A05AF13E-18DD-46AF-9F0A-32FE20ED026F}" type="presParOf" srcId="{40D4A1CC-81B9-4D63-964A-BFAC2CEEC3F4}" destId="{01069EBE-F572-4E69-9124-56EE6BA89A18}" srcOrd="0" destOrd="0" presId="urn:microsoft.com/office/officeart/2005/8/layout/cycle5"/>
    <dgm:cxn modelId="{F0585B90-0F05-4A99-B8BD-CE49E854C817}" type="presParOf" srcId="{40D4A1CC-81B9-4D63-964A-BFAC2CEEC3F4}" destId="{AE17EA1B-980F-46E6-A827-472D90EF7557}" srcOrd="1" destOrd="0" presId="urn:microsoft.com/office/officeart/2005/8/layout/cycle5"/>
    <dgm:cxn modelId="{9F550643-E8D8-4CD6-B981-D09F5FF67746}" type="presParOf" srcId="{40D4A1CC-81B9-4D63-964A-BFAC2CEEC3F4}" destId="{B58C8477-5747-486F-A01E-3FC3CE80B610}" srcOrd="2" destOrd="0" presId="urn:microsoft.com/office/officeart/2005/8/layout/cycle5"/>
    <dgm:cxn modelId="{8D330B60-8258-4EB7-B20E-909DB928A202}" type="presParOf" srcId="{40D4A1CC-81B9-4D63-964A-BFAC2CEEC3F4}" destId="{5FE57B93-0784-4485-B844-1B0CBBFBCDB4}" srcOrd="3" destOrd="0" presId="urn:microsoft.com/office/officeart/2005/8/layout/cycle5"/>
    <dgm:cxn modelId="{A00C5C6F-BC41-4F7C-B8FF-ED6468180B46}" type="presParOf" srcId="{40D4A1CC-81B9-4D63-964A-BFAC2CEEC3F4}" destId="{BFC9AAD4-1E98-4F5B-8AFB-DC1B454F407A}" srcOrd="4" destOrd="0" presId="urn:microsoft.com/office/officeart/2005/8/layout/cycle5"/>
    <dgm:cxn modelId="{C7819C52-7554-4285-8445-D813ED5DDC84}" type="presParOf" srcId="{40D4A1CC-81B9-4D63-964A-BFAC2CEEC3F4}" destId="{8C726413-9E0F-4BBA-84E2-D1924D118437}" srcOrd="5" destOrd="0" presId="urn:microsoft.com/office/officeart/2005/8/layout/cycle5"/>
    <dgm:cxn modelId="{0BD180AE-F8DF-404D-B354-1C2CE6C6AF34}" type="presParOf" srcId="{40D4A1CC-81B9-4D63-964A-BFAC2CEEC3F4}" destId="{1DB89BDB-595F-4788-870C-E9B11E91A08C}" srcOrd="6" destOrd="0" presId="urn:microsoft.com/office/officeart/2005/8/layout/cycle5"/>
    <dgm:cxn modelId="{28BEA4F8-089D-4DBE-9B90-623697473C17}" type="presParOf" srcId="{40D4A1CC-81B9-4D63-964A-BFAC2CEEC3F4}" destId="{8AF05225-4E1E-40B5-9FE8-287E609F2C3C}" srcOrd="7" destOrd="0" presId="urn:microsoft.com/office/officeart/2005/8/layout/cycle5"/>
    <dgm:cxn modelId="{E48319EF-BEF2-428E-A616-9665F993ED48}" type="presParOf" srcId="{40D4A1CC-81B9-4D63-964A-BFAC2CEEC3F4}" destId="{873A8750-7180-4927-ABF0-5163817B5F3E}" srcOrd="8" destOrd="0" presId="urn:microsoft.com/office/officeart/2005/8/layout/cycle5"/>
    <dgm:cxn modelId="{C1C700C5-E508-4D85-B6CB-05EA34C3B25D}" type="presParOf" srcId="{40D4A1CC-81B9-4D63-964A-BFAC2CEEC3F4}" destId="{9AC9BDCE-5917-42AB-B415-E278D8682F0A}" srcOrd="9" destOrd="0" presId="urn:microsoft.com/office/officeart/2005/8/layout/cycle5"/>
    <dgm:cxn modelId="{9C634265-A8D8-4B96-BD4D-725CE3614D84}" type="presParOf" srcId="{40D4A1CC-81B9-4D63-964A-BFAC2CEEC3F4}" destId="{DC1EC507-4A95-4CB3-8E35-059F21FE7C97}" srcOrd="10" destOrd="0" presId="urn:microsoft.com/office/officeart/2005/8/layout/cycle5"/>
    <dgm:cxn modelId="{186440C7-58EF-472F-8AE5-3ED01D16EBC4}" type="presParOf" srcId="{40D4A1CC-81B9-4D63-964A-BFAC2CEEC3F4}" destId="{474CE7C5-87C5-4E0E-8983-AEF8D7FDB298}" srcOrd="11" destOrd="0" presId="urn:microsoft.com/office/officeart/2005/8/layout/cycle5"/>
    <dgm:cxn modelId="{DFEFB8D2-2886-4E95-9A1F-06B1A4DE660C}" type="presParOf" srcId="{40D4A1CC-81B9-4D63-964A-BFAC2CEEC3F4}" destId="{192CE9DF-A04A-4EC1-BB56-4A27F53924EF}" srcOrd="12" destOrd="0" presId="urn:microsoft.com/office/officeart/2005/8/layout/cycle5"/>
    <dgm:cxn modelId="{2529196E-773B-401A-A4C4-E6D6633A54BC}" type="presParOf" srcId="{40D4A1CC-81B9-4D63-964A-BFAC2CEEC3F4}" destId="{130E95F1-5D14-448B-8D27-8C451238E25B}" srcOrd="13" destOrd="0" presId="urn:microsoft.com/office/officeart/2005/8/layout/cycle5"/>
    <dgm:cxn modelId="{7F24A087-76C6-4422-9FBD-7E64853FDAC7}" type="presParOf" srcId="{40D4A1CC-81B9-4D63-964A-BFAC2CEEC3F4}" destId="{47AB9C6F-F6E2-44CD-9902-DC75A55E1DC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5352B-8651-40AF-B503-1F40E39181E2}" type="doc">
      <dgm:prSet loTypeId="urn:microsoft.com/office/officeart/2005/8/layout/cycle8" loCatId="cycle" qsTypeId="urn:microsoft.com/office/officeart/2005/8/quickstyle/simple1" qsCatId="simple" csTypeId="urn:microsoft.com/office/officeart/2005/8/colors/colorful1" csCatId="colorful" phldr="1"/>
      <dgm:spPr/>
    </dgm:pt>
    <dgm:pt modelId="{D864FA08-9F45-4408-A4ED-022F5192E51E}">
      <dgm:prSet phldrT="[نص]"/>
      <dgm:spPr/>
      <dgm:t>
        <a:bodyPr/>
        <a:lstStyle/>
        <a:p>
          <a:pPr rtl="1"/>
          <a:r>
            <a:rPr lang="ar-SA" dirty="0" smtClean="0"/>
            <a:t>المجتمع</a:t>
          </a:r>
          <a:endParaRPr lang="ar-SA" dirty="0"/>
        </a:p>
      </dgm:t>
    </dgm:pt>
    <dgm:pt modelId="{8AEB8963-2691-4C76-ADB0-2018E762B2F5}" type="parTrans" cxnId="{91F5083F-665E-454A-A9EE-EF50CE35A5A1}">
      <dgm:prSet/>
      <dgm:spPr/>
      <dgm:t>
        <a:bodyPr/>
        <a:lstStyle/>
        <a:p>
          <a:pPr rtl="1"/>
          <a:endParaRPr lang="ar-SA"/>
        </a:p>
      </dgm:t>
    </dgm:pt>
    <dgm:pt modelId="{B584341D-2E1D-47BD-AD26-181744D0F95B}" type="sibTrans" cxnId="{91F5083F-665E-454A-A9EE-EF50CE35A5A1}">
      <dgm:prSet/>
      <dgm:spPr/>
      <dgm:t>
        <a:bodyPr/>
        <a:lstStyle/>
        <a:p>
          <a:pPr rtl="1"/>
          <a:endParaRPr lang="ar-SA"/>
        </a:p>
      </dgm:t>
    </dgm:pt>
    <dgm:pt modelId="{04D6DBE9-A0AE-4F44-90C0-4164B7A953DB}">
      <dgm:prSet phldrT="[نص]"/>
      <dgm:spPr/>
      <dgm:t>
        <a:bodyPr/>
        <a:lstStyle/>
        <a:p>
          <a:pPr rtl="1"/>
          <a:r>
            <a:rPr lang="ar-SA" dirty="0" smtClean="0"/>
            <a:t>المادة الدراسية </a:t>
          </a:r>
          <a:endParaRPr lang="ar-SA" dirty="0"/>
        </a:p>
      </dgm:t>
    </dgm:pt>
    <dgm:pt modelId="{80F5A5DF-59AF-4313-86C9-27186F06E2B5}" type="parTrans" cxnId="{B2634BB4-BCF8-48E4-A039-00C6C0E54485}">
      <dgm:prSet/>
      <dgm:spPr/>
      <dgm:t>
        <a:bodyPr/>
        <a:lstStyle/>
        <a:p>
          <a:pPr rtl="1"/>
          <a:endParaRPr lang="ar-SA"/>
        </a:p>
      </dgm:t>
    </dgm:pt>
    <dgm:pt modelId="{F4C0213C-1ADC-477F-94D6-55633D2B1418}" type="sibTrans" cxnId="{B2634BB4-BCF8-48E4-A039-00C6C0E54485}">
      <dgm:prSet/>
      <dgm:spPr/>
      <dgm:t>
        <a:bodyPr/>
        <a:lstStyle/>
        <a:p>
          <a:pPr rtl="1"/>
          <a:endParaRPr lang="ar-SA"/>
        </a:p>
      </dgm:t>
    </dgm:pt>
    <dgm:pt modelId="{4E7896F0-5E1F-4E33-977B-7FACD3A06E59}">
      <dgm:prSet phldrT="[نص]"/>
      <dgm:spPr/>
      <dgm:t>
        <a:bodyPr/>
        <a:lstStyle/>
        <a:p>
          <a:pPr rtl="1"/>
          <a:r>
            <a:rPr lang="ar-SA" dirty="0" smtClean="0"/>
            <a:t>المتعلم</a:t>
          </a:r>
          <a:endParaRPr lang="ar-SA" dirty="0"/>
        </a:p>
      </dgm:t>
    </dgm:pt>
    <dgm:pt modelId="{1AA754D2-7ED9-4993-AF71-CF3997B491A2}" type="parTrans" cxnId="{999FEBBC-FB9E-4EA7-A9B7-02A2B4A85B3A}">
      <dgm:prSet/>
      <dgm:spPr/>
      <dgm:t>
        <a:bodyPr/>
        <a:lstStyle/>
        <a:p>
          <a:pPr rtl="1"/>
          <a:endParaRPr lang="ar-SA"/>
        </a:p>
      </dgm:t>
    </dgm:pt>
    <dgm:pt modelId="{28BE64BF-D18E-4EF9-AD2E-D4E770BCD58D}" type="sibTrans" cxnId="{999FEBBC-FB9E-4EA7-A9B7-02A2B4A85B3A}">
      <dgm:prSet/>
      <dgm:spPr/>
      <dgm:t>
        <a:bodyPr/>
        <a:lstStyle/>
        <a:p>
          <a:pPr rtl="1"/>
          <a:endParaRPr lang="ar-SA"/>
        </a:p>
      </dgm:t>
    </dgm:pt>
    <dgm:pt modelId="{CEF52E85-B7C4-473B-BAA4-6DDB9A49EF3A}" type="pres">
      <dgm:prSet presAssocID="{91F5352B-8651-40AF-B503-1F40E39181E2}" presName="compositeShape" presStyleCnt="0">
        <dgm:presLayoutVars>
          <dgm:chMax val="7"/>
          <dgm:dir/>
          <dgm:resizeHandles val="exact"/>
        </dgm:presLayoutVars>
      </dgm:prSet>
      <dgm:spPr/>
    </dgm:pt>
    <dgm:pt modelId="{C373C255-D951-4401-878C-5A49371795E8}" type="pres">
      <dgm:prSet presAssocID="{91F5352B-8651-40AF-B503-1F40E39181E2}" presName="wedge1" presStyleLbl="node1" presStyleIdx="0" presStyleCnt="3"/>
      <dgm:spPr/>
      <dgm:t>
        <a:bodyPr/>
        <a:lstStyle/>
        <a:p>
          <a:pPr rtl="1"/>
          <a:endParaRPr lang="ar-SA"/>
        </a:p>
      </dgm:t>
    </dgm:pt>
    <dgm:pt modelId="{96F0D61E-D1DA-46C0-937F-3621B02CB52B}" type="pres">
      <dgm:prSet presAssocID="{91F5352B-8651-40AF-B503-1F40E39181E2}" presName="dummy1a" presStyleCnt="0"/>
      <dgm:spPr/>
    </dgm:pt>
    <dgm:pt modelId="{20E5B770-F1A9-4FC4-8FF1-B096AD708C8B}" type="pres">
      <dgm:prSet presAssocID="{91F5352B-8651-40AF-B503-1F40E39181E2}" presName="dummy1b" presStyleCnt="0"/>
      <dgm:spPr/>
    </dgm:pt>
    <dgm:pt modelId="{01B00CDB-B221-4D0E-BA89-5AC18C57797B}" type="pres">
      <dgm:prSet presAssocID="{91F5352B-8651-40AF-B503-1F40E39181E2}" presName="wedge1Tx" presStyleLbl="node1" presStyleIdx="0" presStyleCnt="3">
        <dgm:presLayoutVars>
          <dgm:chMax val="0"/>
          <dgm:chPref val="0"/>
          <dgm:bulletEnabled val="1"/>
        </dgm:presLayoutVars>
      </dgm:prSet>
      <dgm:spPr/>
      <dgm:t>
        <a:bodyPr/>
        <a:lstStyle/>
        <a:p>
          <a:pPr rtl="1"/>
          <a:endParaRPr lang="ar-SA"/>
        </a:p>
      </dgm:t>
    </dgm:pt>
    <dgm:pt modelId="{FA64CDD7-FFFA-4B67-9F9A-133CF2B10620}" type="pres">
      <dgm:prSet presAssocID="{91F5352B-8651-40AF-B503-1F40E39181E2}" presName="wedge2" presStyleLbl="node1" presStyleIdx="1" presStyleCnt="3"/>
      <dgm:spPr/>
      <dgm:t>
        <a:bodyPr/>
        <a:lstStyle/>
        <a:p>
          <a:pPr rtl="1"/>
          <a:endParaRPr lang="ar-SA"/>
        </a:p>
      </dgm:t>
    </dgm:pt>
    <dgm:pt modelId="{8CE0DA9F-C370-4ECB-A572-BF7621BD9FFC}" type="pres">
      <dgm:prSet presAssocID="{91F5352B-8651-40AF-B503-1F40E39181E2}" presName="dummy2a" presStyleCnt="0"/>
      <dgm:spPr/>
    </dgm:pt>
    <dgm:pt modelId="{4E95D969-75DC-4CDC-A5E7-1C09927D1D95}" type="pres">
      <dgm:prSet presAssocID="{91F5352B-8651-40AF-B503-1F40E39181E2}" presName="dummy2b" presStyleCnt="0"/>
      <dgm:spPr/>
    </dgm:pt>
    <dgm:pt modelId="{F04F4294-2648-4195-9EFE-237B5DFE34F2}" type="pres">
      <dgm:prSet presAssocID="{91F5352B-8651-40AF-B503-1F40E39181E2}" presName="wedge2Tx" presStyleLbl="node1" presStyleIdx="1" presStyleCnt="3">
        <dgm:presLayoutVars>
          <dgm:chMax val="0"/>
          <dgm:chPref val="0"/>
          <dgm:bulletEnabled val="1"/>
        </dgm:presLayoutVars>
      </dgm:prSet>
      <dgm:spPr/>
      <dgm:t>
        <a:bodyPr/>
        <a:lstStyle/>
        <a:p>
          <a:pPr rtl="1"/>
          <a:endParaRPr lang="ar-SA"/>
        </a:p>
      </dgm:t>
    </dgm:pt>
    <dgm:pt modelId="{4F7757DB-CB4D-4D27-B479-AE0AA223D4A4}" type="pres">
      <dgm:prSet presAssocID="{91F5352B-8651-40AF-B503-1F40E39181E2}" presName="wedge3" presStyleLbl="node1" presStyleIdx="2" presStyleCnt="3"/>
      <dgm:spPr/>
      <dgm:t>
        <a:bodyPr/>
        <a:lstStyle/>
        <a:p>
          <a:pPr rtl="1"/>
          <a:endParaRPr lang="ar-SA"/>
        </a:p>
      </dgm:t>
    </dgm:pt>
    <dgm:pt modelId="{3CEAD08A-3925-42F5-B618-1BCE80295868}" type="pres">
      <dgm:prSet presAssocID="{91F5352B-8651-40AF-B503-1F40E39181E2}" presName="dummy3a" presStyleCnt="0"/>
      <dgm:spPr/>
    </dgm:pt>
    <dgm:pt modelId="{98D76E47-3064-41D4-8CA4-AFA552D24D24}" type="pres">
      <dgm:prSet presAssocID="{91F5352B-8651-40AF-B503-1F40E39181E2}" presName="dummy3b" presStyleCnt="0"/>
      <dgm:spPr/>
    </dgm:pt>
    <dgm:pt modelId="{466CC18A-FE6F-4272-8FB8-A8BA373A5ECC}" type="pres">
      <dgm:prSet presAssocID="{91F5352B-8651-40AF-B503-1F40E39181E2}" presName="wedge3Tx" presStyleLbl="node1" presStyleIdx="2" presStyleCnt="3">
        <dgm:presLayoutVars>
          <dgm:chMax val="0"/>
          <dgm:chPref val="0"/>
          <dgm:bulletEnabled val="1"/>
        </dgm:presLayoutVars>
      </dgm:prSet>
      <dgm:spPr/>
      <dgm:t>
        <a:bodyPr/>
        <a:lstStyle/>
        <a:p>
          <a:pPr rtl="1"/>
          <a:endParaRPr lang="ar-SA"/>
        </a:p>
      </dgm:t>
    </dgm:pt>
    <dgm:pt modelId="{354456A3-5750-4E91-AA81-5F3CFDC30EA8}" type="pres">
      <dgm:prSet presAssocID="{B584341D-2E1D-47BD-AD26-181744D0F95B}" presName="arrowWedge1" presStyleLbl="fgSibTrans2D1" presStyleIdx="0" presStyleCnt="3"/>
      <dgm:spPr/>
    </dgm:pt>
    <dgm:pt modelId="{9A191C9D-A756-45C9-B4FA-F40E1032B58F}" type="pres">
      <dgm:prSet presAssocID="{F4C0213C-1ADC-477F-94D6-55633D2B1418}" presName="arrowWedge2" presStyleLbl="fgSibTrans2D1" presStyleIdx="1" presStyleCnt="3"/>
      <dgm:spPr/>
    </dgm:pt>
    <dgm:pt modelId="{2D2498AF-AE61-4D6E-8D93-D70D83CCDC44}" type="pres">
      <dgm:prSet presAssocID="{28BE64BF-D18E-4EF9-AD2E-D4E770BCD58D}" presName="arrowWedge3" presStyleLbl="fgSibTrans2D1" presStyleIdx="2" presStyleCnt="3"/>
      <dgm:spPr/>
    </dgm:pt>
  </dgm:ptLst>
  <dgm:cxnLst>
    <dgm:cxn modelId="{46B8EF0B-F210-4749-A608-40C85C8471E3}" type="presOf" srcId="{04D6DBE9-A0AE-4F44-90C0-4164B7A953DB}" destId="{FA64CDD7-FFFA-4B67-9F9A-133CF2B10620}" srcOrd="0" destOrd="0" presId="urn:microsoft.com/office/officeart/2005/8/layout/cycle8"/>
    <dgm:cxn modelId="{94E384E0-9033-459F-9943-3CD2DE823CC6}" type="presOf" srcId="{4E7896F0-5E1F-4E33-977B-7FACD3A06E59}" destId="{4F7757DB-CB4D-4D27-B479-AE0AA223D4A4}" srcOrd="0" destOrd="0" presId="urn:microsoft.com/office/officeart/2005/8/layout/cycle8"/>
    <dgm:cxn modelId="{86215403-EA21-4D15-9758-315F789D942B}" type="presOf" srcId="{D864FA08-9F45-4408-A4ED-022F5192E51E}" destId="{01B00CDB-B221-4D0E-BA89-5AC18C57797B}" srcOrd="1" destOrd="0" presId="urn:microsoft.com/office/officeart/2005/8/layout/cycle8"/>
    <dgm:cxn modelId="{999FEBBC-FB9E-4EA7-A9B7-02A2B4A85B3A}" srcId="{91F5352B-8651-40AF-B503-1F40E39181E2}" destId="{4E7896F0-5E1F-4E33-977B-7FACD3A06E59}" srcOrd="2" destOrd="0" parTransId="{1AA754D2-7ED9-4993-AF71-CF3997B491A2}" sibTransId="{28BE64BF-D18E-4EF9-AD2E-D4E770BCD58D}"/>
    <dgm:cxn modelId="{067B8ADE-5AC3-406A-8D18-DDAA1EE6CD77}" type="presOf" srcId="{04D6DBE9-A0AE-4F44-90C0-4164B7A953DB}" destId="{F04F4294-2648-4195-9EFE-237B5DFE34F2}" srcOrd="1" destOrd="0" presId="urn:microsoft.com/office/officeart/2005/8/layout/cycle8"/>
    <dgm:cxn modelId="{E6820A3D-7DE8-4297-B439-0297BC74BFAE}" type="presOf" srcId="{D864FA08-9F45-4408-A4ED-022F5192E51E}" destId="{C373C255-D951-4401-878C-5A49371795E8}" srcOrd="0" destOrd="0" presId="urn:microsoft.com/office/officeart/2005/8/layout/cycle8"/>
    <dgm:cxn modelId="{57829351-DD03-4E7A-8EEA-586B8DA063DA}" type="presOf" srcId="{4E7896F0-5E1F-4E33-977B-7FACD3A06E59}" destId="{466CC18A-FE6F-4272-8FB8-A8BA373A5ECC}" srcOrd="1" destOrd="0" presId="urn:microsoft.com/office/officeart/2005/8/layout/cycle8"/>
    <dgm:cxn modelId="{B2634BB4-BCF8-48E4-A039-00C6C0E54485}" srcId="{91F5352B-8651-40AF-B503-1F40E39181E2}" destId="{04D6DBE9-A0AE-4F44-90C0-4164B7A953DB}" srcOrd="1" destOrd="0" parTransId="{80F5A5DF-59AF-4313-86C9-27186F06E2B5}" sibTransId="{F4C0213C-1ADC-477F-94D6-55633D2B1418}"/>
    <dgm:cxn modelId="{C8993D40-079C-490A-9D63-0DB77180E8EA}" type="presOf" srcId="{91F5352B-8651-40AF-B503-1F40E39181E2}" destId="{CEF52E85-B7C4-473B-BAA4-6DDB9A49EF3A}" srcOrd="0" destOrd="0" presId="urn:microsoft.com/office/officeart/2005/8/layout/cycle8"/>
    <dgm:cxn modelId="{91F5083F-665E-454A-A9EE-EF50CE35A5A1}" srcId="{91F5352B-8651-40AF-B503-1F40E39181E2}" destId="{D864FA08-9F45-4408-A4ED-022F5192E51E}" srcOrd="0" destOrd="0" parTransId="{8AEB8963-2691-4C76-ADB0-2018E762B2F5}" sibTransId="{B584341D-2E1D-47BD-AD26-181744D0F95B}"/>
    <dgm:cxn modelId="{296C6737-2EC8-4269-AADD-05BFECE7362A}" type="presParOf" srcId="{CEF52E85-B7C4-473B-BAA4-6DDB9A49EF3A}" destId="{C373C255-D951-4401-878C-5A49371795E8}" srcOrd="0" destOrd="0" presId="urn:microsoft.com/office/officeart/2005/8/layout/cycle8"/>
    <dgm:cxn modelId="{F68A1313-9883-465B-B60B-4A20ACF4E33C}" type="presParOf" srcId="{CEF52E85-B7C4-473B-BAA4-6DDB9A49EF3A}" destId="{96F0D61E-D1DA-46C0-937F-3621B02CB52B}" srcOrd="1" destOrd="0" presId="urn:microsoft.com/office/officeart/2005/8/layout/cycle8"/>
    <dgm:cxn modelId="{317E0EEB-128E-4D3B-A52A-0350D23E828B}" type="presParOf" srcId="{CEF52E85-B7C4-473B-BAA4-6DDB9A49EF3A}" destId="{20E5B770-F1A9-4FC4-8FF1-B096AD708C8B}" srcOrd="2" destOrd="0" presId="urn:microsoft.com/office/officeart/2005/8/layout/cycle8"/>
    <dgm:cxn modelId="{5204E4A9-22CC-463E-8AC7-B6AAF557664B}" type="presParOf" srcId="{CEF52E85-B7C4-473B-BAA4-6DDB9A49EF3A}" destId="{01B00CDB-B221-4D0E-BA89-5AC18C57797B}" srcOrd="3" destOrd="0" presId="urn:microsoft.com/office/officeart/2005/8/layout/cycle8"/>
    <dgm:cxn modelId="{C876C5B3-4853-42BE-932B-33FE5D77D86D}" type="presParOf" srcId="{CEF52E85-B7C4-473B-BAA4-6DDB9A49EF3A}" destId="{FA64CDD7-FFFA-4B67-9F9A-133CF2B10620}" srcOrd="4" destOrd="0" presId="urn:microsoft.com/office/officeart/2005/8/layout/cycle8"/>
    <dgm:cxn modelId="{11F35A0C-C8FE-4DAD-BFA7-C7FC21FB216C}" type="presParOf" srcId="{CEF52E85-B7C4-473B-BAA4-6DDB9A49EF3A}" destId="{8CE0DA9F-C370-4ECB-A572-BF7621BD9FFC}" srcOrd="5" destOrd="0" presId="urn:microsoft.com/office/officeart/2005/8/layout/cycle8"/>
    <dgm:cxn modelId="{F513F5B3-ED1A-489A-83F4-241D39A52FCB}" type="presParOf" srcId="{CEF52E85-B7C4-473B-BAA4-6DDB9A49EF3A}" destId="{4E95D969-75DC-4CDC-A5E7-1C09927D1D95}" srcOrd="6" destOrd="0" presId="urn:microsoft.com/office/officeart/2005/8/layout/cycle8"/>
    <dgm:cxn modelId="{BF205B46-9496-48BA-8475-78D50C4C2F02}" type="presParOf" srcId="{CEF52E85-B7C4-473B-BAA4-6DDB9A49EF3A}" destId="{F04F4294-2648-4195-9EFE-237B5DFE34F2}" srcOrd="7" destOrd="0" presId="urn:microsoft.com/office/officeart/2005/8/layout/cycle8"/>
    <dgm:cxn modelId="{EF674E84-C2AD-4608-AA1C-F70B23FFD577}" type="presParOf" srcId="{CEF52E85-B7C4-473B-BAA4-6DDB9A49EF3A}" destId="{4F7757DB-CB4D-4D27-B479-AE0AA223D4A4}" srcOrd="8" destOrd="0" presId="urn:microsoft.com/office/officeart/2005/8/layout/cycle8"/>
    <dgm:cxn modelId="{D0CA252A-00E4-496F-A92D-9F07C8B99B7C}" type="presParOf" srcId="{CEF52E85-B7C4-473B-BAA4-6DDB9A49EF3A}" destId="{3CEAD08A-3925-42F5-B618-1BCE80295868}" srcOrd="9" destOrd="0" presId="urn:microsoft.com/office/officeart/2005/8/layout/cycle8"/>
    <dgm:cxn modelId="{85FD856A-F621-42DC-BAF8-10529E7A990E}" type="presParOf" srcId="{CEF52E85-B7C4-473B-BAA4-6DDB9A49EF3A}" destId="{98D76E47-3064-41D4-8CA4-AFA552D24D24}" srcOrd="10" destOrd="0" presId="urn:microsoft.com/office/officeart/2005/8/layout/cycle8"/>
    <dgm:cxn modelId="{E6AB7D4C-D283-436F-A290-F1CD20D145FE}" type="presParOf" srcId="{CEF52E85-B7C4-473B-BAA4-6DDB9A49EF3A}" destId="{466CC18A-FE6F-4272-8FB8-A8BA373A5ECC}" srcOrd="11" destOrd="0" presId="urn:microsoft.com/office/officeart/2005/8/layout/cycle8"/>
    <dgm:cxn modelId="{3E825255-8495-4962-AC5B-1ED93E509C4B}" type="presParOf" srcId="{CEF52E85-B7C4-473B-BAA4-6DDB9A49EF3A}" destId="{354456A3-5750-4E91-AA81-5F3CFDC30EA8}" srcOrd="12" destOrd="0" presId="urn:microsoft.com/office/officeart/2005/8/layout/cycle8"/>
    <dgm:cxn modelId="{E8465187-E75F-46A0-9AAE-589ED08C255E}" type="presParOf" srcId="{CEF52E85-B7C4-473B-BAA4-6DDB9A49EF3A}" destId="{9A191C9D-A756-45C9-B4FA-F40E1032B58F}" srcOrd="13" destOrd="0" presId="urn:microsoft.com/office/officeart/2005/8/layout/cycle8"/>
    <dgm:cxn modelId="{A235CBC3-89EB-4163-BA7F-38EC31A33075}" type="presParOf" srcId="{CEF52E85-B7C4-473B-BAA4-6DDB9A49EF3A}" destId="{2D2498AF-AE61-4D6E-8D93-D70D83CCDC4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D0B5D-12A0-4FA4-A5FC-75C66DC8BD0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pPr rtl="1"/>
          <a:endParaRPr lang="ar-SA"/>
        </a:p>
      </dgm:t>
    </dgm:pt>
    <dgm:pt modelId="{673D3ADF-CBC2-44FF-8073-21BFCD16AAAB}">
      <dgm:prSet phldrT="[نص]"/>
      <dgm:spPr/>
      <dgm:t>
        <a:bodyPr/>
        <a:lstStyle/>
        <a:p>
          <a:pPr rtl="1"/>
          <a:r>
            <a:rPr lang="ar-SA" dirty="0" smtClean="0"/>
            <a:t>حدث أو نشاط داخل الدرس</a:t>
          </a:r>
          <a:endParaRPr lang="ar-SA" dirty="0"/>
        </a:p>
      </dgm:t>
    </dgm:pt>
    <dgm:pt modelId="{82FD10B9-C901-4F93-9C68-1BBB3532D3B9}" type="parTrans" cxnId="{81AC4F8D-6ED0-40F9-B145-325C2C6BB5B3}">
      <dgm:prSet/>
      <dgm:spPr/>
      <dgm:t>
        <a:bodyPr/>
        <a:lstStyle/>
        <a:p>
          <a:pPr rtl="1"/>
          <a:endParaRPr lang="ar-SA"/>
        </a:p>
      </dgm:t>
    </dgm:pt>
    <dgm:pt modelId="{03179ECB-43F3-462B-A62A-65E25D497D38}" type="sibTrans" cxnId="{81AC4F8D-6ED0-40F9-B145-325C2C6BB5B3}">
      <dgm:prSet/>
      <dgm:spPr/>
      <dgm:t>
        <a:bodyPr/>
        <a:lstStyle/>
        <a:p>
          <a:pPr rtl="1"/>
          <a:endParaRPr lang="ar-SA"/>
        </a:p>
      </dgm:t>
    </dgm:pt>
    <dgm:pt modelId="{46317EDF-F557-4DCD-ACC9-502F359C4F53}">
      <dgm:prSet phldrT="[نص]"/>
      <dgm:spPr/>
      <dgm:t>
        <a:bodyPr/>
        <a:lstStyle/>
        <a:p>
          <a:pPr rtl="1"/>
          <a:r>
            <a:rPr lang="ar-SA" dirty="0" smtClean="0"/>
            <a:t>درس كامل</a:t>
          </a:r>
          <a:endParaRPr lang="ar-SA" dirty="0"/>
        </a:p>
      </dgm:t>
    </dgm:pt>
    <dgm:pt modelId="{B7D71D69-C0F0-4B90-8743-40EE6BDD306C}" type="parTrans" cxnId="{60E09DA0-B6BD-403D-A355-8164872366C3}">
      <dgm:prSet/>
      <dgm:spPr/>
      <dgm:t>
        <a:bodyPr/>
        <a:lstStyle/>
        <a:p>
          <a:pPr rtl="1"/>
          <a:endParaRPr lang="ar-SA"/>
        </a:p>
      </dgm:t>
    </dgm:pt>
    <dgm:pt modelId="{683C36E9-8B49-4814-B50D-67B7EAA63F36}" type="sibTrans" cxnId="{60E09DA0-B6BD-403D-A355-8164872366C3}">
      <dgm:prSet/>
      <dgm:spPr/>
      <dgm:t>
        <a:bodyPr/>
        <a:lstStyle/>
        <a:p>
          <a:pPr rtl="1"/>
          <a:endParaRPr lang="ar-SA"/>
        </a:p>
      </dgm:t>
    </dgm:pt>
    <dgm:pt modelId="{B7CD40B3-5FA2-41D0-ADFD-9BC992592149}">
      <dgm:prSet phldrT="[نص]"/>
      <dgm:spPr/>
      <dgm:t>
        <a:bodyPr/>
        <a:lstStyle/>
        <a:p>
          <a:pPr rtl="1"/>
          <a:r>
            <a:rPr lang="ar-SA" dirty="0" smtClean="0"/>
            <a:t>سلسلة دروس</a:t>
          </a:r>
          <a:endParaRPr lang="ar-SA" dirty="0"/>
        </a:p>
      </dgm:t>
    </dgm:pt>
    <dgm:pt modelId="{3325AE51-A9DF-42C7-943F-C5CB49D3CD58}" type="parTrans" cxnId="{EDB6E130-730C-417C-AFCF-5B70C12A273B}">
      <dgm:prSet/>
      <dgm:spPr/>
      <dgm:t>
        <a:bodyPr/>
        <a:lstStyle/>
        <a:p>
          <a:pPr rtl="1"/>
          <a:endParaRPr lang="ar-SA"/>
        </a:p>
      </dgm:t>
    </dgm:pt>
    <dgm:pt modelId="{B2EB5F14-0529-4650-BC43-852C4F1D010E}" type="sibTrans" cxnId="{EDB6E130-730C-417C-AFCF-5B70C12A273B}">
      <dgm:prSet/>
      <dgm:spPr/>
      <dgm:t>
        <a:bodyPr/>
        <a:lstStyle/>
        <a:p>
          <a:pPr rtl="1"/>
          <a:endParaRPr lang="ar-SA"/>
        </a:p>
      </dgm:t>
    </dgm:pt>
    <dgm:pt modelId="{12EBC5E3-5693-4611-A524-0F020D29391D}">
      <dgm:prSet/>
      <dgm:spPr/>
      <dgm:t>
        <a:bodyPr/>
        <a:lstStyle/>
        <a:p>
          <a:pPr rtl="1"/>
          <a:r>
            <a:rPr lang="ar-SA" dirty="0" smtClean="0"/>
            <a:t>وحدة تعليمية</a:t>
          </a:r>
          <a:endParaRPr lang="ar-SA" dirty="0"/>
        </a:p>
      </dgm:t>
    </dgm:pt>
    <dgm:pt modelId="{8A4D0269-244C-4362-9949-80A76EC7C2C8}" type="parTrans" cxnId="{2B05C97E-5CAB-49A8-9BD0-EE3390B271CC}">
      <dgm:prSet/>
      <dgm:spPr/>
      <dgm:t>
        <a:bodyPr/>
        <a:lstStyle/>
        <a:p>
          <a:pPr rtl="1"/>
          <a:endParaRPr lang="ar-SA"/>
        </a:p>
      </dgm:t>
    </dgm:pt>
    <dgm:pt modelId="{42BEA875-BF1A-4ECA-A9BF-843BDD184243}" type="sibTrans" cxnId="{2B05C97E-5CAB-49A8-9BD0-EE3390B271CC}">
      <dgm:prSet/>
      <dgm:spPr/>
      <dgm:t>
        <a:bodyPr/>
        <a:lstStyle/>
        <a:p>
          <a:pPr rtl="1"/>
          <a:endParaRPr lang="ar-SA"/>
        </a:p>
      </dgm:t>
    </dgm:pt>
    <dgm:pt modelId="{8AC4ACB8-3954-430E-A1AF-46A141D477AB}">
      <dgm:prSet/>
      <dgm:spPr/>
      <dgm:t>
        <a:bodyPr/>
        <a:lstStyle/>
        <a:p>
          <a:pPr rtl="1"/>
          <a:r>
            <a:rPr lang="ar-SA" dirty="0" smtClean="0"/>
            <a:t>سنة دراسية</a:t>
          </a:r>
          <a:endParaRPr lang="ar-SA" dirty="0"/>
        </a:p>
      </dgm:t>
    </dgm:pt>
    <dgm:pt modelId="{9EE922F1-8DDD-4C17-8DE5-14AB2C434CC4}" type="parTrans" cxnId="{05C6770E-9418-4AB5-B4DF-FFC8ADDCC931}">
      <dgm:prSet/>
      <dgm:spPr/>
      <dgm:t>
        <a:bodyPr/>
        <a:lstStyle/>
        <a:p>
          <a:pPr rtl="1"/>
          <a:endParaRPr lang="ar-SA"/>
        </a:p>
      </dgm:t>
    </dgm:pt>
    <dgm:pt modelId="{2E6FFA1B-E21B-4231-BBDD-8360231B1C69}" type="sibTrans" cxnId="{05C6770E-9418-4AB5-B4DF-FFC8ADDCC931}">
      <dgm:prSet/>
      <dgm:spPr/>
      <dgm:t>
        <a:bodyPr/>
        <a:lstStyle/>
        <a:p>
          <a:pPr rtl="1"/>
          <a:endParaRPr lang="ar-SA"/>
        </a:p>
      </dgm:t>
    </dgm:pt>
    <dgm:pt modelId="{2709C20B-B4AB-48A9-BB98-0F624187E154}">
      <dgm:prSet/>
      <dgm:spPr/>
      <dgm:t>
        <a:bodyPr/>
        <a:lstStyle/>
        <a:p>
          <a:pPr rtl="1"/>
          <a:r>
            <a:rPr lang="ar-SA" dirty="0" smtClean="0"/>
            <a:t>مرحلة دراسية</a:t>
          </a:r>
          <a:endParaRPr lang="ar-SA" dirty="0"/>
        </a:p>
      </dgm:t>
    </dgm:pt>
    <dgm:pt modelId="{CE70AF68-F9EE-4CF6-8DF8-604334602982}" type="parTrans" cxnId="{68A8C4AA-128C-427B-9C0E-E3E8B42FB487}">
      <dgm:prSet/>
      <dgm:spPr/>
      <dgm:t>
        <a:bodyPr/>
        <a:lstStyle/>
        <a:p>
          <a:pPr rtl="1"/>
          <a:endParaRPr lang="ar-SA"/>
        </a:p>
      </dgm:t>
    </dgm:pt>
    <dgm:pt modelId="{4849F3C8-3183-4A72-B1DF-82BD4589FC6E}" type="sibTrans" cxnId="{68A8C4AA-128C-427B-9C0E-E3E8B42FB487}">
      <dgm:prSet/>
      <dgm:spPr/>
      <dgm:t>
        <a:bodyPr/>
        <a:lstStyle/>
        <a:p>
          <a:pPr rtl="1"/>
          <a:endParaRPr lang="ar-SA"/>
        </a:p>
      </dgm:t>
    </dgm:pt>
    <dgm:pt modelId="{63F20F3B-50E0-4543-8603-B9C7BD70583E}" type="pres">
      <dgm:prSet presAssocID="{0D4D0B5D-12A0-4FA4-A5FC-75C66DC8BD05}" presName="rootnode" presStyleCnt="0">
        <dgm:presLayoutVars>
          <dgm:chMax/>
          <dgm:chPref/>
          <dgm:dir/>
          <dgm:animLvl val="lvl"/>
        </dgm:presLayoutVars>
      </dgm:prSet>
      <dgm:spPr/>
      <dgm:t>
        <a:bodyPr/>
        <a:lstStyle/>
        <a:p>
          <a:pPr rtl="1"/>
          <a:endParaRPr lang="ar-SA"/>
        </a:p>
      </dgm:t>
    </dgm:pt>
    <dgm:pt modelId="{E74D273F-19F3-443E-9EBD-BBEB3C74DFE6}" type="pres">
      <dgm:prSet presAssocID="{673D3ADF-CBC2-44FF-8073-21BFCD16AAAB}" presName="composite" presStyleCnt="0"/>
      <dgm:spPr/>
    </dgm:pt>
    <dgm:pt modelId="{DA895556-BE94-4FC3-8BA7-0BF6B3CF1E73}" type="pres">
      <dgm:prSet presAssocID="{673D3ADF-CBC2-44FF-8073-21BFCD16AAAB}" presName="LShape" presStyleLbl="alignNode1" presStyleIdx="0" presStyleCnt="11"/>
      <dgm:spPr/>
    </dgm:pt>
    <dgm:pt modelId="{7567F88C-CB71-40AA-88D2-24BADDFDC6E1}" type="pres">
      <dgm:prSet presAssocID="{673D3ADF-CBC2-44FF-8073-21BFCD16AAAB}" presName="ParentText" presStyleLbl="revTx" presStyleIdx="0" presStyleCnt="6">
        <dgm:presLayoutVars>
          <dgm:chMax val="0"/>
          <dgm:chPref val="0"/>
          <dgm:bulletEnabled val="1"/>
        </dgm:presLayoutVars>
      </dgm:prSet>
      <dgm:spPr/>
      <dgm:t>
        <a:bodyPr/>
        <a:lstStyle/>
        <a:p>
          <a:pPr rtl="1"/>
          <a:endParaRPr lang="ar-SA"/>
        </a:p>
      </dgm:t>
    </dgm:pt>
    <dgm:pt modelId="{128751D4-0763-45E0-917D-27D0F0F969B4}" type="pres">
      <dgm:prSet presAssocID="{673D3ADF-CBC2-44FF-8073-21BFCD16AAAB}" presName="Triangle" presStyleLbl="alignNode1" presStyleIdx="1" presStyleCnt="11"/>
      <dgm:spPr/>
    </dgm:pt>
    <dgm:pt modelId="{96D7CA37-2FBB-4E7B-929F-90A731D26214}" type="pres">
      <dgm:prSet presAssocID="{03179ECB-43F3-462B-A62A-65E25D497D38}" presName="sibTrans" presStyleCnt="0"/>
      <dgm:spPr/>
    </dgm:pt>
    <dgm:pt modelId="{598B81E0-DE07-4CF5-BA1A-08173DBB9D02}" type="pres">
      <dgm:prSet presAssocID="{03179ECB-43F3-462B-A62A-65E25D497D38}" presName="space" presStyleCnt="0"/>
      <dgm:spPr/>
    </dgm:pt>
    <dgm:pt modelId="{97457ED4-1575-4FD0-9FAF-6D461A6A5582}" type="pres">
      <dgm:prSet presAssocID="{46317EDF-F557-4DCD-ACC9-502F359C4F53}" presName="composite" presStyleCnt="0"/>
      <dgm:spPr/>
    </dgm:pt>
    <dgm:pt modelId="{7D94C42F-4FDE-41D0-9F36-2DB1224B2CFC}" type="pres">
      <dgm:prSet presAssocID="{46317EDF-F557-4DCD-ACC9-502F359C4F53}" presName="LShape" presStyleLbl="alignNode1" presStyleIdx="2" presStyleCnt="11"/>
      <dgm:spPr/>
    </dgm:pt>
    <dgm:pt modelId="{B6F07C94-E8E1-4A0F-A11E-CEF61DA3B530}" type="pres">
      <dgm:prSet presAssocID="{46317EDF-F557-4DCD-ACC9-502F359C4F53}" presName="ParentText" presStyleLbl="revTx" presStyleIdx="1" presStyleCnt="6">
        <dgm:presLayoutVars>
          <dgm:chMax val="0"/>
          <dgm:chPref val="0"/>
          <dgm:bulletEnabled val="1"/>
        </dgm:presLayoutVars>
      </dgm:prSet>
      <dgm:spPr/>
      <dgm:t>
        <a:bodyPr/>
        <a:lstStyle/>
        <a:p>
          <a:pPr rtl="1"/>
          <a:endParaRPr lang="ar-SA"/>
        </a:p>
      </dgm:t>
    </dgm:pt>
    <dgm:pt modelId="{6B76ACC1-7B31-420E-A76A-2F30D9590CDA}" type="pres">
      <dgm:prSet presAssocID="{46317EDF-F557-4DCD-ACC9-502F359C4F53}" presName="Triangle" presStyleLbl="alignNode1" presStyleIdx="3" presStyleCnt="11"/>
      <dgm:spPr/>
    </dgm:pt>
    <dgm:pt modelId="{1C56146A-77E5-4221-9D67-8DBABC44A4FE}" type="pres">
      <dgm:prSet presAssocID="{683C36E9-8B49-4814-B50D-67B7EAA63F36}" presName="sibTrans" presStyleCnt="0"/>
      <dgm:spPr/>
    </dgm:pt>
    <dgm:pt modelId="{56E13D94-1ECF-4FC4-9E66-5FDC45C67E23}" type="pres">
      <dgm:prSet presAssocID="{683C36E9-8B49-4814-B50D-67B7EAA63F36}" presName="space" presStyleCnt="0"/>
      <dgm:spPr/>
    </dgm:pt>
    <dgm:pt modelId="{EF05AD66-4649-4FCF-B676-5FEAD504BF93}" type="pres">
      <dgm:prSet presAssocID="{B7CD40B3-5FA2-41D0-ADFD-9BC992592149}" presName="composite" presStyleCnt="0"/>
      <dgm:spPr/>
    </dgm:pt>
    <dgm:pt modelId="{015A4BC4-775A-4782-BF79-17E1A615A642}" type="pres">
      <dgm:prSet presAssocID="{B7CD40B3-5FA2-41D0-ADFD-9BC992592149}" presName="LShape" presStyleLbl="alignNode1" presStyleIdx="4" presStyleCnt="11"/>
      <dgm:spPr/>
    </dgm:pt>
    <dgm:pt modelId="{6BC2D3FF-77D9-4909-A438-6B14D708A453}" type="pres">
      <dgm:prSet presAssocID="{B7CD40B3-5FA2-41D0-ADFD-9BC992592149}" presName="ParentText" presStyleLbl="revTx" presStyleIdx="2" presStyleCnt="6">
        <dgm:presLayoutVars>
          <dgm:chMax val="0"/>
          <dgm:chPref val="0"/>
          <dgm:bulletEnabled val="1"/>
        </dgm:presLayoutVars>
      </dgm:prSet>
      <dgm:spPr/>
      <dgm:t>
        <a:bodyPr/>
        <a:lstStyle/>
        <a:p>
          <a:pPr rtl="1"/>
          <a:endParaRPr lang="ar-SA"/>
        </a:p>
      </dgm:t>
    </dgm:pt>
    <dgm:pt modelId="{46C03574-D58B-4358-B2D9-BED87EFD6C87}" type="pres">
      <dgm:prSet presAssocID="{B7CD40B3-5FA2-41D0-ADFD-9BC992592149}" presName="Triangle" presStyleLbl="alignNode1" presStyleIdx="5" presStyleCnt="11"/>
      <dgm:spPr/>
    </dgm:pt>
    <dgm:pt modelId="{0AF98FF1-3981-435F-9050-0DD367E3C1A5}" type="pres">
      <dgm:prSet presAssocID="{B2EB5F14-0529-4650-BC43-852C4F1D010E}" presName="sibTrans" presStyleCnt="0"/>
      <dgm:spPr/>
    </dgm:pt>
    <dgm:pt modelId="{9120E539-C4B6-4083-A7CA-BF9471DAB430}" type="pres">
      <dgm:prSet presAssocID="{B2EB5F14-0529-4650-BC43-852C4F1D010E}" presName="space" presStyleCnt="0"/>
      <dgm:spPr/>
    </dgm:pt>
    <dgm:pt modelId="{381A6248-BCF5-48D1-B698-FD30A0D19438}" type="pres">
      <dgm:prSet presAssocID="{12EBC5E3-5693-4611-A524-0F020D29391D}" presName="composite" presStyleCnt="0"/>
      <dgm:spPr/>
    </dgm:pt>
    <dgm:pt modelId="{D0FC3528-6D39-42C7-9C7B-5DCC4C889B21}" type="pres">
      <dgm:prSet presAssocID="{12EBC5E3-5693-4611-A524-0F020D29391D}" presName="LShape" presStyleLbl="alignNode1" presStyleIdx="6" presStyleCnt="11"/>
      <dgm:spPr/>
    </dgm:pt>
    <dgm:pt modelId="{045EAF07-907F-4D99-8B65-71492BE72A5D}" type="pres">
      <dgm:prSet presAssocID="{12EBC5E3-5693-4611-A524-0F020D29391D}" presName="ParentText" presStyleLbl="revTx" presStyleIdx="3" presStyleCnt="6">
        <dgm:presLayoutVars>
          <dgm:chMax val="0"/>
          <dgm:chPref val="0"/>
          <dgm:bulletEnabled val="1"/>
        </dgm:presLayoutVars>
      </dgm:prSet>
      <dgm:spPr/>
      <dgm:t>
        <a:bodyPr/>
        <a:lstStyle/>
        <a:p>
          <a:pPr rtl="1"/>
          <a:endParaRPr lang="ar-SA"/>
        </a:p>
      </dgm:t>
    </dgm:pt>
    <dgm:pt modelId="{25C5DA2B-81B4-4FC1-B3EC-1DCBCBF41FEC}" type="pres">
      <dgm:prSet presAssocID="{12EBC5E3-5693-4611-A524-0F020D29391D}" presName="Triangle" presStyleLbl="alignNode1" presStyleIdx="7" presStyleCnt="11"/>
      <dgm:spPr/>
    </dgm:pt>
    <dgm:pt modelId="{5A227662-0EB1-4584-B8FC-100945E27B90}" type="pres">
      <dgm:prSet presAssocID="{42BEA875-BF1A-4ECA-A9BF-843BDD184243}" presName="sibTrans" presStyleCnt="0"/>
      <dgm:spPr/>
    </dgm:pt>
    <dgm:pt modelId="{E05D74D1-ABF9-4B10-842C-CD709DD1E0F3}" type="pres">
      <dgm:prSet presAssocID="{42BEA875-BF1A-4ECA-A9BF-843BDD184243}" presName="space" presStyleCnt="0"/>
      <dgm:spPr/>
    </dgm:pt>
    <dgm:pt modelId="{1FB0A682-08CE-4745-A2DC-82C895921986}" type="pres">
      <dgm:prSet presAssocID="{8AC4ACB8-3954-430E-A1AF-46A141D477AB}" presName="composite" presStyleCnt="0"/>
      <dgm:spPr/>
    </dgm:pt>
    <dgm:pt modelId="{2278AD87-075E-42C5-930F-DD45D7F37000}" type="pres">
      <dgm:prSet presAssocID="{8AC4ACB8-3954-430E-A1AF-46A141D477AB}" presName="LShape" presStyleLbl="alignNode1" presStyleIdx="8" presStyleCnt="11"/>
      <dgm:spPr/>
    </dgm:pt>
    <dgm:pt modelId="{450EFC17-0B01-4933-B1CC-BA621224FF3E}" type="pres">
      <dgm:prSet presAssocID="{8AC4ACB8-3954-430E-A1AF-46A141D477AB}" presName="ParentText" presStyleLbl="revTx" presStyleIdx="4" presStyleCnt="6">
        <dgm:presLayoutVars>
          <dgm:chMax val="0"/>
          <dgm:chPref val="0"/>
          <dgm:bulletEnabled val="1"/>
        </dgm:presLayoutVars>
      </dgm:prSet>
      <dgm:spPr/>
      <dgm:t>
        <a:bodyPr/>
        <a:lstStyle/>
        <a:p>
          <a:pPr rtl="1"/>
          <a:endParaRPr lang="ar-SA"/>
        </a:p>
      </dgm:t>
    </dgm:pt>
    <dgm:pt modelId="{697E12B7-B99C-4F2C-BD8A-EB4D118D12AE}" type="pres">
      <dgm:prSet presAssocID="{8AC4ACB8-3954-430E-A1AF-46A141D477AB}" presName="Triangle" presStyleLbl="alignNode1" presStyleIdx="9" presStyleCnt="11"/>
      <dgm:spPr/>
    </dgm:pt>
    <dgm:pt modelId="{2864D6D3-A34B-448C-9B6B-038DD3ABDA5C}" type="pres">
      <dgm:prSet presAssocID="{2E6FFA1B-E21B-4231-BBDD-8360231B1C69}" presName="sibTrans" presStyleCnt="0"/>
      <dgm:spPr/>
    </dgm:pt>
    <dgm:pt modelId="{A48C0C15-F080-4CBF-984E-34F103AFEADE}" type="pres">
      <dgm:prSet presAssocID="{2E6FFA1B-E21B-4231-BBDD-8360231B1C69}" presName="space" presStyleCnt="0"/>
      <dgm:spPr/>
    </dgm:pt>
    <dgm:pt modelId="{F32B2F72-73BF-4673-909D-D8E96B4AD8F2}" type="pres">
      <dgm:prSet presAssocID="{2709C20B-B4AB-48A9-BB98-0F624187E154}" presName="composite" presStyleCnt="0"/>
      <dgm:spPr/>
    </dgm:pt>
    <dgm:pt modelId="{55486088-8B41-4BB4-B1A6-2D59CBA8DB87}" type="pres">
      <dgm:prSet presAssocID="{2709C20B-B4AB-48A9-BB98-0F624187E154}" presName="LShape" presStyleLbl="alignNode1" presStyleIdx="10" presStyleCnt="11"/>
      <dgm:spPr/>
    </dgm:pt>
    <dgm:pt modelId="{C69131D3-BDF5-4C4C-A9A0-CFB950226E48}" type="pres">
      <dgm:prSet presAssocID="{2709C20B-B4AB-48A9-BB98-0F624187E154}" presName="ParentText" presStyleLbl="revTx" presStyleIdx="5" presStyleCnt="6">
        <dgm:presLayoutVars>
          <dgm:chMax val="0"/>
          <dgm:chPref val="0"/>
          <dgm:bulletEnabled val="1"/>
        </dgm:presLayoutVars>
      </dgm:prSet>
      <dgm:spPr/>
      <dgm:t>
        <a:bodyPr/>
        <a:lstStyle/>
        <a:p>
          <a:pPr rtl="1"/>
          <a:endParaRPr lang="ar-SA"/>
        </a:p>
      </dgm:t>
    </dgm:pt>
  </dgm:ptLst>
  <dgm:cxnLst>
    <dgm:cxn modelId="{EF19EF45-668C-447C-81B6-43E77A8BE415}" type="presOf" srcId="{673D3ADF-CBC2-44FF-8073-21BFCD16AAAB}" destId="{7567F88C-CB71-40AA-88D2-24BADDFDC6E1}" srcOrd="0" destOrd="0" presId="urn:microsoft.com/office/officeart/2009/3/layout/StepUpProcess"/>
    <dgm:cxn modelId="{355AD7C9-E355-4266-9505-35C62F16A673}" type="presOf" srcId="{B7CD40B3-5FA2-41D0-ADFD-9BC992592149}" destId="{6BC2D3FF-77D9-4909-A438-6B14D708A453}" srcOrd="0" destOrd="0" presId="urn:microsoft.com/office/officeart/2009/3/layout/StepUpProcess"/>
    <dgm:cxn modelId="{62CE3793-8D6A-437E-8629-7F34D9001EF3}" type="presOf" srcId="{12EBC5E3-5693-4611-A524-0F020D29391D}" destId="{045EAF07-907F-4D99-8B65-71492BE72A5D}" srcOrd="0" destOrd="0" presId="urn:microsoft.com/office/officeart/2009/3/layout/StepUpProcess"/>
    <dgm:cxn modelId="{68A8C4AA-128C-427B-9C0E-E3E8B42FB487}" srcId="{0D4D0B5D-12A0-4FA4-A5FC-75C66DC8BD05}" destId="{2709C20B-B4AB-48A9-BB98-0F624187E154}" srcOrd="5" destOrd="0" parTransId="{CE70AF68-F9EE-4CF6-8DF8-604334602982}" sibTransId="{4849F3C8-3183-4A72-B1DF-82BD4589FC6E}"/>
    <dgm:cxn modelId="{60E09DA0-B6BD-403D-A355-8164872366C3}" srcId="{0D4D0B5D-12A0-4FA4-A5FC-75C66DC8BD05}" destId="{46317EDF-F557-4DCD-ACC9-502F359C4F53}" srcOrd="1" destOrd="0" parTransId="{B7D71D69-C0F0-4B90-8743-40EE6BDD306C}" sibTransId="{683C36E9-8B49-4814-B50D-67B7EAA63F36}"/>
    <dgm:cxn modelId="{EDB6E130-730C-417C-AFCF-5B70C12A273B}" srcId="{0D4D0B5D-12A0-4FA4-A5FC-75C66DC8BD05}" destId="{B7CD40B3-5FA2-41D0-ADFD-9BC992592149}" srcOrd="2" destOrd="0" parTransId="{3325AE51-A9DF-42C7-943F-C5CB49D3CD58}" sibTransId="{B2EB5F14-0529-4650-BC43-852C4F1D010E}"/>
    <dgm:cxn modelId="{D059259A-C1A1-4A2D-BE49-1D26F573DE24}" type="presOf" srcId="{0D4D0B5D-12A0-4FA4-A5FC-75C66DC8BD05}" destId="{63F20F3B-50E0-4543-8603-B9C7BD70583E}" srcOrd="0" destOrd="0" presId="urn:microsoft.com/office/officeart/2009/3/layout/StepUpProcess"/>
    <dgm:cxn modelId="{81AC4F8D-6ED0-40F9-B145-325C2C6BB5B3}" srcId="{0D4D0B5D-12A0-4FA4-A5FC-75C66DC8BD05}" destId="{673D3ADF-CBC2-44FF-8073-21BFCD16AAAB}" srcOrd="0" destOrd="0" parTransId="{82FD10B9-C901-4F93-9C68-1BBB3532D3B9}" sibTransId="{03179ECB-43F3-462B-A62A-65E25D497D38}"/>
    <dgm:cxn modelId="{B8BEBCAA-7A55-4025-A54B-CB4664C570F7}" type="presOf" srcId="{2709C20B-B4AB-48A9-BB98-0F624187E154}" destId="{C69131D3-BDF5-4C4C-A9A0-CFB950226E48}" srcOrd="0" destOrd="0" presId="urn:microsoft.com/office/officeart/2009/3/layout/StepUpProcess"/>
    <dgm:cxn modelId="{05C6770E-9418-4AB5-B4DF-FFC8ADDCC931}" srcId="{0D4D0B5D-12A0-4FA4-A5FC-75C66DC8BD05}" destId="{8AC4ACB8-3954-430E-A1AF-46A141D477AB}" srcOrd="4" destOrd="0" parTransId="{9EE922F1-8DDD-4C17-8DE5-14AB2C434CC4}" sibTransId="{2E6FFA1B-E21B-4231-BBDD-8360231B1C69}"/>
    <dgm:cxn modelId="{F3D999AF-0013-4293-9048-3EA96AEF6731}" type="presOf" srcId="{8AC4ACB8-3954-430E-A1AF-46A141D477AB}" destId="{450EFC17-0B01-4933-B1CC-BA621224FF3E}" srcOrd="0" destOrd="0" presId="urn:microsoft.com/office/officeart/2009/3/layout/StepUpProcess"/>
    <dgm:cxn modelId="{2B05C97E-5CAB-49A8-9BD0-EE3390B271CC}" srcId="{0D4D0B5D-12A0-4FA4-A5FC-75C66DC8BD05}" destId="{12EBC5E3-5693-4611-A524-0F020D29391D}" srcOrd="3" destOrd="0" parTransId="{8A4D0269-244C-4362-9949-80A76EC7C2C8}" sibTransId="{42BEA875-BF1A-4ECA-A9BF-843BDD184243}"/>
    <dgm:cxn modelId="{3D4AD9B8-24E6-4F51-A4F1-4DFEFC774285}" type="presOf" srcId="{46317EDF-F557-4DCD-ACC9-502F359C4F53}" destId="{B6F07C94-E8E1-4A0F-A11E-CEF61DA3B530}" srcOrd="0" destOrd="0" presId="urn:microsoft.com/office/officeart/2009/3/layout/StepUpProcess"/>
    <dgm:cxn modelId="{32C8BC08-7F2B-4F9B-9448-47E7994BDE2D}" type="presParOf" srcId="{63F20F3B-50E0-4543-8603-B9C7BD70583E}" destId="{E74D273F-19F3-443E-9EBD-BBEB3C74DFE6}" srcOrd="0" destOrd="0" presId="urn:microsoft.com/office/officeart/2009/3/layout/StepUpProcess"/>
    <dgm:cxn modelId="{324001C2-D6C0-44EC-B746-55EEDAF688F6}" type="presParOf" srcId="{E74D273F-19F3-443E-9EBD-BBEB3C74DFE6}" destId="{DA895556-BE94-4FC3-8BA7-0BF6B3CF1E73}" srcOrd="0" destOrd="0" presId="urn:microsoft.com/office/officeart/2009/3/layout/StepUpProcess"/>
    <dgm:cxn modelId="{8CDF5ABC-AD21-4A88-ADC6-18A7D7E61E51}" type="presParOf" srcId="{E74D273F-19F3-443E-9EBD-BBEB3C74DFE6}" destId="{7567F88C-CB71-40AA-88D2-24BADDFDC6E1}" srcOrd="1" destOrd="0" presId="urn:microsoft.com/office/officeart/2009/3/layout/StepUpProcess"/>
    <dgm:cxn modelId="{FE780EDD-F297-4EA9-851D-988E4E953093}" type="presParOf" srcId="{E74D273F-19F3-443E-9EBD-BBEB3C74DFE6}" destId="{128751D4-0763-45E0-917D-27D0F0F969B4}" srcOrd="2" destOrd="0" presId="urn:microsoft.com/office/officeart/2009/3/layout/StepUpProcess"/>
    <dgm:cxn modelId="{14ADB41B-7CE4-4C87-AA50-240F2B3E4FAF}" type="presParOf" srcId="{63F20F3B-50E0-4543-8603-B9C7BD70583E}" destId="{96D7CA37-2FBB-4E7B-929F-90A731D26214}" srcOrd="1" destOrd="0" presId="urn:microsoft.com/office/officeart/2009/3/layout/StepUpProcess"/>
    <dgm:cxn modelId="{863A27A2-1953-460A-A361-BBE0A91BC456}" type="presParOf" srcId="{96D7CA37-2FBB-4E7B-929F-90A731D26214}" destId="{598B81E0-DE07-4CF5-BA1A-08173DBB9D02}" srcOrd="0" destOrd="0" presId="urn:microsoft.com/office/officeart/2009/3/layout/StepUpProcess"/>
    <dgm:cxn modelId="{2CE8FE3F-767D-4687-819E-BEE0C99962DF}" type="presParOf" srcId="{63F20F3B-50E0-4543-8603-B9C7BD70583E}" destId="{97457ED4-1575-4FD0-9FAF-6D461A6A5582}" srcOrd="2" destOrd="0" presId="urn:microsoft.com/office/officeart/2009/3/layout/StepUpProcess"/>
    <dgm:cxn modelId="{FF2FFBCA-2196-4AEC-AF45-56F6CC2014A7}" type="presParOf" srcId="{97457ED4-1575-4FD0-9FAF-6D461A6A5582}" destId="{7D94C42F-4FDE-41D0-9F36-2DB1224B2CFC}" srcOrd="0" destOrd="0" presId="urn:microsoft.com/office/officeart/2009/3/layout/StepUpProcess"/>
    <dgm:cxn modelId="{0673AF5B-B9CD-48C9-B877-4076C56DFABB}" type="presParOf" srcId="{97457ED4-1575-4FD0-9FAF-6D461A6A5582}" destId="{B6F07C94-E8E1-4A0F-A11E-CEF61DA3B530}" srcOrd="1" destOrd="0" presId="urn:microsoft.com/office/officeart/2009/3/layout/StepUpProcess"/>
    <dgm:cxn modelId="{E3880D31-F06E-43C8-AAC2-34D288417E0B}" type="presParOf" srcId="{97457ED4-1575-4FD0-9FAF-6D461A6A5582}" destId="{6B76ACC1-7B31-420E-A76A-2F30D9590CDA}" srcOrd="2" destOrd="0" presId="urn:microsoft.com/office/officeart/2009/3/layout/StepUpProcess"/>
    <dgm:cxn modelId="{A7419556-670C-41D6-AE61-6570F668E66D}" type="presParOf" srcId="{63F20F3B-50E0-4543-8603-B9C7BD70583E}" destId="{1C56146A-77E5-4221-9D67-8DBABC44A4FE}" srcOrd="3" destOrd="0" presId="urn:microsoft.com/office/officeart/2009/3/layout/StepUpProcess"/>
    <dgm:cxn modelId="{ECBA7827-FE51-4A3B-8A11-4B4531FEEE1D}" type="presParOf" srcId="{1C56146A-77E5-4221-9D67-8DBABC44A4FE}" destId="{56E13D94-1ECF-4FC4-9E66-5FDC45C67E23}" srcOrd="0" destOrd="0" presId="urn:microsoft.com/office/officeart/2009/3/layout/StepUpProcess"/>
    <dgm:cxn modelId="{76F90983-AEA2-4206-BE1D-4017C64E3F77}" type="presParOf" srcId="{63F20F3B-50E0-4543-8603-B9C7BD70583E}" destId="{EF05AD66-4649-4FCF-B676-5FEAD504BF93}" srcOrd="4" destOrd="0" presId="urn:microsoft.com/office/officeart/2009/3/layout/StepUpProcess"/>
    <dgm:cxn modelId="{E45CEB09-7B82-42F5-A89D-40626AF3CC7F}" type="presParOf" srcId="{EF05AD66-4649-4FCF-B676-5FEAD504BF93}" destId="{015A4BC4-775A-4782-BF79-17E1A615A642}" srcOrd="0" destOrd="0" presId="urn:microsoft.com/office/officeart/2009/3/layout/StepUpProcess"/>
    <dgm:cxn modelId="{0D2B4D1B-BAD3-463F-98C9-7CED8F2660C9}" type="presParOf" srcId="{EF05AD66-4649-4FCF-B676-5FEAD504BF93}" destId="{6BC2D3FF-77D9-4909-A438-6B14D708A453}" srcOrd="1" destOrd="0" presId="urn:microsoft.com/office/officeart/2009/3/layout/StepUpProcess"/>
    <dgm:cxn modelId="{D2833FEB-710C-4A6E-BF67-55DFE83EABE2}" type="presParOf" srcId="{EF05AD66-4649-4FCF-B676-5FEAD504BF93}" destId="{46C03574-D58B-4358-B2D9-BED87EFD6C87}" srcOrd="2" destOrd="0" presId="urn:microsoft.com/office/officeart/2009/3/layout/StepUpProcess"/>
    <dgm:cxn modelId="{19DC34B9-75ED-406B-A075-925DCCBF9754}" type="presParOf" srcId="{63F20F3B-50E0-4543-8603-B9C7BD70583E}" destId="{0AF98FF1-3981-435F-9050-0DD367E3C1A5}" srcOrd="5" destOrd="0" presId="urn:microsoft.com/office/officeart/2009/3/layout/StepUpProcess"/>
    <dgm:cxn modelId="{AF78049B-86DD-496C-8164-F94F34DA9BD9}" type="presParOf" srcId="{0AF98FF1-3981-435F-9050-0DD367E3C1A5}" destId="{9120E539-C4B6-4083-A7CA-BF9471DAB430}" srcOrd="0" destOrd="0" presId="urn:microsoft.com/office/officeart/2009/3/layout/StepUpProcess"/>
    <dgm:cxn modelId="{73954572-C62D-4467-874A-8C7430C6344C}" type="presParOf" srcId="{63F20F3B-50E0-4543-8603-B9C7BD70583E}" destId="{381A6248-BCF5-48D1-B698-FD30A0D19438}" srcOrd="6" destOrd="0" presId="urn:microsoft.com/office/officeart/2009/3/layout/StepUpProcess"/>
    <dgm:cxn modelId="{45EEFE96-8715-47DD-9BEC-E4EBCDC00692}" type="presParOf" srcId="{381A6248-BCF5-48D1-B698-FD30A0D19438}" destId="{D0FC3528-6D39-42C7-9C7B-5DCC4C889B21}" srcOrd="0" destOrd="0" presId="urn:microsoft.com/office/officeart/2009/3/layout/StepUpProcess"/>
    <dgm:cxn modelId="{747E3F07-FF56-4440-BF65-5EFB5C227C66}" type="presParOf" srcId="{381A6248-BCF5-48D1-B698-FD30A0D19438}" destId="{045EAF07-907F-4D99-8B65-71492BE72A5D}" srcOrd="1" destOrd="0" presId="urn:microsoft.com/office/officeart/2009/3/layout/StepUpProcess"/>
    <dgm:cxn modelId="{BDD82CA3-67D3-4FB5-8D21-7B9C49461B5E}" type="presParOf" srcId="{381A6248-BCF5-48D1-B698-FD30A0D19438}" destId="{25C5DA2B-81B4-4FC1-B3EC-1DCBCBF41FEC}" srcOrd="2" destOrd="0" presId="urn:microsoft.com/office/officeart/2009/3/layout/StepUpProcess"/>
    <dgm:cxn modelId="{335F0A18-8929-4258-800B-E1BD7D0A0215}" type="presParOf" srcId="{63F20F3B-50E0-4543-8603-B9C7BD70583E}" destId="{5A227662-0EB1-4584-B8FC-100945E27B90}" srcOrd="7" destOrd="0" presId="urn:microsoft.com/office/officeart/2009/3/layout/StepUpProcess"/>
    <dgm:cxn modelId="{C42D5422-77E7-4E1A-8D23-F1312D69BF00}" type="presParOf" srcId="{5A227662-0EB1-4584-B8FC-100945E27B90}" destId="{E05D74D1-ABF9-4B10-842C-CD709DD1E0F3}" srcOrd="0" destOrd="0" presId="urn:microsoft.com/office/officeart/2009/3/layout/StepUpProcess"/>
    <dgm:cxn modelId="{8CB29D7D-BCB9-4319-BD76-B87FC9C2C64F}" type="presParOf" srcId="{63F20F3B-50E0-4543-8603-B9C7BD70583E}" destId="{1FB0A682-08CE-4745-A2DC-82C895921986}" srcOrd="8" destOrd="0" presId="urn:microsoft.com/office/officeart/2009/3/layout/StepUpProcess"/>
    <dgm:cxn modelId="{0044B814-0B3F-4BD5-925D-A5F7FA1BE419}" type="presParOf" srcId="{1FB0A682-08CE-4745-A2DC-82C895921986}" destId="{2278AD87-075E-42C5-930F-DD45D7F37000}" srcOrd="0" destOrd="0" presId="urn:microsoft.com/office/officeart/2009/3/layout/StepUpProcess"/>
    <dgm:cxn modelId="{49F43262-5FF4-4991-94C2-7D3FD1CE8B61}" type="presParOf" srcId="{1FB0A682-08CE-4745-A2DC-82C895921986}" destId="{450EFC17-0B01-4933-B1CC-BA621224FF3E}" srcOrd="1" destOrd="0" presId="urn:microsoft.com/office/officeart/2009/3/layout/StepUpProcess"/>
    <dgm:cxn modelId="{BF95554A-67EA-4578-8D6B-6FB3CC91F66C}" type="presParOf" srcId="{1FB0A682-08CE-4745-A2DC-82C895921986}" destId="{697E12B7-B99C-4F2C-BD8A-EB4D118D12AE}" srcOrd="2" destOrd="0" presId="urn:microsoft.com/office/officeart/2009/3/layout/StepUpProcess"/>
    <dgm:cxn modelId="{719F921D-EBE3-45DE-9620-3EF3C80CCEA3}" type="presParOf" srcId="{63F20F3B-50E0-4543-8603-B9C7BD70583E}" destId="{2864D6D3-A34B-448C-9B6B-038DD3ABDA5C}" srcOrd="9" destOrd="0" presId="urn:microsoft.com/office/officeart/2009/3/layout/StepUpProcess"/>
    <dgm:cxn modelId="{079485EC-DF5A-43B9-A64D-4F5F98D5C2B5}" type="presParOf" srcId="{2864D6D3-A34B-448C-9B6B-038DD3ABDA5C}" destId="{A48C0C15-F080-4CBF-984E-34F103AFEADE}" srcOrd="0" destOrd="0" presId="urn:microsoft.com/office/officeart/2009/3/layout/StepUpProcess"/>
    <dgm:cxn modelId="{B2A02D74-046A-4E3D-86D4-502DEDB0CC28}" type="presParOf" srcId="{63F20F3B-50E0-4543-8603-B9C7BD70583E}" destId="{F32B2F72-73BF-4673-909D-D8E96B4AD8F2}" srcOrd="10" destOrd="0" presId="urn:microsoft.com/office/officeart/2009/3/layout/StepUpProcess"/>
    <dgm:cxn modelId="{20BE32E3-1849-45FE-8C7F-B6DF2206E90E}" type="presParOf" srcId="{F32B2F72-73BF-4673-909D-D8E96B4AD8F2}" destId="{55486088-8B41-4BB4-B1A6-2D59CBA8DB87}" srcOrd="0" destOrd="0" presId="urn:microsoft.com/office/officeart/2009/3/layout/StepUpProcess"/>
    <dgm:cxn modelId="{C6302072-8240-4614-9C08-E6D2C3DDF62C}" type="presParOf" srcId="{F32B2F72-73BF-4673-909D-D8E96B4AD8F2}" destId="{C69131D3-BDF5-4C4C-A9A0-CFB950226E4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9EBE-F572-4E69-9124-56EE6BA89A18}">
      <dsp:nvSpPr>
        <dsp:cNvPr id="0" name=""/>
        <dsp:cNvSpPr/>
      </dsp:nvSpPr>
      <dsp:spPr>
        <a:xfrm>
          <a:off x="3371403" y="736"/>
          <a:ext cx="1486792" cy="966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الأهداف التعليمية</a:t>
          </a:r>
          <a:endParaRPr lang="ar-SA" sz="2400" kern="1200" dirty="0"/>
        </a:p>
      </dsp:txBody>
      <dsp:txXfrm>
        <a:off x="3418579" y="47912"/>
        <a:ext cx="1392440" cy="872063"/>
      </dsp:txXfrm>
    </dsp:sp>
    <dsp:sp modelId="{B58C8477-5747-486F-A01E-3FC3CE80B610}">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E57B93-0784-4485-B844-1B0CBBFBCDB4}">
      <dsp:nvSpPr>
        <dsp:cNvPr id="0" name=""/>
        <dsp:cNvSpPr/>
      </dsp:nvSpPr>
      <dsp:spPr>
        <a:xfrm>
          <a:off x="5208306" y="1335324"/>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المحتوى الدراسي</a:t>
          </a:r>
          <a:endParaRPr lang="ar-SA" sz="2400" kern="1200" dirty="0"/>
        </a:p>
      </dsp:txBody>
      <dsp:txXfrm>
        <a:off x="5255482" y="1382500"/>
        <a:ext cx="1392440" cy="872063"/>
      </dsp:txXfrm>
    </dsp:sp>
    <dsp:sp modelId="{8C726413-9E0F-4BBA-84E2-D1924D118437}">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B89BDB-595F-4788-870C-E9B11E91A08C}">
      <dsp:nvSpPr>
        <dsp:cNvPr id="0" name=""/>
        <dsp:cNvSpPr/>
      </dsp:nvSpPr>
      <dsp:spPr>
        <a:xfrm>
          <a:off x="4506671" y="3494733"/>
          <a:ext cx="1486792" cy="966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طرق وأساليب التدريس</a:t>
          </a:r>
          <a:endParaRPr lang="ar-SA" sz="2400" kern="1200" dirty="0"/>
        </a:p>
      </dsp:txBody>
      <dsp:txXfrm>
        <a:off x="4553847" y="3541909"/>
        <a:ext cx="1392440" cy="872063"/>
      </dsp:txXfrm>
    </dsp:sp>
    <dsp:sp modelId="{873A8750-7180-4927-ABF0-5163817B5F3E}">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AC9BDCE-5917-42AB-B415-E278D8682F0A}">
      <dsp:nvSpPr>
        <dsp:cNvPr id="0" name=""/>
        <dsp:cNvSpPr/>
      </dsp:nvSpPr>
      <dsp:spPr>
        <a:xfrm>
          <a:off x="2236135" y="3494733"/>
          <a:ext cx="1486792" cy="966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تقنيات ووسائل التعليم </a:t>
          </a:r>
          <a:endParaRPr lang="ar-SA" sz="2400" kern="1200" dirty="0"/>
        </a:p>
      </dsp:txBody>
      <dsp:txXfrm>
        <a:off x="2283311" y="3541909"/>
        <a:ext cx="1392440" cy="872063"/>
      </dsp:txXfrm>
    </dsp:sp>
    <dsp:sp modelId="{474CE7C5-87C5-4E0E-8983-AEF8D7FDB298}">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2CE9DF-A04A-4EC1-BB56-4A27F53924EF}">
      <dsp:nvSpPr>
        <dsp:cNvPr id="0" name=""/>
        <dsp:cNvSpPr/>
      </dsp:nvSpPr>
      <dsp:spPr>
        <a:xfrm>
          <a:off x="1534500" y="1335324"/>
          <a:ext cx="1486792" cy="9664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القياس والتقويم التربوي</a:t>
          </a:r>
          <a:endParaRPr lang="ar-SA" sz="2400" kern="1200" dirty="0"/>
        </a:p>
      </dsp:txBody>
      <dsp:txXfrm>
        <a:off x="1581676" y="1382500"/>
        <a:ext cx="1392440" cy="872063"/>
      </dsp:txXfrm>
    </dsp:sp>
    <dsp:sp modelId="{47AB9C6F-F6E2-44CD-9902-DC75A55E1DC7}">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3C255-D951-4401-878C-5A49371795E8}">
      <dsp:nvSpPr>
        <dsp:cNvPr id="0" name=""/>
        <dsp:cNvSpPr/>
      </dsp:nvSpPr>
      <dsp:spPr>
        <a:xfrm>
          <a:off x="1411427" y="264159"/>
          <a:ext cx="3413760" cy="3413760"/>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المجتمع</a:t>
          </a:r>
          <a:endParaRPr lang="ar-SA" sz="3100" kern="1200" dirty="0"/>
        </a:p>
      </dsp:txBody>
      <dsp:txXfrm>
        <a:off x="3210560" y="987551"/>
        <a:ext cx="1219200" cy="1016000"/>
      </dsp:txXfrm>
    </dsp:sp>
    <dsp:sp modelId="{FA64CDD7-FFFA-4B67-9F9A-133CF2B10620}">
      <dsp:nvSpPr>
        <dsp:cNvPr id="0" name=""/>
        <dsp:cNvSpPr/>
      </dsp:nvSpPr>
      <dsp:spPr>
        <a:xfrm>
          <a:off x="1341120" y="386079"/>
          <a:ext cx="3413760" cy="3413760"/>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المادة الدراسية </a:t>
          </a:r>
          <a:endParaRPr lang="ar-SA" sz="3100" kern="1200" dirty="0"/>
        </a:p>
      </dsp:txBody>
      <dsp:txXfrm>
        <a:off x="2153920" y="2600960"/>
        <a:ext cx="1828800" cy="894080"/>
      </dsp:txXfrm>
    </dsp:sp>
    <dsp:sp modelId="{4F7757DB-CB4D-4D27-B479-AE0AA223D4A4}">
      <dsp:nvSpPr>
        <dsp:cNvPr id="0" name=""/>
        <dsp:cNvSpPr/>
      </dsp:nvSpPr>
      <dsp:spPr>
        <a:xfrm>
          <a:off x="1270812" y="264159"/>
          <a:ext cx="3413760" cy="3413760"/>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المتعلم</a:t>
          </a:r>
          <a:endParaRPr lang="ar-SA" sz="3100" kern="1200" dirty="0"/>
        </a:p>
      </dsp:txBody>
      <dsp:txXfrm>
        <a:off x="1666240" y="987551"/>
        <a:ext cx="1219200" cy="1016000"/>
      </dsp:txXfrm>
    </dsp:sp>
    <dsp:sp modelId="{354456A3-5750-4E91-AA81-5F3CFDC30EA8}">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91C9D-A756-45C9-B4FA-F40E1032B58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498AF-AE61-4D6E-8D93-D70D83CCDC44}">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95556-BE94-4FC3-8BA7-0BF6B3CF1E73}">
      <dsp:nvSpPr>
        <dsp:cNvPr id="0" name=""/>
        <dsp:cNvSpPr/>
      </dsp:nvSpPr>
      <dsp:spPr>
        <a:xfrm rot="5400000">
          <a:off x="256555" y="2311935"/>
          <a:ext cx="756625" cy="125900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7F88C-CB71-40AA-88D2-24BADDFDC6E1}">
      <dsp:nvSpPr>
        <dsp:cNvPr id="0" name=""/>
        <dsp:cNvSpPr/>
      </dsp:nvSpPr>
      <dsp:spPr>
        <a:xfrm>
          <a:off x="130256" y="268810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حدث أو نشاط داخل الدرس</a:t>
          </a:r>
          <a:endParaRPr lang="ar-SA" sz="2100" kern="1200" dirty="0"/>
        </a:p>
      </dsp:txBody>
      <dsp:txXfrm>
        <a:off x="130256" y="2688106"/>
        <a:ext cx="1136638" cy="996330"/>
      </dsp:txXfrm>
    </dsp:sp>
    <dsp:sp modelId="{128751D4-0763-45E0-917D-27D0F0F969B4}">
      <dsp:nvSpPr>
        <dsp:cNvPr id="0" name=""/>
        <dsp:cNvSpPr/>
      </dsp:nvSpPr>
      <dsp:spPr>
        <a:xfrm>
          <a:off x="1052434" y="2219245"/>
          <a:ext cx="214460" cy="214460"/>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4C42F-4FDE-41D0-9F36-2DB1224B2CFC}">
      <dsp:nvSpPr>
        <dsp:cNvPr id="0" name=""/>
        <dsp:cNvSpPr/>
      </dsp:nvSpPr>
      <dsp:spPr>
        <a:xfrm rot="5400000">
          <a:off x="1648023" y="1967614"/>
          <a:ext cx="756625" cy="125900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07C94-E8E1-4A0F-A11E-CEF61DA3B530}">
      <dsp:nvSpPr>
        <dsp:cNvPr id="0" name=""/>
        <dsp:cNvSpPr/>
      </dsp:nvSpPr>
      <dsp:spPr>
        <a:xfrm>
          <a:off x="1521724" y="234378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درس كامل</a:t>
          </a:r>
          <a:endParaRPr lang="ar-SA" sz="2100" kern="1200" dirty="0"/>
        </a:p>
      </dsp:txBody>
      <dsp:txXfrm>
        <a:off x="1521724" y="2343786"/>
        <a:ext cx="1136638" cy="996330"/>
      </dsp:txXfrm>
    </dsp:sp>
    <dsp:sp modelId="{6B76ACC1-7B31-420E-A76A-2F30D9590CDA}">
      <dsp:nvSpPr>
        <dsp:cNvPr id="0" name=""/>
        <dsp:cNvSpPr/>
      </dsp:nvSpPr>
      <dsp:spPr>
        <a:xfrm>
          <a:off x="2443902" y="1874925"/>
          <a:ext cx="214460" cy="214460"/>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A4BC4-775A-4782-BF79-17E1A615A642}">
      <dsp:nvSpPr>
        <dsp:cNvPr id="0" name=""/>
        <dsp:cNvSpPr/>
      </dsp:nvSpPr>
      <dsp:spPr>
        <a:xfrm rot="5400000">
          <a:off x="3039491" y="1623294"/>
          <a:ext cx="756625" cy="125900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D3FF-77D9-4909-A438-6B14D708A453}">
      <dsp:nvSpPr>
        <dsp:cNvPr id="0" name=""/>
        <dsp:cNvSpPr/>
      </dsp:nvSpPr>
      <dsp:spPr>
        <a:xfrm>
          <a:off x="2913192" y="199946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سلسلة دروس</a:t>
          </a:r>
          <a:endParaRPr lang="ar-SA" sz="2100" kern="1200" dirty="0"/>
        </a:p>
      </dsp:txBody>
      <dsp:txXfrm>
        <a:off x="2913192" y="1999466"/>
        <a:ext cx="1136638" cy="996330"/>
      </dsp:txXfrm>
    </dsp:sp>
    <dsp:sp modelId="{46C03574-D58B-4358-B2D9-BED87EFD6C87}">
      <dsp:nvSpPr>
        <dsp:cNvPr id="0" name=""/>
        <dsp:cNvSpPr/>
      </dsp:nvSpPr>
      <dsp:spPr>
        <a:xfrm>
          <a:off x="3835371" y="1530605"/>
          <a:ext cx="214460" cy="214460"/>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C3528-6D39-42C7-9C7B-5DCC4C889B21}">
      <dsp:nvSpPr>
        <dsp:cNvPr id="0" name=""/>
        <dsp:cNvSpPr/>
      </dsp:nvSpPr>
      <dsp:spPr>
        <a:xfrm rot="5400000">
          <a:off x="4430959" y="1278974"/>
          <a:ext cx="756625" cy="125900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EAF07-907F-4D99-8B65-71492BE72A5D}">
      <dsp:nvSpPr>
        <dsp:cNvPr id="0" name=""/>
        <dsp:cNvSpPr/>
      </dsp:nvSpPr>
      <dsp:spPr>
        <a:xfrm>
          <a:off x="4304660" y="165514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وحدة تعليمية</a:t>
          </a:r>
          <a:endParaRPr lang="ar-SA" sz="2100" kern="1200" dirty="0"/>
        </a:p>
      </dsp:txBody>
      <dsp:txXfrm>
        <a:off x="4304660" y="1655146"/>
        <a:ext cx="1136638" cy="996330"/>
      </dsp:txXfrm>
    </dsp:sp>
    <dsp:sp modelId="{25C5DA2B-81B4-4FC1-B3EC-1DCBCBF41FEC}">
      <dsp:nvSpPr>
        <dsp:cNvPr id="0" name=""/>
        <dsp:cNvSpPr/>
      </dsp:nvSpPr>
      <dsp:spPr>
        <a:xfrm>
          <a:off x="5226839" y="1186285"/>
          <a:ext cx="214460" cy="214460"/>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8AD87-075E-42C5-930F-DD45D7F37000}">
      <dsp:nvSpPr>
        <dsp:cNvPr id="0" name=""/>
        <dsp:cNvSpPr/>
      </dsp:nvSpPr>
      <dsp:spPr>
        <a:xfrm rot="5400000">
          <a:off x="5822427" y="934654"/>
          <a:ext cx="756625" cy="1259007"/>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EFC17-0B01-4933-B1CC-BA621224FF3E}">
      <dsp:nvSpPr>
        <dsp:cNvPr id="0" name=""/>
        <dsp:cNvSpPr/>
      </dsp:nvSpPr>
      <dsp:spPr>
        <a:xfrm>
          <a:off x="5696128" y="131082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سنة دراسية</a:t>
          </a:r>
          <a:endParaRPr lang="ar-SA" sz="2100" kern="1200" dirty="0"/>
        </a:p>
      </dsp:txBody>
      <dsp:txXfrm>
        <a:off x="5696128" y="1310826"/>
        <a:ext cx="1136638" cy="996330"/>
      </dsp:txXfrm>
    </dsp:sp>
    <dsp:sp modelId="{697E12B7-B99C-4F2C-BD8A-EB4D118D12AE}">
      <dsp:nvSpPr>
        <dsp:cNvPr id="0" name=""/>
        <dsp:cNvSpPr/>
      </dsp:nvSpPr>
      <dsp:spPr>
        <a:xfrm>
          <a:off x="6618307" y="841964"/>
          <a:ext cx="214460" cy="21446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86088-8B41-4BB4-B1A6-2D59CBA8DB87}">
      <dsp:nvSpPr>
        <dsp:cNvPr id="0" name=""/>
        <dsp:cNvSpPr/>
      </dsp:nvSpPr>
      <dsp:spPr>
        <a:xfrm rot="5400000">
          <a:off x="7213895" y="590334"/>
          <a:ext cx="756625" cy="125900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131D3-BDF5-4C4C-A9A0-CFB950226E48}">
      <dsp:nvSpPr>
        <dsp:cNvPr id="0" name=""/>
        <dsp:cNvSpPr/>
      </dsp:nvSpPr>
      <dsp:spPr>
        <a:xfrm>
          <a:off x="7087596" y="966506"/>
          <a:ext cx="1136638" cy="99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SA" sz="2100" kern="1200" dirty="0" smtClean="0"/>
            <a:t>مرحلة دراسية</a:t>
          </a:r>
          <a:endParaRPr lang="ar-SA" sz="2100" kern="1200" dirty="0"/>
        </a:p>
      </dsp:txBody>
      <dsp:txXfrm>
        <a:off x="7087596" y="966506"/>
        <a:ext cx="1136638" cy="99633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6219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173534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55093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406834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148588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8231815-E62E-4FE7-B049-E1AD2D01E07A}" type="datetimeFigureOut">
              <a:rPr lang="ar-SA" smtClean="0"/>
              <a:t>29/05/45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103535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8231815-E62E-4FE7-B049-E1AD2D01E07A}" type="datetimeFigureOut">
              <a:rPr lang="ar-SA" smtClean="0"/>
              <a:t>29/05/45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201490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8231815-E62E-4FE7-B049-E1AD2D01E07A}" type="datetimeFigureOut">
              <a:rPr lang="ar-SA" smtClean="0"/>
              <a:t>29/05/45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92033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8231815-E62E-4FE7-B049-E1AD2D01E07A}" type="datetimeFigureOut">
              <a:rPr lang="ar-SA" smtClean="0"/>
              <a:t>29/05/45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76982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231815-E62E-4FE7-B049-E1AD2D01E07A}" type="datetimeFigureOut">
              <a:rPr lang="ar-SA" smtClean="0"/>
              <a:t>29/05/45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42753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231815-E62E-4FE7-B049-E1AD2D01E07A}" type="datetimeFigureOut">
              <a:rPr lang="ar-SA" smtClean="0"/>
              <a:t>29/05/45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395A0-AB61-4BDB-AD4F-8A8FA4C30BB8}" type="slidenum">
              <a:rPr lang="ar-SA" smtClean="0"/>
              <a:t>‹#›</a:t>
            </a:fld>
            <a:endParaRPr lang="ar-SA"/>
          </a:p>
        </p:txBody>
      </p:sp>
    </p:spTree>
    <p:extLst>
      <p:ext uri="{BB962C8B-B14F-4D97-AF65-F5344CB8AC3E}">
        <p14:creationId xmlns:p14="http://schemas.microsoft.com/office/powerpoint/2010/main" val="418079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231815-E62E-4FE7-B049-E1AD2D01E07A}" type="datetimeFigureOut">
              <a:rPr lang="ar-SA" smtClean="0"/>
              <a:t>29/05/45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395A0-AB61-4BDB-AD4F-8A8FA4C30BB8}" type="slidenum">
              <a:rPr lang="ar-SA" smtClean="0"/>
              <a:t>‹#›</a:t>
            </a:fld>
            <a:endParaRPr lang="ar-SA"/>
          </a:p>
        </p:txBody>
      </p:sp>
    </p:spTree>
    <p:extLst>
      <p:ext uri="{BB962C8B-B14F-4D97-AF65-F5344CB8AC3E}">
        <p14:creationId xmlns:p14="http://schemas.microsoft.com/office/powerpoint/2010/main" val="14675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مكونات منهج التربية البدنية - الأهداف</a:t>
            </a:r>
            <a:endParaRPr lang="ar-SA" dirty="0"/>
          </a:p>
        </p:txBody>
      </p:sp>
      <p:sp>
        <p:nvSpPr>
          <p:cNvPr id="3" name="عنوان فرعي 2"/>
          <p:cNvSpPr>
            <a:spLocks noGrp="1"/>
          </p:cNvSpPr>
          <p:nvPr>
            <p:ph type="subTitle" idx="1"/>
          </p:nvPr>
        </p:nvSpPr>
        <p:spPr/>
        <p:txBody>
          <a:bodyPr/>
          <a:lstStyle/>
          <a:p>
            <a:r>
              <a:rPr lang="ar-SA" dirty="0" smtClean="0"/>
              <a:t>المحاضرة 5</a:t>
            </a:r>
          </a:p>
          <a:p>
            <a:r>
              <a:rPr lang="ar-SA" dirty="0" smtClean="0"/>
              <a:t>د. راشد محمد الجساس</a:t>
            </a:r>
            <a:endParaRPr lang="ar-SA" dirty="0"/>
          </a:p>
        </p:txBody>
      </p:sp>
    </p:spTree>
    <p:extLst>
      <p:ext uri="{BB962C8B-B14F-4D97-AF65-F5344CB8AC3E}">
        <p14:creationId xmlns:p14="http://schemas.microsoft.com/office/powerpoint/2010/main" val="326324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2-1المجتمع كمصدر لاشتقاق الاهداف</a:t>
            </a:r>
            <a:endParaRPr lang="ar-SA" dirty="0"/>
          </a:p>
        </p:txBody>
      </p:sp>
      <p:sp>
        <p:nvSpPr>
          <p:cNvPr id="3" name="عنصر نائب للمحتوى 2"/>
          <p:cNvSpPr>
            <a:spLocks noGrp="1"/>
          </p:cNvSpPr>
          <p:nvPr>
            <p:ph idx="1"/>
          </p:nvPr>
        </p:nvSpPr>
        <p:spPr/>
        <p:txBody>
          <a:bodyPr>
            <a:normAutofit/>
          </a:bodyPr>
          <a:lstStyle/>
          <a:p>
            <a:r>
              <a:rPr lang="ar-SA" dirty="0" smtClean="0"/>
              <a:t>يجب ان تشتق الأهداف من واقع الإطار الفلسفي والاجتماعي التربوي الذي ارتضاه المجتمع ويوجهه سياسياً واقتصاديا. </a:t>
            </a:r>
          </a:p>
          <a:p>
            <a:r>
              <a:rPr lang="ar-SA" dirty="0" smtClean="0"/>
              <a:t>الاهداف المشتقة المتسقة مع هذا المصدر  تمتاز بأنها :</a:t>
            </a:r>
          </a:p>
          <a:p>
            <a:pPr marL="514350" indent="-514350">
              <a:buFont typeface="+mj-lt"/>
              <a:buAutoNum type="arabicPeriod"/>
            </a:pPr>
            <a:r>
              <a:rPr lang="ar-SA" dirty="0" smtClean="0"/>
              <a:t>مرغوبة اجتماعيًا . </a:t>
            </a:r>
          </a:p>
          <a:p>
            <a:pPr marL="514350" indent="-514350">
              <a:buFont typeface="+mj-lt"/>
              <a:buAutoNum type="arabicPeriod"/>
            </a:pPr>
            <a:r>
              <a:rPr lang="ar-SA" dirty="0" smtClean="0"/>
              <a:t>تراعي حاجات المجتمع. </a:t>
            </a:r>
          </a:p>
          <a:p>
            <a:pPr marL="514350" indent="-514350">
              <a:buFont typeface="+mj-lt"/>
              <a:buAutoNum type="arabicPeriod"/>
            </a:pPr>
            <a:r>
              <a:rPr lang="ar-SA" dirty="0" smtClean="0"/>
              <a:t>تتمشى مع العادات والتقاليد السائدة التي ارتضاها المجتمع.</a:t>
            </a:r>
          </a:p>
          <a:p>
            <a:pPr marL="514350" indent="-514350">
              <a:buFont typeface="+mj-lt"/>
              <a:buAutoNum type="arabicPeriod"/>
            </a:pPr>
            <a:r>
              <a:rPr lang="ar-SA" dirty="0" smtClean="0"/>
              <a:t>تعمل على تحقيق القيم المرغوبة في المجتمع.</a:t>
            </a:r>
          </a:p>
        </p:txBody>
      </p:sp>
    </p:spTree>
    <p:extLst>
      <p:ext uri="{BB962C8B-B14F-4D97-AF65-F5344CB8AC3E}">
        <p14:creationId xmlns:p14="http://schemas.microsoft.com/office/powerpoint/2010/main" val="407322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2-1المجتمع كمصدر لاشتقاق الاهداف</a:t>
            </a:r>
            <a:endParaRPr lang="ar-SA" dirty="0"/>
          </a:p>
        </p:txBody>
      </p:sp>
      <p:sp>
        <p:nvSpPr>
          <p:cNvPr id="3" name="عنصر نائب للمحتوى 2"/>
          <p:cNvSpPr>
            <a:spLocks noGrp="1"/>
          </p:cNvSpPr>
          <p:nvPr>
            <p:ph idx="1"/>
          </p:nvPr>
        </p:nvSpPr>
        <p:spPr/>
        <p:txBody>
          <a:bodyPr/>
          <a:lstStyle/>
          <a:p>
            <a:r>
              <a:rPr lang="ar-SA" dirty="0" smtClean="0"/>
              <a:t>تربط المدرسة بالمجتمع ومؤسساته الأخرى. </a:t>
            </a:r>
          </a:p>
          <a:p>
            <a:r>
              <a:rPr lang="ar-SA" dirty="0" smtClean="0"/>
              <a:t>تؤكد العلاقات الإنسانية. </a:t>
            </a:r>
          </a:p>
          <a:p>
            <a:r>
              <a:rPr lang="ar-SA" dirty="0" smtClean="0"/>
              <a:t>تنمي القيادة والتبعية . </a:t>
            </a:r>
          </a:p>
          <a:p>
            <a:r>
              <a:rPr lang="ar-SA" dirty="0" smtClean="0"/>
              <a:t>تؤكد الكفاية الاقتصادية من حيث إن الفرد منتج ومستهلك. </a:t>
            </a:r>
          </a:p>
          <a:p>
            <a:endParaRPr lang="ar-SA" dirty="0"/>
          </a:p>
        </p:txBody>
      </p:sp>
    </p:spTree>
    <p:extLst>
      <p:ext uri="{BB962C8B-B14F-4D97-AF65-F5344CB8AC3E}">
        <p14:creationId xmlns:p14="http://schemas.microsoft.com/office/powerpoint/2010/main" val="356260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2-2 المتعلم كمصدر لاشتقاق الأهداف</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يجب أن تراعي الاهداف طبيعة المتعلم وحاجاته التالية : الحاجات الفردية كالقدرات – الاستعدادات- الدوافع – الميول ..</a:t>
            </a:r>
          </a:p>
          <a:p>
            <a:r>
              <a:rPr lang="ar-SA" dirty="0" smtClean="0"/>
              <a:t>الحاجات الاجتماعية كالحاجة إلى الصحة ، والامن ، والتعليم ، والتعبير عن النفس ، المسكن ، العمل ، التقدير من الآخرين...</a:t>
            </a:r>
          </a:p>
          <a:p>
            <a:r>
              <a:rPr lang="ar-SA" dirty="0" smtClean="0"/>
              <a:t>الحاجات المتعلقة بالإطار الاجتماعي الذي يشكل التكامل النفسي للمتعلم: الارتباط بالواقع والحقيقة، تأكيد الذات، الوازن بين النجاح والفشل ، الحفاظ على الشخصية... </a:t>
            </a:r>
            <a:endParaRPr lang="ar-SA" dirty="0"/>
          </a:p>
        </p:txBody>
      </p:sp>
    </p:spTree>
    <p:extLst>
      <p:ext uri="{BB962C8B-B14F-4D97-AF65-F5344CB8AC3E}">
        <p14:creationId xmlns:p14="http://schemas.microsoft.com/office/powerpoint/2010/main" val="210907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2-2 المتعلم كمصدر لاشتقاق الأهداف</a:t>
            </a:r>
            <a:endParaRPr lang="ar-SA" dirty="0"/>
          </a:p>
        </p:txBody>
      </p:sp>
      <p:sp>
        <p:nvSpPr>
          <p:cNvPr id="3" name="عنصر نائب للمحتوى 2"/>
          <p:cNvSpPr>
            <a:spLocks noGrp="1"/>
          </p:cNvSpPr>
          <p:nvPr>
            <p:ph idx="1"/>
          </p:nvPr>
        </p:nvSpPr>
        <p:spPr/>
        <p:txBody>
          <a:bodyPr/>
          <a:lstStyle/>
          <a:p>
            <a:r>
              <a:rPr lang="ar-SA" b="1" dirty="0" smtClean="0"/>
              <a:t>الاهداف المشتقة المتسقة مع هذا المصدر  تمتاز بأنها :</a:t>
            </a:r>
          </a:p>
          <a:p>
            <a:pPr marL="514350" indent="-514350">
              <a:buFont typeface="+mj-lt"/>
              <a:buAutoNum type="arabicPeriod"/>
            </a:pPr>
            <a:r>
              <a:rPr lang="ar-SA" dirty="0" smtClean="0"/>
              <a:t>تراعي مستوى النضج .</a:t>
            </a:r>
          </a:p>
          <a:p>
            <a:pPr marL="514350" indent="-514350">
              <a:buFont typeface="+mj-lt"/>
              <a:buAutoNum type="arabicPeriod"/>
            </a:pPr>
            <a:r>
              <a:rPr lang="ar-SA" dirty="0" smtClean="0"/>
              <a:t>تلائم الفروق الفردية.</a:t>
            </a:r>
          </a:p>
          <a:p>
            <a:pPr marL="514350" indent="-514350">
              <a:buFont typeface="+mj-lt"/>
              <a:buAutoNum type="arabicPeriod"/>
            </a:pPr>
            <a:r>
              <a:rPr lang="ar-SA" dirty="0" smtClean="0"/>
              <a:t>تحقق حاجات المتعلم المختلفة.</a:t>
            </a:r>
          </a:p>
          <a:p>
            <a:pPr marL="514350" indent="-514350">
              <a:buFont typeface="+mj-lt"/>
              <a:buAutoNum type="arabicPeriod"/>
            </a:pPr>
            <a:r>
              <a:rPr lang="ar-SA" dirty="0" smtClean="0"/>
              <a:t>تعطي الفرصة في حدود القدرات والاستعدادات.</a:t>
            </a:r>
          </a:p>
          <a:p>
            <a:pPr marL="514350" indent="-514350">
              <a:buFont typeface="+mj-lt"/>
              <a:buAutoNum type="arabicPeriod"/>
            </a:pPr>
            <a:r>
              <a:rPr lang="ar-SA" dirty="0" smtClean="0"/>
              <a:t>تشكل في مجموعها التكامل البدني والعقلي والاجتماعي والنفسي المرغوب. </a:t>
            </a:r>
            <a:endParaRPr lang="ar-SA" dirty="0"/>
          </a:p>
        </p:txBody>
      </p:sp>
    </p:spTree>
    <p:extLst>
      <p:ext uri="{BB962C8B-B14F-4D97-AF65-F5344CB8AC3E}">
        <p14:creationId xmlns:p14="http://schemas.microsoft.com/office/powerpoint/2010/main" val="267581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2-3 المادة الدراسية كمصدر لاشتقاق الأهداف</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تعتبر المادة الدراسية من أغلب المصادر الشائعة لاشتقاق الأهداف والبنية المعرفية للتربية البدنية زاخرة بما تحويه المواد الاخرى من معارف ومهارات واتجاهات مرتبطة بالتربية البدنية.</a:t>
            </a:r>
          </a:p>
          <a:p>
            <a:r>
              <a:rPr lang="ar-SA" dirty="0" smtClean="0"/>
              <a:t>النظرة التكاملية بين المواد وبعضها إن الحصائل المتوقعة واليت توجه لاختيار الخبرات والأنشطة سوف تعكس حاجات المتعلمين ، لذلك فإن المفاهيم البدنية والصحية والميكانيكية والنفسية والعلمية التي تنتج عن المدخل التكاملي سوف تكون اساسا واضحا لاشتقاق الأهداف. </a:t>
            </a:r>
            <a:endParaRPr lang="ar-SA" dirty="0"/>
          </a:p>
        </p:txBody>
      </p:sp>
    </p:spTree>
    <p:extLst>
      <p:ext uri="{BB962C8B-B14F-4D97-AF65-F5344CB8AC3E}">
        <p14:creationId xmlns:p14="http://schemas.microsoft.com/office/powerpoint/2010/main" val="374996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2-3 المادة الدراسية كمصدر لاشتقاق الأهداف</a:t>
            </a:r>
            <a:endParaRPr lang="ar-SA" dirty="0"/>
          </a:p>
        </p:txBody>
      </p:sp>
      <p:sp>
        <p:nvSpPr>
          <p:cNvPr id="3" name="عنصر نائب للمحتوى 2"/>
          <p:cNvSpPr>
            <a:spLocks noGrp="1"/>
          </p:cNvSpPr>
          <p:nvPr>
            <p:ph idx="1"/>
          </p:nvPr>
        </p:nvSpPr>
        <p:spPr/>
        <p:txBody>
          <a:bodyPr>
            <a:normAutofit/>
          </a:bodyPr>
          <a:lstStyle/>
          <a:p>
            <a:r>
              <a:rPr lang="ar-SA" b="1" dirty="0" smtClean="0"/>
              <a:t>الاهداف المشتقة المتسقة مع هذا المصدر  تمتاز بأنها :</a:t>
            </a:r>
          </a:p>
          <a:p>
            <a:r>
              <a:rPr lang="ar-SA" b="1" dirty="0" smtClean="0"/>
              <a:t>غائية وليست نهائية . </a:t>
            </a:r>
          </a:p>
          <a:p>
            <a:r>
              <a:rPr lang="ar-SA" b="1" dirty="0" smtClean="0"/>
              <a:t>تستوعب التطور العلمي والتكنولوجي.</a:t>
            </a:r>
          </a:p>
          <a:p>
            <a:endParaRPr lang="ar-SA" b="1" dirty="0" smtClean="0"/>
          </a:p>
          <a:p>
            <a:endParaRPr lang="ar-SA" b="1" dirty="0" smtClean="0"/>
          </a:p>
          <a:p>
            <a:endParaRPr lang="ar-SA" dirty="0"/>
          </a:p>
        </p:txBody>
      </p:sp>
    </p:spTree>
    <p:extLst>
      <p:ext uri="{BB962C8B-B14F-4D97-AF65-F5344CB8AC3E}">
        <p14:creationId xmlns:p14="http://schemas.microsoft.com/office/powerpoint/2010/main" val="162413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2-3 المادة الدراسية كمصدر لاشتقاق الأهداف</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b="1" dirty="0" smtClean="0"/>
              <a:t>معايير اختيار الاهداف : </a:t>
            </a:r>
          </a:p>
          <a:p>
            <a:pPr marL="514350" indent="-514350">
              <a:buFont typeface="+mj-lt"/>
              <a:buAutoNum type="arabicPeriod"/>
            </a:pPr>
            <a:r>
              <a:rPr lang="ar-SA" dirty="0" smtClean="0"/>
              <a:t>تكون محدودة العدد.</a:t>
            </a:r>
          </a:p>
          <a:p>
            <a:pPr marL="514350" indent="-514350">
              <a:buFont typeface="+mj-lt"/>
              <a:buAutoNum type="arabicPeriod"/>
            </a:pPr>
            <a:r>
              <a:rPr lang="ar-SA" dirty="0" smtClean="0"/>
              <a:t>واقعية عملية.</a:t>
            </a:r>
          </a:p>
          <a:p>
            <a:pPr marL="514350" indent="-514350">
              <a:buFont typeface="+mj-lt"/>
              <a:buAutoNum type="arabicPeriod"/>
            </a:pPr>
            <a:r>
              <a:rPr lang="ar-SA" dirty="0" smtClean="0"/>
              <a:t>مرنة.</a:t>
            </a:r>
          </a:p>
          <a:p>
            <a:pPr marL="514350" indent="-514350">
              <a:buFont typeface="+mj-lt"/>
              <a:buAutoNum type="arabicPeriod"/>
            </a:pPr>
            <a:r>
              <a:rPr lang="ar-SA" dirty="0" smtClean="0"/>
              <a:t>ذات قيمة علمية.</a:t>
            </a:r>
          </a:p>
          <a:p>
            <a:pPr marL="514350" indent="-514350">
              <a:buFont typeface="+mj-lt"/>
              <a:buAutoNum type="arabicPeriod"/>
            </a:pPr>
            <a:r>
              <a:rPr lang="ar-SA" dirty="0" smtClean="0"/>
              <a:t>قابلة للتحديد والتخصيص. </a:t>
            </a:r>
          </a:p>
          <a:p>
            <a:pPr marL="514350" indent="-514350">
              <a:buFont typeface="+mj-lt"/>
              <a:buAutoNum type="arabicPeriod"/>
            </a:pPr>
            <a:r>
              <a:rPr lang="ar-SA" dirty="0" smtClean="0"/>
              <a:t>الاتساق وعدم التناقض</a:t>
            </a:r>
          </a:p>
          <a:p>
            <a:pPr marL="514350" indent="-514350">
              <a:buFont typeface="+mj-lt"/>
              <a:buAutoNum type="arabicPeriod"/>
            </a:pPr>
            <a:r>
              <a:rPr lang="ar-SA" dirty="0" smtClean="0"/>
              <a:t>مترابطة في إطار متكامل.</a:t>
            </a:r>
          </a:p>
          <a:p>
            <a:pPr marL="514350" indent="-514350">
              <a:buFont typeface="+mj-lt"/>
              <a:buAutoNum type="arabicPeriod"/>
            </a:pPr>
            <a:r>
              <a:rPr lang="ar-SA" dirty="0" smtClean="0"/>
              <a:t>يمكن تحقيقها في ضوء الامكانات المتاحة. </a:t>
            </a:r>
          </a:p>
          <a:p>
            <a:endParaRPr lang="ar-SA" dirty="0"/>
          </a:p>
        </p:txBody>
      </p:sp>
    </p:spTree>
    <p:extLst>
      <p:ext uri="{BB962C8B-B14F-4D97-AF65-F5344CB8AC3E}">
        <p14:creationId xmlns:p14="http://schemas.microsoft.com/office/powerpoint/2010/main" val="418298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2-3 المادة الدراسية كمصدر لاشتقاق الأهداف</a:t>
            </a:r>
            <a:endParaRPr lang="ar-SA" dirty="0"/>
          </a:p>
        </p:txBody>
      </p:sp>
      <p:sp>
        <p:nvSpPr>
          <p:cNvPr id="3" name="عنصر نائب للمحتوى 2"/>
          <p:cNvSpPr>
            <a:spLocks noGrp="1"/>
          </p:cNvSpPr>
          <p:nvPr>
            <p:ph idx="1"/>
          </p:nvPr>
        </p:nvSpPr>
        <p:spPr/>
        <p:txBody>
          <a:bodyPr/>
          <a:lstStyle/>
          <a:p>
            <a:r>
              <a:rPr lang="ar-SA" dirty="0" smtClean="0"/>
              <a:t>تعتقد فليشن ان الاهداف العامة للتربية البدنية يجب ان تعتمد على </a:t>
            </a:r>
            <a:r>
              <a:rPr lang="ar-SA" dirty="0" err="1" smtClean="0"/>
              <a:t>محكات</a:t>
            </a:r>
            <a:r>
              <a:rPr lang="ar-SA" dirty="0" smtClean="0"/>
              <a:t> التقدير التالية :</a:t>
            </a:r>
          </a:p>
          <a:p>
            <a:r>
              <a:rPr lang="ar-SA" dirty="0" smtClean="0"/>
              <a:t>درجة تعبيرها عن المفاهيم المهمة في بيئة المعرفة.</a:t>
            </a:r>
          </a:p>
          <a:p>
            <a:r>
              <a:rPr lang="ar-SA" dirty="0" smtClean="0"/>
              <a:t>درجة أهميتها فيما يتصل بالأهداف التربوية العامة. </a:t>
            </a:r>
            <a:endParaRPr lang="ar-SA" dirty="0"/>
          </a:p>
        </p:txBody>
      </p:sp>
    </p:spTree>
    <p:extLst>
      <p:ext uri="{BB962C8B-B14F-4D97-AF65-F5344CB8AC3E}">
        <p14:creationId xmlns:p14="http://schemas.microsoft.com/office/powerpoint/2010/main" val="6505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الأهداف والتغيرات السلوك</a:t>
            </a:r>
            <a:endParaRPr lang="ar-SA" dirty="0"/>
          </a:p>
        </p:txBody>
      </p:sp>
      <p:sp>
        <p:nvSpPr>
          <p:cNvPr id="3" name="عنصر نائب للمحتوى 2"/>
          <p:cNvSpPr>
            <a:spLocks noGrp="1"/>
          </p:cNvSpPr>
          <p:nvPr>
            <p:ph idx="1"/>
          </p:nvPr>
        </p:nvSpPr>
        <p:spPr/>
        <p:txBody>
          <a:bodyPr/>
          <a:lstStyle/>
          <a:p>
            <a:r>
              <a:rPr lang="ar-SA" dirty="0" smtClean="0"/>
              <a:t>الاهداف التعليمية هي المعنية بالتغير في السلوك.</a:t>
            </a:r>
          </a:p>
          <a:p>
            <a:r>
              <a:rPr lang="ar-SA" dirty="0" smtClean="0"/>
              <a:t>الاهداف التعليمية هي ذلك الوصف للتغيرات التي نتوقع حدوثها في سلوك المتعلم نتيجة لتزويده بالخبرات التعليمية وتفاعله مع المواقف المختلفة التي يتضمنها المنهج. </a:t>
            </a:r>
          </a:p>
          <a:p>
            <a:r>
              <a:rPr lang="ar-SA" dirty="0" smtClean="0"/>
              <a:t>وصف الحصائل ومخرجات التعلم المرغوبة والتي يمكن أن يحققها كل متعلم من خلال المشاركة الشخصية في أنشطة منهج التربية البدنية. </a:t>
            </a:r>
            <a:endParaRPr lang="ar-SA" dirty="0"/>
          </a:p>
        </p:txBody>
      </p:sp>
    </p:spTree>
    <p:extLst>
      <p:ext uri="{BB962C8B-B14F-4D97-AF65-F5344CB8AC3E}">
        <p14:creationId xmlns:p14="http://schemas.microsoft.com/office/powerpoint/2010/main" val="78931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مجالات السلوك في التربية البدنية </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5527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4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أهداف المحاضرة</a:t>
            </a:r>
            <a:endParaRPr lang="ar-SA" dirty="0"/>
          </a:p>
        </p:txBody>
      </p:sp>
      <p:sp>
        <p:nvSpPr>
          <p:cNvPr id="3" name="عنصر نائب للمحتوى 2"/>
          <p:cNvSpPr>
            <a:spLocks noGrp="1"/>
          </p:cNvSpPr>
          <p:nvPr>
            <p:ph idx="1"/>
          </p:nvPr>
        </p:nvSpPr>
        <p:spPr/>
        <p:txBody>
          <a:bodyPr/>
          <a:lstStyle/>
          <a:p>
            <a:r>
              <a:rPr lang="ar-SA" dirty="0" smtClean="0"/>
              <a:t>سوف يكون الطالب قادراً على :</a:t>
            </a:r>
          </a:p>
          <a:p>
            <a:r>
              <a:rPr lang="ar-SA" dirty="0" smtClean="0"/>
              <a:t>التعرف مكونات منهج التربية البدنية. </a:t>
            </a:r>
          </a:p>
          <a:p>
            <a:r>
              <a:rPr lang="ar-SA" dirty="0" smtClean="0"/>
              <a:t>تحديد أهداف منهج التربية البدنية ومستوياتها.</a:t>
            </a:r>
          </a:p>
          <a:p>
            <a:r>
              <a:rPr lang="ar-SA" dirty="0" smtClean="0"/>
              <a:t>تميز أمثلة على أهداف منهج التربية البدنية وفق توجهاته القيمية.  </a:t>
            </a:r>
          </a:p>
        </p:txBody>
      </p:sp>
    </p:spTree>
    <p:extLst>
      <p:ext uri="{BB962C8B-B14F-4D97-AF65-F5344CB8AC3E}">
        <p14:creationId xmlns:p14="http://schemas.microsoft.com/office/powerpoint/2010/main" val="26815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مدى الأهداف التعليمية</a:t>
            </a:r>
            <a:endParaRPr lang="ar-SA" dirty="0"/>
          </a:p>
        </p:txBody>
      </p:sp>
      <p:sp>
        <p:nvSpPr>
          <p:cNvPr id="3" name="عنصر نائب للمحتوى 2"/>
          <p:cNvSpPr>
            <a:spLocks noGrp="1"/>
          </p:cNvSpPr>
          <p:nvPr>
            <p:ph idx="1"/>
          </p:nvPr>
        </p:nvSpPr>
        <p:spPr/>
        <p:txBody>
          <a:bodyPr/>
          <a:lstStyle/>
          <a:p>
            <a:r>
              <a:rPr lang="ar-SA" dirty="0" smtClean="0"/>
              <a:t>أهداف المحتوى تختلف في مستوى العمومية في ضوء مجالات السلوك الثلاثة. </a:t>
            </a:r>
          </a:p>
          <a:p>
            <a:r>
              <a:rPr lang="ar-SA" dirty="0" smtClean="0"/>
              <a:t>يحتاج بعض الأهداف إلى وقت طويل كسنة دراسية ، مثل : تنمية القدرة على الاشتراك في أنشطة ورياضات مدى الحياة. </a:t>
            </a:r>
          </a:p>
          <a:p>
            <a:r>
              <a:rPr lang="ar-SA" dirty="0" smtClean="0"/>
              <a:t>يحتاج بعض الأهداف إلى وقت قصير كسلسلة من </a:t>
            </a:r>
            <a:r>
              <a:rPr lang="ar-SA" dirty="0" err="1" smtClean="0"/>
              <a:t>الدورس</a:t>
            </a:r>
            <a:r>
              <a:rPr lang="ar-SA" dirty="0" smtClean="0"/>
              <a:t> ، مثل : التعرف قواعد التنس في القانون. </a:t>
            </a:r>
            <a:endParaRPr lang="ar-SA" dirty="0"/>
          </a:p>
        </p:txBody>
      </p:sp>
    </p:spTree>
    <p:extLst>
      <p:ext uri="{BB962C8B-B14F-4D97-AF65-F5344CB8AC3E}">
        <p14:creationId xmlns:p14="http://schemas.microsoft.com/office/powerpoint/2010/main" val="290311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مدى الأهداف التعليمية في منهج التربية البدنية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5786412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سهم لأعلى 4"/>
          <p:cNvSpPr/>
          <p:nvPr/>
        </p:nvSpPr>
        <p:spPr>
          <a:xfrm>
            <a:off x="7812360" y="3522397"/>
            <a:ext cx="360040" cy="15841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مستطيل 6"/>
          <p:cNvSpPr/>
          <p:nvPr/>
        </p:nvSpPr>
        <p:spPr>
          <a:xfrm>
            <a:off x="1597908" y="5532040"/>
            <a:ext cx="727314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أطول الوقت المستخدم في تعليم الهدف في الاهداف على مستوى المرحلة</a:t>
            </a:r>
            <a:endParaRPr lang="ar-SA"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4966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أمثلة أهداف تعليمية بدنية</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61121"/>
            <a:ext cx="8229600" cy="4404121"/>
          </a:xfrm>
        </p:spPr>
      </p:pic>
    </p:spTree>
    <p:extLst>
      <p:ext uri="{BB962C8B-B14F-4D97-AF65-F5344CB8AC3E}">
        <p14:creationId xmlns:p14="http://schemas.microsoft.com/office/powerpoint/2010/main" val="303938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أمثلة أهداف تعليمية بدنية</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384" y="1600200"/>
            <a:ext cx="7635232" cy="4525963"/>
          </a:xfrm>
        </p:spPr>
      </p:pic>
    </p:spTree>
    <p:extLst>
      <p:ext uri="{BB962C8B-B14F-4D97-AF65-F5344CB8AC3E}">
        <p14:creationId xmlns:p14="http://schemas.microsoft.com/office/powerpoint/2010/main" val="301330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الأهداف كانعكاس لتوجهات قيمية </a:t>
            </a:r>
            <a:endParaRPr lang="ar-SA" dirty="0"/>
          </a:p>
        </p:txBody>
      </p:sp>
      <p:sp>
        <p:nvSpPr>
          <p:cNvPr id="3" name="عنصر نائب للمحتوى 2"/>
          <p:cNvSpPr>
            <a:spLocks noGrp="1"/>
          </p:cNvSpPr>
          <p:nvPr>
            <p:ph idx="1"/>
          </p:nvPr>
        </p:nvSpPr>
        <p:spPr/>
        <p:txBody>
          <a:bodyPr/>
          <a:lstStyle/>
          <a:p>
            <a:pPr marL="0" indent="0">
              <a:buNone/>
            </a:pPr>
            <a:r>
              <a:rPr lang="ar-SA" dirty="0"/>
              <a:t>مهارة الانضباط:</a:t>
            </a:r>
            <a:endParaRPr lang="en-US" dirty="0"/>
          </a:p>
          <a:p>
            <a:r>
              <a:rPr lang="ar-SA" dirty="0"/>
              <a:t>يثبت الكفاءة في مختلف المهارات الانتقالية ، غير الانتقالية والتناول . </a:t>
            </a:r>
            <a:endParaRPr lang="en-US" dirty="0"/>
          </a:p>
          <a:p>
            <a:r>
              <a:rPr lang="ar-SA" dirty="0"/>
              <a:t>يثبت ويفهم مفاهيم اللياقة المرتبطة بالصحة والجلد الدوري التنفسي والقوة العضلية ، الجلد العضلي ، المرونة ، تركيب الجسم .</a:t>
            </a:r>
            <a:endParaRPr lang="en-US" dirty="0"/>
          </a:p>
          <a:p>
            <a:r>
              <a:rPr lang="ar-SA" dirty="0"/>
              <a:t>يثبت البراعة في ثلاثة من أنشطة مدى الحياة. </a:t>
            </a:r>
            <a:endParaRPr lang="en-US" dirty="0"/>
          </a:p>
          <a:p>
            <a:endParaRPr lang="ar-SA" dirty="0"/>
          </a:p>
        </p:txBody>
      </p:sp>
    </p:spTree>
    <p:extLst>
      <p:ext uri="{BB962C8B-B14F-4D97-AF65-F5344CB8AC3E}">
        <p14:creationId xmlns:p14="http://schemas.microsoft.com/office/powerpoint/2010/main" val="365154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الأهداف كانعكاس لتوجهات قيمية </a:t>
            </a:r>
            <a:endParaRPr lang="ar-SA" dirty="0"/>
          </a:p>
        </p:txBody>
      </p:sp>
      <p:sp>
        <p:nvSpPr>
          <p:cNvPr id="3" name="عنصر نائب للمحتوى 2"/>
          <p:cNvSpPr>
            <a:spLocks noGrp="1"/>
          </p:cNvSpPr>
          <p:nvPr>
            <p:ph idx="1"/>
          </p:nvPr>
        </p:nvSpPr>
        <p:spPr/>
        <p:txBody>
          <a:bodyPr/>
          <a:lstStyle/>
          <a:p>
            <a:pPr marL="0" indent="0">
              <a:buNone/>
            </a:pPr>
            <a:r>
              <a:rPr lang="ar-SA" dirty="0"/>
              <a:t>تحقيق الذات :</a:t>
            </a:r>
            <a:endParaRPr lang="en-US" dirty="0"/>
          </a:p>
          <a:p>
            <a:r>
              <a:rPr lang="ar-SA" dirty="0"/>
              <a:t>ينمي الثقة في القدرة على تعلم مهارات العاب جديدة. </a:t>
            </a:r>
            <a:endParaRPr lang="en-US" dirty="0"/>
          </a:p>
          <a:p>
            <a:r>
              <a:rPr lang="ar-SA" dirty="0"/>
              <a:t>ينمي مهارات تقدير الذات ، اتجاه الذات ، التحكم في الذات. </a:t>
            </a:r>
            <a:endParaRPr lang="en-US" dirty="0"/>
          </a:p>
          <a:p>
            <a:r>
              <a:rPr lang="ar-SA" dirty="0"/>
              <a:t>الاستعداد لقبول مسؤوليات جديدة للإسهام في إنجازات المجموعة. </a:t>
            </a:r>
            <a:endParaRPr lang="en-US" dirty="0"/>
          </a:p>
          <a:p>
            <a:endParaRPr lang="ar-SA" dirty="0"/>
          </a:p>
        </p:txBody>
      </p:sp>
    </p:spTree>
    <p:extLst>
      <p:ext uri="{BB962C8B-B14F-4D97-AF65-F5344CB8AC3E}">
        <p14:creationId xmlns:p14="http://schemas.microsoft.com/office/powerpoint/2010/main" val="48447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الأهداف كانعكاس لتوجهات قيمية </a:t>
            </a:r>
            <a:endParaRPr lang="ar-SA" dirty="0"/>
          </a:p>
        </p:txBody>
      </p:sp>
      <p:sp>
        <p:nvSpPr>
          <p:cNvPr id="3" name="عنصر نائب للمحتوى 2"/>
          <p:cNvSpPr>
            <a:spLocks noGrp="1"/>
          </p:cNvSpPr>
          <p:nvPr>
            <p:ph idx="1"/>
          </p:nvPr>
        </p:nvSpPr>
        <p:spPr/>
        <p:txBody>
          <a:bodyPr/>
          <a:lstStyle/>
          <a:p>
            <a:pPr marL="0" indent="0">
              <a:buNone/>
            </a:pPr>
            <a:r>
              <a:rPr lang="ar-SA" dirty="0"/>
              <a:t>عملية التعلم :</a:t>
            </a:r>
            <a:endParaRPr lang="en-US" dirty="0"/>
          </a:p>
          <a:p>
            <a:r>
              <a:rPr lang="ar-SA" dirty="0"/>
              <a:t>يطبق معرفته بالتمرينات واللياقة البدنية في تحسين الأداء في الانشطة المجددة. </a:t>
            </a:r>
            <a:endParaRPr lang="en-US" dirty="0"/>
          </a:p>
          <a:p>
            <a:r>
              <a:rPr lang="ar-SA" dirty="0"/>
              <a:t>يطبق مهارات حل مشكل الحركة لتعديل استراتيجيات الهجوم في أنشطة الفرق ليبطل الدفاع الناجح للفريق الآخر. </a:t>
            </a:r>
            <a:endParaRPr lang="en-US" dirty="0"/>
          </a:p>
          <a:p>
            <a:r>
              <a:rPr lang="ar-SA" dirty="0"/>
              <a:t>يؤدي حركات إيقاع تعبيرية باستخدام مثيرات متنوعة.  </a:t>
            </a:r>
            <a:endParaRPr lang="en-US" dirty="0"/>
          </a:p>
          <a:p>
            <a:endParaRPr lang="ar-SA" dirty="0"/>
          </a:p>
        </p:txBody>
      </p:sp>
    </p:spTree>
    <p:extLst>
      <p:ext uri="{BB962C8B-B14F-4D97-AF65-F5344CB8AC3E}">
        <p14:creationId xmlns:p14="http://schemas.microsoft.com/office/powerpoint/2010/main" val="368098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الأهداف كانعكاس لتوجهات قيمية </a:t>
            </a:r>
            <a:endParaRPr lang="ar-SA" dirty="0"/>
          </a:p>
        </p:txBody>
      </p:sp>
      <p:sp>
        <p:nvSpPr>
          <p:cNvPr id="3" name="عنصر نائب للمحتوى 2"/>
          <p:cNvSpPr>
            <a:spLocks noGrp="1"/>
          </p:cNvSpPr>
          <p:nvPr>
            <p:ph idx="1"/>
          </p:nvPr>
        </p:nvSpPr>
        <p:spPr/>
        <p:txBody>
          <a:bodyPr/>
          <a:lstStyle/>
          <a:p>
            <a:pPr marL="0" indent="0">
              <a:buNone/>
            </a:pPr>
            <a:r>
              <a:rPr lang="ar-SA" dirty="0"/>
              <a:t>التكامل البيئي:</a:t>
            </a:r>
            <a:endParaRPr lang="en-US" dirty="0"/>
          </a:p>
          <a:p>
            <a:r>
              <a:rPr lang="ar-SA" dirty="0"/>
              <a:t>يصبح مؤهلا في تخطيط برنامج الأنشطة البدنية المناسب من أجل المحافظة على اللياقة المرتبطة بالصحة. </a:t>
            </a:r>
            <a:endParaRPr lang="en-US" dirty="0"/>
          </a:p>
          <a:p>
            <a:r>
              <a:rPr lang="ar-SA" dirty="0"/>
              <a:t>تنمية الثقة في أداء مهارات المخاطرة الشخصية في الخلاء مع الانتباه المناسب للمحافظة على البيئة الطبيعية. </a:t>
            </a:r>
            <a:endParaRPr lang="en-US" dirty="0"/>
          </a:p>
          <a:p>
            <a:r>
              <a:rPr lang="ar-SA" dirty="0"/>
              <a:t>يشارك في المتعة والابتهاج والرضا في خبرات الحركة الايجابية مع أفراد من خلفيات ثقافية مختلفة.  </a:t>
            </a:r>
            <a:endParaRPr lang="en-US" dirty="0"/>
          </a:p>
          <a:p>
            <a:endParaRPr lang="ar-SA" dirty="0"/>
          </a:p>
        </p:txBody>
      </p:sp>
    </p:spTree>
    <p:extLst>
      <p:ext uri="{BB962C8B-B14F-4D97-AF65-F5344CB8AC3E}">
        <p14:creationId xmlns:p14="http://schemas.microsoft.com/office/powerpoint/2010/main" val="380939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الأغراض التعليمية </a:t>
            </a:r>
            <a:endParaRPr lang="ar-SA" dirty="0"/>
          </a:p>
        </p:txBody>
      </p:sp>
      <p:sp>
        <p:nvSpPr>
          <p:cNvPr id="3" name="عنصر نائب للمحتوى 2"/>
          <p:cNvSpPr>
            <a:spLocks noGrp="1"/>
          </p:cNvSpPr>
          <p:nvPr>
            <p:ph idx="1"/>
          </p:nvPr>
        </p:nvSpPr>
        <p:spPr/>
        <p:txBody>
          <a:bodyPr/>
          <a:lstStyle/>
          <a:p>
            <a:r>
              <a:rPr lang="ar-SA" dirty="0" smtClean="0"/>
              <a:t>عبارة عن ترجمة الأهداف العريضة إلى عديد من العبارات والجمل الواضحة الدقيقة سهلة الاستخدام. </a:t>
            </a:r>
          </a:p>
          <a:p>
            <a:r>
              <a:rPr lang="ar-SA" dirty="0" smtClean="0"/>
              <a:t>مرتبطة بالأهداف المقررة وتمثل الجسر الذي يمتد بين الأهداف التعليمية للمنهج والحصائل (نواتج التعلم) في الدرس. </a:t>
            </a:r>
          </a:p>
          <a:p>
            <a:r>
              <a:rPr lang="ar-SA" dirty="0" smtClean="0"/>
              <a:t>يمكن تصنيف الأغراض من حيث المدى الزمني إلى بعيدة المدى تتحقق بعد فترة زمنية ، وأغراض قريبة المدى تتحقق في فترة قصيرة </a:t>
            </a:r>
            <a:endParaRPr lang="ar-SA" dirty="0"/>
          </a:p>
        </p:txBody>
      </p:sp>
    </p:spTree>
    <p:extLst>
      <p:ext uri="{BB962C8B-B14F-4D97-AF65-F5344CB8AC3E}">
        <p14:creationId xmlns:p14="http://schemas.microsoft.com/office/powerpoint/2010/main" val="235294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أهم معايير الأغراض التعليمية</a:t>
            </a:r>
            <a:endParaRPr lang="ar-SA" dirty="0"/>
          </a:p>
        </p:txBody>
      </p:sp>
      <p:sp>
        <p:nvSpPr>
          <p:cNvPr id="3" name="عنصر نائب للمحتوى 2"/>
          <p:cNvSpPr>
            <a:spLocks noGrp="1"/>
          </p:cNvSpPr>
          <p:nvPr>
            <p:ph idx="1"/>
          </p:nvPr>
        </p:nvSpPr>
        <p:spPr/>
        <p:txBody>
          <a:bodyPr/>
          <a:lstStyle/>
          <a:p>
            <a:pPr marL="514350" indent="-514350">
              <a:buFont typeface="+mj-lt"/>
              <a:buAutoNum type="arabicPeriod"/>
            </a:pPr>
            <a:r>
              <a:rPr lang="ar-SA" dirty="0" smtClean="0"/>
              <a:t>ارتباطها بالأهداف </a:t>
            </a:r>
          </a:p>
          <a:p>
            <a:pPr marL="514350" indent="-514350">
              <a:buFont typeface="+mj-lt"/>
              <a:buAutoNum type="arabicPeriod"/>
            </a:pPr>
            <a:r>
              <a:rPr lang="ar-SA" dirty="0" smtClean="0"/>
              <a:t>تقابل </a:t>
            </a:r>
            <a:r>
              <a:rPr lang="ar-SA" dirty="0"/>
              <a:t>ح</a:t>
            </a:r>
            <a:r>
              <a:rPr lang="ar-SA" dirty="0" smtClean="0"/>
              <a:t>اجات الموقف التعليمي </a:t>
            </a:r>
          </a:p>
          <a:p>
            <a:pPr marL="514350" indent="-514350">
              <a:buFont typeface="+mj-lt"/>
              <a:buAutoNum type="arabicPeriod"/>
            </a:pPr>
            <a:r>
              <a:rPr lang="ar-SA" dirty="0" smtClean="0"/>
              <a:t>قابلة للملاحظة والقياس</a:t>
            </a:r>
          </a:p>
          <a:p>
            <a:pPr marL="514350" indent="-514350">
              <a:buFont typeface="+mj-lt"/>
              <a:buAutoNum type="arabicPeriod"/>
            </a:pPr>
            <a:r>
              <a:rPr lang="ar-SA" dirty="0" smtClean="0"/>
              <a:t>تحدد الوقت المطلوب للتحقيق</a:t>
            </a:r>
          </a:p>
          <a:p>
            <a:pPr marL="514350" indent="-514350">
              <a:buFont typeface="+mj-lt"/>
              <a:buAutoNum type="arabicPeriod"/>
            </a:pPr>
            <a:r>
              <a:rPr lang="ar-SA" dirty="0" smtClean="0"/>
              <a:t>تشتق من مصادر متعددة </a:t>
            </a:r>
          </a:p>
          <a:p>
            <a:pPr marL="514350" indent="-514350">
              <a:buFont typeface="+mj-lt"/>
              <a:buAutoNum type="arabicPeriod"/>
            </a:pPr>
            <a:r>
              <a:rPr lang="ar-SA" dirty="0" smtClean="0"/>
              <a:t>واضحة يفهمها كل من المخطط والمنفذ. </a:t>
            </a:r>
          </a:p>
          <a:p>
            <a:pPr marL="514350" indent="-514350">
              <a:buFont typeface="+mj-lt"/>
              <a:buAutoNum type="arabicPeriod"/>
            </a:pPr>
            <a:r>
              <a:rPr lang="ar-SA" dirty="0" smtClean="0"/>
              <a:t>وظيفية فعالة </a:t>
            </a:r>
            <a:endParaRPr lang="ar-SA" dirty="0"/>
          </a:p>
        </p:txBody>
      </p:sp>
    </p:spTree>
    <p:extLst>
      <p:ext uri="{BB962C8B-B14F-4D97-AF65-F5344CB8AC3E}">
        <p14:creationId xmlns:p14="http://schemas.microsoft.com/office/powerpoint/2010/main" val="388697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مكونات منهج التربية البدنية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12224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75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تصنيف الأغراض التعليمية</a:t>
            </a:r>
            <a:endParaRPr lang="ar-SA" dirty="0"/>
          </a:p>
        </p:txBody>
      </p:sp>
      <p:sp>
        <p:nvSpPr>
          <p:cNvPr id="3" name="عنصر نائب للمحتوى 2"/>
          <p:cNvSpPr>
            <a:spLocks noGrp="1"/>
          </p:cNvSpPr>
          <p:nvPr>
            <p:ph idx="1"/>
          </p:nvPr>
        </p:nvSpPr>
        <p:spPr/>
        <p:txBody>
          <a:bodyPr/>
          <a:lstStyle/>
          <a:p>
            <a:r>
              <a:rPr lang="ar-SA" dirty="0" smtClean="0"/>
              <a:t>تصنيف الأهداف إلى مجالات السلوك يمكن المعلم من قياس مدى ما تعلمه المتعلم في جوانب السلوك المختلفة ، وذلك باعتبار ان التعلم هو تغير ملحوظ في السلوك كحصيلة لعملية التدريس. </a:t>
            </a:r>
            <a:endParaRPr lang="ar-SA" dirty="0"/>
          </a:p>
        </p:txBody>
      </p:sp>
    </p:spTree>
    <p:extLst>
      <p:ext uri="{BB962C8B-B14F-4D97-AF65-F5344CB8AC3E}">
        <p14:creationId xmlns:p14="http://schemas.microsoft.com/office/powerpoint/2010/main" val="98425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المجال المعرفي </a:t>
            </a:r>
            <a:endParaRPr lang="ar-SA" dirty="0"/>
          </a:p>
        </p:txBody>
      </p:sp>
      <p:sp>
        <p:nvSpPr>
          <p:cNvPr id="3" name="عنصر نائب للمحتوى 2"/>
          <p:cNvSpPr>
            <a:spLocks noGrp="1"/>
          </p:cNvSpPr>
          <p:nvPr>
            <p:ph idx="1"/>
          </p:nvPr>
        </p:nvSpPr>
        <p:spPr/>
        <p:txBody>
          <a:bodyPr/>
          <a:lstStyle/>
          <a:p>
            <a:r>
              <a:rPr lang="ar-SA" dirty="0" smtClean="0"/>
              <a:t>المجال المعرفي يتشمل  6 فئات : </a:t>
            </a:r>
          </a:p>
          <a:p>
            <a:r>
              <a:rPr lang="ar-SA" dirty="0" smtClean="0"/>
              <a:t>المعرفة ، والقدرات العقلية ، ومدى المهارات التي تتراوح ما بين واجبات الاستدعاء البسيط إلى تركيب وتقويم المعلومات والمعارف والأفكار. </a:t>
            </a:r>
            <a:endParaRPr lang="ar-SA" dirty="0"/>
          </a:p>
        </p:txBody>
      </p:sp>
    </p:spTree>
    <p:extLst>
      <p:ext uri="{BB962C8B-B14F-4D97-AF65-F5344CB8AC3E}">
        <p14:creationId xmlns:p14="http://schemas.microsoft.com/office/powerpoint/2010/main" val="117770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3814"/>
          <a:stretch/>
        </p:blipFill>
        <p:spPr>
          <a:xfrm>
            <a:off x="1237765" y="1167292"/>
            <a:ext cx="6430579" cy="4603693"/>
          </a:xfrm>
        </p:spPr>
      </p:pic>
    </p:spTree>
    <p:extLst>
      <p:ext uri="{BB962C8B-B14F-4D97-AF65-F5344CB8AC3E}">
        <p14:creationId xmlns:p14="http://schemas.microsoft.com/office/powerpoint/2010/main" val="252105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على التذكر</a:t>
            </a:r>
            <a:endParaRPr lang="ar-SA" dirty="0"/>
          </a:p>
        </p:txBody>
      </p:sp>
      <p:sp>
        <p:nvSpPr>
          <p:cNvPr id="3" name="عنصر نائب للمحتوى 2"/>
          <p:cNvSpPr>
            <a:spLocks noGrp="1"/>
          </p:cNvSpPr>
          <p:nvPr>
            <p:ph idx="1"/>
          </p:nvPr>
        </p:nvSpPr>
        <p:spPr/>
        <p:txBody>
          <a:bodyPr/>
          <a:lstStyle/>
          <a:p>
            <a:r>
              <a:rPr lang="ar-SA" dirty="0" smtClean="0"/>
              <a:t>يتذكر القواعد ، يصنف المراكز في كرة القدم، يعرف مصطلح اللياقة البدنية، يسمي الحركات البارعة في لعبة الجمباز </a:t>
            </a:r>
            <a:endParaRPr lang="ar-SA" dirty="0"/>
          </a:p>
        </p:txBody>
      </p:sp>
    </p:spTree>
    <p:extLst>
      <p:ext uri="{BB962C8B-B14F-4D97-AF65-F5344CB8AC3E}">
        <p14:creationId xmlns:p14="http://schemas.microsoft.com/office/powerpoint/2010/main" val="3998679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836712"/>
            <a:ext cx="7272808" cy="5289451"/>
          </a:xfrm>
        </p:spPr>
      </p:pic>
    </p:spTree>
    <p:extLst>
      <p:ext uri="{BB962C8B-B14F-4D97-AF65-F5344CB8AC3E}">
        <p14:creationId xmlns:p14="http://schemas.microsoft.com/office/powerpoint/2010/main" val="11439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على الفهم </a:t>
            </a:r>
            <a:endParaRPr lang="ar-SA" dirty="0"/>
          </a:p>
        </p:txBody>
      </p:sp>
      <p:sp>
        <p:nvSpPr>
          <p:cNvPr id="3" name="عنصر نائب للمحتوى 2"/>
          <p:cNvSpPr>
            <a:spLocks noGrp="1"/>
          </p:cNvSpPr>
          <p:nvPr>
            <p:ph idx="1"/>
          </p:nvPr>
        </p:nvSpPr>
        <p:spPr/>
        <p:txBody>
          <a:bodyPr/>
          <a:lstStyle/>
          <a:p>
            <a:pPr marL="0" indent="0">
              <a:buNone/>
            </a:pPr>
            <a:r>
              <a:rPr lang="ar-SA" dirty="0" smtClean="0"/>
              <a:t>الوصف : يفهم ما يتصل بشيء بدون رؤية كل مشتملاته ، يفسر ، يترجم ويستقرئ المواد اللفظية .</a:t>
            </a:r>
          </a:p>
          <a:p>
            <a:pPr marL="0" indent="0">
              <a:buNone/>
            </a:pPr>
            <a:endParaRPr lang="ar-SA" dirty="0" smtClean="0"/>
          </a:p>
          <a:p>
            <a:pPr marL="0" indent="0">
              <a:buNone/>
            </a:pPr>
            <a:r>
              <a:rPr lang="ar-SA" dirty="0" smtClean="0"/>
              <a:t>مثال الاغراض التعليمية:</a:t>
            </a:r>
          </a:p>
          <a:p>
            <a:pPr marL="514350" indent="-514350">
              <a:buFont typeface="+mj-lt"/>
              <a:buAutoNum type="arabicPeriod"/>
            </a:pPr>
            <a:r>
              <a:rPr lang="ar-SA" dirty="0" smtClean="0"/>
              <a:t>يميز أنواع السباحة ،</a:t>
            </a:r>
          </a:p>
          <a:p>
            <a:pPr marL="514350" indent="-514350">
              <a:buFont typeface="+mj-lt"/>
              <a:buAutoNum type="arabicPeriod"/>
            </a:pPr>
            <a:r>
              <a:rPr lang="ar-SA" dirty="0" smtClean="0"/>
              <a:t> يدون تصنيف المصارعة ،</a:t>
            </a:r>
          </a:p>
          <a:p>
            <a:pPr marL="514350" indent="-514350">
              <a:buFont typeface="+mj-lt"/>
              <a:buAutoNum type="arabicPeriod"/>
            </a:pPr>
            <a:r>
              <a:rPr lang="ar-SA" dirty="0" smtClean="0"/>
              <a:t> يفسر الاستراتيجيات الهجومية. </a:t>
            </a:r>
            <a:endParaRPr lang="ar-SA" dirty="0"/>
          </a:p>
        </p:txBody>
      </p:sp>
    </p:spTree>
    <p:extLst>
      <p:ext uri="{BB962C8B-B14F-4D97-AF65-F5344CB8AC3E}">
        <p14:creationId xmlns:p14="http://schemas.microsoft.com/office/powerpoint/2010/main" val="1536096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19672" y="977128"/>
            <a:ext cx="6840760" cy="5404200"/>
          </a:xfrm>
        </p:spPr>
      </p:pic>
    </p:spTree>
    <p:extLst>
      <p:ext uri="{BB962C8B-B14F-4D97-AF65-F5344CB8AC3E}">
        <p14:creationId xmlns:p14="http://schemas.microsoft.com/office/powerpoint/2010/main" val="158195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التطبيق</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dirty="0" smtClean="0"/>
              <a:t>الاغراض التعليمية :</a:t>
            </a:r>
          </a:p>
          <a:p>
            <a:pPr marL="514350" indent="-514350">
              <a:buFont typeface="+mj-lt"/>
              <a:buAutoNum type="arabicPeriod"/>
            </a:pPr>
            <a:r>
              <a:rPr lang="ar-SA" dirty="0" smtClean="0"/>
              <a:t>يعدل في العدو في كرة القدم ،</a:t>
            </a:r>
          </a:p>
          <a:p>
            <a:pPr marL="514350" indent="-514350">
              <a:buFont typeface="+mj-lt"/>
              <a:buAutoNum type="arabicPeriod"/>
            </a:pPr>
            <a:r>
              <a:rPr lang="ar-SA" dirty="0" smtClean="0"/>
              <a:t> يختار القاعدة التي تطبق ،</a:t>
            </a:r>
          </a:p>
          <a:p>
            <a:pPr marL="514350" indent="-514350">
              <a:buFont typeface="+mj-lt"/>
              <a:buAutoNum type="arabicPeriod"/>
            </a:pPr>
            <a:r>
              <a:rPr lang="ar-SA" dirty="0" smtClean="0"/>
              <a:t> يستخدم أنماط الحركة في مهارة جديدة . </a:t>
            </a:r>
          </a:p>
          <a:p>
            <a:endParaRPr lang="ar-SA" dirty="0"/>
          </a:p>
          <a:p>
            <a:r>
              <a:rPr lang="ar-SA" dirty="0" smtClean="0"/>
              <a:t>مثال لأغراض تعليمية: </a:t>
            </a:r>
          </a:p>
          <a:p>
            <a:pPr marL="514350" indent="-514350">
              <a:buFont typeface="+mj-lt"/>
              <a:buAutoNum type="arabicPeriod"/>
            </a:pPr>
            <a:r>
              <a:rPr lang="ar-SA" dirty="0" smtClean="0"/>
              <a:t>التلميذ يكون قادرا على تطبيق المعلومات الفسيولوجية لتطوير برنامج شخصي للتكيف. </a:t>
            </a:r>
          </a:p>
          <a:p>
            <a:pPr marL="514350" indent="-514350">
              <a:buFont typeface="+mj-lt"/>
              <a:buAutoNum type="arabicPeriod"/>
            </a:pPr>
            <a:r>
              <a:rPr lang="ar-SA" dirty="0" smtClean="0"/>
              <a:t>التلميذ يفهم القواعد والاستراتيجيات والقيم لمباراة في الريشة الطائرة بما يكفيه للعب مباراة زوجيه. </a:t>
            </a:r>
            <a:endParaRPr lang="ar-SA" dirty="0"/>
          </a:p>
        </p:txBody>
      </p:sp>
    </p:spTree>
    <p:extLst>
      <p:ext uri="{BB962C8B-B14F-4D97-AF65-F5344CB8AC3E}">
        <p14:creationId xmlns:p14="http://schemas.microsoft.com/office/powerpoint/2010/main" val="240592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124744"/>
            <a:ext cx="6419056" cy="4114126"/>
          </a:xfrm>
        </p:spPr>
      </p:pic>
    </p:spTree>
    <p:extLst>
      <p:ext uri="{BB962C8B-B14F-4D97-AF65-F5344CB8AC3E}">
        <p14:creationId xmlns:p14="http://schemas.microsoft.com/office/powerpoint/2010/main" val="186447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التحليل</a:t>
            </a:r>
            <a:endParaRPr lang="ar-SA" dirty="0"/>
          </a:p>
        </p:txBody>
      </p:sp>
      <p:sp>
        <p:nvSpPr>
          <p:cNvPr id="3" name="عنصر نائب للمحتوى 2"/>
          <p:cNvSpPr>
            <a:spLocks noGrp="1"/>
          </p:cNvSpPr>
          <p:nvPr>
            <p:ph idx="1"/>
          </p:nvPr>
        </p:nvSpPr>
        <p:spPr/>
        <p:txBody>
          <a:bodyPr>
            <a:normAutofit/>
          </a:bodyPr>
          <a:lstStyle/>
          <a:p>
            <a:r>
              <a:rPr lang="ar-SA" dirty="0" smtClean="0"/>
              <a:t>الوصف: يفكك المادة إلى أجزائها، تنظيم وعلاقة الأفكار يتم بوضوح . </a:t>
            </a:r>
          </a:p>
          <a:p>
            <a:r>
              <a:rPr lang="ar-SA" dirty="0" smtClean="0"/>
              <a:t>مثال لأغراض تعليمية:</a:t>
            </a:r>
          </a:p>
          <a:p>
            <a:pPr marL="514350" indent="-514350">
              <a:buFont typeface="+mj-lt"/>
              <a:buAutoNum type="arabicPeriod"/>
            </a:pPr>
            <a:r>
              <a:rPr lang="ar-SA" dirty="0" smtClean="0"/>
              <a:t> تحليل الأداء في مهارة الوقوف على اليدين وفق نظام التوازن وقوانين الميكانيكا الحيوية ليحدد نقاط القوة والضعف. </a:t>
            </a:r>
          </a:p>
          <a:p>
            <a:pPr marL="514350" indent="-514350">
              <a:buFont typeface="+mj-lt"/>
              <a:buAutoNum type="arabicPeriod"/>
            </a:pPr>
            <a:r>
              <a:rPr lang="ar-SA" dirty="0" smtClean="0"/>
              <a:t>تحليل استراتيجيات اللعب في كرة القدم. </a:t>
            </a:r>
          </a:p>
          <a:p>
            <a:pPr marL="514350" indent="-514350">
              <a:buFont typeface="+mj-lt"/>
              <a:buAutoNum type="arabicPeriod"/>
            </a:pPr>
            <a:r>
              <a:rPr lang="ar-SA" dirty="0" smtClean="0"/>
              <a:t>يفرق بين المبادئ الميكانيكية ، </a:t>
            </a:r>
          </a:p>
        </p:txBody>
      </p:sp>
    </p:spTree>
    <p:extLst>
      <p:ext uri="{BB962C8B-B14F-4D97-AF65-F5344CB8AC3E}">
        <p14:creationId xmlns:p14="http://schemas.microsoft.com/office/powerpoint/2010/main" val="271868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 الأهداف التعليمية</a:t>
            </a:r>
            <a:endParaRPr lang="ar-SA" dirty="0"/>
          </a:p>
        </p:txBody>
      </p:sp>
      <p:sp>
        <p:nvSpPr>
          <p:cNvPr id="3" name="عنصر نائب للمحتوى 2"/>
          <p:cNvSpPr>
            <a:spLocks noGrp="1"/>
          </p:cNvSpPr>
          <p:nvPr>
            <p:ph idx="1"/>
          </p:nvPr>
        </p:nvSpPr>
        <p:spPr/>
        <p:txBody>
          <a:bodyPr/>
          <a:lstStyle/>
          <a:p>
            <a:r>
              <a:rPr lang="ar-SA" dirty="0" smtClean="0"/>
              <a:t>لا بد أن يتضمن المنهج صياغة واضحة ودقيقة للأهداف العامة للمحتوى قبل دراسة تخطيط المحتوى. </a:t>
            </a:r>
          </a:p>
          <a:p>
            <a:r>
              <a:rPr lang="ar-SA" dirty="0" smtClean="0"/>
              <a:t>الأهداف هي أولى مدخلات العملية التعليمية ، فهي بمثابة حصائل عامة لأنماط السلوك المختلفة ، واليت هي كنواتج أو مخرجات لهذه العملية. </a:t>
            </a:r>
            <a:endParaRPr lang="ar-SA" dirty="0"/>
          </a:p>
        </p:txBody>
      </p:sp>
    </p:spTree>
    <p:extLst>
      <p:ext uri="{BB962C8B-B14F-4D97-AF65-F5344CB8AC3E}">
        <p14:creationId xmlns:p14="http://schemas.microsoft.com/office/powerpoint/2010/main" val="657650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208912" cy="5361459"/>
          </a:xfrm>
        </p:spPr>
      </p:pic>
    </p:spTree>
    <p:extLst>
      <p:ext uri="{BB962C8B-B14F-4D97-AF65-F5344CB8AC3E}">
        <p14:creationId xmlns:p14="http://schemas.microsoft.com/office/powerpoint/2010/main" val="1203211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التقويم</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الوصف: يحكم على قيم الافكار والمواد والاجراءات تبعا لمستويات والمعايير الداخلية والخارجية وعلى حصائل التعليم.</a:t>
            </a:r>
          </a:p>
          <a:p>
            <a:endParaRPr lang="ar-SA" dirty="0" smtClean="0"/>
          </a:p>
          <a:p>
            <a:r>
              <a:rPr lang="ar-SA" dirty="0" smtClean="0"/>
              <a:t>مثال على الاغراض التعليمية:</a:t>
            </a:r>
          </a:p>
          <a:p>
            <a:pPr marL="514350" indent="-514350">
              <a:buFont typeface="+mj-lt"/>
              <a:buAutoNum type="arabicPeriod"/>
            </a:pPr>
            <a:r>
              <a:rPr lang="ar-SA" dirty="0" smtClean="0"/>
              <a:t>التلميذ سوف يكون قادرا على إجراء الحكم بخصوص قيمة برنامج التمرينات والأنشطة البدنية في التحكم بالوزن . </a:t>
            </a:r>
          </a:p>
          <a:p>
            <a:pPr marL="514350" indent="-514350">
              <a:buFont typeface="+mj-lt"/>
              <a:buAutoNum type="arabicPeriod"/>
            </a:pPr>
            <a:r>
              <a:rPr lang="ar-SA" dirty="0" smtClean="0"/>
              <a:t>يتعرف على الصورة الايجابية والسلبية،</a:t>
            </a:r>
          </a:p>
          <a:p>
            <a:pPr marL="514350" indent="-514350">
              <a:buFont typeface="+mj-lt"/>
              <a:buAutoNum type="arabicPeriod"/>
            </a:pPr>
            <a:r>
              <a:rPr lang="ar-SA" dirty="0" smtClean="0"/>
              <a:t>يحكم مباراة جمباز </a:t>
            </a:r>
          </a:p>
          <a:p>
            <a:pPr marL="514350" indent="-514350">
              <a:buFont typeface="+mj-lt"/>
              <a:buAutoNum type="arabicPeriod"/>
            </a:pPr>
            <a:r>
              <a:rPr lang="ar-SA" dirty="0" smtClean="0"/>
              <a:t>يكتب مقالا </a:t>
            </a:r>
          </a:p>
          <a:p>
            <a:pPr marL="514350" indent="-514350">
              <a:buFont typeface="+mj-lt"/>
              <a:buAutoNum type="arabicPeriod"/>
            </a:pPr>
            <a:r>
              <a:rPr lang="ar-SA" dirty="0" smtClean="0"/>
              <a:t>ينتقد تنظيم دورة رياضية </a:t>
            </a:r>
            <a:endParaRPr lang="ar-SA" dirty="0"/>
          </a:p>
        </p:txBody>
      </p:sp>
    </p:spTree>
    <p:extLst>
      <p:ext uri="{BB962C8B-B14F-4D97-AF65-F5344CB8AC3E}">
        <p14:creationId xmlns:p14="http://schemas.microsoft.com/office/powerpoint/2010/main" val="3867857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الإبداع </a:t>
            </a:r>
            <a:endParaRPr lang="ar-SA" dirty="0"/>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6158"/>
          <a:stretch/>
        </p:blipFill>
        <p:spPr>
          <a:xfrm>
            <a:off x="1691680" y="1844824"/>
            <a:ext cx="6984776" cy="4065315"/>
          </a:xfrm>
        </p:spPr>
      </p:pic>
    </p:spTree>
    <p:extLst>
      <p:ext uri="{BB962C8B-B14F-4D97-AF65-F5344CB8AC3E}">
        <p14:creationId xmlns:p14="http://schemas.microsoft.com/office/powerpoint/2010/main" val="65728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الابداع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الوصف: الأجزاء والعناصر توضع مع بعضها البعض لتشكل تنظيماً كاملاً موحدا ، يرتبط أو يبتكر أنماطا جديدة للبناء. </a:t>
            </a:r>
          </a:p>
          <a:p>
            <a:endParaRPr lang="ar-SA" dirty="0" smtClean="0"/>
          </a:p>
          <a:p>
            <a:r>
              <a:rPr lang="ar-SA" dirty="0" smtClean="0"/>
              <a:t>أمثلة على الاغراض التعليمية:</a:t>
            </a:r>
          </a:p>
          <a:p>
            <a:pPr marL="514350" indent="-514350">
              <a:buFont typeface="+mj-lt"/>
              <a:buAutoNum type="arabicPeriod"/>
            </a:pPr>
            <a:r>
              <a:rPr lang="ar-SA" dirty="0" smtClean="0"/>
              <a:t>يصمم نظاما ،</a:t>
            </a:r>
          </a:p>
          <a:p>
            <a:pPr marL="514350" indent="-514350">
              <a:buFont typeface="+mj-lt"/>
              <a:buAutoNum type="arabicPeriod"/>
            </a:pPr>
            <a:r>
              <a:rPr lang="ar-SA" dirty="0" smtClean="0"/>
              <a:t> يضبط الدفاع ليتحول إلى هجوم ، </a:t>
            </a:r>
          </a:p>
          <a:p>
            <a:pPr marL="514350" indent="-514350">
              <a:buFont typeface="+mj-lt"/>
              <a:buAutoNum type="arabicPeriod"/>
            </a:pPr>
            <a:r>
              <a:rPr lang="ar-SA" dirty="0" smtClean="0"/>
              <a:t>يصمم حركة رقص أو إيقاع جديدة. </a:t>
            </a:r>
          </a:p>
          <a:p>
            <a:pPr marL="514350" indent="-514350">
              <a:buFont typeface="+mj-lt"/>
              <a:buAutoNum type="arabicPeriod"/>
            </a:pPr>
            <a:r>
              <a:rPr lang="ar-SA" dirty="0" smtClean="0"/>
              <a:t>التلميذ سوف يكون قادراً على استخدام المعارف النفسية لتحسين الأداء في جري المسافات المتوسطة. </a:t>
            </a:r>
          </a:p>
          <a:p>
            <a:endParaRPr lang="ar-SA" dirty="0"/>
          </a:p>
        </p:txBody>
      </p:sp>
    </p:spTree>
    <p:extLst>
      <p:ext uri="{BB962C8B-B14F-4D97-AF65-F5344CB8AC3E}">
        <p14:creationId xmlns:p14="http://schemas.microsoft.com/office/powerpoint/2010/main" val="1665570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تصنيف المجال الحركي</a:t>
            </a:r>
            <a:endParaRPr lang="ar-SA" dirty="0"/>
          </a:p>
        </p:txBody>
      </p:sp>
      <p:sp>
        <p:nvSpPr>
          <p:cNvPr id="3" name="عنصر نائب للمحتوى 2"/>
          <p:cNvSpPr>
            <a:spLocks noGrp="1"/>
          </p:cNvSpPr>
          <p:nvPr>
            <p:ph idx="1"/>
          </p:nvPr>
        </p:nvSpPr>
        <p:spPr/>
        <p:txBody>
          <a:bodyPr/>
          <a:lstStyle/>
          <a:p>
            <a:r>
              <a:rPr lang="ar-SA" dirty="0" smtClean="0"/>
              <a:t>قدمت أنيتا </a:t>
            </a:r>
            <a:r>
              <a:rPr lang="ar-SA" dirty="0" err="1" smtClean="0"/>
              <a:t>هارو</a:t>
            </a:r>
            <a:r>
              <a:rPr lang="ar-SA" dirty="0" smtClean="0"/>
              <a:t> </a:t>
            </a:r>
            <a:r>
              <a:rPr lang="en-US" dirty="0" smtClean="0"/>
              <a:t>Harrow </a:t>
            </a:r>
            <a:r>
              <a:rPr lang="ar-SA" dirty="0" smtClean="0"/>
              <a:t> تصنيفا للمجال الحركي حيث عرضت المجال للإنسان تبعا لمبدأ التدرج في المستوى ، فقسمت المجال النفس حركي إلى ستة مستويات ابتداء من الحركة الملحوظة إلى أعلى مستويات الحركة. </a:t>
            </a:r>
          </a:p>
          <a:p>
            <a:r>
              <a:rPr lang="ar-SA" dirty="0" smtClean="0"/>
              <a:t>التحديات التي تواجهه تصنيف </a:t>
            </a:r>
            <a:r>
              <a:rPr lang="ar-SA" dirty="0" err="1" smtClean="0"/>
              <a:t>هارو</a:t>
            </a:r>
            <a:r>
              <a:rPr lang="ar-SA" dirty="0" smtClean="0"/>
              <a:t> صعوبة تحديد وقياس المستوى الأدنى من تقسيم المجال الحركي كالحركات الانعكاسية . </a:t>
            </a:r>
            <a:endParaRPr lang="ar-SA" dirty="0"/>
          </a:p>
        </p:txBody>
      </p:sp>
    </p:spTree>
    <p:extLst>
      <p:ext uri="{BB962C8B-B14F-4D97-AF65-F5344CB8AC3E}">
        <p14:creationId xmlns:p14="http://schemas.microsoft.com/office/powerpoint/2010/main" val="365703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76" t="1176" r="6350"/>
          <a:stretch/>
        </p:blipFill>
        <p:spPr>
          <a:xfrm>
            <a:off x="1187624" y="1002204"/>
            <a:ext cx="7416824" cy="5595148"/>
          </a:xfrm>
        </p:spPr>
      </p:pic>
    </p:spTree>
    <p:extLst>
      <p:ext uri="{BB962C8B-B14F-4D97-AF65-F5344CB8AC3E}">
        <p14:creationId xmlns:p14="http://schemas.microsoft.com/office/powerpoint/2010/main" val="1068243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25477"/>
          <a:stretch/>
        </p:blipFill>
        <p:spPr>
          <a:xfrm>
            <a:off x="395536" y="909660"/>
            <a:ext cx="8424935" cy="5183636"/>
          </a:xfrm>
        </p:spPr>
      </p:pic>
    </p:spTree>
    <p:extLst>
      <p:ext uri="{BB962C8B-B14F-4D97-AF65-F5344CB8AC3E}">
        <p14:creationId xmlns:p14="http://schemas.microsoft.com/office/powerpoint/2010/main" val="1182583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أمثلة على تصنيف </a:t>
            </a:r>
            <a:r>
              <a:rPr lang="ar-SA" dirty="0" err="1" smtClean="0"/>
              <a:t>هارو</a:t>
            </a:r>
            <a:r>
              <a:rPr lang="ar-SA" dirty="0" smtClean="0"/>
              <a:t> للأغراض التعليمية</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solidFill>
                  <a:srgbClr val="FF0000"/>
                </a:solidFill>
              </a:rPr>
              <a:t>الفئة 1: الحركات الانعكاسية</a:t>
            </a:r>
          </a:p>
          <a:p>
            <a:pPr marL="0" indent="0">
              <a:buNone/>
            </a:pPr>
            <a:r>
              <a:rPr lang="ar-SA" dirty="0" smtClean="0"/>
              <a:t>لان الحركات المنعكسة غير اختيارية فالأغراض غير محددة وهي تعتبر شروط سابقة لمستويات التصنيف التالية</a:t>
            </a:r>
          </a:p>
          <a:p>
            <a:r>
              <a:rPr lang="ar-SA" dirty="0">
                <a:solidFill>
                  <a:srgbClr val="FF0000"/>
                </a:solidFill>
              </a:rPr>
              <a:t>الفئة </a:t>
            </a:r>
            <a:r>
              <a:rPr lang="ar-SA" dirty="0" smtClean="0">
                <a:solidFill>
                  <a:srgbClr val="FF0000"/>
                </a:solidFill>
              </a:rPr>
              <a:t>2: الحركات الأصلية (الأساسية) </a:t>
            </a:r>
          </a:p>
          <a:p>
            <a:pPr marL="0" indent="0">
              <a:buNone/>
            </a:pPr>
            <a:r>
              <a:rPr lang="ar-SA" dirty="0" smtClean="0"/>
              <a:t>يكون قادرة على التزحلق المشي الجري ، يؤدي التمرير في مستوى الكتف ، يتعامل مع الكرات والحواجز.</a:t>
            </a:r>
          </a:p>
          <a:p>
            <a:r>
              <a:rPr lang="ar-SA" dirty="0" smtClean="0">
                <a:solidFill>
                  <a:srgbClr val="FF0000"/>
                </a:solidFill>
              </a:rPr>
              <a:t>الفئة 3: قدرات الإدراك الحسي</a:t>
            </a:r>
          </a:p>
          <a:p>
            <a:pPr marL="0" indent="0">
              <a:buNone/>
            </a:pPr>
            <a:r>
              <a:rPr lang="ar-SA" dirty="0" smtClean="0"/>
              <a:t>يحتفظ بالتوازن على رجل واحدة ، يقذف ويسمك كيس أو كرة ، يركل كرة متحركة. </a:t>
            </a:r>
          </a:p>
        </p:txBody>
      </p:sp>
    </p:spTree>
    <p:extLst>
      <p:ext uri="{BB962C8B-B14F-4D97-AF65-F5344CB8AC3E}">
        <p14:creationId xmlns:p14="http://schemas.microsoft.com/office/powerpoint/2010/main" val="485446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أمثلة على تصنيف </a:t>
            </a:r>
            <a:r>
              <a:rPr lang="ar-SA" dirty="0" err="1"/>
              <a:t>هارو</a:t>
            </a:r>
            <a:r>
              <a:rPr lang="ar-SA" dirty="0"/>
              <a:t> للأغراض التعليمية</a:t>
            </a:r>
          </a:p>
        </p:txBody>
      </p:sp>
      <p:sp>
        <p:nvSpPr>
          <p:cNvPr id="3" name="عنصر نائب للمحتوى 2"/>
          <p:cNvSpPr>
            <a:spLocks noGrp="1"/>
          </p:cNvSpPr>
          <p:nvPr>
            <p:ph idx="1"/>
          </p:nvPr>
        </p:nvSpPr>
        <p:spPr/>
        <p:txBody>
          <a:bodyPr>
            <a:normAutofit fontScale="92500" lnSpcReduction="10000"/>
          </a:bodyPr>
          <a:lstStyle/>
          <a:p>
            <a:r>
              <a:rPr lang="ar-SA" dirty="0">
                <a:solidFill>
                  <a:srgbClr val="FF0000"/>
                </a:solidFill>
              </a:rPr>
              <a:t>الفئة 4: القدرات البدنية </a:t>
            </a:r>
            <a:endParaRPr lang="ar-SA" dirty="0" smtClean="0">
              <a:solidFill>
                <a:srgbClr val="FF0000"/>
              </a:solidFill>
            </a:endParaRPr>
          </a:p>
          <a:p>
            <a:pPr marL="0" indent="0">
              <a:buNone/>
            </a:pPr>
            <a:r>
              <a:rPr lang="ar-SA" dirty="0" smtClean="0"/>
              <a:t> </a:t>
            </a:r>
            <a:r>
              <a:rPr lang="ar-SA" dirty="0"/>
              <a:t>تطوير قوة الجزء العلوي من  الجسم ، تنمية الجلد الدوري التنفسي ، زيادة مرونة مفاصل الفخذ . </a:t>
            </a:r>
          </a:p>
          <a:p>
            <a:r>
              <a:rPr lang="ar-SA" dirty="0">
                <a:solidFill>
                  <a:srgbClr val="FF0000"/>
                </a:solidFill>
              </a:rPr>
              <a:t>الفئة 5: الحركات </a:t>
            </a:r>
            <a:r>
              <a:rPr lang="ar-SA" dirty="0" smtClean="0">
                <a:solidFill>
                  <a:srgbClr val="FF0000"/>
                </a:solidFill>
              </a:rPr>
              <a:t>الماهرة</a:t>
            </a:r>
          </a:p>
          <a:p>
            <a:pPr marL="0" indent="0">
              <a:buNone/>
            </a:pPr>
            <a:r>
              <a:rPr lang="ar-SA" dirty="0" smtClean="0"/>
              <a:t>يضرب </a:t>
            </a:r>
            <a:r>
              <a:rPr lang="ar-SA" dirty="0"/>
              <a:t>كرة القدم وهيفي الهاء ، يؤدي الضربة الطائرة في التنس ، يؤدي سلسلة من الداء البارع في الجمباز.</a:t>
            </a:r>
          </a:p>
          <a:p>
            <a:r>
              <a:rPr lang="ar-SA" dirty="0">
                <a:solidFill>
                  <a:srgbClr val="FF0000"/>
                </a:solidFill>
              </a:rPr>
              <a:t>الفئة 6: الاتصال </a:t>
            </a:r>
            <a:r>
              <a:rPr lang="ar-SA" dirty="0" smtClean="0">
                <a:solidFill>
                  <a:srgbClr val="FF0000"/>
                </a:solidFill>
              </a:rPr>
              <a:t>الحركي</a:t>
            </a:r>
          </a:p>
          <a:p>
            <a:pPr marL="0" indent="0">
              <a:buNone/>
            </a:pPr>
            <a:r>
              <a:rPr lang="ar-SA" dirty="0" smtClean="0"/>
              <a:t> </a:t>
            </a:r>
            <a:r>
              <a:rPr lang="ar-SA" dirty="0"/>
              <a:t>يبتكر تتابع حركي ويؤديه مع الإيقاع، يصمم ويؤدي نظام تمرينات حرة. </a:t>
            </a:r>
          </a:p>
          <a:p>
            <a:endParaRPr lang="ar-SA" dirty="0"/>
          </a:p>
        </p:txBody>
      </p:sp>
    </p:spTree>
    <p:extLst>
      <p:ext uri="{BB962C8B-B14F-4D97-AF65-F5344CB8AC3E}">
        <p14:creationId xmlns:p14="http://schemas.microsoft.com/office/powerpoint/2010/main" val="2988932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صياغة الأغراض التعليمية </a:t>
            </a:r>
            <a:endParaRPr lang="ar-SA" dirty="0"/>
          </a:p>
        </p:txBody>
      </p:sp>
      <p:sp>
        <p:nvSpPr>
          <p:cNvPr id="3" name="عنصر نائب للمحتوى 2"/>
          <p:cNvSpPr>
            <a:spLocks noGrp="1"/>
          </p:cNvSpPr>
          <p:nvPr>
            <p:ph idx="1"/>
          </p:nvPr>
        </p:nvSpPr>
        <p:spPr/>
        <p:txBody>
          <a:bodyPr/>
          <a:lstStyle/>
          <a:p>
            <a:r>
              <a:rPr lang="ar-SA" dirty="0" smtClean="0"/>
              <a:t>يجب توافر عمليتين أساسيتين لصياغة الأغراض هما: </a:t>
            </a:r>
          </a:p>
          <a:p>
            <a:pPr marL="514350" indent="-514350">
              <a:buFont typeface="+mj-lt"/>
              <a:buAutoNum type="arabicPeriod"/>
            </a:pPr>
            <a:r>
              <a:rPr lang="ar-SA" dirty="0" smtClean="0"/>
              <a:t>تبويب الأغراض التربوية داخل التصنيف الخاص بالأغراض التربوية السلوكية. </a:t>
            </a:r>
          </a:p>
          <a:p>
            <a:pPr marL="514350" indent="-514350">
              <a:buFont typeface="+mj-lt"/>
              <a:buAutoNum type="arabicPeriod"/>
            </a:pPr>
            <a:r>
              <a:rPr lang="ar-SA" dirty="0" smtClean="0"/>
              <a:t>شكل صياغة ملائم للأغراض لضمان الدقة والوضوح. </a:t>
            </a:r>
          </a:p>
          <a:p>
            <a:endParaRPr lang="ar-SA" dirty="0"/>
          </a:p>
          <a:p>
            <a:r>
              <a:rPr lang="ar-SA" dirty="0" smtClean="0">
                <a:solidFill>
                  <a:srgbClr val="FF0000"/>
                </a:solidFill>
              </a:rPr>
              <a:t>ملاحظة هامة</a:t>
            </a:r>
            <a:r>
              <a:rPr lang="ar-SA" dirty="0" smtClean="0"/>
              <a:t>: يجب ترجمة الأغراض إلى مقومات سلوكية أو إجرائية حتى تصبح موجهات لإعداد واختيار مواد التعلم والتقويم. </a:t>
            </a:r>
            <a:endParaRPr lang="ar-SA" dirty="0"/>
          </a:p>
        </p:txBody>
      </p:sp>
    </p:spTree>
    <p:extLst>
      <p:ext uri="{BB962C8B-B14F-4D97-AF65-F5344CB8AC3E}">
        <p14:creationId xmlns:p14="http://schemas.microsoft.com/office/powerpoint/2010/main" val="232956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1-1 مستويات الأهداف التعليمية</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صنف </a:t>
            </a:r>
            <a:r>
              <a:rPr lang="ar-SA" dirty="0" err="1" smtClean="0"/>
              <a:t>كراثوهل</a:t>
            </a:r>
            <a:r>
              <a:rPr lang="ar-SA" dirty="0" smtClean="0"/>
              <a:t> الأهداف التعليمية إلى ثلاث مستويات هي: </a:t>
            </a:r>
          </a:p>
          <a:p>
            <a:pPr marL="0" indent="0">
              <a:buNone/>
            </a:pPr>
            <a:r>
              <a:rPr lang="ar-SA" b="1" dirty="0" smtClean="0"/>
              <a:t>أولاً: المستوى العام </a:t>
            </a:r>
            <a:r>
              <a:rPr lang="ar-SA" dirty="0" smtClean="0"/>
              <a:t>:</a:t>
            </a:r>
          </a:p>
          <a:p>
            <a:r>
              <a:rPr lang="ar-SA" dirty="0" smtClean="0"/>
              <a:t> تكون جمل الأهداف شاملة ، عامة مجردة ، تفيد في توضيح الاتجاه العام وتحقق الفهم المشترك ، وهي أحيانا تصف المحصلة النهائية لعملية تربوية كاملة لمرحلة تعلمية معينة (ابتدائية- متوسطة- ثانوية) . </a:t>
            </a:r>
          </a:p>
          <a:p>
            <a:pPr marL="0" indent="0">
              <a:buNone/>
            </a:pPr>
            <a:r>
              <a:rPr lang="ar-SA" b="1" dirty="0" smtClean="0"/>
              <a:t>أمثلة هذه الأهداف : </a:t>
            </a:r>
          </a:p>
          <a:p>
            <a:pPr marL="514350" indent="-514350">
              <a:buFont typeface="+mj-lt"/>
              <a:buAutoNum type="arabicPeriod"/>
            </a:pPr>
            <a:r>
              <a:rPr lang="ar-SA" dirty="0" smtClean="0"/>
              <a:t>تنمية المهارات الأساسية في القراءة والكتابة والحساب.</a:t>
            </a:r>
          </a:p>
          <a:p>
            <a:pPr marL="514350" indent="-514350">
              <a:buFont typeface="+mj-lt"/>
              <a:buAutoNum type="arabicPeriod"/>
            </a:pPr>
            <a:r>
              <a:rPr lang="ar-SA" dirty="0" smtClean="0"/>
              <a:t>تنمية اللياقة البدنية المرتبطة بالنشاط الرياضي . </a:t>
            </a:r>
          </a:p>
          <a:p>
            <a:pPr marL="514350" indent="-514350">
              <a:buFont typeface="+mj-lt"/>
              <a:buAutoNum type="arabicPeriod"/>
            </a:pPr>
            <a:r>
              <a:rPr lang="ar-SA" dirty="0" smtClean="0"/>
              <a:t>تنمية القدرات ....</a:t>
            </a:r>
            <a:endParaRPr lang="ar-SA" dirty="0"/>
          </a:p>
        </p:txBody>
      </p:sp>
    </p:spTree>
    <p:extLst>
      <p:ext uri="{BB962C8B-B14F-4D97-AF65-F5344CB8AC3E}">
        <p14:creationId xmlns:p14="http://schemas.microsoft.com/office/powerpoint/2010/main" val="352721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صياغة الهدف السلوكي</a:t>
            </a:r>
            <a:endParaRPr lang="ar-SA" dirty="0"/>
          </a:p>
        </p:txBody>
      </p:sp>
      <p:sp>
        <p:nvSpPr>
          <p:cNvPr id="3" name="عنصر نائب للمحتوى 2"/>
          <p:cNvSpPr>
            <a:spLocks noGrp="1"/>
          </p:cNvSpPr>
          <p:nvPr>
            <p:ph idx="1"/>
          </p:nvPr>
        </p:nvSpPr>
        <p:spPr/>
        <p:txBody>
          <a:bodyPr/>
          <a:lstStyle/>
          <a:p>
            <a:r>
              <a:rPr lang="ar-SA" dirty="0" smtClean="0"/>
              <a:t>يرى روبرت ميجر أن احسن صياغة لعبارة الهدف السلوكي هي التي تتوافر فيها التالي :</a:t>
            </a:r>
          </a:p>
          <a:p>
            <a:pPr marL="514350" indent="-514350">
              <a:buFont typeface="+mj-lt"/>
              <a:buAutoNum type="arabicPeriod"/>
            </a:pPr>
            <a:r>
              <a:rPr lang="ar-SA" dirty="0" smtClean="0"/>
              <a:t>وصف السلوك النهائي للمتعلم وصفعا يبعد سوء التفسير</a:t>
            </a:r>
          </a:p>
          <a:p>
            <a:pPr marL="514350" indent="-514350">
              <a:buFont typeface="+mj-lt"/>
              <a:buAutoNum type="arabicPeriod"/>
            </a:pPr>
            <a:r>
              <a:rPr lang="ar-SA" dirty="0" smtClean="0"/>
              <a:t>وصف الظروف الهامة اليت توقع ان يحدث فيها السلوك.</a:t>
            </a:r>
          </a:p>
          <a:p>
            <a:pPr marL="514350" indent="-514350">
              <a:buFont typeface="+mj-lt"/>
              <a:buAutoNum type="arabicPeriod"/>
            </a:pPr>
            <a:r>
              <a:rPr lang="ar-SA" dirty="0" smtClean="0"/>
              <a:t>وصف مستوى الاجاد اليت ينبغيان يصل إليه التلمي1 في أدائه. </a:t>
            </a:r>
            <a:endParaRPr lang="ar-SA" dirty="0"/>
          </a:p>
        </p:txBody>
      </p:sp>
    </p:spTree>
    <p:extLst>
      <p:ext uri="{BB962C8B-B14F-4D97-AF65-F5344CB8AC3E}">
        <p14:creationId xmlns:p14="http://schemas.microsoft.com/office/powerpoint/2010/main" val="334784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صياغة الاغراض</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الطريقة  الأولى: صياغة الأغراض بصورة توضح ما سوف يقوم به المعلم أي انها تركز على نشاط التدريس .</a:t>
            </a:r>
          </a:p>
          <a:p>
            <a:r>
              <a:rPr lang="ar-SA" dirty="0" smtClean="0"/>
              <a:t>مثال: أن يوضح المعلم عملياً طريقة تركيب مكعبات البدء في سباق عدو 100 متر. </a:t>
            </a:r>
          </a:p>
          <a:p>
            <a:r>
              <a:rPr lang="ar-SA" dirty="0" smtClean="0"/>
              <a:t>يتحقق الهدف فور انتهاء المعلم من أداء النموذج العملي للتلاميذ.</a:t>
            </a:r>
          </a:p>
          <a:p>
            <a:r>
              <a:rPr lang="ar-SA" dirty="0" smtClean="0"/>
              <a:t>ونلاحظ ان الهدف تحقق بدوان أن يتحقق للتلاميذ أي تعلم وهكذا يمكن ان نقول أن أهم خطوة في التخطيط لعملية التدريس هي التأكد من أن صياغة الهدف في صورة نتائج تعليمية.  </a:t>
            </a:r>
          </a:p>
        </p:txBody>
      </p:sp>
    </p:spTree>
    <p:extLst>
      <p:ext uri="{BB962C8B-B14F-4D97-AF65-F5344CB8AC3E}">
        <p14:creationId xmlns:p14="http://schemas.microsoft.com/office/powerpoint/2010/main" val="3408790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طرق صياغة الاغراض</a:t>
            </a:r>
          </a:p>
        </p:txBody>
      </p:sp>
      <p:sp>
        <p:nvSpPr>
          <p:cNvPr id="3" name="عنصر نائب للمحتوى 2"/>
          <p:cNvSpPr>
            <a:spLocks noGrp="1"/>
          </p:cNvSpPr>
          <p:nvPr>
            <p:ph idx="1"/>
          </p:nvPr>
        </p:nvSpPr>
        <p:spPr/>
        <p:txBody>
          <a:bodyPr/>
          <a:lstStyle/>
          <a:p>
            <a:r>
              <a:rPr lang="ar-SA" dirty="0"/>
              <a:t>الطريقة الثانية: صياغة الأغراض بصورة تركز على أنواع السلوك المتوقع أن يظهرها التلميذ بعد مروره بالخبرة التعليمية (نتائج التعلم). </a:t>
            </a:r>
          </a:p>
          <a:p>
            <a:r>
              <a:rPr lang="ar-SA" dirty="0"/>
              <a:t>مثال : ان يركب التلميذ مكعبات البدء في مكانها الصحيح في سباق عدو 100 متر. </a:t>
            </a:r>
          </a:p>
          <a:p>
            <a:r>
              <a:rPr lang="ar-SA" dirty="0"/>
              <a:t>يتحقق الهدف فور انتهاء التملي1 من الأداء الفعلي بالطريقة الصحيحة. </a:t>
            </a:r>
          </a:p>
          <a:p>
            <a:endParaRPr lang="ar-SA" dirty="0"/>
          </a:p>
        </p:txBody>
      </p:sp>
    </p:spTree>
    <p:extLst>
      <p:ext uri="{BB962C8B-B14F-4D97-AF65-F5344CB8AC3E}">
        <p14:creationId xmlns:p14="http://schemas.microsoft.com/office/powerpoint/2010/main" val="2165978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تدريب نقد صياغة الأغراض التعليمية</a:t>
            </a:r>
            <a:endParaRPr lang="ar-SA" dirty="0"/>
          </a:p>
        </p:txBody>
      </p:sp>
      <p:sp>
        <p:nvSpPr>
          <p:cNvPr id="3" name="عنصر نائب للمحتوى 2"/>
          <p:cNvSpPr>
            <a:spLocks noGrp="1"/>
          </p:cNvSpPr>
          <p:nvPr>
            <p:ph idx="1"/>
          </p:nvPr>
        </p:nvSpPr>
        <p:spPr/>
        <p:txBody>
          <a:bodyPr/>
          <a:lstStyle/>
          <a:p>
            <a:r>
              <a:rPr lang="ar-SA" dirty="0" smtClean="0"/>
              <a:t>الغرض هو : أن يعرف التلميذ قواعد اللعب في كرة القدم.</a:t>
            </a:r>
            <a:endParaRPr lang="ar-SA" dirty="0"/>
          </a:p>
        </p:txBody>
      </p:sp>
    </p:spTree>
    <p:extLst>
      <p:ext uri="{BB962C8B-B14F-4D97-AF65-F5344CB8AC3E}">
        <p14:creationId xmlns:p14="http://schemas.microsoft.com/office/powerpoint/2010/main" val="3696797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تدريب نقد صياغة الأغراض التعليمية</a:t>
            </a:r>
          </a:p>
        </p:txBody>
      </p:sp>
      <p:sp>
        <p:nvSpPr>
          <p:cNvPr id="3" name="عنصر نائب للمحتوى 2"/>
          <p:cNvSpPr>
            <a:spLocks noGrp="1"/>
          </p:cNvSpPr>
          <p:nvPr>
            <p:ph idx="1"/>
          </p:nvPr>
        </p:nvSpPr>
        <p:spPr/>
        <p:txBody>
          <a:bodyPr>
            <a:normAutofit/>
          </a:bodyPr>
          <a:lstStyle/>
          <a:p>
            <a:r>
              <a:rPr lang="ar-SA" dirty="0" smtClean="0"/>
              <a:t>كلمة يعرف هنا لفظ يدل على سلوك معرفي. ولكن ما الذي سوف يفعله التلميذ لكي يظهر أنه يعرف ( تحقيق الغرض). </a:t>
            </a:r>
          </a:p>
          <a:p>
            <a:r>
              <a:rPr lang="ar-SA" dirty="0" smtClean="0"/>
              <a:t>هل يسمع هذه القواعد أم سيكتب قائمة بها ، ام هل سيمارس اللعبة ويطبق هذه القواعد خلال الممارسة ام يشاهد الآخرين وهم يمارسون اللعبة ثم يكتب الأخطاء حين تحدث. </a:t>
            </a:r>
          </a:p>
          <a:p>
            <a:r>
              <a:rPr lang="ar-SA" dirty="0" smtClean="0"/>
              <a:t>الغرض لا يحدد القصد بالضبط. </a:t>
            </a:r>
          </a:p>
          <a:p>
            <a:r>
              <a:rPr lang="ar-SA" dirty="0" smtClean="0"/>
              <a:t>مثال تصحيحي: ان يكتب التلميذ قائمة ببعض قواعد اللعب المسموح بها في كرة القدم. </a:t>
            </a:r>
          </a:p>
        </p:txBody>
      </p:sp>
    </p:spTree>
    <p:extLst>
      <p:ext uri="{BB962C8B-B14F-4D97-AF65-F5344CB8AC3E}">
        <p14:creationId xmlns:p14="http://schemas.microsoft.com/office/powerpoint/2010/main" val="767984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تنظيم الأهداف والاغراض (تحديد الأولويات)</a:t>
            </a:r>
            <a:endParaRPr lang="ar-SA" dirty="0"/>
          </a:p>
        </p:txBody>
      </p:sp>
      <p:sp>
        <p:nvSpPr>
          <p:cNvPr id="3" name="عنصر نائب للمحتوى 2"/>
          <p:cNvSpPr>
            <a:spLocks noGrp="1"/>
          </p:cNvSpPr>
          <p:nvPr>
            <p:ph idx="1"/>
          </p:nvPr>
        </p:nvSpPr>
        <p:spPr/>
        <p:txBody>
          <a:bodyPr/>
          <a:lstStyle/>
          <a:p>
            <a:r>
              <a:rPr lang="ar-SA" dirty="0" smtClean="0"/>
              <a:t>ترتب الأغراض تبعاً للأولوية أو الأهمية النسبية. </a:t>
            </a:r>
          </a:p>
          <a:p>
            <a:r>
              <a:rPr lang="ar-SA" dirty="0" smtClean="0"/>
              <a:t>عوامل تحديد الأولويات:</a:t>
            </a:r>
          </a:p>
          <a:p>
            <a:r>
              <a:rPr lang="ar-SA" dirty="0" smtClean="0"/>
              <a:t>التوجه الفلسفي</a:t>
            </a:r>
          </a:p>
          <a:p>
            <a:r>
              <a:rPr lang="ar-SA" dirty="0" smtClean="0"/>
              <a:t>مدى توافر الإمكانات</a:t>
            </a:r>
          </a:p>
          <a:p>
            <a:r>
              <a:rPr lang="ar-SA" dirty="0" smtClean="0"/>
              <a:t>الوقت المتاح</a:t>
            </a:r>
          </a:p>
          <a:p>
            <a:r>
              <a:rPr lang="ar-SA" dirty="0" smtClean="0"/>
              <a:t>طبيعة المحتوى واتساعه</a:t>
            </a:r>
          </a:p>
          <a:p>
            <a:r>
              <a:rPr lang="ar-SA" dirty="0" smtClean="0"/>
              <a:t>توافر المتطلبات السابقة لدى المتعلمين</a:t>
            </a:r>
            <a:endParaRPr lang="ar-SA" dirty="0"/>
          </a:p>
        </p:txBody>
      </p:sp>
    </p:spTree>
    <p:extLst>
      <p:ext uri="{BB962C8B-B14F-4D97-AF65-F5344CB8AC3E}">
        <p14:creationId xmlns:p14="http://schemas.microsoft.com/office/powerpoint/2010/main" val="2644683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فوائد تنظيم الأهداف والاغراض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فوائد عملية تنظيم الأهداف :</a:t>
            </a:r>
          </a:p>
          <a:p>
            <a:pPr marL="514350" indent="-514350">
              <a:buFont typeface="+mj-lt"/>
              <a:buAutoNum type="arabicPeriod"/>
            </a:pPr>
            <a:r>
              <a:rPr lang="ar-SA" dirty="0"/>
              <a:t>تنظيم الأهداف إجراء هام لوضع أهداف المحتوى طبقاً لمجالات السلوك الأساسية معرفي وانفعالي وحركي.</a:t>
            </a:r>
          </a:p>
          <a:p>
            <a:pPr marL="514350" indent="-514350">
              <a:buFont typeface="+mj-lt"/>
              <a:buAutoNum type="arabicPeriod"/>
            </a:pPr>
            <a:r>
              <a:rPr lang="ar-SA" dirty="0" smtClean="0"/>
              <a:t>الحصائل المتوقعة من الهدف يمكن عرضها في تعاقب من البسيط إلى المركب في ضوء فئات السلوك الممثلة لكل مجال.</a:t>
            </a:r>
          </a:p>
          <a:p>
            <a:pPr marL="514350" indent="-514350">
              <a:buFont typeface="+mj-lt"/>
              <a:buAutoNum type="arabicPeriod"/>
            </a:pPr>
            <a:r>
              <a:rPr lang="ar-SA" dirty="0" smtClean="0"/>
              <a:t>المحتوى المستخدم يكون اتصاله أكثر مباشرة بالهدف.</a:t>
            </a:r>
          </a:p>
          <a:p>
            <a:pPr marL="514350" indent="-514350">
              <a:buFont typeface="+mj-lt"/>
              <a:buAutoNum type="arabicPeriod"/>
            </a:pPr>
            <a:r>
              <a:rPr lang="ar-SA" dirty="0" smtClean="0"/>
              <a:t>عملية ا لتعلم تكون مراقبة تنظيمياً. </a:t>
            </a:r>
          </a:p>
          <a:p>
            <a:pPr marL="514350" indent="-514350">
              <a:buFont typeface="+mj-lt"/>
              <a:buAutoNum type="arabicPeriod"/>
            </a:pPr>
            <a:r>
              <a:rPr lang="ar-SA" dirty="0" smtClean="0"/>
              <a:t>تزيد من حافز التعلم لدى المتعلمين حيث ان جحراء الخطوة خطوة يوفر استعراض ما تعم تعلمة ويسهل البناء المستوى أعلى من التحقق. </a:t>
            </a:r>
            <a:endParaRPr lang="ar-SA" dirty="0"/>
          </a:p>
        </p:txBody>
      </p:sp>
    </p:spTree>
    <p:extLst>
      <p:ext uri="{BB962C8B-B14F-4D97-AF65-F5344CB8AC3E}">
        <p14:creationId xmlns:p14="http://schemas.microsoft.com/office/powerpoint/2010/main" val="387679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SA" sz="2800" dirty="0" smtClean="0"/>
              <a:t>مثال تنظيم الأهداف والاغراض تبعاً لمستوى التعقيد في مجالات السلوك</a:t>
            </a:r>
            <a:endParaRPr lang="ar-SA" sz="2800" dirty="0"/>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19671" y="1343090"/>
            <a:ext cx="6264697" cy="5254262"/>
          </a:xfrm>
        </p:spPr>
      </p:pic>
    </p:spTree>
    <p:extLst>
      <p:ext uri="{BB962C8B-B14F-4D97-AF65-F5344CB8AC3E}">
        <p14:creationId xmlns:p14="http://schemas.microsoft.com/office/powerpoint/2010/main" val="3850170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الحصائل التعليمية </a:t>
            </a:r>
            <a:endParaRPr lang="ar-SA" dirty="0"/>
          </a:p>
        </p:txBody>
      </p:sp>
      <p:sp>
        <p:nvSpPr>
          <p:cNvPr id="3" name="عنصر نائب للمحتوى 2"/>
          <p:cNvSpPr>
            <a:spLocks noGrp="1"/>
          </p:cNvSpPr>
          <p:nvPr>
            <p:ph idx="1"/>
          </p:nvPr>
        </p:nvSpPr>
        <p:spPr/>
        <p:txBody>
          <a:bodyPr/>
          <a:lstStyle/>
          <a:p>
            <a:r>
              <a:rPr lang="ar-SA" dirty="0" smtClean="0"/>
              <a:t>تفكيك أكثر بساطة </a:t>
            </a:r>
            <a:r>
              <a:rPr lang="ar-SA" dirty="0"/>
              <a:t>ل</a:t>
            </a:r>
            <a:r>
              <a:rPr lang="ar-SA" dirty="0" smtClean="0"/>
              <a:t>لأغراض التعليمية في شكل نوعي (سلوكي) يمكن تحقيقها تمام والتأكد من ذلك من قبل المدرس إذا يمكن قياسها اثناء التقدم بها أو بعد إنجازها. </a:t>
            </a:r>
          </a:p>
          <a:p>
            <a:r>
              <a:rPr lang="ar-SA" dirty="0" smtClean="0"/>
              <a:t>يمكن ان تكون الحصيلة عبارة عن : اتجاه ، تقدير ، مهارة حركية ، صفة بدنية، معلومة معرفية وغيرها. </a:t>
            </a:r>
            <a:endParaRPr lang="ar-SA" dirty="0"/>
          </a:p>
        </p:txBody>
      </p:sp>
    </p:spTree>
    <p:extLst>
      <p:ext uri="{BB962C8B-B14F-4D97-AF65-F5344CB8AC3E}">
        <p14:creationId xmlns:p14="http://schemas.microsoft.com/office/powerpoint/2010/main" val="1882056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إطار الحصائل التعلم</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قدم جانيه وبرجز الفئات الخمس للتعبير عن حصائل التعليم من وجهة نظر سلوكية وهي :</a:t>
            </a:r>
          </a:p>
          <a:p>
            <a:r>
              <a:rPr lang="ar-SA" dirty="0" smtClean="0">
                <a:solidFill>
                  <a:srgbClr val="FF0000"/>
                </a:solidFill>
              </a:rPr>
              <a:t>المهارات العقلية المعرفية.</a:t>
            </a:r>
          </a:p>
          <a:p>
            <a:pPr marL="0" indent="0">
              <a:buNone/>
            </a:pPr>
            <a:r>
              <a:rPr lang="ar-SA" dirty="0" smtClean="0"/>
              <a:t>قدرة تجعل الفرد ماهراً أو متمكناً على المستوى المعرفي، وهي توضح كيف تقوم العمليات العقلية بواجباتها خلال تطبيقات معينة. </a:t>
            </a:r>
          </a:p>
          <a:p>
            <a:r>
              <a:rPr lang="ar-SA" dirty="0" smtClean="0">
                <a:solidFill>
                  <a:srgbClr val="FF0000"/>
                </a:solidFill>
              </a:rPr>
              <a:t>الاستراتيجيات المعرفية. </a:t>
            </a:r>
          </a:p>
          <a:p>
            <a:pPr marL="0" indent="0">
              <a:buNone/>
            </a:pPr>
            <a:r>
              <a:rPr lang="ar-SA" dirty="0" smtClean="0"/>
              <a:t>قدرات تحكم التعلم الذي اكتسبه الفرد ، وايضاً سلوكه في  التفكير وحل المشكلات. </a:t>
            </a:r>
          </a:p>
          <a:p>
            <a:pPr marL="0" indent="0">
              <a:buNone/>
            </a:pPr>
            <a:endParaRPr lang="ar-SA" dirty="0"/>
          </a:p>
        </p:txBody>
      </p:sp>
    </p:spTree>
    <p:extLst>
      <p:ext uri="{BB962C8B-B14F-4D97-AF65-F5344CB8AC3E}">
        <p14:creationId xmlns:p14="http://schemas.microsoft.com/office/powerpoint/2010/main" val="41212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1-1 مستويات الأهداف التعليمية</a:t>
            </a:r>
            <a:endParaRPr lang="ar-SA" dirty="0"/>
          </a:p>
        </p:txBody>
      </p:sp>
      <p:sp>
        <p:nvSpPr>
          <p:cNvPr id="3" name="عنصر نائب للمحتوى 2"/>
          <p:cNvSpPr>
            <a:spLocks noGrp="1"/>
          </p:cNvSpPr>
          <p:nvPr>
            <p:ph idx="1"/>
          </p:nvPr>
        </p:nvSpPr>
        <p:spPr/>
        <p:txBody>
          <a:bodyPr>
            <a:normAutofit fontScale="85000" lnSpcReduction="10000"/>
          </a:bodyPr>
          <a:lstStyle/>
          <a:p>
            <a:pPr marL="0" indent="0">
              <a:buNone/>
            </a:pPr>
            <a:r>
              <a:rPr lang="ar-SA" b="1" dirty="0" smtClean="0"/>
              <a:t>ثانيًا: المستوى المتوسط . </a:t>
            </a:r>
          </a:p>
          <a:p>
            <a:r>
              <a:rPr lang="ar-SA" dirty="0" smtClean="0"/>
              <a:t>تكون جمل الأهداف أقل عمومية وأكثر تخصيصًا من المستوى السابق ، حيث تعبر صياغات هذه الجمل عن </a:t>
            </a:r>
            <a:r>
              <a:rPr lang="ar-SA" dirty="0" err="1" smtClean="0"/>
              <a:t>عن</a:t>
            </a:r>
            <a:r>
              <a:rPr lang="ar-SA" dirty="0" smtClean="0"/>
              <a:t> وصف للمواد والأنشطة والمقررات الدراسية أو حتى الوحدات ، فهي أكثر تحديدا كحصائل عامة لأنماط السلوك المختلفة في المجالات التربوية. يطلق على هذه المستوى أغراض الانتقال أو الاغراض العامة ، أهداف المحتوى.</a:t>
            </a:r>
          </a:p>
          <a:p>
            <a:r>
              <a:rPr lang="ar-SA" b="1" dirty="0" smtClean="0"/>
              <a:t>أمثلة هذه الاهداف.</a:t>
            </a:r>
          </a:p>
          <a:p>
            <a:pPr marL="514350" indent="-514350">
              <a:buFont typeface="+mj-lt"/>
              <a:buAutoNum type="arabicPeriod"/>
            </a:pPr>
            <a:r>
              <a:rPr lang="ar-SA" dirty="0" smtClean="0"/>
              <a:t>العرف على الحروف الأبدية وتسميتها. </a:t>
            </a:r>
          </a:p>
          <a:p>
            <a:pPr marL="514350" indent="-514350">
              <a:buFont typeface="+mj-lt"/>
              <a:buAutoNum type="arabicPeriod"/>
            </a:pPr>
            <a:r>
              <a:rPr lang="ar-SA" dirty="0" smtClean="0"/>
              <a:t>تنمية اللياقة البدنية المرتبطة بالصحة .</a:t>
            </a:r>
          </a:p>
          <a:p>
            <a:r>
              <a:rPr lang="ar-SA" dirty="0" smtClean="0"/>
              <a:t>....</a:t>
            </a:r>
            <a:endParaRPr lang="ar-SA" dirty="0"/>
          </a:p>
        </p:txBody>
      </p:sp>
    </p:spTree>
    <p:extLst>
      <p:ext uri="{BB962C8B-B14F-4D97-AF65-F5344CB8AC3E}">
        <p14:creationId xmlns:p14="http://schemas.microsoft.com/office/powerpoint/2010/main" val="1794760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a:solidFill>
                  <a:srgbClr val="FF0000"/>
                </a:solidFill>
              </a:rPr>
              <a:t>المعلومات اللفظية</a:t>
            </a:r>
            <a:r>
              <a:rPr lang="ar-SA" dirty="0" smtClean="0">
                <a:solidFill>
                  <a:srgbClr val="FF0000"/>
                </a:solidFill>
              </a:rPr>
              <a:t>:</a:t>
            </a:r>
          </a:p>
          <a:p>
            <a:r>
              <a:rPr lang="ar-SA" dirty="0" smtClean="0"/>
              <a:t>معلومات </a:t>
            </a:r>
            <a:r>
              <a:rPr lang="ar-SA" dirty="0"/>
              <a:t>أو معارف لفظية تعبر عن أسماء واشياء عامة قبلة للاستدعاء وهي توجه التعلم وتعين على انتقال أثر التعلم. </a:t>
            </a:r>
          </a:p>
          <a:p>
            <a:r>
              <a:rPr lang="ar-SA" dirty="0" smtClean="0">
                <a:solidFill>
                  <a:srgbClr val="FF0000"/>
                </a:solidFill>
              </a:rPr>
              <a:t>المهارات الحركية:</a:t>
            </a:r>
          </a:p>
          <a:p>
            <a:pPr marL="0" indent="0">
              <a:buNone/>
            </a:pPr>
            <a:r>
              <a:rPr lang="ar-SA" dirty="0" smtClean="0"/>
              <a:t> </a:t>
            </a:r>
            <a:r>
              <a:rPr lang="ar-SA" dirty="0"/>
              <a:t>هي تنفيذ النشاط الحركي في مختلف الموضوعات. </a:t>
            </a:r>
          </a:p>
          <a:p>
            <a:r>
              <a:rPr lang="ar-SA" dirty="0">
                <a:solidFill>
                  <a:srgbClr val="FF0000"/>
                </a:solidFill>
              </a:rPr>
              <a:t>الاتجاهات : </a:t>
            </a:r>
            <a:endParaRPr lang="ar-SA" dirty="0" smtClean="0">
              <a:solidFill>
                <a:srgbClr val="FF0000"/>
              </a:solidFill>
            </a:endParaRPr>
          </a:p>
          <a:p>
            <a:pPr marL="0" indent="0">
              <a:buNone/>
            </a:pPr>
            <a:r>
              <a:rPr lang="ar-SA" dirty="0" smtClean="0"/>
              <a:t>هي </a:t>
            </a:r>
            <a:r>
              <a:rPr lang="ar-SA" dirty="0"/>
              <a:t>مواءمة اختيارات الفرد من التصرفات نحو مادة او شخص او حدث. </a:t>
            </a:r>
          </a:p>
          <a:p>
            <a:endParaRPr lang="ar-SA" dirty="0"/>
          </a:p>
        </p:txBody>
      </p:sp>
    </p:spTree>
    <p:extLst>
      <p:ext uri="{BB962C8B-B14F-4D97-AF65-F5344CB8AC3E}">
        <p14:creationId xmlns:p14="http://schemas.microsoft.com/office/powerpoint/2010/main" val="1134139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أمثلة للحصائل في التربية البدنية </a:t>
            </a:r>
            <a:endParaRPr lang="ar-SA"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ar-SA" dirty="0" smtClean="0">
                <a:solidFill>
                  <a:srgbClr val="FF0000"/>
                </a:solidFill>
              </a:rPr>
              <a:t>مثال الغرض التعليمي الحركي: </a:t>
            </a:r>
          </a:p>
          <a:p>
            <a:pPr marL="0" indent="0">
              <a:buNone/>
            </a:pPr>
            <a:r>
              <a:rPr lang="ar-SA" dirty="0" smtClean="0"/>
              <a:t>مقدرة التلميذ على أداء مهارات لعبة التنس .</a:t>
            </a:r>
          </a:p>
          <a:p>
            <a:pPr marL="0" indent="0">
              <a:buNone/>
            </a:pPr>
            <a:r>
              <a:rPr lang="ar-SA" b="1" dirty="0" smtClean="0"/>
              <a:t>الحصائل المشتقة منه :</a:t>
            </a:r>
          </a:p>
          <a:p>
            <a:pPr marL="514350" indent="-514350">
              <a:buFont typeface="+mj-lt"/>
              <a:buAutoNum type="arabicPeriod"/>
            </a:pPr>
            <a:r>
              <a:rPr lang="ar-SA" dirty="0" smtClean="0"/>
              <a:t> ان يؤدي الإرسال بالطريقة الصحيحة.</a:t>
            </a:r>
          </a:p>
          <a:p>
            <a:pPr marL="514350" indent="-514350">
              <a:buFont typeface="+mj-lt"/>
              <a:buAutoNum type="arabicPeriod"/>
            </a:pPr>
            <a:r>
              <a:rPr lang="ar-SA" dirty="0" smtClean="0"/>
              <a:t>ان يؤدي الضربة الأمامية بالطريقة الصحيحة.</a:t>
            </a:r>
          </a:p>
          <a:p>
            <a:pPr marL="514350" indent="-514350">
              <a:buFont typeface="+mj-lt"/>
              <a:buAutoNum type="arabicPeriod"/>
            </a:pPr>
            <a:r>
              <a:rPr lang="ar-SA" dirty="0" smtClean="0"/>
              <a:t>ان يؤدي الضرب الخلفية بالطريقة الصحيحة.</a:t>
            </a:r>
          </a:p>
          <a:p>
            <a:pPr marL="514350" indent="-514350">
              <a:buFont typeface="+mj-lt"/>
              <a:buAutoNum type="arabicPeriod"/>
            </a:pPr>
            <a:r>
              <a:rPr lang="ar-SA" dirty="0" smtClean="0"/>
              <a:t>ان يقف في وضع الاستعداد لاستقبال الإرسال. </a:t>
            </a:r>
          </a:p>
          <a:p>
            <a:pPr marL="0" indent="0">
              <a:buNone/>
            </a:pPr>
            <a:r>
              <a:rPr lang="ar-SA" dirty="0" smtClean="0">
                <a:solidFill>
                  <a:srgbClr val="FF0000"/>
                </a:solidFill>
              </a:rPr>
              <a:t>مثال الغرض التعليمي المعرفي </a:t>
            </a:r>
          </a:p>
          <a:p>
            <a:pPr marL="0" indent="0">
              <a:buNone/>
            </a:pPr>
            <a:r>
              <a:rPr lang="ar-SA" dirty="0" smtClean="0"/>
              <a:t>مقدرة التلميذ على معرفة قواعد لعبة التنس</a:t>
            </a:r>
          </a:p>
          <a:p>
            <a:pPr marL="0" indent="0">
              <a:buNone/>
            </a:pPr>
            <a:r>
              <a:rPr lang="ar-SA" b="1" dirty="0" smtClean="0"/>
              <a:t>الحصائل المشتقة منه:</a:t>
            </a:r>
          </a:p>
          <a:p>
            <a:pPr marL="514350" indent="-514350">
              <a:buFont typeface="+mj-lt"/>
              <a:buAutoNum type="arabicPeriod"/>
            </a:pPr>
            <a:r>
              <a:rPr lang="ar-SA" dirty="0" smtClean="0"/>
              <a:t>ان يعرف طريقة احتساب النقاط</a:t>
            </a:r>
          </a:p>
          <a:p>
            <a:pPr marL="514350" indent="-514350">
              <a:buFont typeface="+mj-lt"/>
              <a:buAutoNum type="arabicPeriod"/>
            </a:pPr>
            <a:r>
              <a:rPr lang="ar-SA" dirty="0" smtClean="0"/>
              <a:t>ان يعرف عدد الأشواط والمجموعات.</a:t>
            </a:r>
          </a:p>
          <a:p>
            <a:pPr marL="514350" indent="-514350">
              <a:buFont typeface="+mj-lt"/>
              <a:buAutoNum type="arabicPeriod"/>
            </a:pPr>
            <a:r>
              <a:rPr lang="ar-SA" dirty="0" smtClean="0"/>
              <a:t>يعطي أمثلة لحالات احتساب النقاط أو فقد الارسال</a:t>
            </a:r>
            <a:endParaRPr lang="ar-SA" dirty="0"/>
          </a:p>
        </p:txBody>
      </p:sp>
    </p:spTree>
    <p:extLst>
      <p:ext uri="{BB962C8B-B14F-4D97-AF65-F5344CB8AC3E}">
        <p14:creationId xmlns:p14="http://schemas.microsoft.com/office/powerpoint/2010/main" val="1870970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خلاصة</a:t>
            </a:r>
            <a:endParaRPr lang="ar-SA" dirty="0"/>
          </a:p>
        </p:txBody>
      </p:sp>
      <p:sp>
        <p:nvSpPr>
          <p:cNvPr id="3" name="عنصر نائب للمحتوى 2"/>
          <p:cNvSpPr>
            <a:spLocks noGrp="1"/>
          </p:cNvSpPr>
          <p:nvPr>
            <p:ph idx="1"/>
          </p:nvPr>
        </p:nvSpPr>
        <p:spPr/>
        <p:txBody>
          <a:bodyPr/>
          <a:lstStyle/>
          <a:p>
            <a:r>
              <a:rPr lang="ar-SA" dirty="0" smtClean="0"/>
              <a:t>الأهداف العامة توضح المجال الأكثر عمومية </a:t>
            </a:r>
          </a:p>
          <a:p>
            <a:r>
              <a:rPr lang="ar-SA" dirty="0" smtClean="0"/>
              <a:t>الأغراض تقود المعلم إلى منتصف الطريق نحو تحقيق الأهداف العامة.</a:t>
            </a:r>
          </a:p>
          <a:p>
            <a:r>
              <a:rPr lang="ar-SA" dirty="0" smtClean="0"/>
              <a:t>الحصائل تصيب المرمى تماما وتحقق التعديل المطلوب في السلوك بأكبر دقة ونوعية متاحة. </a:t>
            </a:r>
            <a:endParaRPr lang="ar-SA" dirty="0"/>
          </a:p>
        </p:txBody>
      </p:sp>
    </p:spTree>
    <p:extLst>
      <p:ext uri="{BB962C8B-B14F-4D97-AF65-F5344CB8AC3E}">
        <p14:creationId xmlns:p14="http://schemas.microsoft.com/office/powerpoint/2010/main" val="2274292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المراجع</a:t>
            </a:r>
            <a:endParaRPr lang="ar-SA" dirty="0"/>
          </a:p>
        </p:txBody>
      </p:sp>
      <p:sp>
        <p:nvSpPr>
          <p:cNvPr id="3" name="عنصر نائب للمحتوى 2"/>
          <p:cNvSpPr>
            <a:spLocks noGrp="1"/>
          </p:cNvSpPr>
          <p:nvPr>
            <p:ph idx="1"/>
          </p:nvPr>
        </p:nvSpPr>
        <p:spPr/>
        <p:txBody>
          <a:bodyPr/>
          <a:lstStyle/>
          <a:p>
            <a:r>
              <a:rPr lang="ar-SA" dirty="0" smtClean="0"/>
              <a:t>الخولي ، امين ( 2007) مناهج التربية البدنية المعاصرة، صفحة 185 – 219.</a:t>
            </a:r>
            <a:endParaRPr lang="ar-SA" dirty="0"/>
          </a:p>
        </p:txBody>
      </p:sp>
    </p:spTree>
    <p:extLst>
      <p:ext uri="{BB962C8B-B14F-4D97-AF65-F5344CB8AC3E}">
        <p14:creationId xmlns:p14="http://schemas.microsoft.com/office/powerpoint/2010/main" val="127822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1-1 مستويات الأهداف التعليمية</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b="1" dirty="0" smtClean="0"/>
              <a:t>ثالثاً: المستوى الخاص: </a:t>
            </a:r>
          </a:p>
          <a:p>
            <a:r>
              <a:rPr lang="ar-SA" dirty="0" smtClean="0"/>
              <a:t>يمكن ترجمة الأغراض العامة /أهداف المحتوى في المستوى السابق  إلى عناصر أداء بحيث تصبح موجهات لإعداد واختيار الخبرات التعليمية واستراتيجيات التعليم والتقويم. </a:t>
            </a:r>
          </a:p>
          <a:p>
            <a:r>
              <a:rPr lang="ar-SA" dirty="0" smtClean="0"/>
              <a:t>هذا المستوى يطلق عليه الأغراض التعليمية ، أو أغراض التمكن ، لأنه يتطلب من الطالب ان يتمكن من جميع أنماط السلوك أو عينة ممثلة لها بدرجة كافية من الإجادة. </a:t>
            </a:r>
          </a:p>
          <a:p>
            <a:pPr marL="0" indent="0">
              <a:buNone/>
            </a:pPr>
            <a:r>
              <a:rPr lang="ar-SA" b="1" dirty="0" smtClean="0"/>
              <a:t>أمثلة هذه الأهداف:</a:t>
            </a:r>
          </a:p>
          <a:p>
            <a:r>
              <a:rPr lang="ar-SA" dirty="0" smtClean="0"/>
              <a:t>أن يميز التلميذ بين العاب المضرب التي يسهل الخلط بينها مثل التنس </a:t>
            </a:r>
            <a:r>
              <a:rPr lang="ar-SA" dirty="0" err="1" smtClean="0"/>
              <a:t>الاسكواتش</a:t>
            </a:r>
            <a:r>
              <a:rPr lang="ar-SA" dirty="0" smtClean="0"/>
              <a:t> والريش الطائرة. </a:t>
            </a:r>
            <a:endParaRPr lang="ar-SA" dirty="0"/>
          </a:p>
        </p:txBody>
      </p:sp>
    </p:spTree>
    <p:extLst>
      <p:ext uri="{BB962C8B-B14F-4D97-AF65-F5344CB8AC3E}">
        <p14:creationId xmlns:p14="http://schemas.microsoft.com/office/powerpoint/2010/main" val="200831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خلاصة الأهداف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85491526"/>
              </p:ext>
            </p:extLst>
          </p:nvPr>
        </p:nvGraphicFramePr>
        <p:xfrm>
          <a:off x="457200" y="1600200"/>
          <a:ext cx="8229600" cy="3930500"/>
        </p:xfrm>
        <a:graphic>
          <a:graphicData uri="http://schemas.openxmlformats.org/drawingml/2006/table">
            <a:tbl>
              <a:tblPr rtl="1" firstRow="1" bandRow="1">
                <a:tableStyleId>{073A0DAA-6AF3-43AB-8588-CEC1D06C72B9}</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931412">
                <a:tc>
                  <a:txBody>
                    <a:bodyPr/>
                    <a:lstStyle/>
                    <a:p>
                      <a:pPr rtl="1"/>
                      <a:r>
                        <a:rPr lang="ar-SA" sz="2800" dirty="0" smtClean="0"/>
                        <a:t>الأهداف العامة </a:t>
                      </a:r>
                      <a:endParaRPr lang="ar-SA" sz="2800" dirty="0"/>
                    </a:p>
                  </a:txBody>
                  <a:tcPr/>
                </a:tc>
                <a:tc>
                  <a:txBody>
                    <a:bodyPr/>
                    <a:lstStyle/>
                    <a:p>
                      <a:pPr rtl="1"/>
                      <a:r>
                        <a:rPr lang="ar-SA" sz="2800" dirty="0" smtClean="0"/>
                        <a:t>أهداف المحتوى/</a:t>
                      </a:r>
                      <a:r>
                        <a:rPr lang="ar-SA" sz="2800" baseline="0" dirty="0" smtClean="0"/>
                        <a:t> الأغراض</a:t>
                      </a:r>
                      <a:endParaRPr lang="ar-SA" sz="2800" dirty="0"/>
                    </a:p>
                  </a:txBody>
                  <a:tcPr/>
                </a:tc>
                <a:tc>
                  <a:txBody>
                    <a:bodyPr/>
                    <a:lstStyle/>
                    <a:p>
                      <a:pPr rtl="1"/>
                      <a:r>
                        <a:rPr lang="ar-SA" sz="2800" dirty="0" smtClean="0"/>
                        <a:t>الأهداف التعليمية/السلوكية  </a:t>
                      </a:r>
                      <a:endParaRPr lang="ar-SA" sz="2800" dirty="0"/>
                    </a:p>
                  </a:txBody>
                  <a:tcPr/>
                </a:tc>
                <a:extLst>
                  <a:ext uri="{0D108BD9-81ED-4DB2-BD59-A6C34878D82A}">
                    <a16:rowId xmlns:a16="http://schemas.microsoft.com/office/drawing/2014/main" xmlns="" val="10000"/>
                  </a:ext>
                </a:extLst>
              </a:tr>
              <a:tr h="2985620">
                <a:tc>
                  <a:txBody>
                    <a:bodyPr/>
                    <a:lstStyle/>
                    <a:p>
                      <a:pPr rtl="1"/>
                      <a:r>
                        <a:rPr lang="ar-SA" sz="2800" dirty="0" smtClean="0"/>
                        <a:t>عريضة تساعد على تخطيط</a:t>
                      </a:r>
                      <a:r>
                        <a:rPr lang="ar-SA" sz="2800" baseline="0" dirty="0" smtClean="0"/>
                        <a:t> الإطار العام للمنهج وأنشطته </a:t>
                      </a:r>
                      <a:endParaRPr lang="ar-SA" sz="2800" dirty="0"/>
                    </a:p>
                  </a:txBody>
                  <a:tcPr/>
                </a:tc>
                <a:tc>
                  <a:txBody>
                    <a:bodyPr/>
                    <a:lstStyle/>
                    <a:p>
                      <a:pPr rtl="1"/>
                      <a:r>
                        <a:rPr lang="ar-SA" sz="2800" dirty="0" smtClean="0"/>
                        <a:t>تتضمن تحليلا للأهداف العامة وتساعد على بناء وحدة ما أو موضوع حيث تصف المادة الموجودة في الوحدة أو المقرر</a:t>
                      </a:r>
                      <a:endParaRPr lang="ar-SA" sz="2800" dirty="0"/>
                    </a:p>
                  </a:txBody>
                  <a:tcPr/>
                </a:tc>
                <a:tc>
                  <a:txBody>
                    <a:bodyPr/>
                    <a:lstStyle/>
                    <a:p>
                      <a:pPr rtl="1"/>
                      <a:r>
                        <a:rPr lang="ar-SA" sz="2800" dirty="0" smtClean="0"/>
                        <a:t>تختص بكل ما يستطيع التلميذ أداءه بعد نهاية فترة تعلمه.</a:t>
                      </a:r>
                      <a:r>
                        <a:rPr lang="ar-SA" sz="2800" baseline="0" dirty="0" smtClean="0"/>
                        <a:t> </a:t>
                      </a:r>
                      <a:endParaRPr lang="ar-SA" sz="28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0750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مصادر اشتقاق الأهداف</a:t>
            </a:r>
            <a:endParaRPr lang="ar-SA" dirty="0"/>
          </a:p>
        </p:txBody>
      </p:sp>
      <p:sp>
        <p:nvSpPr>
          <p:cNvPr id="3" name="عنصر نائب للمحتوى 2"/>
          <p:cNvSpPr>
            <a:spLocks noGrp="1"/>
          </p:cNvSpPr>
          <p:nvPr>
            <p:ph idx="1"/>
          </p:nvPr>
        </p:nvSpPr>
        <p:spPr/>
        <p:txBody>
          <a:bodyPr/>
          <a:lstStyle/>
          <a:p>
            <a:r>
              <a:rPr lang="ar-SA" dirty="0" smtClean="0"/>
              <a:t>تشتق الأهداف في المنهج من ثلاثة مصادر رئيسة : </a:t>
            </a:r>
            <a:endParaRPr lang="ar-SA" dirty="0"/>
          </a:p>
        </p:txBody>
      </p:sp>
      <p:graphicFrame>
        <p:nvGraphicFramePr>
          <p:cNvPr id="4" name="رسم تخطيطي 3"/>
          <p:cNvGraphicFramePr/>
          <p:nvPr>
            <p:extLst>
              <p:ext uri="{D42A27DB-BD31-4B8C-83A1-F6EECF244321}">
                <p14:modId xmlns:p14="http://schemas.microsoft.com/office/powerpoint/2010/main" val="3769844414"/>
              </p:ext>
            </p:extLst>
          </p:nvPr>
        </p:nvGraphicFramePr>
        <p:xfrm>
          <a:off x="1524000" y="23173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89820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2503</Words>
  <Application>Microsoft Office PowerPoint</Application>
  <PresentationFormat>عرض على الشاشة (3:4)‏</PresentationFormat>
  <Paragraphs>289</Paragraphs>
  <Slides>63</Slides>
  <Notes>0</Notes>
  <HiddenSlides>0</HiddenSlides>
  <MMClips>0</MMClips>
  <ScaleCrop>false</ScaleCrop>
  <HeadingPairs>
    <vt:vector size="4" baseType="variant">
      <vt:variant>
        <vt:lpstr>نسق</vt:lpstr>
      </vt:variant>
      <vt:variant>
        <vt:i4>1</vt:i4>
      </vt:variant>
      <vt:variant>
        <vt:lpstr>عناوين الشرائح</vt:lpstr>
      </vt:variant>
      <vt:variant>
        <vt:i4>63</vt:i4>
      </vt:variant>
    </vt:vector>
  </HeadingPairs>
  <TitlesOfParts>
    <vt:vector size="64" baseType="lpstr">
      <vt:lpstr>نسق Office</vt:lpstr>
      <vt:lpstr>مكونات منهج التربية البدنية - الأهداف</vt:lpstr>
      <vt:lpstr>أهداف المحاضرة</vt:lpstr>
      <vt:lpstr>مكونات منهج التربية البدنية </vt:lpstr>
      <vt:lpstr>1- الأهداف التعليمية</vt:lpstr>
      <vt:lpstr>1-1 مستويات الأهداف التعليمية</vt:lpstr>
      <vt:lpstr>1-1 مستويات الأهداف التعليمية</vt:lpstr>
      <vt:lpstr>1-1 مستويات الأهداف التعليمية</vt:lpstr>
      <vt:lpstr>خلاصة الأهداف </vt:lpstr>
      <vt:lpstr>2- مصادر اشتقاق الأهداف</vt:lpstr>
      <vt:lpstr>2-1المجتمع كمصدر لاشتقاق الاهداف</vt:lpstr>
      <vt:lpstr>2-1المجتمع كمصدر لاشتقاق الاهداف</vt:lpstr>
      <vt:lpstr>2-2 المتعلم كمصدر لاشتقاق الأهداف</vt:lpstr>
      <vt:lpstr>2-2 المتعلم كمصدر لاشتقاق الأهداف</vt:lpstr>
      <vt:lpstr>2-3 المادة الدراسية كمصدر لاشتقاق الأهداف</vt:lpstr>
      <vt:lpstr>2-3 المادة الدراسية كمصدر لاشتقاق الأهداف</vt:lpstr>
      <vt:lpstr>2-3 المادة الدراسية كمصدر لاشتقاق الأهداف</vt:lpstr>
      <vt:lpstr>2-3 المادة الدراسية كمصدر لاشتقاق الأهداف</vt:lpstr>
      <vt:lpstr>الأهداف والتغيرات السلوك</vt:lpstr>
      <vt:lpstr>مجالات السلوك في التربية البدنية </vt:lpstr>
      <vt:lpstr>مدى الأهداف التعليمية</vt:lpstr>
      <vt:lpstr>مدى الأهداف التعليمية في منهج التربية البدنية </vt:lpstr>
      <vt:lpstr>أمثلة أهداف تعليمية بدنية</vt:lpstr>
      <vt:lpstr>أمثلة أهداف تعليمية بدنية</vt:lpstr>
      <vt:lpstr>الأهداف كانعكاس لتوجهات قيمية </vt:lpstr>
      <vt:lpstr>الأهداف كانعكاس لتوجهات قيمية </vt:lpstr>
      <vt:lpstr>الأهداف كانعكاس لتوجهات قيمية </vt:lpstr>
      <vt:lpstr>الأهداف كانعكاس لتوجهات قيمية </vt:lpstr>
      <vt:lpstr>الأغراض التعليمية </vt:lpstr>
      <vt:lpstr>أهم معايير الأغراض التعليمية</vt:lpstr>
      <vt:lpstr>تصنيف الأغراض التعليمية</vt:lpstr>
      <vt:lpstr>المجال المعرفي </vt:lpstr>
      <vt:lpstr>عرض تقديمي في PowerPoint</vt:lpstr>
      <vt:lpstr>مثال على التذكر</vt:lpstr>
      <vt:lpstr> </vt:lpstr>
      <vt:lpstr>مثال على الفهم </vt:lpstr>
      <vt:lpstr>عرض تقديمي في PowerPoint</vt:lpstr>
      <vt:lpstr>مثال التطبيق</vt:lpstr>
      <vt:lpstr>عرض تقديمي في PowerPoint</vt:lpstr>
      <vt:lpstr>مثال التحليل</vt:lpstr>
      <vt:lpstr>عرض تقديمي في PowerPoint</vt:lpstr>
      <vt:lpstr>مثال التقويم</vt:lpstr>
      <vt:lpstr>الإبداع </vt:lpstr>
      <vt:lpstr>مثال الابداع </vt:lpstr>
      <vt:lpstr>تصنيف المجال الحركي</vt:lpstr>
      <vt:lpstr>عرض تقديمي في PowerPoint</vt:lpstr>
      <vt:lpstr>عرض تقديمي في PowerPoint</vt:lpstr>
      <vt:lpstr>أمثلة على تصنيف هارو للأغراض التعليمية</vt:lpstr>
      <vt:lpstr>أمثلة على تصنيف هارو للأغراض التعليمية</vt:lpstr>
      <vt:lpstr>صياغة الأغراض التعليمية </vt:lpstr>
      <vt:lpstr>صياغة الهدف السلوكي</vt:lpstr>
      <vt:lpstr>طرق صياغة الاغراض</vt:lpstr>
      <vt:lpstr>طرق صياغة الاغراض</vt:lpstr>
      <vt:lpstr>تدريب نقد صياغة الأغراض التعليمية</vt:lpstr>
      <vt:lpstr>تدريب نقد صياغة الأغراض التعليمية</vt:lpstr>
      <vt:lpstr>تنظيم الأهداف والاغراض (تحديد الأولويات)</vt:lpstr>
      <vt:lpstr>فوائد تنظيم الأهداف والاغراض </vt:lpstr>
      <vt:lpstr>مثال تنظيم الأهداف والاغراض تبعاً لمستوى التعقيد في مجالات السلوك</vt:lpstr>
      <vt:lpstr>الحصائل التعليمية </vt:lpstr>
      <vt:lpstr>إطار الحصائل التعلم</vt:lpstr>
      <vt:lpstr>عرض تقديمي في PowerPoint</vt:lpstr>
      <vt:lpstr>أمثلة للحصائل في التربية البدنية </vt:lpstr>
      <vt:lpstr>خلاصة</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منهج التربية البدنية الشامل</dc:title>
  <dc:creator>AA</dc:creator>
  <cp:lastModifiedBy>AA</cp:lastModifiedBy>
  <cp:revision>56</cp:revision>
  <dcterms:created xsi:type="dcterms:W3CDTF">2023-10-09T06:00:34Z</dcterms:created>
  <dcterms:modified xsi:type="dcterms:W3CDTF">2023-12-11T06:46:27Z</dcterms:modified>
</cp:coreProperties>
</file>