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8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79" autoAdjust="0"/>
    <p:restoredTop sz="94676" autoAdjust="0"/>
  </p:normalViewPr>
  <p:slideViewPr>
    <p:cSldViewPr>
      <p:cViewPr varScale="1">
        <p:scale>
          <a:sx n="69" d="100"/>
          <a:sy n="69" d="100"/>
        </p:scale>
        <p:origin x="141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55EB4A5-2235-4A14-B54A-89F3773EA652}" type="datetimeFigureOut">
              <a:rPr lang="ar-SA" smtClean="0"/>
              <a:t>29/07/43</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A332A92-020D-449A-95C5-FFA0C94F6CCE}"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55EB4A5-2235-4A14-B54A-89F3773EA652}" type="datetimeFigureOut">
              <a:rPr lang="ar-SA" smtClean="0"/>
              <a:t>29/07/43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A332A92-020D-449A-95C5-FFA0C94F6CC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55EB4A5-2235-4A14-B54A-89F3773EA652}" type="datetimeFigureOut">
              <a:rPr lang="ar-SA" smtClean="0"/>
              <a:t>29/07/43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A332A92-020D-449A-95C5-FFA0C94F6CC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55EB4A5-2235-4A14-B54A-89F3773EA652}" type="datetimeFigureOut">
              <a:rPr lang="ar-SA" smtClean="0"/>
              <a:t>29/07/43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A332A92-020D-449A-95C5-FFA0C94F6CC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55EB4A5-2235-4A14-B54A-89F3773EA652}" type="datetimeFigureOut">
              <a:rPr lang="ar-SA" smtClean="0"/>
              <a:t>29/07/43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A332A92-020D-449A-95C5-FFA0C94F6CCE}"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E55EB4A5-2235-4A14-B54A-89F3773EA652}" type="datetimeFigureOut">
              <a:rPr lang="ar-SA" smtClean="0"/>
              <a:t>29/07/43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A332A92-020D-449A-95C5-FFA0C94F6CCE}"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E55EB4A5-2235-4A14-B54A-89F3773EA652}" type="datetimeFigureOut">
              <a:rPr lang="ar-SA" smtClean="0"/>
              <a:t>29/07/43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A332A92-020D-449A-95C5-FFA0C94F6CC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E55EB4A5-2235-4A14-B54A-89F3773EA652}" type="datetimeFigureOut">
              <a:rPr lang="ar-SA" smtClean="0"/>
              <a:t>29/07/43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A332A92-020D-449A-95C5-FFA0C94F6CC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EB4A5-2235-4A14-B54A-89F3773EA652}" type="datetimeFigureOut">
              <a:rPr lang="ar-SA" smtClean="0"/>
              <a:t>29/07/43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A332A92-020D-449A-95C5-FFA0C94F6CCE}"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55EB4A5-2235-4A14-B54A-89F3773EA652}" type="datetimeFigureOut">
              <a:rPr lang="ar-SA" smtClean="0"/>
              <a:t>29/07/43</a:t>
            </a:fld>
            <a:endParaRPr lang="ar-SA"/>
          </a:p>
        </p:txBody>
      </p:sp>
      <p:sp>
        <p:nvSpPr>
          <p:cNvPr id="7" name="Slide Number Placeholder 6"/>
          <p:cNvSpPr>
            <a:spLocks noGrp="1"/>
          </p:cNvSpPr>
          <p:nvPr>
            <p:ph type="sldNum" sz="quarter" idx="12"/>
          </p:nvPr>
        </p:nvSpPr>
        <p:spPr/>
        <p:txBody>
          <a:bodyPr/>
          <a:lstStyle/>
          <a:p>
            <a:fld id="{0A332A92-020D-449A-95C5-FFA0C94F6CCE}"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E55EB4A5-2235-4A14-B54A-89F3773EA652}" type="datetimeFigureOut">
              <a:rPr lang="ar-SA" smtClean="0"/>
              <a:t>29/07/43</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A332A92-020D-449A-95C5-FFA0C94F6CCE}"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55EB4A5-2235-4A14-B54A-89F3773EA652}" type="datetimeFigureOut">
              <a:rPr lang="ar-SA" smtClean="0"/>
              <a:t>29/07/43</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A332A92-020D-449A-95C5-FFA0C94F6CCE}"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89349" y="188640"/>
            <a:ext cx="3655059" cy="1702160"/>
          </a:xfrm>
        </p:spPr>
        <p:txBody>
          <a:bodyPr/>
          <a:lstStyle/>
          <a:p>
            <a:pPr marL="0" indent="0" algn="just">
              <a:buFont typeface="Arial" pitchFamily="34" charset="0"/>
              <a:buNone/>
            </a:pPr>
            <a:r>
              <a:rPr lang="ar-SA" dirty="0" smtClean="0">
                <a:latin typeface="Traditional Arabic" pitchFamily="18" charset="-78"/>
                <a:cs typeface="Traditional Arabic" pitchFamily="18" charset="-78"/>
              </a:rPr>
              <a:t>الحاسب في الاقتصاد التطبيقي</a:t>
            </a:r>
            <a:endParaRPr lang="ar-SA" dirty="0">
              <a:latin typeface="Traditional Arabic" pitchFamily="18" charset="-78"/>
              <a:cs typeface="Traditional Arabic" pitchFamily="18" charset="-78"/>
            </a:endParaRPr>
          </a:p>
        </p:txBody>
      </p:sp>
      <p:sp>
        <p:nvSpPr>
          <p:cNvPr id="3" name="عنوان فرعي 2"/>
          <p:cNvSpPr>
            <a:spLocks noGrp="1"/>
          </p:cNvSpPr>
          <p:nvPr>
            <p:ph type="subTitle" idx="1"/>
          </p:nvPr>
        </p:nvSpPr>
        <p:spPr/>
        <p:txBody>
          <a:bodyPr/>
          <a:lstStyle/>
          <a:p>
            <a:pPr marL="0" indent="0" algn="just">
              <a:buFont typeface="Arial" pitchFamily="34" charset="0"/>
              <a:buNone/>
            </a:pPr>
            <a:r>
              <a:rPr lang="ar-SA" b="1" smtClean="0">
                <a:latin typeface="Traditional Arabic" pitchFamily="18" charset="-78"/>
                <a:cs typeface="Traditional Arabic" pitchFamily="18" charset="-78"/>
              </a:rPr>
              <a:t>د. </a:t>
            </a:r>
            <a:r>
              <a:rPr lang="ar-SA" b="1" dirty="0" smtClean="0">
                <a:latin typeface="Traditional Arabic" pitchFamily="18" charset="-78"/>
                <a:cs typeface="Traditional Arabic" pitchFamily="18" charset="-78"/>
              </a:rPr>
              <a:t>يوسف بن عبدالرحمن العمري</a:t>
            </a:r>
            <a:endParaRPr lang="ar-SA"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271911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0" indent="0">
              <a:buFont typeface="Arial" pitchFamily="34" charset="0"/>
              <a:buNone/>
            </a:pPr>
            <a:endParaRPr lang="ar-SA">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normAutofit lnSpcReduction="10000"/>
          </a:bodyPr>
          <a:lstStyle/>
          <a:p>
            <a:pPr marL="68580" lvl="0" indent="0" algn="just">
              <a:lnSpc>
                <a:spcPct val="150000"/>
              </a:lnSpc>
              <a:buNone/>
            </a:pPr>
            <a:r>
              <a:rPr lang="ar-SA" b="1" dirty="0" smtClean="0">
                <a:latin typeface="Traditional Arabic" pitchFamily="18" charset="-78"/>
                <a:cs typeface="Traditional Arabic" pitchFamily="18" charset="-78"/>
              </a:rPr>
              <a:t>4- منحنيات </a:t>
            </a:r>
            <a:r>
              <a:rPr lang="ar-SA" b="1" dirty="0">
                <a:latin typeface="Traditional Arabic" pitchFamily="18" charset="-78"/>
                <a:cs typeface="Traditional Arabic" pitchFamily="18" charset="-78"/>
              </a:rPr>
              <a:t>السواء </a:t>
            </a:r>
            <a:r>
              <a:rPr lang="ar-SA" b="1" dirty="0" err="1">
                <a:latin typeface="Traditional Arabic" pitchFamily="18" charset="-78"/>
                <a:cs typeface="Traditional Arabic" pitchFamily="18" charset="-78"/>
              </a:rPr>
              <a:t>لاتتقاطع</a:t>
            </a:r>
            <a:r>
              <a:rPr lang="ar-SA" b="1" dirty="0">
                <a:latin typeface="Traditional Arabic" pitchFamily="18" charset="-78"/>
                <a:cs typeface="Traditional Arabic" pitchFamily="18" charset="-78"/>
              </a:rPr>
              <a:t>:</a:t>
            </a:r>
            <a:endParaRPr lang="en-US" dirty="0">
              <a:latin typeface="Traditional Arabic" pitchFamily="18" charset="-78"/>
              <a:cs typeface="Traditional Arabic" pitchFamily="18" charset="-78"/>
            </a:endParaRPr>
          </a:p>
          <a:p>
            <a:pPr marL="68580" indent="0" algn="just">
              <a:lnSpc>
                <a:spcPct val="150000"/>
              </a:lnSpc>
              <a:buNone/>
            </a:pPr>
            <a:r>
              <a:rPr lang="ar-SA" dirty="0">
                <a:latin typeface="Traditional Arabic" pitchFamily="18" charset="-78"/>
                <a:cs typeface="Traditional Arabic" pitchFamily="18" charset="-78"/>
              </a:rPr>
              <a:t>وهذا راجع إلى أن هناك فرضاً باستخدام أعلى مستوى تكنولوجي ممكن وهذا المستوى ثابت لا يتغير .</a:t>
            </a:r>
            <a:endParaRPr lang="en-US" dirty="0">
              <a:latin typeface="Traditional Arabic" pitchFamily="18" charset="-78"/>
              <a:cs typeface="Traditional Arabic" pitchFamily="18" charset="-78"/>
            </a:endParaRPr>
          </a:p>
          <a:p>
            <a:pPr marL="68580" indent="0" algn="just">
              <a:lnSpc>
                <a:spcPct val="150000"/>
              </a:lnSpc>
              <a:buNone/>
            </a:pPr>
            <a:r>
              <a:rPr lang="ar-SA" b="1" dirty="0">
                <a:latin typeface="Traditional Arabic" pitchFamily="18" charset="-78"/>
                <a:cs typeface="Traditional Arabic" pitchFamily="18" charset="-78"/>
              </a:rPr>
              <a:t>5- إمكانية إحلال الموارد:</a:t>
            </a:r>
            <a:endParaRPr lang="en-US" dirty="0">
              <a:latin typeface="Traditional Arabic" pitchFamily="18" charset="-78"/>
              <a:cs typeface="Traditional Arabic" pitchFamily="18" charset="-78"/>
            </a:endParaRPr>
          </a:p>
          <a:p>
            <a:pPr marL="68580" indent="0" algn="just">
              <a:lnSpc>
                <a:spcPct val="150000"/>
              </a:lnSpc>
              <a:buNone/>
            </a:pPr>
            <a:r>
              <a:rPr lang="ar-SA" dirty="0">
                <a:latin typeface="Traditional Arabic" pitchFamily="18" charset="-78"/>
                <a:cs typeface="Traditional Arabic" pitchFamily="18" charset="-78"/>
              </a:rPr>
              <a:t>أي أنه يمكن زيادة </a:t>
            </a:r>
            <a:r>
              <a:rPr lang="ar-SA" dirty="0" err="1">
                <a:latin typeface="Traditional Arabic" pitchFamily="18" charset="-78"/>
                <a:cs typeface="Traditional Arabic" pitchFamily="18" charset="-78"/>
              </a:rPr>
              <a:t>إستخدام</a:t>
            </a:r>
            <a:r>
              <a:rPr lang="ar-SA" dirty="0">
                <a:latin typeface="Traditional Arabic" pitchFamily="18" charset="-78"/>
                <a:cs typeface="Traditional Arabic" pitchFamily="18" charset="-78"/>
              </a:rPr>
              <a:t> أحد المدخلات و إنقاص الكمية المستخدمة من المدخل الآخر.</a:t>
            </a:r>
            <a:endParaRPr lang="en-US" dirty="0">
              <a:latin typeface="Traditional Arabic" pitchFamily="18" charset="-78"/>
              <a:cs typeface="Traditional Arabic" pitchFamily="18" charset="-78"/>
            </a:endParaRPr>
          </a:p>
          <a:p>
            <a:pPr marL="68580" indent="0" algn="just">
              <a:lnSpc>
                <a:spcPct val="150000"/>
              </a:lnSpc>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259867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0" indent="0">
              <a:buFont typeface="Arial" pitchFamily="34" charset="0"/>
              <a:buNone/>
            </a:pPr>
            <a:r>
              <a:rPr lang="ar-SA" b="1" dirty="0">
                <a:latin typeface="Traditional Arabic" pitchFamily="18" charset="-78"/>
                <a:cs typeface="Traditional Arabic" pitchFamily="18" charset="-78"/>
              </a:rPr>
              <a:t>قانون تناقص الغلة </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indent="0">
              <a:lnSpc>
                <a:spcPct val="200000"/>
              </a:lnSpc>
              <a:buNone/>
            </a:pPr>
            <a:r>
              <a:rPr lang="ar-SA" dirty="0">
                <a:latin typeface="Traditional Arabic" pitchFamily="18" charset="-78"/>
                <a:cs typeface="Traditional Arabic" pitchFamily="18" charset="-78"/>
              </a:rPr>
              <a:t>يمكن التعبير عن هذا القانون </a:t>
            </a:r>
            <a:r>
              <a:rPr lang="ar-SA" dirty="0" smtClean="0">
                <a:latin typeface="Traditional Arabic" pitchFamily="18" charset="-78"/>
                <a:cs typeface="Traditional Arabic" pitchFamily="18" charset="-78"/>
              </a:rPr>
              <a:t>بأنه</a:t>
            </a:r>
          </a:p>
          <a:p>
            <a:pPr marL="68580" indent="0" algn="just">
              <a:lnSpc>
                <a:spcPct val="200000"/>
              </a:lnSpc>
              <a:buNone/>
            </a:pPr>
            <a:r>
              <a:rPr lang="ar-SA" dirty="0" smtClean="0">
                <a:latin typeface="Traditional Arabic" pitchFamily="18" charset="-78"/>
                <a:cs typeface="Traditional Arabic" pitchFamily="18" charset="-78"/>
              </a:rPr>
              <a:t> </a:t>
            </a:r>
            <a:r>
              <a:rPr lang="ar-SA" dirty="0">
                <a:latin typeface="Traditional Arabic" pitchFamily="18" charset="-78"/>
                <a:cs typeface="Traditional Arabic" pitchFamily="18" charset="-78"/>
              </a:rPr>
              <a:t>"</a:t>
            </a:r>
            <a:r>
              <a:rPr lang="ar-SA" b="1" dirty="0">
                <a:solidFill>
                  <a:schemeClr val="accent6">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بإضافة وحدات متتالية متماثلة من عنصر إنتاجي متغير إلى قدر ثابت من عناصر الإنتاج الأخرى، فإن الإنتاجية الحدية لوحدات العنصر المتغير تبدأ في التزايد حتى تصل إلى نقطة تبدأ بعدها في التناقص</a:t>
            </a:r>
            <a:r>
              <a:rPr lang="ar-SA" dirty="0">
                <a:latin typeface="Traditional Arabic" pitchFamily="18" charset="-78"/>
                <a:cs typeface="Traditional Arabic" pitchFamily="18" charset="-78"/>
              </a:rPr>
              <a:t>".</a:t>
            </a:r>
            <a:endParaRPr lang="en-US" dirty="0">
              <a:latin typeface="Traditional Arabic" pitchFamily="18" charset="-78"/>
              <a:cs typeface="Traditional Arabic" pitchFamily="18" charset="-78"/>
            </a:endParaRPr>
          </a:p>
          <a:p>
            <a:pPr marL="68580" indent="0">
              <a:lnSpc>
                <a:spcPct val="200000"/>
              </a:lnSpc>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2306009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0" indent="0">
              <a:buFont typeface="Arial" pitchFamily="34" charset="0"/>
              <a:buNone/>
            </a:pPr>
            <a:r>
              <a:rPr lang="ar-SA" dirty="0">
                <a:latin typeface="Traditional Arabic" pitchFamily="18" charset="-78"/>
                <a:cs typeface="Traditional Arabic" pitchFamily="18" charset="-78"/>
              </a:rPr>
              <a:t>يتضح أن الإنتاج يمر بمراحل ثلاثة وهي</a:t>
            </a:r>
            <a:r>
              <a:rPr lang="ar-SA"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normAutofit/>
          </a:bodyPr>
          <a:lstStyle/>
          <a:p>
            <a:pPr marL="68580" lvl="0" indent="0" algn="just">
              <a:buNone/>
            </a:pPr>
            <a:r>
              <a:rPr lang="ar-SA" b="1" u="sng" dirty="0">
                <a:solidFill>
                  <a:srgbClr val="C00000"/>
                </a:solidFill>
                <a:effectLst>
                  <a:outerShdw blurRad="38100" dist="38100" dir="2700000" algn="tl">
                    <a:srgbClr val="000000">
                      <a:alpha val="43137"/>
                    </a:srgbClr>
                  </a:outerShdw>
                </a:effectLst>
                <a:latin typeface="Traditional Arabic" pitchFamily="18" charset="-78"/>
                <a:cs typeface="Traditional Arabic" pitchFamily="18" charset="-78"/>
              </a:rPr>
              <a:t>المرحلة الأولى: </a:t>
            </a:r>
            <a:r>
              <a:rPr lang="ar-SA" dirty="0">
                <a:latin typeface="Traditional Arabic" pitchFamily="18" charset="-78"/>
                <a:cs typeface="Traditional Arabic" pitchFamily="18" charset="-78"/>
              </a:rPr>
              <a:t>وتتميز بتزايد الناتج الكلي أولاً بمعدل أكبر من معدل تزايد العنصر الإنتاجي المتغير، ثم يبدأ بعد ذلك الناتج الكلي في الازدياد بمعدل أقل من تزايد عنصر الإنتاج المتغير. ولهذا فان الإنتاجية الحدية في هذه المرحلة تزيد حتى تبلغ نهايتها العظمى ثم تبدأ في التناقص حتى تصل إلى نهاية المرحلة عند النقطة التي تتساوى فيها الإنتاجية الحدية مع الإنتاجية المتوسطة، وتكون الإنتاجية المتوسطة عند هذه النقطة قد بلغت نهايتها العظمى. ويكون عدد العمل هو خمسة عمال والإنتاج في هذه المرحلة غير اقتصادي لأنه يمكن زيادة الإنتاجية المتوسطة كلما أضفنا وحدات من المورد الإنتاجي المتغير.</a:t>
            </a:r>
            <a:endParaRPr lang="en-US"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149266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0" indent="0">
              <a:buFont typeface="Arial" pitchFamily="34" charset="0"/>
              <a:buNone/>
            </a:pPr>
            <a:endParaRPr lang="ar-SA">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normAutofit/>
          </a:bodyPr>
          <a:lstStyle/>
          <a:p>
            <a:pPr marL="68580" lvl="0" indent="0" algn="just">
              <a:buNone/>
            </a:pPr>
            <a:r>
              <a:rPr lang="ar-SA" b="1" u="sng" dirty="0">
                <a:solidFill>
                  <a:srgbClr val="C00000"/>
                </a:solidFill>
                <a:effectLst>
                  <a:outerShdw blurRad="38100" dist="38100" dir="2700000" algn="tl">
                    <a:srgbClr val="000000">
                      <a:alpha val="43137"/>
                    </a:srgbClr>
                  </a:outerShdw>
                </a:effectLst>
                <a:latin typeface="Traditional Arabic" pitchFamily="18" charset="-78"/>
                <a:cs typeface="Traditional Arabic" pitchFamily="18" charset="-78"/>
              </a:rPr>
              <a:t>المرحلة الثانية: </a:t>
            </a:r>
            <a:r>
              <a:rPr lang="ar-SA" dirty="0">
                <a:latin typeface="Traditional Arabic" pitchFamily="18" charset="-78"/>
                <a:cs typeface="Traditional Arabic" pitchFamily="18" charset="-78"/>
              </a:rPr>
              <a:t>وتتميز بتزايد الناتج الكلي بمعدل متناقص، أي تكون الدالة الإنتاجية في مرحلة تناقص الغلة الحدية، أي يتزايد الناتج الكلي بمعدل أقل من تزايد عنصر الإنتاج المتغير. ولهذا فإن الإنتاجية الحدية في هذه المرحلة تكون متناقصة إلا أنها تظل موجبة، كما أن الإنتاجية المتوسطة في هذه المرحلة تكون أيضاً متناقصة. وفي نهاية هذه المرحلة تصل الإنتاجية الكلية إلى أقصى مستوى ممكن باستخدام قدر معين من وحدات عنصر الإنتاج المتغير، وحيث تكون الإنتاجية الحدية عند هذه النقطة مساوية للصفر ومرحلة الإنتاج هذه هي مرحلة الإنتاج الاقتصادي.</a:t>
            </a:r>
            <a:endParaRPr lang="en-US"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1280068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0" indent="0">
              <a:buFont typeface="Arial" pitchFamily="34" charset="0"/>
              <a:buNone/>
            </a:pPr>
            <a:endParaRPr lang="ar-SA">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lvl="0" indent="0" algn="just">
              <a:buNone/>
            </a:pPr>
            <a:r>
              <a:rPr lang="ar-SA" b="1" u="sng" dirty="0">
                <a:solidFill>
                  <a:srgbClr val="C00000"/>
                </a:solidFill>
                <a:effectLst>
                  <a:outerShdw blurRad="38100" dist="38100" dir="2700000" algn="tl">
                    <a:srgbClr val="000000">
                      <a:alpha val="43137"/>
                    </a:srgbClr>
                  </a:outerShdw>
                </a:effectLst>
                <a:latin typeface="Traditional Arabic" pitchFamily="18" charset="-78"/>
                <a:cs typeface="Traditional Arabic" pitchFamily="18" charset="-78"/>
              </a:rPr>
              <a:t>المرحلة الثالثة: </a:t>
            </a:r>
            <a:r>
              <a:rPr lang="ar-SA" dirty="0">
                <a:latin typeface="Traditional Arabic" pitchFamily="18" charset="-78"/>
                <a:cs typeface="Traditional Arabic" pitchFamily="18" charset="-78"/>
              </a:rPr>
              <a:t>وتبدأ فيها الإنتاجية الكلية في التناقص برغم إضافة وحدات جديدة من العنصر الإنتاجي المتغير. ويترتب على ذلك أن تكون الإنتاجية الحدية سالبة وأن تستمر الإنتاجية المتوسطة في التناقص. وهي مرحلة الإنتاج غير الاقتصادية وذلك لأنه يتناقص خلالها جدارة استخدام كل من العنصر الإنتاجي المتغير والعناصر الإنتاجية الثابتة عن جدارتها عند نهاية المرحلة الثانية.</a:t>
            </a:r>
            <a:endParaRPr lang="en-US" dirty="0">
              <a:latin typeface="Traditional Arabic" pitchFamily="18" charset="-78"/>
              <a:cs typeface="Traditional Arabic" pitchFamily="18" charset="-78"/>
            </a:endParaRPr>
          </a:p>
          <a:p>
            <a:pPr marL="68580" indent="0" algn="just">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3824138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grpSp>
        <p:nvGrpSpPr>
          <p:cNvPr id="5" name="Group 46"/>
          <p:cNvGrpSpPr>
            <a:grpSpLocks/>
          </p:cNvGrpSpPr>
          <p:nvPr/>
        </p:nvGrpSpPr>
        <p:grpSpPr bwMode="auto">
          <a:xfrm>
            <a:off x="1806057" y="404961"/>
            <a:ext cx="4562475" cy="3598862"/>
            <a:chOff x="96" y="119"/>
            <a:chExt cx="2874" cy="2267"/>
          </a:xfrm>
        </p:grpSpPr>
        <p:sp>
          <p:nvSpPr>
            <p:cNvPr id="6" name="Line 11"/>
            <p:cNvSpPr>
              <a:spLocks noChangeShapeType="1"/>
            </p:cNvSpPr>
            <p:nvPr/>
          </p:nvSpPr>
          <p:spPr bwMode="auto">
            <a:xfrm>
              <a:off x="272" y="2160"/>
              <a:ext cx="2631"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SA" sz="1400" b="1">
                <a:latin typeface="Traditional Arabic" pitchFamily="18" charset="-78"/>
                <a:cs typeface="Traditional Arabic" pitchFamily="18" charset="-78"/>
              </a:endParaRPr>
            </a:p>
          </p:txBody>
        </p:sp>
        <p:sp>
          <p:nvSpPr>
            <p:cNvPr id="7" name="Line 13"/>
            <p:cNvSpPr>
              <a:spLocks noChangeShapeType="1"/>
            </p:cNvSpPr>
            <p:nvPr/>
          </p:nvSpPr>
          <p:spPr bwMode="auto">
            <a:xfrm flipV="1">
              <a:off x="272" y="288"/>
              <a:ext cx="0" cy="1859"/>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SA" sz="1400" b="1">
                <a:latin typeface="Traditional Arabic" pitchFamily="18" charset="-78"/>
                <a:cs typeface="Traditional Arabic" pitchFamily="18" charset="-78"/>
              </a:endParaRPr>
            </a:p>
          </p:txBody>
        </p:sp>
        <p:sp>
          <p:nvSpPr>
            <p:cNvPr id="8" name="WordArt 14"/>
            <p:cNvSpPr>
              <a:spLocks noChangeArrowheads="1" noChangeShapeType="1" noTextEdit="1"/>
            </p:cNvSpPr>
            <p:nvPr/>
          </p:nvSpPr>
          <p:spPr bwMode="auto">
            <a:xfrm>
              <a:off x="96" y="119"/>
              <a:ext cx="335" cy="136"/>
            </a:xfrm>
            <a:prstGeom prst="rect">
              <a:avLst/>
            </a:prstGeom>
          </p:spPr>
          <p:txBody>
            <a:bodyPr wrap="none" fromWordArt="1"/>
            <a:lstStyle/>
            <a:p>
              <a:pPr algn="ctr" rtl="1"/>
              <a:r>
                <a:rPr lang="ar-SA" sz="1400" b="1" kern="10" dirty="0" smtClean="0">
                  <a:latin typeface="Traditional Arabic" pitchFamily="18" charset="-78"/>
                  <a:cs typeface="Traditional Arabic" pitchFamily="18" charset="-78"/>
                </a:rPr>
                <a:t>الناتج الكلي</a:t>
              </a:r>
              <a:endParaRPr lang="ar-SA" sz="1400" b="1" kern="10" dirty="0">
                <a:latin typeface="Traditional Arabic" pitchFamily="18" charset="-78"/>
                <a:cs typeface="Traditional Arabic" pitchFamily="18" charset="-78"/>
              </a:endParaRPr>
            </a:p>
          </p:txBody>
        </p:sp>
        <p:sp>
          <p:nvSpPr>
            <p:cNvPr id="9" name="WordArt 16"/>
            <p:cNvSpPr>
              <a:spLocks noChangeArrowheads="1" noChangeShapeType="1" noTextEdit="1"/>
            </p:cNvSpPr>
            <p:nvPr/>
          </p:nvSpPr>
          <p:spPr bwMode="auto">
            <a:xfrm>
              <a:off x="2789" y="2205"/>
              <a:ext cx="181" cy="181"/>
            </a:xfrm>
            <a:prstGeom prst="rect">
              <a:avLst/>
            </a:prstGeom>
          </p:spPr>
          <p:txBody>
            <a:bodyPr wrap="none" fromWordArt="1"/>
            <a:lstStyle/>
            <a:p>
              <a:pPr algn="ctr" rtl="1"/>
              <a:r>
                <a:rPr lang="ar-SA" sz="1400" b="1" kern="10" dirty="0" smtClean="0">
                  <a:latin typeface="Traditional Arabic" pitchFamily="18" charset="-78"/>
                  <a:cs typeface="Traditional Arabic" pitchFamily="18" charset="-78"/>
                </a:rPr>
                <a:t>وحدات الانتاج</a:t>
              </a:r>
              <a:endParaRPr lang="ar-SA" sz="1400" b="1" kern="10" dirty="0">
                <a:latin typeface="Traditional Arabic" pitchFamily="18" charset="-78"/>
                <a:cs typeface="Traditional Arabic" pitchFamily="18" charset="-78"/>
              </a:endParaRPr>
            </a:p>
          </p:txBody>
        </p:sp>
      </p:grpSp>
      <p:sp>
        <p:nvSpPr>
          <p:cNvPr id="10" name="WordArt 19"/>
          <p:cNvSpPr>
            <a:spLocks noChangeArrowheads="1" noChangeShapeType="1" noTextEdit="1"/>
          </p:cNvSpPr>
          <p:nvPr/>
        </p:nvSpPr>
        <p:spPr bwMode="auto">
          <a:xfrm>
            <a:off x="2482332" y="908198"/>
            <a:ext cx="863600" cy="250825"/>
          </a:xfrm>
          <a:prstGeom prst="rect">
            <a:avLst/>
          </a:prstGeom>
        </p:spPr>
        <p:txBody>
          <a:bodyPr wrap="none" fromWordArt="1"/>
          <a:lstStyle/>
          <a:p>
            <a:pPr algn="ctr" rtl="1"/>
            <a:r>
              <a:rPr lang="ar-SA" sz="1400" b="1" kern="10">
                <a:latin typeface="Traditional Arabic" pitchFamily="18" charset="-78"/>
                <a:cs typeface="Traditional Arabic" pitchFamily="18" charset="-78"/>
              </a:rPr>
              <a:t>المرحلة 1</a:t>
            </a:r>
          </a:p>
        </p:txBody>
      </p:sp>
      <p:sp>
        <p:nvSpPr>
          <p:cNvPr id="11" name="WordArt 20"/>
          <p:cNvSpPr>
            <a:spLocks noChangeArrowheads="1" noChangeShapeType="1" noTextEdit="1"/>
          </p:cNvSpPr>
          <p:nvPr/>
        </p:nvSpPr>
        <p:spPr bwMode="auto">
          <a:xfrm>
            <a:off x="5434065" y="980752"/>
            <a:ext cx="863600" cy="211609"/>
          </a:xfrm>
          <a:prstGeom prst="rect">
            <a:avLst/>
          </a:prstGeom>
        </p:spPr>
        <p:txBody>
          <a:bodyPr wrap="none" fromWordArt="1"/>
          <a:lstStyle/>
          <a:p>
            <a:pPr algn="ctr" rtl="1">
              <a:defRPr/>
            </a:pPr>
            <a:r>
              <a:rPr lang="ar-SA" sz="1400" b="1" kern="10" dirty="0">
                <a:latin typeface="Traditional Arabic" pitchFamily="18" charset="-78"/>
                <a:cs typeface="Traditional Arabic" pitchFamily="18" charset="-78"/>
              </a:rPr>
              <a:t>المرحلة 3</a:t>
            </a:r>
            <a:endParaRPr lang="en-US" sz="1400" b="1" kern="10" dirty="0">
              <a:latin typeface="Traditional Arabic" pitchFamily="18" charset="-78"/>
              <a:cs typeface="Traditional Arabic" pitchFamily="18" charset="-78"/>
            </a:endParaRPr>
          </a:p>
        </p:txBody>
      </p:sp>
      <p:sp>
        <p:nvSpPr>
          <p:cNvPr id="12" name="WordArt 21"/>
          <p:cNvSpPr>
            <a:spLocks noChangeArrowheads="1" noChangeShapeType="1" noTextEdit="1"/>
          </p:cNvSpPr>
          <p:nvPr/>
        </p:nvSpPr>
        <p:spPr bwMode="auto">
          <a:xfrm>
            <a:off x="3993632" y="908198"/>
            <a:ext cx="863600" cy="215900"/>
          </a:xfrm>
          <a:prstGeom prst="rect">
            <a:avLst/>
          </a:prstGeom>
        </p:spPr>
        <p:txBody>
          <a:bodyPr wrap="none" fromWordArt="1"/>
          <a:lstStyle/>
          <a:p>
            <a:pPr algn="ctr" rtl="1"/>
            <a:r>
              <a:rPr lang="ar-SA" sz="1400" b="1" kern="10" dirty="0">
                <a:latin typeface="Traditional Arabic" pitchFamily="18" charset="-78"/>
                <a:cs typeface="Traditional Arabic" pitchFamily="18" charset="-78"/>
              </a:rPr>
              <a:t>المرحلة 2</a:t>
            </a:r>
          </a:p>
        </p:txBody>
      </p:sp>
      <p:sp>
        <p:nvSpPr>
          <p:cNvPr id="13" name="Line 26"/>
          <p:cNvSpPr>
            <a:spLocks noChangeShapeType="1"/>
          </p:cNvSpPr>
          <p:nvPr/>
        </p:nvSpPr>
        <p:spPr bwMode="auto">
          <a:xfrm>
            <a:off x="5289032" y="1125686"/>
            <a:ext cx="0" cy="4824412"/>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ar-SA" sz="1400" b="1">
              <a:latin typeface="Traditional Arabic" pitchFamily="18" charset="-78"/>
              <a:cs typeface="Traditional Arabic" pitchFamily="18" charset="-78"/>
            </a:endParaRPr>
          </a:p>
        </p:txBody>
      </p:sp>
      <p:sp>
        <p:nvSpPr>
          <p:cNvPr id="14" name="WordArt 28"/>
          <p:cNvSpPr>
            <a:spLocks noChangeArrowheads="1" noChangeShapeType="1" noTextEdit="1"/>
          </p:cNvSpPr>
          <p:nvPr/>
        </p:nvSpPr>
        <p:spPr bwMode="auto">
          <a:xfrm>
            <a:off x="5682732" y="1773386"/>
            <a:ext cx="471488" cy="254000"/>
          </a:xfrm>
          <a:prstGeom prst="rect">
            <a:avLst/>
          </a:prstGeom>
        </p:spPr>
        <p:txBody>
          <a:bodyPr wrap="none" fromWordArt="1"/>
          <a:lstStyle/>
          <a:p>
            <a:pPr algn="ctr" rtl="1"/>
            <a:r>
              <a:rPr lang="ar-SA" sz="1400" b="1" kern="10" dirty="0" smtClean="0">
                <a:latin typeface="Traditional Arabic" pitchFamily="18" charset="-78"/>
                <a:cs typeface="Traditional Arabic" pitchFamily="18" charset="-78"/>
              </a:rPr>
              <a:t>الناتج الكلي</a:t>
            </a:r>
            <a:endParaRPr lang="ar-SA" sz="1400" b="1" kern="10" dirty="0">
              <a:latin typeface="Traditional Arabic" pitchFamily="18" charset="-78"/>
              <a:cs typeface="Traditional Arabic" pitchFamily="18" charset="-78"/>
            </a:endParaRPr>
          </a:p>
        </p:txBody>
      </p:sp>
      <p:sp>
        <p:nvSpPr>
          <p:cNvPr id="15" name="Line 40"/>
          <p:cNvSpPr>
            <a:spLocks noChangeShapeType="1"/>
          </p:cNvSpPr>
          <p:nvPr/>
        </p:nvSpPr>
        <p:spPr bwMode="auto">
          <a:xfrm>
            <a:off x="3922195" y="1106636"/>
            <a:ext cx="0" cy="4824412"/>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ar-SA" sz="1400" b="1">
              <a:latin typeface="Traditional Arabic" pitchFamily="18" charset="-78"/>
              <a:cs typeface="Traditional Arabic" pitchFamily="18" charset="-78"/>
            </a:endParaRPr>
          </a:p>
        </p:txBody>
      </p:sp>
      <p:grpSp>
        <p:nvGrpSpPr>
          <p:cNvPr id="16" name="Group 49"/>
          <p:cNvGrpSpPr>
            <a:grpSpLocks/>
          </p:cNvGrpSpPr>
          <p:nvPr/>
        </p:nvGrpSpPr>
        <p:grpSpPr bwMode="auto">
          <a:xfrm>
            <a:off x="2121970" y="4940448"/>
            <a:ext cx="3671887" cy="1223963"/>
            <a:chOff x="227" y="3022"/>
            <a:chExt cx="2313" cy="771"/>
          </a:xfrm>
        </p:grpSpPr>
        <p:sp>
          <p:nvSpPr>
            <p:cNvPr id="17" name="Line 24"/>
            <p:cNvSpPr>
              <a:spLocks noChangeShapeType="1"/>
            </p:cNvSpPr>
            <p:nvPr/>
          </p:nvSpPr>
          <p:spPr bwMode="auto">
            <a:xfrm flipV="1">
              <a:off x="227" y="3022"/>
              <a:ext cx="499" cy="635"/>
            </a:xfrm>
            <a:prstGeom prst="line">
              <a:avLst/>
            </a:prstGeom>
            <a:noFill/>
            <a:ln w="25400">
              <a:solidFill>
                <a:schemeClr val="accent4"/>
              </a:solidFill>
              <a:round/>
              <a:headEnd/>
              <a:tailEnd/>
            </a:ln>
          </p:spPr>
          <p:txBody>
            <a:bodyPr/>
            <a:lstStyle/>
            <a:p>
              <a:endParaRPr lang="ar-SA" sz="1400" b="1">
                <a:ln w="9525">
                  <a:solidFill>
                    <a:schemeClr val="tx1"/>
                  </a:solidFill>
                </a:ln>
                <a:latin typeface="Traditional Arabic" pitchFamily="18" charset="-78"/>
                <a:cs typeface="Traditional Arabic" pitchFamily="18" charset="-78"/>
              </a:endParaRPr>
            </a:p>
          </p:txBody>
        </p:sp>
        <p:sp>
          <p:nvSpPr>
            <p:cNvPr id="18" name="Line 25"/>
            <p:cNvSpPr>
              <a:spLocks noChangeShapeType="1"/>
            </p:cNvSpPr>
            <p:nvPr/>
          </p:nvSpPr>
          <p:spPr bwMode="auto">
            <a:xfrm>
              <a:off x="725" y="3022"/>
              <a:ext cx="1815" cy="771"/>
            </a:xfrm>
            <a:prstGeom prst="line">
              <a:avLst/>
            </a:prstGeom>
            <a:noFill/>
            <a:ln w="25400">
              <a:solidFill>
                <a:schemeClr val="accent4"/>
              </a:solidFill>
              <a:round/>
              <a:headEnd/>
              <a:tailEnd/>
            </a:ln>
          </p:spPr>
          <p:txBody>
            <a:bodyPr/>
            <a:lstStyle/>
            <a:p>
              <a:endParaRPr lang="ar-SA" sz="1400" b="1">
                <a:ln w="9525">
                  <a:solidFill>
                    <a:schemeClr val="tx1"/>
                  </a:solidFill>
                </a:ln>
                <a:latin typeface="Traditional Arabic" pitchFamily="18" charset="-78"/>
                <a:cs typeface="Traditional Arabic" pitchFamily="18" charset="-78"/>
              </a:endParaRPr>
            </a:p>
          </p:txBody>
        </p:sp>
      </p:grpSp>
      <p:grpSp>
        <p:nvGrpSpPr>
          <p:cNvPr id="19" name="Group 50"/>
          <p:cNvGrpSpPr>
            <a:grpSpLocks/>
          </p:cNvGrpSpPr>
          <p:nvPr/>
        </p:nvGrpSpPr>
        <p:grpSpPr bwMode="auto">
          <a:xfrm>
            <a:off x="1904482" y="4149873"/>
            <a:ext cx="4357941" cy="1800515"/>
            <a:chOff x="251520" y="3933056"/>
            <a:chExt cx="4356993" cy="1800994"/>
          </a:xfrm>
        </p:grpSpPr>
        <p:sp>
          <p:nvSpPr>
            <p:cNvPr id="20" name="Line 10"/>
            <p:cNvSpPr>
              <a:spLocks noChangeShapeType="1"/>
            </p:cNvSpPr>
            <p:nvPr/>
          </p:nvSpPr>
          <p:spPr bwMode="auto">
            <a:xfrm>
              <a:off x="431800" y="5734050"/>
              <a:ext cx="417671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SA" sz="1400" b="1">
                <a:latin typeface="Traditional Arabic" pitchFamily="18" charset="-78"/>
                <a:cs typeface="Traditional Arabic" pitchFamily="18" charset="-78"/>
              </a:endParaRPr>
            </a:p>
          </p:txBody>
        </p:sp>
        <p:sp>
          <p:nvSpPr>
            <p:cNvPr id="21" name="Line 12"/>
            <p:cNvSpPr>
              <a:spLocks noChangeShapeType="1"/>
            </p:cNvSpPr>
            <p:nvPr/>
          </p:nvSpPr>
          <p:spPr bwMode="auto">
            <a:xfrm flipV="1">
              <a:off x="431800" y="4267200"/>
              <a:ext cx="0" cy="14398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SA" sz="1400" b="1">
                <a:latin typeface="Traditional Arabic" pitchFamily="18" charset="-78"/>
                <a:cs typeface="Traditional Arabic" pitchFamily="18" charset="-78"/>
              </a:endParaRPr>
            </a:p>
          </p:txBody>
        </p:sp>
        <p:sp>
          <p:nvSpPr>
            <p:cNvPr id="22" name="WordArt 15"/>
            <p:cNvSpPr>
              <a:spLocks noChangeArrowheads="1" noChangeShapeType="1" noTextEdit="1"/>
            </p:cNvSpPr>
            <p:nvPr/>
          </p:nvSpPr>
          <p:spPr bwMode="auto">
            <a:xfrm>
              <a:off x="251520" y="3933056"/>
              <a:ext cx="576064" cy="288032"/>
            </a:xfrm>
            <a:prstGeom prst="rect">
              <a:avLst/>
            </a:prstGeom>
          </p:spPr>
          <p:txBody>
            <a:bodyPr wrap="none" fromWordArt="1"/>
            <a:lstStyle/>
            <a:p>
              <a:pPr algn="ctr" rtl="1"/>
              <a:r>
                <a:rPr lang="ar-SA" sz="1400" b="1" kern="10" dirty="0" smtClean="0">
                  <a:latin typeface="Traditional Arabic" pitchFamily="18" charset="-78"/>
                  <a:cs typeface="Traditional Arabic" pitchFamily="18" charset="-78"/>
                </a:rPr>
                <a:t>الناتج المتوسط والحدي</a:t>
              </a:r>
              <a:endParaRPr lang="ar-SA" sz="1400" b="1" kern="10" dirty="0">
                <a:latin typeface="Traditional Arabic" pitchFamily="18" charset="-78"/>
                <a:cs typeface="Traditional Arabic" pitchFamily="18" charset="-78"/>
              </a:endParaRPr>
            </a:p>
          </p:txBody>
        </p:sp>
      </p:grpSp>
      <p:sp>
        <p:nvSpPr>
          <p:cNvPr id="24" name="Line 27"/>
          <p:cNvSpPr>
            <a:spLocks noChangeShapeType="1"/>
          </p:cNvSpPr>
          <p:nvPr/>
        </p:nvSpPr>
        <p:spPr bwMode="auto">
          <a:xfrm>
            <a:off x="3924027" y="5374481"/>
            <a:ext cx="2016125" cy="358775"/>
          </a:xfrm>
          <a:prstGeom prst="line">
            <a:avLst/>
          </a:prstGeom>
          <a:noFill/>
          <a:ln w="25400">
            <a:solidFill>
              <a:schemeClr val="accent4"/>
            </a:solidFill>
            <a:round/>
            <a:headEnd/>
            <a:tailEnd/>
          </a:ln>
        </p:spPr>
        <p:txBody>
          <a:bodyPr/>
          <a:lstStyle/>
          <a:p>
            <a:pPr>
              <a:defRPr/>
            </a:pPr>
            <a:endParaRPr lang="en-US" sz="1400" b="1">
              <a:ln w="9525">
                <a:solidFill>
                  <a:schemeClr val="tx1"/>
                </a:solidFill>
              </a:ln>
              <a:latin typeface="Traditional Arabic" pitchFamily="18" charset="-78"/>
              <a:cs typeface="Traditional Arabic" pitchFamily="18" charset="-78"/>
            </a:endParaRPr>
          </a:p>
        </p:txBody>
      </p:sp>
      <p:sp>
        <p:nvSpPr>
          <p:cNvPr id="25" name="WordArt 29"/>
          <p:cNvSpPr>
            <a:spLocks noChangeArrowheads="1" noChangeShapeType="1" noTextEdit="1"/>
          </p:cNvSpPr>
          <p:nvPr/>
        </p:nvSpPr>
        <p:spPr bwMode="auto">
          <a:xfrm>
            <a:off x="5757345" y="5445273"/>
            <a:ext cx="323850" cy="215900"/>
          </a:xfrm>
          <a:prstGeom prst="rect">
            <a:avLst/>
          </a:prstGeom>
        </p:spPr>
        <p:txBody>
          <a:bodyPr wrap="none" fromWordArt="1"/>
          <a:lstStyle/>
          <a:p>
            <a:pPr algn="ctr" rtl="1"/>
            <a:r>
              <a:rPr lang="ar-SA" sz="1400" b="1" kern="10" dirty="0" smtClean="0">
                <a:latin typeface="Traditional Arabic" pitchFamily="18" charset="-78"/>
                <a:cs typeface="Traditional Arabic" pitchFamily="18" charset="-78"/>
              </a:rPr>
              <a:t>الناتج المتوسط</a:t>
            </a:r>
            <a:endParaRPr lang="ar-SA" sz="1400" b="1" kern="10" dirty="0">
              <a:latin typeface="Traditional Arabic" pitchFamily="18" charset="-78"/>
              <a:cs typeface="Traditional Arabic" pitchFamily="18" charset="-78"/>
            </a:endParaRPr>
          </a:p>
        </p:txBody>
      </p:sp>
      <p:sp>
        <p:nvSpPr>
          <p:cNvPr id="26" name="Line 42"/>
          <p:cNvSpPr>
            <a:spLocks noChangeShapeType="1"/>
          </p:cNvSpPr>
          <p:nvPr/>
        </p:nvSpPr>
        <p:spPr bwMode="auto">
          <a:xfrm flipV="1">
            <a:off x="2153719" y="5373835"/>
            <a:ext cx="1768475" cy="579437"/>
          </a:xfrm>
          <a:prstGeom prst="line">
            <a:avLst/>
          </a:prstGeom>
          <a:noFill/>
          <a:ln w="25400">
            <a:solidFill>
              <a:schemeClr val="accent4"/>
            </a:solidFill>
            <a:round/>
            <a:headEnd/>
            <a:tailEnd/>
          </a:ln>
        </p:spPr>
        <p:txBody>
          <a:bodyPr/>
          <a:lstStyle/>
          <a:p>
            <a:endParaRPr lang="en-US" sz="1400" b="1">
              <a:ln w="9525">
                <a:solidFill>
                  <a:schemeClr val="tx1"/>
                </a:solidFill>
              </a:ln>
              <a:latin typeface="Traditional Arabic" pitchFamily="18" charset="-78"/>
              <a:cs typeface="Traditional Arabic" pitchFamily="18" charset="-78"/>
            </a:endParaRPr>
          </a:p>
        </p:txBody>
      </p:sp>
      <p:sp>
        <p:nvSpPr>
          <p:cNvPr id="27" name="WordArt 30"/>
          <p:cNvSpPr>
            <a:spLocks noChangeArrowheads="1" noChangeShapeType="1" noTextEdit="1"/>
          </p:cNvSpPr>
          <p:nvPr/>
        </p:nvSpPr>
        <p:spPr bwMode="auto">
          <a:xfrm>
            <a:off x="4930259" y="1197123"/>
            <a:ext cx="242387" cy="216560"/>
          </a:xfrm>
          <a:prstGeom prst="rect">
            <a:avLst/>
          </a:prstGeom>
        </p:spPr>
        <p:txBody>
          <a:bodyPr wrap="none" fromWordArt="1"/>
          <a:lstStyle/>
          <a:p>
            <a:pPr algn="ctr" rtl="1">
              <a:defRPr/>
            </a:pPr>
            <a:r>
              <a:rPr lang="en-US" sz="1400" b="1" kern="10" dirty="0" smtClean="0">
                <a:latin typeface="Traditional Arabic" pitchFamily="18" charset="-78"/>
                <a:cs typeface="Traditional Arabic" pitchFamily="18" charset="-78"/>
              </a:rPr>
              <a:t>A</a:t>
            </a:r>
            <a:endParaRPr lang="en-US" sz="1400" b="1" kern="10" dirty="0">
              <a:latin typeface="Traditional Arabic" pitchFamily="18" charset="-78"/>
              <a:cs typeface="Traditional Arabic" pitchFamily="18" charset="-78"/>
            </a:endParaRPr>
          </a:p>
        </p:txBody>
      </p:sp>
      <p:sp>
        <p:nvSpPr>
          <p:cNvPr id="28" name="WordArt 32"/>
          <p:cNvSpPr>
            <a:spLocks noChangeArrowheads="1" noChangeShapeType="1" noTextEdit="1"/>
          </p:cNvSpPr>
          <p:nvPr/>
        </p:nvSpPr>
        <p:spPr bwMode="auto">
          <a:xfrm>
            <a:off x="2696643" y="2276623"/>
            <a:ext cx="143933" cy="215900"/>
          </a:xfrm>
          <a:prstGeom prst="rect">
            <a:avLst/>
          </a:prstGeom>
        </p:spPr>
        <p:txBody>
          <a:bodyPr wrap="none" fromWordArt="1"/>
          <a:lstStyle/>
          <a:p>
            <a:pPr algn="ctr" rtl="1"/>
            <a:r>
              <a:rPr lang="en-US" sz="1400" b="1" kern="10" dirty="0" smtClean="0">
                <a:latin typeface="Traditional Arabic" pitchFamily="18" charset="-78"/>
                <a:cs typeface="Traditional Arabic" pitchFamily="18" charset="-78"/>
              </a:rPr>
              <a:t>C</a:t>
            </a:r>
            <a:endParaRPr lang="ar-SA" sz="1400" b="1" kern="10" dirty="0">
              <a:latin typeface="Traditional Arabic" pitchFamily="18" charset="-78"/>
              <a:cs typeface="Traditional Arabic" pitchFamily="18" charset="-78"/>
            </a:endParaRPr>
          </a:p>
        </p:txBody>
      </p:sp>
      <p:sp>
        <p:nvSpPr>
          <p:cNvPr id="29" name="WordArt 33"/>
          <p:cNvSpPr>
            <a:spLocks noChangeArrowheads="1" noChangeShapeType="1" noTextEdit="1"/>
          </p:cNvSpPr>
          <p:nvPr/>
        </p:nvSpPr>
        <p:spPr bwMode="auto">
          <a:xfrm>
            <a:off x="2841107" y="4653118"/>
            <a:ext cx="215900" cy="161747"/>
          </a:xfrm>
          <a:prstGeom prst="rect">
            <a:avLst/>
          </a:prstGeom>
        </p:spPr>
        <p:txBody>
          <a:bodyPr wrap="none" fromWordArt="1"/>
          <a:lstStyle/>
          <a:p>
            <a:pPr algn="ctr" rtl="1"/>
            <a:r>
              <a:rPr lang="en-US" sz="1400" b="1" kern="10" dirty="0">
                <a:latin typeface="Traditional Arabic" pitchFamily="18" charset="-78"/>
                <a:cs typeface="Traditional Arabic" pitchFamily="18" charset="-78"/>
              </a:rPr>
              <a:t>C</a:t>
            </a:r>
            <a:endParaRPr lang="ar-SA" sz="1400" b="1" kern="10" dirty="0">
              <a:latin typeface="Traditional Arabic" pitchFamily="18" charset="-78"/>
              <a:cs typeface="Traditional Arabic" pitchFamily="18" charset="-78"/>
            </a:endParaRPr>
          </a:p>
        </p:txBody>
      </p:sp>
      <p:sp>
        <p:nvSpPr>
          <p:cNvPr id="30" name="WordArt 34"/>
          <p:cNvSpPr>
            <a:spLocks noChangeArrowheads="1" noChangeShapeType="1" noTextEdit="1"/>
          </p:cNvSpPr>
          <p:nvPr/>
        </p:nvSpPr>
        <p:spPr bwMode="auto">
          <a:xfrm>
            <a:off x="3777733" y="5013489"/>
            <a:ext cx="144463" cy="144463"/>
          </a:xfrm>
          <a:prstGeom prst="rect">
            <a:avLst/>
          </a:prstGeom>
        </p:spPr>
        <p:txBody>
          <a:bodyPr wrap="none" fromWordArt="1"/>
          <a:lstStyle/>
          <a:p>
            <a:pPr algn="ctr" rtl="1"/>
            <a:r>
              <a:rPr lang="en-US" sz="1400" b="1" kern="10" dirty="0" smtClean="0">
                <a:latin typeface="Traditional Arabic" pitchFamily="18" charset="-78"/>
                <a:cs typeface="Traditional Arabic" pitchFamily="18" charset="-78"/>
              </a:rPr>
              <a:t>B</a:t>
            </a:r>
            <a:endParaRPr lang="ar-SA" sz="1400" b="1" kern="10" dirty="0">
              <a:latin typeface="Traditional Arabic" pitchFamily="18" charset="-78"/>
              <a:cs typeface="Traditional Arabic" pitchFamily="18" charset="-78"/>
            </a:endParaRPr>
          </a:p>
        </p:txBody>
      </p:sp>
      <p:sp>
        <p:nvSpPr>
          <p:cNvPr id="31" name="WordArt 31"/>
          <p:cNvSpPr>
            <a:spLocks noChangeArrowheads="1" noChangeShapeType="1" noTextEdit="1"/>
          </p:cNvSpPr>
          <p:nvPr/>
        </p:nvSpPr>
        <p:spPr bwMode="auto">
          <a:xfrm>
            <a:off x="5076056" y="5726909"/>
            <a:ext cx="288925" cy="294379"/>
          </a:xfrm>
          <a:prstGeom prst="rect">
            <a:avLst/>
          </a:prstGeom>
        </p:spPr>
        <p:txBody>
          <a:bodyPr wrap="none" fromWordArt="1"/>
          <a:lstStyle/>
          <a:p>
            <a:pPr algn="ctr" rtl="1"/>
            <a:r>
              <a:rPr lang="en-US" sz="1400" b="1" kern="10" dirty="0" smtClean="0">
                <a:latin typeface="Traditional Arabic" pitchFamily="18" charset="-78"/>
                <a:cs typeface="Traditional Arabic" pitchFamily="18" charset="-78"/>
              </a:rPr>
              <a:t>A</a:t>
            </a:r>
            <a:endParaRPr lang="ar-SA" sz="1400" b="1" kern="10" dirty="0">
              <a:latin typeface="Traditional Arabic" pitchFamily="18" charset="-78"/>
              <a:cs typeface="Traditional Arabic" pitchFamily="18" charset="-78"/>
            </a:endParaRPr>
          </a:p>
        </p:txBody>
      </p:sp>
      <p:sp>
        <p:nvSpPr>
          <p:cNvPr id="32" name="Freeform 72"/>
          <p:cNvSpPr/>
          <p:nvPr/>
        </p:nvSpPr>
        <p:spPr>
          <a:xfrm>
            <a:off x="2158482" y="1382861"/>
            <a:ext cx="3842268" cy="2209800"/>
          </a:xfrm>
          <a:custGeom>
            <a:avLst/>
            <a:gdLst>
              <a:gd name="connsiteX0" fmla="*/ 0 w 3692770"/>
              <a:gd name="connsiteY0" fmla="*/ 2209800 h 2209800"/>
              <a:gd name="connsiteX1" fmla="*/ 668216 w 3692770"/>
              <a:gd name="connsiteY1" fmla="*/ 1271954 h 2209800"/>
              <a:gd name="connsiteX2" fmla="*/ 2157046 w 3692770"/>
              <a:gd name="connsiteY2" fmla="*/ 486508 h 2209800"/>
              <a:gd name="connsiteX3" fmla="*/ 2708031 w 3692770"/>
              <a:gd name="connsiteY3" fmla="*/ 123092 h 2209800"/>
              <a:gd name="connsiteX4" fmla="*/ 3118339 w 3692770"/>
              <a:gd name="connsiteY4" fmla="*/ 17585 h 2209800"/>
              <a:gd name="connsiteX5" fmla="*/ 3692770 w 3692770"/>
              <a:gd name="connsiteY5" fmla="*/ 228600 h 2209800"/>
              <a:gd name="connsiteX6" fmla="*/ 3692770 w 3692770"/>
              <a:gd name="connsiteY6" fmla="*/ 22860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92770" h="2209800">
                <a:moveTo>
                  <a:pt x="0" y="2209800"/>
                </a:moveTo>
                <a:cubicBezTo>
                  <a:pt x="154354" y="1884484"/>
                  <a:pt x="308708" y="1559169"/>
                  <a:pt x="668216" y="1271954"/>
                </a:cubicBezTo>
                <a:cubicBezTo>
                  <a:pt x="1027724" y="984739"/>
                  <a:pt x="1817077" y="677985"/>
                  <a:pt x="2157046" y="486508"/>
                </a:cubicBezTo>
                <a:cubicBezTo>
                  <a:pt x="2497015" y="295031"/>
                  <a:pt x="2547816" y="201246"/>
                  <a:pt x="2708031" y="123092"/>
                </a:cubicBezTo>
                <a:cubicBezTo>
                  <a:pt x="2868246" y="44938"/>
                  <a:pt x="2954216" y="0"/>
                  <a:pt x="3118339" y="17585"/>
                </a:cubicBezTo>
                <a:cubicBezTo>
                  <a:pt x="3282462" y="35170"/>
                  <a:pt x="3692770" y="228600"/>
                  <a:pt x="3692770" y="228600"/>
                </a:cubicBezTo>
                <a:lnTo>
                  <a:pt x="3692770" y="2286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1400" b="1">
              <a:latin typeface="Traditional Arabic" pitchFamily="18" charset="-78"/>
              <a:cs typeface="Traditional Arabic" pitchFamily="18" charset="-78"/>
            </a:endParaRPr>
          </a:p>
        </p:txBody>
      </p:sp>
      <p:sp>
        <p:nvSpPr>
          <p:cNvPr id="33" name="WordArt 29"/>
          <p:cNvSpPr>
            <a:spLocks noChangeArrowheads="1" noChangeShapeType="1" noTextEdit="1"/>
          </p:cNvSpPr>
          <p:nvPr/>
        </p:nvSpPr>
        <p:spPr bwMode="auto">
          <a:xfrm>
            <a:off x="5909745" y="6237436"/>
            <a:ext cx="323850" cy="215900"/>
          </a:xfrm>
          <a:prstGeom prst="rect">
            <a:avLst/>
          </a:prstGeom>
        </p:spPr>
        <p:txBody>
          <a:bodyPr wrap="none" fromWordArt="1"/>
          <a:lstStyle/>
          <a:p>
            <a:pPr algn="ctr" rtl="1"/>
            <a:r>
              <a:rPr lang="ar-SA" sz="1400" b="1" kern="10" dirty="0" smtClean="0">
                <a:latin typeface="Traditional Arabic" pitchFamily="18" charset="-78"/>
                <a:cs typeface="Traditional Arabic" pitchFamily="18" charset="-78"/>
              </a:rPr>
              <a:t>الناتج الحدي</a:t>
            </a:r>
            <a:endParaRPr lang="ar-SA" sz="1400" b="1" kern="10" dirty="0">
              <a:latin typeface="Traditional Arabic" pitchFamily="18" charset="-78"/>
              <a:cs typeface="Traditional Arabic" pitchFamily="18" charset="-78"/>
            </a:endParaRPr>
          </a:p>
        </p:txBody>
      </p:sp>
      <p:sp>
        <p:nvSpPr>
          <p:cNvPr id="34" name="WordArt 16"/>
          <p:cNvSpPr>
            <a:spLocks noChangeArrowheads="1" noChangeShapeType="1" noTextEdit="1"/>
          </p:cNvSpPr>
          <p:nvPr/>
        </p:nvSpPr>
        <p:spPr bwMode="auto">
          <a:xfrm>
            <a:off x="6420345" y="5721159"/>
            <a:ext cx="287338" cy="287337"/>
          </a:xfrm>
          <a:prstGeom prst="rect">
            <a:avLst/>
          </a:prstGeom>
        </p:spPr>
        <p:txBody>
          <a:bodyPr wrap="none" fromWordArt="1"/>
          <a:lstStyle/>
          <a:p>
            <a:pPr algn="ctr" rtl="1"/>
            <a:r>
              <a:rPr lang="ar-SA" sz="1400" b="1" kern="10" dirty="0" smtClean="0">
                <a:latin typeface="Traditional Arabic" pitchFamily="18" charset="-78"/>
                <a:cs typeface="Traditional Arabic" pitchFamily="18" charset="-78"/>
              </a:rPr>
              <a:t>وحدات الانتاج</a:t>
            </a:r>
            <a:endParaRPr lang="ar-SA" sz="1400" b="1" kern="1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612987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0" indent="0" algn="ctr">
              <a:buFont typeface="Arial" pitchFamily="34" charset="0"/>
              <a:buNone/>
            </a:pPr>
            <a:r>
              <a:rPr lang="ar-SA" b="1" dirty="0">
                <a:latin typeface="Traditional Arabic" pitchFamily="18" charset="-78"/>
                <a:cs typeface="Traditional Arabic" pitchFamily="18" charset="-78"/>
              </a:rPr>
              <a:t>توازن الوحدة الإنتاجية في المدى القصير تحت ظروف المنافسة التامة</a:t>
            </a:r>
            <a:r>
              <a:rPr lang="ar-SA" b="1"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indent="0" algn="just">
              <a:lnSpc>
                <a:spcPct val="200000"/>
              </a:lnSpc>
              <a:buNone/>
            </a:pPr>
            <a:r>
              <a:rPr lang="ar-SA" dirty="0">
                <a:latin typeface="Traditional Arabic" pitchFamily="18" charset="-78"/>
                <a:cs typeface="Traditional Arabic" pitchFamily="18" charset="-78"/>
              </a:rPr>
              <a:t>إن هدف أي منتج رشيد هو الوصول إلى الجدارة أو الكفاءة الاقتصادية في استخدامه لموارده الإنتاجية المتاحة له. ولاشك أنه لكي تتمكن الوحدة الإنتاجية منشأة انتاجية من تحديد القدر الأمثل من الإنتاج من أن تقارن دائماً بين الايرادات التي تحصل عليها وبين التكاليف التي </a:t>
            </a:r>
            <a:r>
              <a:rPr lang="ar-SA" dirty="0" smtClean="0">
                <a:latin typeface="Traditional Arabic" pitchFamily="18" charset="-78"/>
                <a:cs typeface="Traditional Arabic" pitchFamily="18" charset="-78"/>
              </a:rPr>
              <a:t>تتح</a:t>
            </a:r>
            <a:r>
              <a:rPr lang="ar-SA" dirty="0" smtClean="0">
                <a:latin typeface="Traditional Arabic" pitchFamily="18" charset="-78"/>
                <a:cs typeface="Traditional Arabic" pitchFamily="18" charset="-78"/>
              </a:rPr>
              <a:t>مل</a:t>
            </a:r>
            <a:r>
              <a:rPr lang="ar-SA" dirty="0" smtClean="0">
                <a:latin typeface="Traditional Arabic" pitchFamily="18" charset="-78"/>
                <a:cs typeface="Traditional Arabic" pitchFamily="18" charset="-78"/>
              </a:rPr>
              <a:t>ها</a:t>
            </a:r>
            <a:r>
              <a:rPr lang="ar-SA" dirty="0">
                <a:latin typeface="Traditional Arabic" pitchFamily="18" charset="-78"/>
                <a:cs typeface="Traditional Arabic" pitchFamily="18" charset="-78"/>
              </a:rPr>
              <a:t>.</a:t>
            </a:r>
            <a:endParaRPr lang="en-US"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4065517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0" indent="0">
              <a:buFont typeface="Arial" pitchFamily="34" charset="0"/>
              <a:buNone/>
            </a:pPr>
            <a:r>
              <a:rPr lang="ar-SA" b="1" dirty="0">
                <a:latin typeface="Traditional Arabic" pitchFamily="18" charset="-78"/>
                <a:cs typeface="Traditional Arabic" pitchFamily="18" charset="-78"/>
              </a:rPr>
              <a:t>أنواع ومنحنيات الايرادات</a:t>
            </a:r>
            <a:r>
              <a:rPr lang="ar-SA" b="1"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indent="0" algn="just">
              <a:lnSpc>
                <a:spcPct val="150000"/>
              </a:lnSpc>
              <a:buNone/>
            </a:pPr>
            <a:r>
              <a:rPr lang="ar-SA" dirty="0">
                <a:latin typeface="Traditional Arabic" pitchFamily="18" charset="-78"/>
                <a:cs typeface="Traditional Arabic" pitchFamily="18" charset="-78"/>
              </a:rPr>
              <a:t>وهنا يمكن التفريق بين تعريف إيرادات الوحدة الإنتاجية بين الإيراد الكلي والمتوسط والحدي. فالإيراد الكلي هو عبارة عن إجمالي الحصيلة النقدية التي تحصل عليها الوحدة الإنتاجية من بيع إنتاجها. أما الايراد المتوسط فهو عبارة عن خارج قسمة الايراد الكلي على عدد الوحدات المنتجة، والايراد الحدي هو عبارة عن الاضافة إلى الايراد الكلي الناتجة من إنتاج وبيع وحدة إضافية من الإنتاج</a:t>
            </a:r>
            <a:r>
              <a:rPr lang="ar-SA" dirty="0" smtClean="0">
                <a:latin typeface="Traditional Arabic" pitchFamily="18" charset="-78"/>
                <a:cs typeface="Traditional Arabic" pitchFamily="18" charset="-78"/>
              </a:rPr>
              <a:t>.</a:t>
            </a:r>
            <a:endParaRPr lang="en-US"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3665169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692696"/>
            <a:ext cx="7024744" cy="1143000"/>
          </a:xfrm>
        </p:spPr>
        <p:txBody>
          <a:bodyPr>
            <a:normAutofit fontScale="90000"/>
          </a:bodyPr>
          <a:lstStyle/>
          <a:p>
            <a:pPr marL="0" indent="0" algn="ctr">
              <a:buFont typeface="Arial" pitchFamily="34" charset="0"/>
              <a:buNone/>
            </a:pPr>
            <a:r>
              <a:rPr lang="ar-SA" dirty="0">
                <a:latin typeface="Traditional Arabic" pitchFamily="18" charset="-78"/>
                <a:cs typeface="Traditional Arabic" pitchFamily="18" charset="-78"/>
              </a:rPr>
              <a:t/>
            </a:r>
            <a:br>
              <a:rPr lang="ar-SA" dirty="0">
                <a:latin typeface="Traditional Arabic" pitchFamily="18" charset="-78"/>
                <a:cs typeface="Traditional Arabic" pitchFamily="18" charset="-78"/>
              </a:rPr>
            </a:br>
            <a:r>
              <a:rPr lang="ar-SA" b="1" dirty="0">
                <a:latin typeface="Traditional Arabic" pitchFamily="18" charset="-78"/>
                <a:cs typeface="Traditional Arabic" pitchFamily="18" charset="-78"/>
              </a:rPr>
              <a:t>توازن الوحدة الإنتاجية في المدى القصير تحت ظروف المنافسة الاحتكارية</a:t>
            </a:r>
            <a:r>
              <a:rPr lang="ar-SA" b="1"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755576" y="1916832"/>
            <a:ext cx="7632848" cy="4392488"/>
          </a:xfrm>
        </p:spPr>
        <p:txBody>
          <a:bodyPr>
            <a:normAutofit/>
          </a:bodyPr>
          <a:lstStyle/>
          <a:p>
            <a:pPr marL="68580" indent="0" algn="just">
              <a:buNone/>
            </a:pPr>
            <a:r>
              <a:rPr lang="ar-SA" sz="2800" dirty="0">
                <a:latin typeface="Traditional Arabic" pitchFamily="18" charset="-78"/>
                <a:cs typeface="Traditional Arabic" pitchFamily="18" charset="-78"/>
              </a:rPr>
              <a:t>إن هدف الوحدة الإنتاجية دائماً تحت أي ظروف سوقية هو الوصول إلى الجدارة أو الكفاءة الاقتصادية في استخدامها للموارد الإنتاجية المتاحة لها. ولكي تحقق الوحدة الإنتاجية هذا الهدف أي لكي تبلغ وضعها التوازني، فإنها تحاول دائماً المقارنة بين الايرادات التي تحصل عليها من بيع إنتاجها والتكاليف التي تتحملها. أما بالنسبة للتكاليف فإن الوحدة الإنتاجية التي تعمل في ظروف المنافسة الاحتكارية تتحمل من التكاليف تلك الأنواع التي تتحملها الوحدات الإنتاجية في ظروف المنافسة التامة، كما أن شكل منحنيات التكاليف الخاصة بها يأخذ نفس الشكل لمنحنيات تكاليف الوحدات الإنتاجية التي تعمل في أسواق المنافسة التامة، طالما أن أسواق عناصر الإنتاج لا تتسم بأية سمات احتكارية وطالما أن هذه الوحدات الإنتاجية تتنافس فيما بينها على هذه الموارد الإنتاجية</a:t>
            </a:r>
            <a:r>
              <a:rPr lang="ar-SA" sz="2800" dirty="0" smtClean="0">
                <a:latin typeface="Traditional Arabic" pitchFamily="18" charset="-78"/>
                <a:cs typeface="Traditional Arabic" pitchFamily="18" charset="-78"/>
              </a:rPr>
              <a:t>.</a:t>
            </a:r>
            <a:endParaRPr lang="en-US" sz="2800"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4181811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0" indent="0">
              <a:buFont typeface="Arial" pitchFamily="34" charset="0"/>
              <a:buNone/>
            </a:pPr>
            <a:endParaRPr lang="ar-SA">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1043492" y="2323652"/>
            <a:ext cx="6912884" cy="3913660"/>
          </a:xfrm>
        </p:spPr>
        <p:txBody>
          <a:bodyPr>
            <a:normAutofit/>
          </a:bodyPr>
          <a:lstStyle/>
          <a:p>
            <a:pPr marL="68580" indent="0" algn="just">
              <a:lnSpc>
                <a:spcPct val="200000"/>
              </a:lnSpc>
              <a:buNone/>
            </a:pPr>
            <a:r>
              <a:rPr lang="ar-SA" dirty="0">
                <a:latin typeface="Traditional Arabic" pitchFamily="18" charset="-78"/>
                <a:cs typeface="Traditional Arabic" pitchFamily="18" charset="-78"/>
              </a:rPr>
              <a:t>أما بالنسبة لأنواع الايرادات والعلاقة بينها والأشكال التي  تأخذها منحنياتها فإنها تختلف كثيراً عن مثيلاتها في الوحدات الإنتاجية التي تعمل تحت ظروف المنافسة التامة، وهي في ذلك تتشابه مع أنواع الايرادات والمنحنيات الخاصة بها للوحدات الإنتاجية التي تعمل تحت أي نوع من الأسواق التي تتسم بالمنافسة غير التامة مثل أسواق الاحتكار أو منافسة القلة.</a:t>
            </a:r>
            <a:endParaRPr lang="en-US" dirty="0">
              <a:latin typeface="Traditional Arabic" pitchFamily="18" charset="-78"/>
              <a:cs typeface="Traditional Arabic" pitchFamily="18" charset="-78"/>
            </a:endParaRPr>
          </a:p>
          <a:p>
            <a:pPr marL="68580" indent="0" algn="just">
              <a:lnSpc>
                <a:spcPct val="200000"/>
              </a:lnSpc>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4146758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dirty="0" smtClean="0">
                <a:cs typeface="Akhbar MT" pitchFamily="2" charset="-78"/>
              </a:rPr>
              <a:t>خلال هذه المحاضرة سنتعلم ما يلي:</a:t>
            </a:r>
            <a:endParaRPr lang="en-US" sz="3200" dirty="0">
              <a:cs typeface="Akhbar MT" pitchFamily="2" charset="-78"/>
            </a:endParaRPr>
          </a:p>
        </p:txBody>
      </p:sp>
      <p:sp>
        <p:nvSpPr>
          <p:cNvPr id="3" name="عنصر نائب للمحتوى 2"/>
          <p:cNvSpPr>
            <a:spLocks noGrp="1"/>
          </p:cNvSpPr>
          <p:nvPr>
            <p:ph idx="1"/>
          </p:nvPr>
        </p:nvSpPr>
        <p:spPr/>
        <p:txBody>
          <a:bodyPr>
            <a:normAutofit/>
          </a:bodyPr>
          <a:lstStyle/>
          <a:p>
            <a:pPr lvl="1">
              <a:lnSpc>
                <a:spcPct val="200000"/>
              </a:lnSpc>
            </a:pPr>
            <a:r>
              <a:rPr lang="ar-SA" sz="2000" dirty="0" smtClean="0">
                <a:cs typeface="Akhbar MT" pitchFamily="2" charset="-78"/>
              </a:rPr>
              <a:t>نظرية الإنتاج أو دالة الإنتاج</a:t>
            </a:r>
          </a:p>
          <a:p>
            <a:pPr lvl="1">
              <a:lnSpc>
                <a:spcPct val="200000"/>
              </a:lnSpc>
            </a:pPr>
            <a:r>
              <a:rPr lang="ar-SA" sz="2000" dirty="0" smtClean="0">
                <a:cs typeface="Akhbar MT" pitchFamily="2" charset="-78"/>
              </a:rPr>
              <a:t>منحنيات سواء الإنتاج (منحنى الناتج المتساوي)</a:t>
            </a:r>
          </a:p>
          <a:p>
            <a:pPr lvl="1">
              <a:lnSpc>
                <a:spcPct val="200000"/>
              </a:lnSpc>
            </a:pPr>
            <a:r>
              <a:rPr lang="ar-SA" sz="2000" dirty="0" smtClean="0">
                <a:cs typeface="Akhbar MT" pitchFamily="2" charset="-78"/>
              </a:rPr>
              <a:t>أنواع ومنحنيات الإيرادات</a:t>
            </a:r>
          </a:p>
          <a:p>
            <a:pPr lvl="1">
              <a:lnSpc>
                <a:spcPct val="200000"/>
              </a:lnSpc>
            </a:pPr>
            <a:r>
              <a:rPr lang="ar-SA" sz="2000" dirty="0" smtClean="0">
                <a:cs typeface="Akhbar MT" pitchFamily="2" charset="-78"/>
              </a:rPr>
              <a:t>التكاليف الإنتاجية </a:t>
            </a:r>
          </a:p>
          <a:p>
            <a:pPr lvl="1">
              <a:lnSpc>
                <a:spcPct val="200000"/>
              </a:lnSpc>
            </a:pPr>
            <a:r>
              <a:rPr lang="ar-SA" sz="2000" dirty="0" smtClean="0">
                <a:cs typeface="Akhbar MT" pitchFamily="2" charset="-78"/>
              </a:rPr>
              <a:t>منحنيات </a:t>
            </a:r>
            <a:r>
              <a:rPr lang="ar-SA" sz="2000" dirty="0">
                <a:cs typeface="Akhbar MT" pitchFamily="2" charset="-78"/>
              </a:rPr>
              <a:t>تكاليف الإنتاج في المدى القصير والمدى الطويل</a:t>
            </a:r>
          </a:p>
          <a:p>
            <a:pPr lvl="1">
              <a:lnSpc>
                <a:spcPct val="200000"/>
              </a:lnSpc>
            </a:pPr>
            <a:endParaRPr lang="ar-SA" sz="2000" dirty="0" smtClean="0">
              <a:cs typeface="Akhbar MT" pitchFamily="2" charset="-78"/>
            </a:endParaRPr>
          </a:p>
          <a:p>
            <a:pPr>
              <a:lnSpc>
                <a:spcPct val="200000"/>
              </a:lnSpc>
            </a:pPr>
            <a:endParaRPr lang="en-US" dirty="0">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920911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0" indent="0" algn="ctr">
              <a:buFont typeface="Arial" pitchFamily="34" charset="0"/>
              <a:buNone/>
            </a:pPr>
            <a:r>
              <a:rPr lang="ar-SA" b="1" dirty="0">
                <a:latin typeface="Traditional Arabic" pitchFamily="18" charset="-78"/>
                <a:cs typeface="Traditional Arabic" pitchFamily="18" charset="-78"/>
              </a:rPr>
              <a:t>أنواع ومنحنيات الايراد</a:t>
            </a:r>
            <a:r>
              <a:rPr lang="ar-SA" b="1"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indent="0" algn="just">
              <a:lnSpc>
                <a:spcPct val="200000"/>
              </a:lnSpc>
              <a:buNone/>
            </a:pPr>
            <a:r>
              <a:rPr lang="ar-SA" dirty="0">
                <a:latin typeface="Traditional Arabic" pitchFamily="18" charset="-78"/>
                <a:cs typeface="Traditional Arabic" pitchFamily="18" charset="-78"/>
              </a:rPr>
              <a:t> 	منحنى الطلب الذي يواجه الوحدة الإنتاجية في المنافسة الاحتكارية ينحدر انحداراً سالباً إلى حد ما، مما يتيح للوحدة الإنتاجية أن تتحكم بدرجة محدودة في سعر إنتاجها. مما يعني أن انحدار منحنى الطلب إلى أسفل أن الايراد المتوسط للوحدة الإنتاجية غير ثابت بعكس ما كان عليه الأمر في حالة المنافسة الحرة.</a:t>
            </a:r>
            <a:endParaRPr lang="en-US" dirty="0">
              <a:latin typeface="Traditional Arabic" pitchFamily="18" charset="-78"/>
              <a:cs typeface="Traditional Arabic" pitchFamily="18" charset="-78"/>
            </a:endParaRPr>
          </a:p>
          <a:p>
            <a:pPr marL="68580" indent="0" algn="just">
              <a:lnSpc>
                <a:spcPct val="200000"/>
              </a:lnSpc>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1495994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0" indent="0">
              <a:buFont typeface="Arial" pitchFamily="34" charset="0"/>
              <a:buNone/>
            </a:pPr>
            <a:r>
              <a:rPr lang="ar-SA" dirty="0">
                <a:latin typeface="Traditional Arabic" pitchFamily="18" charset="-78"/>
                <a:cs typeface="Traditional Arabic" pitchFamily="18" charset="-78"/>
              </a:rPr>
              <a:t/>
            </a:r>
            <a:br>
              <a:rPr lang="ar-SA" dirty="0">
                <a:latin typeface="Traditional Arabic" pitchFamily="18" charset="-78"/>
                <a:cs typeface="Traditional Arabic" pitchFamily="18" charset="-78"/>
              </a:rPr>
            </a:br>
            <a:r>
              <a:rPr lang="ar-SA" b="1" dirty="0">
                <a:latin typeface="Traditional Arabic" pitchFamily="18" charset="-78"/>
                <a:cs typeface="Traditional Arabic" pitchFamily="18" charset="-78"/>
              </a:rPr>
              <a:t>منحنيات تكاليف الإنتاج في المدى القصير:</a:t>
            </a:r>
            <a:endParaRPr lang="en-US"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indent="0" algn="just">
              <a:lnSpc>
                <a:spcPct val="200000"/>
              </a:lnSpc>
              <a:buNone/>
            </a:pPr>
            <a:r>
              <a:rPr lang="ar-SA" dirty="0">
                <a:latin typeface="Traditional Arabic" pitchFamily="18" charset="-78"/>
                <a:cs typeface="Traditional Arabic" pitchFamily="18" charset="-78"/>
              </a:rPr>
              <a:t>تكاليف الإنتاج قصيرة المدى تمثل تكاليف الإنتاج في فترة زمنية قصيرة بحيث لا يمكن للوحدة الإنتاجية أن تغير من مقادير الموارد الإنتاجية الثابتة (كالأرض والمباني والادارة)، وإن كانت هذه الفترة من الطول بحيث تسمح بتغيير مقادير الموارد الإنتاجية المتغيرة (كالعمل والمواد الخام).</a:t>
            </a:r>
            <a:endParaRPr lang="en-US" dirty="0">
              <a:latin typeface="Traditional Arabic" pitchFamily="18" charset="-78"/>
              <a:cs typeface="Traditional Arabic" pitchFamily="18" charset="-78"/>
            </a:endParaRPr>
          </a:p>
          <a:p>
            <a:pPr marL="68580" indent="0" algn="just">
              <a:lnSpc>
                <a:spcPct val="200000"/>
              </a:lnSpc>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2458306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55576" y="908720"/>
            <a:ext cx="7704856" cy="5472608"/>
          </a:xfrm>
        </p:spPr>
        <p:txBody>
          <a:bodyPr>
            <a:normAutofit/>
          </a:bodyPr>
          <a:lstStyle/>
          <a:p>
            <a:pPr marL="68580" indent="0" algn="just">
              <a:lnSpc>
                <a:spcPct val="150000"/>
              </a:lnSpc>
              <a:buNone/>
            </a:pPr>
            <a:r>
              <a:rPr lang="ar-SA" dirty="0">
                <a:latin typeface="Traditional Arabic" pitchFamily="18" charset="-78"/>
                <a:cs typeface="Traditional Arabic" pitchFamily="18" charset="-78"/>
              </a:rPr>
              <a:t>يمكن تقسيم بنود التكاليف الإنتاجية التي تتحملها الوحدة الإنتاجية إلى تكاليف ثابتة وتكاليف متغيرة، ومجموع هذه التكاليف تعرف بالتكاليف الكلية.</a:t>
            </a:r>
            <a:endParaRPr lang="en-US" dirty="0">
              <a:latin typeface="Traditional Arabic" pitchFamily="18" charset="-78"/>
              <a:cs typeface="Traditional Arabic" pitchFamily="18" charset="-78"/>
            </a:endParaRPr>
          </a:p>
          <a:p>
            <a:pPr marL="68580" indent="0" algn="just">
              <a:lnSpc>
                <a:spcPct val="150000"/>
              </a:lnSpc>
              <a:buNone/>
            </a:pPr>
            <a:r>
              <a:rPr lang="ar-SA" b="1" dirty="0">
                <a:solidFill>
                  <a:srgbClr val="C00000"/>
                </a:solidFill>
                <a:latin typeface="Traditional Arabic" pitchFamily="18" charset="-78"/>
                <a:cs typeface="Traditional Arabic" pitchFamily="18" charset="-78"/>
              </a:rPr>
              <a:t>فالتكاليف الكلية الثابتة</a:t>
            </a:r>
            <a:r>
              <a:rPr lang="ar-SA" dirty="0">
                <a:latin typeface="Traditional Arabic" pitchFamily="18" charset="-78"/>
                <a:cs typeface="Traditional Arabic" pitchFamily="18" charset="-78"/>
              </a:rPr>
              <a:t>: هي التكاليف التي لا تتأثر بتغير مقدار الإنتاج زيادة </a:t>
            </a:r>
            <a:r>
              <a:rPr lang="ar-SA" dirty="0" err="1">
                <a:latin typeface="Traditional Arabic" pitchFamily="18" charset="-78"/>
                <a:cs typeface="Traditional Arabic" pitchFamily="18" charset="-78"/>
              </a:rPr>
              <a:t>أونقصاً</a:t>
            </a:r>
            <a:r>
              <a:rPr lang="ar-SA" dirty="0">
                <a:latin typeface="Traditional Arabic" pitchFamily="18" charset="-78"/>
                <a:cs typeface="Traditional Arabic" pitchFamily="18" charset="-78"/>
              </a:rPr>
              <a:t> نظراً لأن الوحدة الإنتاجية ليس لديها الوقت الكافي لتغيير مقدار موارد الإنتاج الثابتة التي تمثل تكلفتها أو ايجاراتها أو أسعارها التكاليف الكلية الثابتة.</a:t>
            </a:r>
            <a:endParaRPr lang="en-US" dirty="0">
              <a:latin typeface="Traditional Arabic" pitchFamily="18" charset="-78"/>
              <a:cs typeface="Traditional Arabic" pitchFamily="18" charset="-78"/>
            </a:endParaRPr>
          </a:p>
          <a:p>
            <a:pPr marL="68580" indent="0" algn="just">
              <a:lnSpc>
                <a:spcPct val="150000"/>
              </a:lnSpc>
              <a:buNone/>
            </a:pPr>
            <a:r>
              <a:rPr lang="ar-SA" dirty="0">
                <a:latin typeface="Traditional Arabic" pitchFamily="18" charset="-78"/>
                <a:cs typeface="Traditional Arabic" pitchFamily="18" charset="-78"/>
              </a:rPr>
              <a:t>أما </a:t>
            </a:r>
            <a:r>
              <a:rPr lang="ar-SA" b="1" dirty="0">
                <a:solidFill>
                  <a:srgbClr val="C00000"/>
                </a:solidFill>
                <a:latin typeface="Traditional Arabic" pitchFamily="18" charset="-78"/>
                <a:cs typeface="Traditional Arabic" pitchFamily="18" charset="-78"/>
              </a:rPr>
              <a:t>التكاليف الكلية المتغيرة</a:t>
            </a:r>
            <a:r>
              <a:rPr lang="ar-SA" dirty="0">
                <a:latin typeface="Traditional Arabic" pitchFamily="18" charset="-78"/>
                <a:cs typeface="Traditional Arabic" pitchFamily="18" charset="-78"/>
              </a:rPr>
              <a:t>: فهي التكاليف التي تتأثر بتغير مقدار الإنتاج زيادة أو نقصاً، لأنها تمثل تكاليف الموارد الإنتاجية التي تتغير المقادير المستخدمة منها بتغير مقدر الإنتاج مثل أسعار المواد الخام والوقود وأجور العمال.</a:t>
            </a:r>
            <a:endParaRPr lang="en-US" dirty="0">
              <a:latin typeface="Traditional Arabic" pitchFamily="18" charset="-78"/>
              <a:cs typeface="Traditional Arabic" pitchFamily="18" charset="-78"/>
            </a:endParaRPr>
          </a:p>
          <a:p>
            <a:pPr marL="68580" indent="0" algn="just">
              <a:lnSpc>
                <a:spcPct val="150000"/>
              </a:lnSpc>
              <a:buNone/>
            </a:pPr>
            <a:r>
              <a:rPr lang="ar-SA" dirty="0">
                <a:latin typeface="Traditional Arabic" pitchFamily="18" charset="-78"/>
                <a:cs typeface="Traditional Arabic" pitchFamily="18" charset="-78"/>
              </a:rPr>
              <a:t>أما </a:t>
            </a:r>
            <a:r>
              <a:rPr lang="ar-SA" b="1" dirty="0">
                <a:solidFill>
                  <a:srgbClr val="C00000"/>
                </a:solidFill>
                <a:latin typeface="Traditional Arabic" pitchFamily="18" charset="-78"/>
                <a:cs typeface="Traditional Arabic" pitchFamily="18" charset="-78"/>
              </a:rPr>
              <a:t>التكاليف الكلية</a:t>
            </a:r>
            <a:r>
              <a:rPr lang="ar-SA" dirty="0">
                <a:latin typeface="Traditional Arabic" pitchFamily="18" charset="-78"/>
                <a:cs typeface="Traditional Arabic" pitchFamily="18" charset="-78"/>
              </a:rPr>
              <a:t>: فهي عبارة عن مجموع التكاليف الكلية الثابتة والتكاليف الكلية المتغيرة.</a:t>
            </a:r>
            <a:endParaRPr lang="en-US" dirty="0">
              <a:latin typeface="Traditional Arabic" pitchFamily="18" charset="-78"/>
              <a:cs typeface="Traditional Arabic" pitchFamily="18" charset="-78"/>
            </a:endParaRPr>
          </a:p>
          <a:p>
            <a:pPr marL="68580" indent="0" algn="just">
              <a:lnSpc>
                <a:spcPct val="150000"/>
              </a:lnSpc>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4158116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3568" y="908720"/>
            <a:ext cx="7776864" cy="5400600"/>
          </a:xfrm>
        </p:spPr>
        <p:txBody>
          <a:bodyPr>
            <a:normAutofit fontScale="92500" lnSpcReduction="10000"/>
          </a:bodyPr>
          <a:lstStyle/>
          <a:p>
            <a:pPr marL="68580" indent="0" algn="just">
              <a:lnSpc>
                <a:spcPct val="150000"/>
              </a:lnSpc>
              <a:buNone/>
            </a:pPr>
            <a:r>
              <a:rPr lang="ar-SA" sz="3000" b="1" dirty="0">
                <a:solidFill>
                  <a:schemeClr val="bg2">
                    <a:lumMod val="50000"/>
                  </a:schemeClr>
                </a:solidFill>
                <a:latin typeface="Traditional Arabic" pitchFamily="18" charset="-78"/>
                <a:cs typeface="Traditional Arabic" pitchFamily="18" charset="-78"/>
              </a:rPr>
              <a:t>منحنيات التكاليف المتوسطة:</a:t>
            </a:r>
            <a:endParaRPr lang="en-US" sz="3000" dirty="0">
              <a:solidFill>
                <a:schemeClr val="bg2">
                  <a:lumMod val="50000"/>
                </a:schemeClr>
              </a:solidFill>
              <a:latin typeface="Traditional Arabic" pitchFamily="18" charset="-78"/>
              <a:cs typeface="Traditional Arabic" pitchFamily="18" charset="-78"/>
            </a:endParaRPr>
          </a:p>
          <a:p>
            <a:pPr marL="68580" indent="0" algn="just">
              <a:lnSpc>
                <a:spcPct val="150000"/>
              </a:lnSpc>
              <a:buNone/>
            </a:pPr>
            <a:r>
              <a:rPr lang="ar-SA" dirty="0">
                <a:latin typeface="Traditional Arabic" pitchFamily="18" charset="-78"/>
                <a:cs typeface="Traditional Arabic" pitchFamily="18" charset="-78"/>
              </a:rPr>
              <a:t>يمكن اشتقاق ثلاثة أنواع من التكاليف المتوسطة في المدى القصير من الأنواع الثلاثة السابقة للتكاليف الكلية.</a:t>
            </a:r>
            <a:endParaRPr lang="en-US" dirty="0">
              <a:latin typeface="Traditional Arabic" pitchFamily="18" charset="-78"/>
              <a:cs typeface="Traditional Arabic" pitchFamily="18" charset="-78"/>
            </a:endParaRPr>
          </a:p>
          <a:p>
            <a:pPr marL="68580" indent="0" algn="just">
              <a:lnSpc>
                <a:spcPct val="150000"/>
              </a:lnSpc>
              <a:buNone/>
            </a:pPr>
            <a:r>
              <a:rPr lang="ar-SA" b="1" dirty="0">
                <a:solidFill>
                  <a:srgbClr val="C00000"/>
                </a:solidFill>
                <a:latin typeface="Traditional Arabic" pitchFamily="18" charset="-78"/>
                <a:cs typeface="Traditional Arabic" pitchFamily="18" charset="-78"/>
              </a:rPr>
              <a:t>فمتوسط التكاليف الثابتة</a:t>
            </a:r>
            <a:r>
              <a:rPr lang="ar-SA" dirty="0">
                <a:solidFill>
                  <a:srgbClr val="C00000"/>
                </a:solidFill>
                <a:latin typeface="Traditional Arabic" pitchFamily="18" charset="-78"/>
                <a:cs typeface="Traditional Arabic" pitchFamily="18" charset="-78"/>
              </a:rPr>
              <a:t>: </a:t>
            </a:r>
            <a:r>
              <a:rPr lang="ar-SA" dirty="0">
                <a:latin typeface="Traditional Arabic" pitchFamily="18" charset="-78"/>
                <a:cs typeface="Traditional Arabic" pitchFamily="18" charset="-78"/>
              </a:rPr>
              <a:t>هو تكلفة الوحدة الواحدة من الإنتاج من التكاليف الثابتة، ويمكن حسابها بقسمة التكاليف الكلية الثابتة على عدد الوحدات المنتجة.</a:t>
            </a:r>
            <a:endParaRPr lang="en-US" dirty="0">
              <a:latin typeface="Traditional Arabic" pitchFamily="18" charset="-78"/>
              <a:cs typeface="Traditional Arabic" pitchFamily="18" charset="-78"/>
            </a:endParaRPr>
          </a:p>
          <a:p>
            <a:pPr marL="68580" indent="0" algn="just">
              <a:lnSpc>
                <a:spcPct val="150000"/>
              </a:lnSpc>
              <a:buNone/>
            </a:pPr>
            <a:r>
              <a:rPr lang="ar-SA" b="1" dirty="0">
                <a:solidFill>
                  <a:srgbClr val="C00000"/>
                </a:solidFill>
                <a:latin typeface="Traditional Arabic" pitchFamily="18" charset="-78"/>
                <a:cs typeface="Traditional Arabic" pitchFamily="18" charset="-78"/>
              </a:rPr>
              <a:t>ومتوسط التكاليف المتغيرة: </a:t>
            </a:r>
            <a:r>
              <a:rPr lang="ar-SA" dirty="0">
                <a:latin typeface="Traditional Arabic" pitchFamily="18" charset="-78"/>
                <a:cs typeface="Traditional Arabic" pitchFamily="18" charset="-78"/>
              </a:rPr>
              <a:t>هو متوسط نصيب الوحدة الواحدة من الإنتاج من التكاليف المتغيرة، ويمكن حسابها بقسمة التكاليف الكلية المتغيرة على عدد الوحدات المنتجة.</a:t>
            </a:r>
            <a:endParaRPr lang="en-US" dirty="0">
              <a:latin typeface="Traditional Arabic" pitchFamily="18" charset="-78"/>
              <a:cs typeface="Traditional Arabic" pitchFamily="18" charset="-78"/>
            </a:endParaRPr>
          </a:p>
          <a:p>
            <a:pPr marL="68580" indent="0" algn="just">
              <a:lnSpc>
                <a:spcPct val="150000"/>
              </a:lnSpc>
              <a:buNone/>
            </a:pPr>
            <a:r>
              <a:rPr lang="ar-SA" dirty="0">
                <a:latin typeface="Traditional Arabic" pitchFamily="18" charset="-78"/>
                <a:cs typeface="Traditional Arabic" pitchFamily="18" charset="-78"/>
              </a:rPr>
              <a:t>أما </a:t>
            </a:r>
            <a:r>
              <a:rPr lang="ar-SA" b="1" dirty="0">
                <a:solidFill>
                  <a:srgbClr val="C00000"/>
                </a:solidFill>
                <a:latin typeface="Traditional Arabic" pitchFamily="18" charset="-78"/>
                <a:cs typeface="Traditional Arabic" pitchFamily="18" charset="-78"/>
              </a:rPr>
              <a:t>متوسط التكاليف</a:t>
            </a:r>
            <a:r>
              <a:rPr lang="ar-SA" dirty="0">
                <a:latin typeface="Traditional Arabic" pitchFamily="18" charset="-78"/>
                <a:cs typeface="Traditional Arabic" pitchFamily="18" charset="-78"/>
              </a:rPr>
              <a:t>: فهو متوسط </a:t>
            </a:r>
            <a:r>
              <a:rPr lang="ar-SA" dirty="0" smtClean="0">
                <a:latin typeface="Traditional Arabic" pitchFamily="18" charset="-78"/>
                <a:cs typeface="Traditional Arabic" pitchFamily="18" charset="-78"/>
              </a:rPr>
              <a:t>نصيب الوحدة </a:t>
            </a:r>
            <a:r>
              <a:rPr lang="ar-SA" dirty="0">
                <a:latin typeface="Traditional Arabic" pitchFamily="18" charset="-78"/>
                <a:cs typeface="Traditional Arabic" pitchFamily="18" charset="-78"/>
              </a:rPr>
              <a:t>الواحدة من الإنتاج من إجمالي التكاليف، ويمكن حسابها بقسمة التكاليف الكلية على عدد الوحدات المنتجة أو بجمع متوسط التكاليف المتغيرة ومتوسط التكاليف الثابتة.</a:t>
            </a:r>
            <a:endParaRPr lang="en-US" dirty="0">
              <a:latin typeface="Traditional Arabic" pitchFamily="18" charset="-78"/>
              <a:cs typeface="Traditional Arabic" pitchFamily="18" charset="-78"/>
            </a:endParaRPr>
          </a:p>
          <a:p>
            <a:pPr marL="68580" indent="0" algn="just">
              <a:lnSpc>
                <a:spcPct val="150000"/>
              </a:lnSpc>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949943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836712"/>
            <a:ext cx="7920880" cy="720080"/>
          </a:xfrm>
        </p:spPr>
        <p:txBody>
          <a:bodyPr>
            <a:normAutofit/>
          </a:bodyPr>
          <a:lstStyle/>
          <a:p>
            <a:pPr marL="0" indent="0">
              <a:buFont typeface="Arial" pitchFamily="34" charset="0"/>
              <a:buNone/>
            </a:pPr>
            <a:r>
              <a:rPr lang="ar-SA" b="1" dirty="0">
                <a:latin typeface="Traditional Arabic" pitchFamily="18" charset="-78"/>
                <a:cs typeface="Traditional Arabic" pitchFamily="18" charset="-78"/>
              </a:rPr>
              <a:t>تكاليف الإنتاج في المدى الطويل</a:t>
            </a:r>
            <a:r>
              <a:rPr lang="ar-SA" b="1"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539552" y="1556792"/>
            <a:ext cx="7920880" cy="4896544"/>
          </a:xfrm>
        </p:spPr>
        <p:txBody>
          <a:bodyPr>
            <a:normAutofit lnSpcReduction="10000"/>
          </a:bodyPr>
          <a:lstStyle/>
          <a:p>
            <a:pPr marL="68580" indent="0" algn="just">
              <a:buNone/>
            </a:pPr>
            <a:r>
              <a:rPr lang="ar-SA" dirty="0">
                <a:latin typeface="Traditional Arabic" pitchFamily="18" charset="-78"/>
                <a:cs typeface="Traditional Arabic" pitchFamily="18" charset="-78"/>
              </a:rPr>
              <a:t>في المدى الطويل كل التكاليف متغيرة لأن كل الموارد تكون متغيرة وبالتالي في المدى الطويل لا يوجد منحنى تكاليف ثابتة، أي </a:t>
            </a:r>
            <a:r>
              <a:rPr lang="ar-SA" dirty="0" smtClean="0">
                <a:latin typeface="Traditional Arabic" pitchFamily="18" charset="-78"/>
                <a:cs typeface="Traditional Arabic" pitchFamily="18" charset="-78"/>
              </a:rPr>
              <a:t>أن التكاليف الثابتة تساوي صفر.</a:t>
            </a:r>
            <a:endParaRPr lang="en-US" dirty="0">
              <a:latin typeface="Traditional Arabic" pitchFamily="18" charset="-78"/>
              <a:cs typeface="Traditional Arabic" pitchFamily="18" charset="-78"/>
            </a:endParaRPr>
          </a:p>
          <a:p>
            <a:pPr marL="68580" indent="0" algn="just">
              <a:buNone/>
            </a:pPr>
            <a:r>
              <a:rPr lang="ar-SA" dirty="0">
                <a:latin typeface="Traditional Arabic" pitchFamily="18" charset="-78"/>
                <a:cs typeface="Traditional Arabic" pitchFamily="18" charset="-78"/>
              </a:rPr>
              <a:t>ويمكن تصنيف التكاليف في الأجل الطويل إلى الأنواع التالية: </a:t>
            </a:r>
            <a:endParaRPr lang="en-US" dirty="0">
              <a:latin typeface="Traditional Arabic" pitchFamily="18" charset="-78"/>
              <a:cs typeface="Traditional Arabic" pitchFamily="18" charset="-78"/>
            </a:endParaRPr>
          </a:p>
          <a:p>
            <a:pPr marL="68580" lvl="0" indent="0" algn="just">
              <a:buNone/>
            </a:pPr>
            <a:r>
              <a:rPr lang="ar-SA" dirty="0" smtClean="0">
                <a:latin typeface="Traditional Arabic" pitchFamily="18" charset="-78"/>
                <a:cs typeface="Traditional Arabic" pitchFamily="18" charset="-78"/>
              </a:rPr>
              <a:t>1- التكاليف </a:t>
            </a:r>
            <a:r>
              <a:rPr lang="ar-SA" dirty="0">
                <a:latin typeface="Traditional Arabic" pitchFamily="18" charset="-78"/>
                <a:cs typeface="Traditional Arabic" pitchFamily="18" charset="-78"/>
              </a:rPr>
              <a:t>الكلية في المدى الطويل </a:t>
            </a:r>
            <a:r>
              <a:rPr lang="en-US" dirty="0">
                <a:latin typeface="Traditional Arabic" pitchFamily="18" charset="-78"/>
                <a:cs typeface="Traditional Arabic" pitchFamily="18" charset="-78"/>
              </a:rPr>
              <a:t>  (LRTC ) Long Run Total </a:t>
            </a:r>
            <a:r>
              <a:rPr lang="en-US" dirty="0" smtClean="0">
                <a:latin typeface="Traditional Arabic" pitchFamily="18" charset="-78"/>
                <a:cs typeface="Traditional Arabic" pitchFamily="18" charset="-78"/>
              </a:rPr>
              <a:t>Cost</a:t>
            </a:r>
          </a:p>
          <a:p>
            <a:pPr marL="68580" lvl="0" indent="0" algn="just">
              <a:buNone/>
            </a:pPr>
            <a:endParaRPr lang="en-US" dirty="0">
              <a:latin typeface="Traditional Arabic" pitchFamily="18" charset="-78"/>
              <a:cs typeface="Traditional Arabic" pitchFamily="18" charset="-78"/>
            </a:endParaRPr>
          </a:p>
          <a:p>
            <a:pPr marL="68580" lvl="0" indent="0" algn="just">
              <a:buNone/>
            </a:pPr>
            <a:r>
              <a:rPr lang="ar-SA" dirty="0" smtClean="0">
                <a:latin typeface="Traditional Arabic" pitchFamily="18" charset="-78"/>
                <a:cs typeface="Traditional Arabic" pitchFamily="18" charset="-78"/>
              </a:rPr>
              <a:t>2- </a:t>
            </a:r>
            <a:r>
              <a:rPr lang="en-US" dirty="0" smtClean="0">
                <a:latin typeface="Traditional Arabic" pitchFamily="18" charset="-78"/>
                <a:cs typeface="Traditional Arabic" pitchFamily="18" charset="-78"/>
              </a:rPr>
              <a:t> </a:t>
            </a:r>
            <a:r>
              <a:rPr lang="ar-SA" dirty="0">
                <a:latin typeface="Traditional Arabic" pitchFamily="18" charset="-78"/>
                <a:cs typeface="Traditional Arabic" pitchFamily="18" charset="-78"/>
              </a:rPr>
              <a:t>التكاليف المتوسطة في المدى الطويل</a:t>
            </a:r>
            <a:r>
              <a:rPr lang="en-US" dirty="0">
                <a:latin typeface="Traditional Arabic" pitchFamily="18" charset="-78"/>
                <a:cs typeface="Traditional Arabic" pitchFamily="18" charset="-78"/>
              </a:rPr>
              <a:t>  ( LRAC) long Run Average</a:t>
            </a:r>
          </a:p>
          <a:p>
            <a:pPr marL="68580" indent="0" algn="ctr">
              <a:buNone/>
            </a:pPr>
            <a:r>
              <a:rPr lang="en-US" dirty="0" smtClean="0">
                <a:latin typeface="Traditional Arabic" pitchFamily="18" charset="-78"/>
                <a:cs typeface="Traditional Arabic" pitchFamily="18" charset="-78"/>
              </a:rPr>
              <a:t>LRAC </a:t>
            </a:r>
            <a:r>
              <a:rPr lang="en-US" dirty="0">
                <a:latin typeface="Traditional Arabic" pitchFamily="18" charset="-78"/>
                <a:cs typeface="Traditional Arabic" pitchFamily="18" charset="-78"/>
              </a:rPr>
              <a:t>= LRTC / Q</a:t>
            </a:r>
          </a:p>
          <a:p>
            <a:pPr marL="365760" lvl="1" indent="0" algn="just">
              <a:buNone/>
            </a:pPr>
            <a:r>
              <a:rPr lang="ar-SA" dirty="0">
                <a:latin typeface="Traditional Arabic" pitchFamily="18" charset="-78"/>
                <a:cs typeface="Traditional Arabic" pitchFamily="18" charset="-78"/>
              </a:rPr>
              <a:t>حيث</a:t>
            </a:r>
            <a:r>
              <a:rPr lang="en-US" dirty="0">
                <a:latin typeface="Traditional Arabic" pitchFamily="18" charset="-78"/>
                <a:cs typeface="Traditional Arabic" pitchFamily="18" charset="-78"/>
              </a:rPr>
              <a:t> Q </a:t>
            </a:r>
            <a:r>
              <a:rPr lang="ar-SA" dirty="0">
                <a:latin typeface="Traditional Arabic" pitchFamily="18" charset="-78"/>
                <a:cs typeface="Traditional Arabic" pitchFamily="18" charset="-78"/>
              </a:rPr>
              <a:t>هي عدد الوحدات </a:t>
            </a:r>
            <a:r>
              <a:rPr lang="ar-SA" dirty="0" smtClean="0">
                <a:latin typeface="Traditional Arabic" pitchFamily="18" charset="-78"/>
                <a:cs typeface="Traditional Arabic" pitchFamily="18" charset="-78"/>
              </a:rPr>
              <a:t>المنتجة</a:t>
            </a:r>
          </a:p>
          <a:p>
            <a:pPr marL="365760" lvl="1" indent="0" algn="just">
              <a:buNone/>
            </a:pPr>
            <a:endParaRPr lang="en-US" dirty="0">
              <a:latin typeface="Traditional Arabic" pitchFamily="18" charset="-78"/>
              <a:cs typeface="Traditional Arabic" pitchFamily="18" charset="-78"/>
            </a:endParaRPr>
          </a:p>
          <a:p>
            <a:pPr marL="68580" lvl="0" indent="0" algn="just">
              <a:buNone/>
            </a:pPr>
            <a:r>
              <a:rPr lang="ar-SA" dirty="0" smtClean="0">
                <a:latin typeface="Traditional Arabic" pitchFamily="18" charset="-78"/>
                <a:cs typeface="Traditional Arabic" pitchFamily="18" charset="-78"/>
              </a:rPr>
              <a:t>3- التكلفة </a:t>
            </a:r>
            <a:r>
              <a:rPr lang="ar-SA" dirty="0">
                <a:latin typeface="Traditional Arabic" pitchFamily="18" charset="-78"/>
                <a:cs typeface="Traditional Arabic" pitchFamily="18" charset="-78"/>
              </a:rPr>
              <a:t>الحدية في المدى الطويل</a:t>
            </a:r>
            <a:r>
              <a:rPr lang="en-US" dirty="0">
                <a:latin typeface="Traditional Arabic" pitchFamily="18" charset="-78"/>
                <a:cs typeface="Traditional Arabic" pitchFamily="18" charset="-78"/>
              </a:rPr>
              <a:t> (LRMC) Long Run Marginal Cost </a:t>
            </a:r>
          </a:p>
          <a:p>
            <a:pPr marL="68580" indent="0" algn="ctr">
              <a:buNone/>
            </a:pPr>
            <a:r>
              <a:rPr lang="en-US" dirty="0" smtClean="0">
                <a:latin typeface="Traditional Arabic" pitchFamily="18" charset="-78"/>
                <a:cs typeface="Traditional Arabic" pitchFamily="18" charset="-78"/>
              </a:rPr>
              <a:t>LRMC </a:t>
            </a:r>
            <a:r>
              <a:rPr lang="en-US" dirty="0">
                <a:latin typeface="Traditional Arabic" pitchFamily="18" charset="-78"/>
                <a:cs typeface="Traditional Arabic" pitchFamily="18" charset="-78"/>
              </a:rPr>
              <a:t>=ΔLRTC / ΔQ</a:t>
            </a:r>
          </a:p>
          <a:p>
            <a:pPr marL="365760" lvl="1" indent="0" algn="just">
              <a:buNone/>
            </a:pPr>
            <a:r>
              <a:rPr lang="ar-SA" dirty="0">
                <a:latin typeface="Traditional Arabic" pitchFamily="18" charset="-78"/>
                <a:cs typeface="Traditional Arabic" pitchFamily="18" charset="-78"/>
              </a:rPr>
              <a:t>حيث </a:t>
            </a:r>
            <a:r>
              <a:rPr lang="en-US" dirty="0">
                <a:latin typeface="Traditional Arabic" pitchFamily="18" charset="-78"/>
                <a:cs typeface="Traditional Arabic" pitchFamily="18" charset="-78"/>
              </a:rPr>
              <a:t>Δ </a:t>
            </a:r>
            <a:r>
              <a:rPr lang="ar-SA" dirty="0">
                <a:latin typeface="Traditional Arabic" pitchFamily="18" charset="-78"/>
                <a:cs typeface="Traditional Arabic" pitchFamily="18" charset="-78"/>
              </a:rPr>
              <a:t>تعبر عن </a:t>
            </a:r>
            <a:r>
              <a:rPr lang="ar-SA" dirty="0" smtClean="0">
                <a:latin typeface="Traditional Arabic" pitchFamily="18" charset="-78"/>
                <a:cs typeface="Traditional Arabic" pitchFamily="18" charset="-78"/>
              </a:rPr>
              <a:t>التغير</a:t>
            </a:r>
            <a:endParaRPr lang="en-US"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2268397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0" indent="0">
              <a:buFont typeface="Arial" pitchFamily="34" charset="0"/>
              <a:buNone/>
            </a:pPr>
            <a:r>
              <a:rPr lang="ar-SA" b="1" dirty="0" err="1">
                <a:latin typeface="Traditional Arabic" pitchFamily="18" charset="-78"/>
                <a:cs typeface="Traditional Arabic" pitchFamily="18" charset="-78"/>
              </a:rPr>
              <a:t>ﻣﻨﺤﻨﻴﺎت</a:t>
            </a:r>
            <a:r>
              <a:rPr lang="ar-SA" b="1" dirty="0">
                <a:latin typeface="Traditional Arabic" pitchFamily="18" charset="-78"/>
                <a:cs typeface="Traditional Arabic" pitchFamily="18" charset="-78"/>
              </a:rPr>
              <a:t> التكاليف في الأجل الطويل</a:t>
            </a:r>
            <a:r>
              <a:rPr lang="en-US" b="1" dirty="0">
                <a:latin typeface="Traditional Arabic" pitchFamily="18" charset="-78"/>
                <a:cs typeface="Traditional Arabic" pitchFamily="18" charset="-78"/>
              </a:rPr>
              <a:t>  </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normAutofit/>
          </a:bodyPr>
          <a:lstStyle/>
          <a:p>
            <a:pPr marL="68580" indent="0" algn="just">
              <a:lnSpc>
                <a:spcPct val="150000"/>
              </a:lnSpc>
              <a:buNone/>
            </a:pPr>
            <a:r>
              <a:rPr lang="ar-SA" dirty="0">
                <a:latin typeface="Traditional Arabic" pitchFamily="18" charset="-78"/>
                <a:cs typeface="Traditional Arabic" pitchFamily="18" charset="-78"/>
              </a:rPr>
              <a:t>منحنى متوسط التكاليف في المدى الطويل ويسمى أيضاً في بعض الأحيان بمنحنى التخطيط لأنه يمثل العلاقة بين حجم الناتج الذي تتوقعه المنشأة وفقاً لظروف الطلب وبين التكاليف المتوسطة حينما يكون لدى المنشأة الوقت الكافي لتغيير السعة الإنتاجية كما تريد بحيث يتم انتاج كل حجم عند أقل تكاليف </a:t>
            </a:r>
            <a:r>
              <a:rPr lang="ar-SA" dirty="0" err="1">
                <a:latin typeface="Traditional Arabic" pitchFamily="18" charset="-78"/>
                <a:cs typeface="Traditional Arabic" pitchFamily="18" charset="-78"/>
              </a:rPr>
              <a:t>متوسطه</a:t>
            </a:r>
            <a:r>
              <a:rPr lang="ar-SA" dirty="0">
                <a:latin typeface="Traditional Arabic" pitchFamily="18" charset="-78"/>
                <a:cs typeface="Traditional Arabic" pitchFamily="18" charset="-78"/>
              </a:rPr>
              <a:t> ممكنه، حيث تستطيع المنشأة في الاجل الطويل احتيار مجموعة عناصر الأكثر كفاءة من بين المجموعات المختلفة والتي تتفق مع حجم الإنتاج المطلوب. </a:t>
            </a:r>
            <a:endParaRPr lang="en-US"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747432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grpSp>
        <p:nvGrpSpPr>
          <p:cNvPr id="6" name="لوحة قماشية 115"/>
          <p:cNvGrpSpPr/>
          <p:nvPr/>
        </p:nvGrpSpPr>
        <p:grpSpPr>
          <a:xfrm>
            <a:off x="216024" y="288032"/>
            <a:ext cx="7956376" cy="5517232"/>
            <a:chOff x="0" y="0"/>
            <a:chExt cx="5522868" cy="3376930"/>
          </a:xfrm>
        </p:grpSpPr>
        <p:sp>
          <p:nvSpPr>
            <p:cNvPr id="7" name="مستطيل 6"/>
            <p:cNvSpPr/>
            <p:nvPr/>
          </p:nvSpPr>
          <p:spPr>
            <a:xfrm>
              <a:off x="0" y="0"/>
              <a:ext cx="5422900" cy="3376930"/>
            </a:xfrm>
            <a:prstGeom prst="rect">
              <a:avLst/>
            </a:prstGeom>
            <a:noFill/>
          </p:spPr>
        </p:sp>
        <p:cxnSp>
          <p:nvCxnSpPr>
            <p:cNvPr id="8" name="Line 4"/>
            <p:cNvCxnSpPr>
              <a:cxnSpLocks noChangeShapeType="1"/>
            </p:cNvCxnSpPr>
            <p:nvPr/>
          </p:nvCxnSpPr>
          <p:spPr bwMode="auto">
            <a:xfrm flipV="1">
              <a:off x="790100" y="271602"/>
              <a:ext cx="0" cy="263762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Line 5"/>
            <p:cNvCxnSpPr>
              <a:cxnSpLocks noChangeShapeType="1"/>
            </p:cNvCxnSpPr>
            <p:nvPr/>
          </p:nvCxnSpPr>
          <p:spPr bwMode="auto">
            <a:xfrm flipV="1">
              <a:off x="790100" y="2909226"/>
              <a:ext cx="40987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0" name="Text Box 6"/>
            <p:cNvSpPr txBox="1">
              <a:spLocks noChangeArrowheads="1"/>
            </p:cNvSpPr>
            <p:nvPr/>
          </p:nvSpPr>
          <p:spPr bwMode="auto">
            <a:xfrm>
              <a:off x="4837068" y="2671123"/>
              <a:ext cx="685800" cy="476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l" rtl="1">
                <a:spcBef>
                  <a:spcPts val="0"/>
                </a:spcBef>
                <a:spcAft>
                  <a:spcPts val="0"/>
                </a:spcAft>
              </a:pPr>
              <a:r>
                <a:rPr lang="ar-SA" sz="1600" b="1" dirty="0">
                  <a:effectLst/>
                  <a:latin typeface="Traditional Arabic" pitchFamily="18" charset="-78"/>
                  <a:ea typeface="Times New Roman"/>
                  <a:cs typeface="Traditional Arabic" pitchFamily="18" charset="-78"/>
                </a:rPr>
                <a:t>حجم الانتاج</a:t>
              </a:r>
              <a:endParaRPr lang="en-US" sz="1600" dirty="0">
                <a:effectLst/>
                <a:latin typeface="Traditional Arabic" pitchFamily="18" charset="-78"/>
                <a:ea typeface="Times New Roman"/>
                <a:cs typeface="Traditional Arabic" pitchFamily="18" charset="-78"/>
              </a:endParaRPr>
            </a:p>
          </p:txBody>
        </p:sp>
        <p:sp>
          <p:nvSpPr>
            <p:cNvPr id="11" name="Text Box 7"/>
            <p:cNvSpPr txBox="1">
              <a:spLocks noChangeArrowheads="1"/>
            </p:cNvSpPr>
            <p:nvPr/>
          </p:nvSpPr>
          <p:spPr bwMode="auto">
            <a:xfrm>
              <a:off x="97600" y="180002"/>
              <a:ext cx="692500" cy="571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600" b="1" dirty="0">
                  <a:effectLst/>
                  <a:latin typeface="Traditional Arabic" pitchFamily="18" charset="-78"/>
                  <a:ea typeface="Times New Roman"/>
                  <a:cs typeface="Traditional Arabic" pitchFamily="18" charset="-78"/>
                </a:rPr>
                <a:t>متوسط التكاليف</a:t>
              </a:r>
              <a:endParaRPr lang="en-US" sz="1600" dirty="0">
                <a:effectLst/>
                <a:latin typeface="Traditional Arabic" pitchFamily="18" charset="-78"/>
                <a:ea typeface="Times New Roman"/>
                <a:cs typeface="Traditional Arabic" pitchFamily="18" charset="-78"/>
              </a:endParaRPr>
            </a:p>
          </p:txBody>
        </p:sp>
        <p:sp>
          <p:nvSpPr>
            <p:cNvPr id="12" name="Text Box 16"/>
            <p:cNvSpPr txBox="1">
              <a:spLocks noChangeArrowheads="1"/>
            </p:cNvSpPr>
            <p:nvPr/>
          </p:nvSpPr>
          <p:spPr bwMode="auto">
            <a:xfrm>
              <a:off x="1708600" y="1057909"/>
              <a:ext cx="536600" cy="257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en-US" sz="1600">
                  <a:effectLst/>
                  <a:latin typeface="Traditional Arabic" pitchFamily="18" charset="-78"/>
                  <a:ea typeface="Times New Roman"/>
                  <a:cs typeface="Traditional Arabic" pitchFamily="18" charset="-78"/>
                </a:rPr>
                <a:t>SRTC1</a:t>
              </a:r>
            </a:p>
          </p:txBody>
        </p:sp>
        <p:sp>
          <p:nvSpPr>
            <p:cNvPr id="13" name="Arc 22"/>
            <p:cNvSpPr>
              <a:spLocks/>
            </p:cNvSpPr>
            <p:nvPr/>
          </p:nvSpPr>
          <p:spPr bwMode="auto">
            <a:xfrm rot="9304192">
              <a:off x="1068300" y="479904"/>
              <a:ext cx="796700" cy="1021609"/>
            </a:xfrm>
            <a:custGeom>
              <a:avLst/>
              <a:gdLst>
                <a:gd name="T0" fmla="*/ 167279 w 796705"/>
                <a:gd name="T1" fmla="*/ 94723 h 1021623"/>
                <a:gd name="T2" fmla="*/ 728427 w 796705"/>
                <a:gd name="T3" fmla="*/ 224836 h 1021623"/>
                <a:gd name="T4" fmla="*/ 741041 w 796705"/>
                <a:gd name="T5" fmla="*/ 771250 h 1021623"/>
                <a:gd name="T6" fmla="*/ 0 60000 65536"/>
                <a:gd name="T7" fmla="*/ 0 60000 65536"/>
                <a:gd name="T8" fmla="*/ 0 60000 65536"/>
              </a:gdLst>
              <a:ahLst/>
              <a:cxnLst>
                <a:cxn ang="T6">
                  <a:pos x="T0" y="T1"/>
                </a:cxn>
                <a:cxn ang="T7">
                  <a:pos x="T2" y="T3"/>
                </a:cxn>
                <a:cxn ang="T8">
                  <a:pos x="T4" y="T5"/>
                </a:cxn>
              </a:cxnLst>
              <a:rect l="0" t="0" r="r" b="b"/>
              <a:pathLst>
                <a:path w="796705" h="1021623" stroke="0">
                  <a:moveTo>
                    <a:pt x="167279" y="94723"/>
                  </a:moveTo>
                  <a:cubicBezTo>
                    <a:pt x="349614" y="-71780"/>
                    <a:pt x="603109" y="-13002"/>
                    <a:pt x="728427" y="224836"/>
                  </a:cubicBezTo>
                  <a:cubicBezTo>
                    <a:pt x="814674" y="388523"/>
                    <a:pt x="819587" y="601307"/>
                    <a:pt x="741041" y="771250"/>
                  </a:cubicBezTo>
                  <a:lnTo>
                    <a:pt x="398353" y="510812"/>
                  </a:lnTo>
                  <a:lnTo>
                    <a:pt x="167279" y="94723"/>
                  </a:lnTo>
                  <a:close/>
                </a:path>
                <a:path w="796705" h="1021623" fill="none">
                  <a:moveTo>
                    <a:pt x="167279" y="94723"/>
                  </a:moveTo>
                  <a:cubicBezTo>
                    <a:pt x="349614" y="-71780"/>
                    <a:pt x="603109" y="-13002"/>
                    <a:pt x="728427" y="224836"/>
                  </a:cubicBezTo>
                  <a:cubicBezTo>
                    <a:pt x="814674" y="388523"/>
                    <a:pt x="819587" y="601307"/>
                    <a:pt x="741041" y="77125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ar-SA" sz="2400">
                <a:latin typeface="Traditional Arabic" pitchFamily="18" charset="-78"/>
                <a:cs typeface="Traditional Arabic" pitchFamily="18" charset="-78"/>
              </a:endParaRPr>
            </a:p>
          </p:txBody>
        </p:sp>
        <p:sp>
          <p:nvSpPr>
            <p:cNvPr id="14" name="Arc 23"/>
            <p:cNvSpPr>
              <a:spLocks/>
            </p:cNvSpPr>
            <p:nvPr/>
          </p:nvSpPr>
          <p:spPr bwMode="auto">
            <a:xfrm rot="9304192">
              <a:off x="1531163" y="1030531"/>
              <a:ext cx="796300" cy="1021009"/>
            </a:xfrm>
            <a:custGeom>
              <a:avLst/>
              <a:gdLst>
                <a:gd name="T0" fmla="*/ 167193 w 796290"/>
                <a:gd name="T1" fmla="*/ 94671 h 1021080"/>
                <a:gd name="T2" fmla="*/ 708553 w 796290"/>
                <a:gd name="T3" fmla="*/ 190823 h 1021080"/>
                <a:gd name="T4" fmla="*/ 767376 w 796290"/>
                <a:gd name="T5" fmla="*/ 701546 h 1021080"/>
                <a:gd name="T6" fmla="*/ 0 60000 65536"/>
                <a:gd name="T7" fmla="*/ 0 60000 65536"/>
                <a:gd name="T8" fmla="*/ 0 60000 65536"/>
                <a:gd name="T9" fmla="*/ 0 w 796290"/>
                <a:gd name="T10" fmla="*/ 0 h 1021080"/>
                <a:gd name="T11" fmla="*/ 796290 w 796290"/>
                <a:gd name="T12" fmla="*/ 1021080 h 1021080"/>
              </a:gdLst>
              <a:ahLst/>
              <a:cxnLst>
                <a:cxn ang="T6">
                  <a:pos x="T0" y="T1"/>
                </a:cxn>
                <a:cxn ang="T7">
                  <a:pos x="T2" y="T3"/>
                </a:cxn>
                <a:cxn ang="T8">
                  <a:pos x="T4" y="T5"/>
                </a:cxn>
              </a:cxnLst>
              <a:rect l="T9" t="T10" r="T11" b="T12"/>
              <a:pathLst>
                <a:path w="796290" h="1021080" stroke="0">
                  <a:moveTo>
                    <a:pt x="167193" y="94671"/>
                  </a:moveTo>
                  <a:cubicBezTo>
                    <a:pt x="339018" y="-62231"/>
                    <a:pt x="576456" y="-20059"/>
                    <a:pt x="708553" y="190823"/>
                  </a:cubicBezTo>
                  <a:cubicBezTo>
                    <a:pt x="798787" y="334873"/>
                    <a:pt x="821283" y="530198"/>
                    <a:pt x="767376" y="701546"/>
                  </a:cubicBezTo>
                  <a:lnTo>
                    <a:pt x="398145" y="510540"/>
                  </a:lnTo>
                  <a:lnTo>
                    <a:pt x="167193" y="94671"/>
                  </a:lnTo>
                  <a:close/>
                </a:path>
                <a:path w="796290" h="1021080" fill="none">
                  <a:moveTo>
                    <a:pt x="167193" y="94671"/>
                  </a:moveTo>
                  <a:cubicBezTo>
                    <a:pt x="339018" y="-62231"/>
                    <a:pt x="576456" y="-20059"/>
                    <a:pt x="708553" y="190823"/>
                  </a:cubicBezTo>
                  <a:cubicBezTo>
                    <a:pt x="798787" y="334873"/>
                    <a:pt x="821283" y="530198"/>
                    <a:pt x="767376" y="701546"/>
                  </a:cubicBezTo>
                </a:path>
              </a:pathLst>
            </a:cu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marL="0" marR="0" algn="r" rtl="1">
                <a:spcBef>
                  <a:spcPts val="0"/>
                </a:spcBef>
                <a:spcAft>
                  <a:spcPts val="0"/>
                </a:spcAft>
              </a:pPr>
              <a:r>
                <a:rPr lang="en-US" sz="1600">
                  <a:effectLst/>
                  <a:latin typeface="Traditional Arabic" pitchFamily="18" charset="-78"/>
                  <a:ea typeface="Times New Roman"/>
                  <a:cs typeface="Traditional Arabic" pitchFamily="18" charset="-78"/>
                </a:rPr>
                <a:t> </a:t>
              </a:r>
            </a:p>
          </p:txBody>
        </p:sp>
        <p:sp>
          <p:nvSpPr>
            <p:cNvPr id="15" name="Freeform 25"/>
            <p:cNvSpPr>
              <a:spLocks/>
            </p:cNvSpPr>
            <p:nvPr/>
          </p:nvSpPr>
          <p:spPr bwMode="auto">
            <a:xfrm>
              <a:off x="1004900" y="910708"/>
              <a:ext cx="3542700" cy="1235011"/>
            </a:xfrm>
            <a:custGeom>
              <a:avLst/>
              <a:gdLst>
                <a:gd name="T0" fmla="*/ 0 w 3594226"/>
                <a:gd name="T1" fmla="*/ 0 h 1479388"/>
                <a:gd name="T2" fmla="*/ 374791 w 3594226"/>
                <a:gd name="T3" fmla="*/ 740641 h 1479388"/>
                <a:gd name="T4" fmla="*/ 1338539 w 3594226"/>
                <a:gd name="T5" fmla="*/ 1224324 h 1479388"/>
                <a:gd name="T6" fmla="*/ 2748468 w 3594226"/>
                <a:gd name="T7" fmla="*/ 1005155 h 1479388"/>
                <a:gd name="T8" fmla="*/ 3542667 w 3594226"/>
                <a:gd name="T9" fmla="*/ 226727 h 14793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94226" h="1479388">
                  <a:moveTo>
                    <a:pt x="0" y="0"/>
                  </a:moveTo>
                  <a:cubicBezTo>
                    <a:pt x="76954" y="321398"/>
                    <a:pt x="153909" y="642797"/>
                    <a:pt x="380246" y="887240"/>
                  </a:cubicBezTo>
                  <a:cubicBezTo>
                    <a:pt x="606583" y="1131683"/>
                    <a:pt x="956650" y="1413849"/>
                    <a:pt x="1358020" y="1466661"/>
                  </a:cubicBezTo>
                  <a:cubicBezTo>
                    <a:pt x="1759390" y="1519473"/>
                    <a:pt x="2415767" y="1403287"/>
                    <a:pt x="2788468" y="1204111"/>
                  </a:cubicBezTo>
                  <a:cubicBezTo>
                    <a:pt x="3161169" y="1004935"/>
                    <a:pt x="3377697" y="638269"/>
                    <a:pt x="3594226" y="271604"/>
                  </a:cubicBezTo>
                </a:path>
              </a:pathLst>
            </a:cu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ar-SA" sz="2400">
                <a:latin typeface="Traditional Arabic" pitchFamily="18" charset="-78"/>
                <a:cs typeface="Traditional Arabic" pitchFamily="18" charset="-78"/>
              </a:endParaRPr>
            </a:p>
          </p:txBody>
        </p:sp>
        <p:sp>
          <p:nvSpPr>
            <p:cNvPr id="16" name="Arc 26"/>
            <p:cNvSpPr>
              <a:spLocks/>
            </p:cNvSpPr>
            <p:nvPr/>
          </p:nvSpPr>
          <p:spPr bwMode="auto">
            <a:xfrm rot="9927449">
              <a:off x="2128278" y="1133643"/>
              <a:ext cx="982800" cy="1021009"/>
            </a:xfrm>
            <a:custGeom>
              <a:avLst/>
              <a:gdLst>
                <a:gd name="T0" fmla="*/ 62178 w 982780"/>
                <a:gd name="T1" fmla="*/ 261966 h 1021080"/>
                <a:gd name="T2" fmla="*/ 617919 w 982780"/>
                <a:gd name="T3" fmla="*/ 17215 h 1021080"/>
                <a:gd name="T4" fmla="*/ 982662 w 982780"/>
                <a:gd name="T5" fmla="*/ 499336 h 1021080"/>
                <a:gd name="T6" fmla="*/ 0 60000 65536"/>
                <a:gd name="T7" fmla="*/ 0 60000 65536"/>
                <a:gd name="T8" fmla="*/ 0 60000 65536"/>
                <a:gd name="T9" fmla="*/ 0 w 982780"/>
                <a:gd name="T10" fmla="*/ 0 h 1021080"/>
                <a:gd name="T11" fmla="*/ 982780 w 982780"/>
                <a:gd name="T12" fmla="*/ 1021080 h 1021080"/>
              </a:gdLst>
              <a:ahLst/>
              <a:cxnLst>
                <a:cxn ang="T6">
                  <a:pos x="T0" y="T1"/>
                </a:cxn>
                <a:cxn ang="T7">
                  <a:pos x="T2" y="T3"/>
                </a:cxn>
                <a:cxn ang="T8">
                  <a:pos x="T4" y="T5"/>
                </a:cxn>
              </a:cxnLst>
              <a:rect l="T9" t="T10" r="T11" b="T12"/>
              <a:pathLst>
                <a:path w="982780" h="1021080" stroke="0">
                  <a:moveTo>
                    <a:pt x="62178" y="261966"/>
                  </a:moveTo>
                  <a:cubicBezTo>
                    <a:pt x="171684" y="57857"/>
                    <a:pt x="400591" y="-42954"/>
                    <a:pt x="617919" y="17215"/>
                  </a:cubicBezTo>
                  <a:cubicBezTo>
                    <a:pt x="829200" y="75711"/>
                    <a:pt x="977864" y="272215"/>
                    <a:pt x="982662" y="499336"/>
                  </a:cubicBezTo>
                  <a:lnTo>
                    <a:pt x="491390" y="510540"/>
                  </a:lnTo>
                  <a:lnTo>
                    <a:pt x="62178" y="261966"/>
                  </a:lnTo>
                  <a:close/>
                </a:path>
                <a:path w="982780" h="1021080" fill="none">
                  <a:moveTo>
                    <a:pt x="62178" y="261966"/>
                  </a:moveTo>
                  <a:cubicBezTo>
                    <a:pt x="171684" y="57857"/>
                    <a:pt x="400591" y="-42954"/>
                    <a:pt x="617919" y="17215"/>
                  </a:cubicBezTo>
                  <a:cubicBezTo>
                    <a:pt x="829200" y="75711"/>
                    <a:pt x="977864" y="272215"/>
                    <a:pt x="982662" y="499336"/>
                  </a:cubicBezTo>
                </a:path>
              </a:pathLst>
            </a:cu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marL="0" marR="0" algn="r" rtl="1">
                <a:spcBef>
                  <a:spcPts val="0"/>
                </a:spcBef>
                <a:spcAft>
                  <a:spcPts val="0"/>
                </a:spcAft>
              </a:pPr>
              <a:r>
                <a:rPr lang="en-US" sz="1600">
                  <a:effectLst/>
                  <a:latin typeface="Traditional Arabic" pitchFamily="18" charset="-78"/>
                  <a:ea typeface="Times New Roman"/>
                  <a:cs typeface="Traditional Arabic" pitchFamily="18" charset="-78"/>
                </a:rPr>
                <a:t> </a:t>
              </a:r>
            </a:p>
          </p:txBody>
        </p:sp>
        <p:sp>
          <p:nvSpPr>
            <p:cNvPr id="17" name="Arc 11"/>
            <p:cNvSpPr>
              <a:spLocks/>
            </p:cNvSpPr>
            <p:nvPr/>
          </p:nvSpPr>
          <p:spPr bwMode="auto">
            <a:xfrm rot="9304192">
              <a:off x="3031799" y="981789"/>
              <a:ext cx="795600" cy="1020409"/>
            </a:xfrm>
            <a:custGeom>
              <a:avLst/>
              <a:gdLst>
                <a:gd name="T0" fmla="*/ 56930 w 795655"/>
                <a:gd name="T1" fmla="*/ 247209 h 1020445"/>
                <a:gd name="T2" fmla="*/ 474378 w 795655"/>
                <a:gd name="T3" fmla="*/ 9534 h 1020445"/>
                <a:gd name="T4" fmla="*/ 780128 w 795655"/>
                <a:gd name="T5" fmla="*/ 369062 h 1020445"/>
                <a:gd name="T6" fmla="*/ 0 60000 65536"/>
                <a:gd name="T7" fmla="*/ 0 60000 65536"/>
                <a:gd name="T8" fmla="*/ 0 60000 65536"/>
                <a:gd name="T9" fmla="*/ 0 w 795655"/>
                <a:gd name="T10" fmla="*/ 0 h 1020445"/>
                <a:gd name="T11" fmla="*/ 795655 w 795655"/>
                <a:gd name="T12" fmla="*/ 1020445 h 1020445"/>
              </a:gdLst>
              <a:ahLst/>
              <a:cxnLst>
                <a:cxn ang="T6">
                  <a:pos x="T0" y="T1"/>
                </a:cxn>
                <a:cxn ang="T7">
                  <a:pos x="T2" y="T3"/>
                </a:cxn>
                <a:cxn ang="T8">
                  <a:pos x="T4" y="T5"/>
                </a:cxn>
              </a:cxnLst>
              <a:rect l="T9" t="T10" r="T11" b="T12"/>
              <a:pathLst>
                <a:path w="795655" h="1020445" stroke="0">
                  <a:moveTo>
                    <a:pt x="56930" y="247209"/>
                  </a:moveTo>
                  <a:cubicBezTo>
                    <a:pt x="143227" y="63228"/>
                    <a:pt x="310097" y="-31780"/>
                    <a:pt x="474378" y="9534"/>
                  </a:cubicBezTo>
                  <a:cubicBezTo>
                    <a:pt x="620801" y="46357"/>
                    <a:pt x="738846" y="185166"/>
                    <a:pt x="780128" y="369062"/>
                  </a:cubicBezTo>
                  <a:lnTo>
                    <a:pt x="397828" y="510223"/>
                  </a:lnTo>
                  <a:lnTo>
                    <a:pt x="56930" y="247209"/>
                  </a:lnTo>
                  <a:close/>
                </a:path>
                <a:path w="795655" h="1020445" fill="none">
                  <a:moveTo>
                    <a:pt x="56930" y="247209"/>
                  </a:moveTo>
                  <a:cubicBezTo>
                    <a:pt x="143227" y="63228"/>
                    <a:pt x="310097" y="-31780"/>
                    <a:pt x="474378" y="9534"/>
                  </a:cubicBezTo>
                  <a:cubicBezTo>
                    <a:pt x="620801" y="46357"/>
                    <a:pt x="738846" y="185166"/>
                    <a:pt x="780128" y="369062"/>
                  </a:cubicBezTo>
                </a:path>
              </a:pathLst>
            </a:cu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marL="0" marR="0">
                <a:lnSpc>
                  <a:spcPct val="115000"/>
                </a:lnSpc>
                <a:spcBef>
                  <a:spcPts val="0"/>
                </a:spcBef>
                <a:spcAft>
                  <a:spcPts val="1000"/>
                </a:spcAft>
              </a:pPr>
              <a:r>
                <a:rPr lang="en-US" sz="1400">
                  <a:effectLst/>
                  <a:latin typeface="Traditional Arabic" pitchFamily="18" charset="-78"/>
                  <a:ea typeface="Times New Roman"/>
                  <a:cs typeface="Traditional Arabic" pitchFamily="18" charset="-78"/>
                </a:rPr>
                <a:t> </a:t>
              </a:r>
              <a:endParaRPr lang="en-US" sz="1600">
                <a:effectLst/>
                <a:latin typeface="Traditional Arabic" pitchFamily="18" charset="-78"/>
                <a:ea typeface="Times New Roman"/>
                <a:cs typeface="Traditional Arabic" pitchFamily="18" charset="-78"/>
              </a:endParaRPr>
            </a:p>
          </p:txBody>
        </p:sp>
        <p:sp>
          <p:nvSpPr>
            <p:cNvPr id="18" name="Arc 12"/>
            <p:cNvSpPr>
              <a:spLocks/>
            </p:cNvSpPr>
            <p:nvPr/>
          </p:nvSpPr>
          <p:spPr bwMode="auto">
            <a:xfrm rot="9304192">
              <a:off x="3582199" y="473312"/>
              <a:ext cx="830400" cy="1068309"/>
            </a:xfrm>
            <a:custGeom>
              <a:avLst/>
              <a:gdLst>
                <a:gd name="T0" fmla="*/ 95115 w 830449"/>
                <a:gd name="T1" fmla="*/ 193950 h 1068356"/>
                <a:gd name="T2" fmla="*/ 474161 w 830449"/>
                <a:gd name="T3" fmla="*/ 5408 h 1068356"/>
                <a:gd name="T4" fmla="*/ 782893 w 830449"/>
                <a:gd name="T5" fmla="*/ 285946 h 1068356"/>
                <a:gd name="T6" fmla="*/ 0 60000 65536"/>
                <a:gd name="T7" fmla="*/ 0 60000 65536"/>
                <a:gd name="T8" fmla="*/ 0 60000 65536"/>
                <a:gd name="T9" fmla="*/ 0 w 830449"/>
                <a:gd name="T10" fmla="*/ 0 h 1068356"/>
                <a:gd name="T11" fmla="*/ 830449 w 830449"/>
                <a:gd name="T12" fmla="*/ 1068356 h 1068356"/>
              </a:gdLst>
              <a:ahLst/>
              <a:cxnLst>
                <a:cxn ang="T6">
                  <a:pos x="T0" y="T1"/>
                </a:cxn>
                <a:cxn ang="T7">
                  <a:pos x="T2" y="T3"/>
                </a:cxn>
                <a:cxn ang="T8">
                  <a:pos x="T4" y="T5"/>
                </a:cxn>
              </a:cxnLst>
              <a:rect l="T9" t="T10" r="T11" b="T12"/>
              <a:pathLst>
                <a:path w="830449" h="1068356" stroke="0">
                  <a:moveTo>
                    <a:pt x="95115" y="193950"/>
                  </a:moveTo>
                  <a:cubicBezTo>
                    <a:pt x="187290" y="50418"/>
                    <a:pt x="330906" y="-21018"/>
                    <a:pt x="474161" y="5408"/>
                  </a:cubicBezTo>
                  <a:cubicBezTo>
                    <a:pt x="606108" y="29748"/>
                    <a:pt x="720951" y="134102"/>
                    <a:pt x="782893" y="285946"/>
                  </a:cubicBezTo>
                  <a:lnTo>
                    <a:pt x="415225" y="534178"/>
                  </a:lnTo>
                  <a:lnTo>
                    <a:pt x="95115" y="193950"/>
                  </a:lnTo>
                  <a:close/>
                </a:path>
                <a:path w="830449" h="1068356" fill="none">
                  <a:moveTo>
                    <a:pt x="95115" y="193950"/>
                  </a:moveTo>
                  <a:cubicBezTo>
                    <a:pt x="187290" y="50418"/>
                    <a:pt x="330906" y="-21018"/>
                    <a:pt x="474161" y="5408"/>
                  </a:cubicBezTo>
                  <a:cubicBezTo>
                    <a:pt x="606108" y="29748"/>
                    <a:pt x="720951" y="134102"/>
                    <a:pt x="782893" y="285946"/>
                  </a:cubicBezTo>
                </a:path>
              </a:pathLst>
            </a:cu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marL="0" marR="0">
                <a:lnSpc>
                  <a:spcPct val="115000"/>
                </a:lnSpc>
                <a:spcBef>
                  <a:spcPts val="0"/>
                </a:spcBef>
                <a:spcAft>
                  <a:spcPts val="1000"/>
                </a:spcAft>
              </a:pPr>
              <a:r>
                <a:rPr lang="en-US" sz="1400">
                  <a:effectLst/>
                  <a:latin typeface="Traditional Arabic" pitchFamily="18" charset="-78"/>
                  <a:ea typeface="Times New Roman"/>
                  <a:cs typeface="Traditional Arabic" pitchFamily="18" charset="-78"/>
                </a:rPr>
                <a:t> </a:t>
              </a:r>
              <a:endParaRPr lang="en-US" sz="1600">
                <a:effectLst/>
                <a:latin typeface="Traditional Arabic" pitchFamily="18" charset="-78"/>
                <a:ea typeface="Times New Roman"/>
                <a:cs typeface="Traditional Arabic" pitchFamily="18" charset="-78"/>
              </a:endParaRPr>
            </a:p>
          </p:txBody>
        </p:sp>
        <p:sp>
          <p:nvSpPr>
            <p:cNvPr id="19" name="Text Box 16"/>
            <p:cNvSpPr txBox="1">
              <a:spLocks noChangeArrowheads="1"/>
            </p:cNvSpPr>
            <p:nvPr/>
          </p:nvSpPr>
          <p:spPr bwMode="auto">
            <a:xfrm>
              <a:off x="2043200" y="1574314"/>
              <a:ext cx="536500" cy="256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sz="1400">
                  <a:effectLst/>
                  <a:latin typeface="Traditional Arabic" pitchFamily="18" charset="-78"/>
                  <a:ea typeface="Calibri"/>
                  <a:cs typeface="Traditional Arabic" pitchFamily="18" charset="-78"/>
                </a:rPr>
                <a:t>SRTC2</a:t>
              </a:r>
              <a:endParaRPr lang="en-US" sz="1600">
                <a:effectLst/>
                <a:latin typeface="Traditional Arabic" pitchFamily="18" charset="-78"/>
                <a:ea typeface="Times New Roman"/>
                <a:cs typeface="Traditional Arabic" pitchFamily="18" charset="-78"/>
              </a:endParaRPr>
            </a:p>
          </p:txBody>
        </p:sp>
        <p:sp>
          <p:nvSpPr>
            <p:cNvPr id="20" name="Text Box 16"/>
            <p:cNvSpPr txBox="1">
              <a:spLocks noChangeArrowheads="1"/>
            </p:cNvSpPr>
            <p:nvPr/>
          </p:nvSpPr>
          <p:spPr bwMode="auto">
            <a:xfrm>
              <a:off x="2579700" y="1635915"/>
              <a:ext cx="536600" cy="256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sz="1400">
                  <a:effectLst/>
                  <a:latin typeface="Traditional Arabic" pitchFamily="18" charset="-78"/>
                  <a:ea typeface="Calibri"/>
                  <a:cs typeface="Traditional Arabic" pitchFamily="18" charset="-78"/>
                </a:rPr>
                <a:t>SRTC3</a:t>
              </a:r>
              <a:endParaRPr lang="en-US" sz="1600">
                <a:effectLst/>
                <a:latin typeface="Traditional Arabic" pitchFamily="18" charset="-78"/>
                <a:ea typeface="Times New Roman"/>
                <a:cs typeface="Traditional Arabic" pitchFamily="18" charset="-78"/>
              </a:endParaRPr>
            </a:p>
          </p:txBody>
        </p:sp>
        <p:sp>
          <p:nvSpPr>
            <p:cNvPr id="21" name="Text Box 16"/>
            <p:cNvSpPr txBox="1">
              <a:spLocks noChangeArrowheads="1"/>
            </p:cNvSpPr>
            <p:nvPr/>
          </p:nvSpPr>
          <p:spPr bwMode="auto">
            <a:xfrm>
              <a:off x="3395700" y="1437313"/>
              <a:ext cx="536600" cy="256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sz="1400">
                  <a:effectLst/>
                  <a:latin typeface="Traditional Arabic" pitchFamily="18" charset="-78"/>
                  <a:ea typeface="Calibri"/>
                  <a:cs typeface="Traditional Arabic" pitchFamily="18" charset="-78"/>
                </a:rPr>
                <a:t>SRTC4</a:t>
              </a:r>
              <a:endParaRPr lang="en-US" sz="1600">
                <a:effectLst/>
                <a:latin typeface="Traditional Arabic" pitchFamily="18" charset="-78"/>
                <a:ea typeface="Times New Roman"/>
                <a:cs typeface="Traditional Arabic" pitchFamily="18" charset="-78"/>
              </a:endParaRPr>
            </a:p>
          </p:txBody>
        </p:sp>
        <p:sp>
          <p:nvSpPr>
            <p:cNvPr id="22" name="Text Box 16"/>
            <p:cNvSpPr txBox="1">
              <a:spLocks noChangeArrowheads="1"/>
            </p:cNvSpPr>
            <p:nvPr/>
          </p:nvSpPr>
          <p:spPr bwMode="auto">
            <a:xfrm>
              <a:off x="3938600" y="1002309"/>
              <a:ext cx="536500" cy="256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sz="1400">
                  <a:effectLst/>
                  <a:latin typeface="Traditional Arabic" pitchFamily="18" charset="-78"/>
                  <a:ea typeface="Calibri"/>
                  <a:cs typeface="Traditional Arabic" pitchFamily="18" charset="-78"/>
                </a:rPr>
                <a:t>SRTC5</a:t>
              </a:r>
              <a:endParaRPr lang="en-US" sz="1600">
                <a:effectLst/>
                <a:latin typeface="Traditional Arabic" pitchFamily="18" charset="-78"/>
                <a:ea typeface="Times New Roman"/>
                <a:cs typeface="Traditional Arabic" pitchFamily="18" charset="-78"/>
              </a:endParaRPr>
            </a:p>
          </p:txBody>
        </p:sp>
        <p:sp>
          <p:nvSpPr>
            <p:cNvPr id="23" name="Text Box 16"/>
            <p:cNvSpPr txBox="1">
              <a:spLocks noChangeArrowheads="1"/>
            </p:cNvSpPr>
            <p:nvPr/>
          </p:nvSpPr>
          <p:spPr bwMode="auto">
            <a:xfrm>
              <a:off x="4138900" y="1448813"/>
              <a:ext cx="1241400" cy="730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ar-SA" sz="1400" b="1" dirty="0">
                  <a:effectLst/>
                  <a:latin typeface="Traditional Arabic" pitchFamily="18" charset="-78"/>
                  <a:ea typeface="Calibri"/>
                  <a:cs typeface="Traditional Arabic" pitchFamily="18" charset="-78"/>
                </a:rPr>
                <a:t>منحنى متوسط التكاليف في المدى الطويل</a:t>
              </a:r>
              <a:endParaRPr lang="en-US" sz="1600" b="1" dirty="0">
                <a:effectLst/>
                <a:latin typeface="Traditional Arabic" pitchFamily="18" charset="-78"/>
                <a:ea typeface="Times New Roman"/>
                <a:cs typeface="Traditional Arabic" pitchFamily="18" charset="-78"/>
              </a:endParaRPr>
            </a:p>
          </p:txBody>
        </p:sp>
      </p:grpSp>
      <p:sp>
        <p:nvSpPr>
          <p:cNvPr id="24" name="Rectangle 32"/>
          <p:cNvSpPr>
            <a:spLocks noChangeArrowheads="1"/>
          </p:cNvSpPr>
          <p:nvPr/>
        </p:nvSpPr>
        <p:spPr bwMode="auto">
          <a:xfrm>
            <a:off x="4694500" y="5996028"/>
            <a:ext cx="39819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شكل(7): منحنى متوسط التكاليف في المدى الطويل</a:t>
            </a:r>
            <a:endParaRPr kumimoji="0" lang="ar-SA" sz="3600" b="1" i="0" u="none" strike="noStrike" cap="none" normalizeH="0" baseline="0" dirty="0" smtClean="0">
              <a:ln>
                <a:noFill/>
              </a:ln>
              <a:solidFill>
                <a:schemeClr val="tx1"/>
              </a:solidFill>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3618159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55576" y="764704"/>
            <a:ext cx="7776864" cy="5400600"/>
          </a:xfrm>
        </p:spPr>
        <p:txBody>
          <a:bodyPr>
            <a:normAutofit lnSpcReduction="10000"/>
          </a:bodyPr>
          <a:lstStyle/>
          <a:p>
            <a:pPr marL="68580" indent="0" algn="just">
              <a:lnSpc>
                <a:spcPct val="150000"/>
              </a:lnSpc>
              <a:buNone/>
            </a:pPr>
            <a:r>
              <a:rPr lang="ar-SA" dirty="0">
                <a:latin typeface="Traditional Arabic" pitchFamily="18" charset="-78"/>
                <a:cs typeface="Traditional Arabic" pitchFamily="18" charset="-78"/>
              </a:rPr>
              <a:t>ويعتبر منحنى متوسط التكاليف في المدى الطويل من </a:t>
            </a:r>
            <a:r>
              <a:rPr lang="ar-SA" dirty="0" err="1">
                <a:latin typeface="Traditional Arabic" pitchFamily="18" charset="-78"/>
                <a:cs typeface="Traditional Arabic" pitchFamily="18" charset="-78"/>
              </a:rPr>
              <a:t>الوجهه</a:t>
            </a:r>
            <a:r>
              <a:rPr lang="ar-SA" dirty="0">
                <a:latin typeface="Traditional Arabic" pitchFamily="18" charset="-78"/>
                <a:cs typeface="Traditional Arabic" pitchFamily="18" charset="-78"/>
              </a:rPr>
              <a:t> الرياضية منحنى مغلف لمنحنيات التكاليف المتوسطة لمختلف السعات في المدى القصير أي أنه إذا ما توقفنا عند نقطة معينة على هذا المنحنى فكأننا نتحدث عن سعة معينة ومنحنى متوسط تكاليف معين في المدى القصير. ومن الشكل أعلاه يلاحظ تناقص منحنى التكلفة المتوسطة مع زيادة الإنتاج وهو ما يعرف </a:t>
            </a:r>
            <a:r>
              <a:rPr lang="ar-SA" dirty="0" err="1">
                <a:solidFill>
                  <a:srgbClr val="C00000"/>
                </a:solidFill>
                <a:latin typeface="Traditional Arabic" pitchFamily="18" charset="-78"/>
                <a:cs typeface="Traditional Arabic" pitchFamily="18" charset="-78"/>
              </a:rPr>
              <a:t>بوفورات</a:t>
            </a:r>
            <a:r>
              <a:rPr lang="ar-SA" dirty="0">
                <a:solidFill>
                  <a:srgbClr val="C00000"/>
                </a:solidFill>
                <a:latin typeface="Traditional Arabic" pitchFamily="18" charset="-78"/>
                <a:cs typeface="Traditional Arabic" pitchFamily="18" charset="-78"/>
              </a:rPr>
              <a:t> الحجم </a:t>
            </a:r>
            <a:r>
              <a:rPr lang="ar-SA" dirty="0">
                <a:latin typeface="Traditional Arabic" pitchFamily="18" charset="-78"/>
                <a:cs typeface="Traditional Arabic" pitchFamily="18" charset="-78"/>
              </a:rPr>
              <a:t>ويدل ذلك على أن المنشأة أو المؤسسة أكثر كفاءة من المنشآت الإنتاجية الصغيرة. وعندما نصل إلى أدنى نقطة في المنحنى فإن المنشأة قد وصلت إلى السعة المثلى وهو عبارة عن المعدل الأمثل </a:t>
            </a:r>
            <a:r>
              <a:rPr lang="ar-SA" dirty="0" err="1">
                <a:latin typeface="Traditional Arabic" pitchFamily="18" charset="-78"/>
                <a:cs typeface="Traditional Arabic" pitchFamily="18" charset="-78"/>
              </a:rPr>
              <a:t>للانتاج</a:t>
            </a:r>
            <a:r>
              <a:rPr lang="ar-SA" dirty="0">
                <a:latin typeface="Traditional Arabic" pitchFamily="18" charset="-78"/>
                <a:cs typeface="Traditional Arabic" pitchFamily="18" charset="-78"/>
              </a:rPr>
              <a:t> في حالة أكثر السعات الإنتاجية كفاءة.  </a:t>
            </a:r>
            <a:endParaRPr lang="en-US" dirty="0">
              <a:latin typeface="Traditional Arabic" pitchFamily="18" charset="-78"/>
              <a:cs typeface="Traditional Arabic" pitchFamily="18" charset="-78"/>
            </a:endParaRPr>
          </a:p>
          <a:p>
            <a:pPr marL="68580" indent="0" algn="just">
              <a:lnSpc>
                <a:spcPct val="150000"/>
              </a:lnSpc>
              <a:buNone/>
            </a:pPr>
            <a:r>
              <a:rPr lang="ar-SA" dirty="0">
                <a:latin typeface="Traditional Arabic" pitchFamily="18" charset="-78"/>
                <a:cs typeface="Traditional Arabic" pitchFamily="18" charset="-78"/>
              </a:rPr>
              <a:t> </a:t>
            </a:r>
            <a:endParaRPr lang="en-US" dirty="0">
              <a:latin typeface="Traditional Arabic" pitchFamily="18" charset="-78"/>
              <a:cs typeface="Traditional Arabic" pitchFamily="18" charset="-78"/>
            </a:endParaRPr>
          </a:p>
          <a:p>
            <a:pPr marL="68580" indent="0" algn="just">
              <a:lnSpc>
                <a:spcPct val="150000"/>
              </a:lnSpc>
              <a:buNone/>
            </a:pPr>
            <a:r>
              <a:rPr lang="ar-SA" dirty="0">
                <a:latin typeface="Traditional Arabic" pitchFamily="18" charset="-78"/>
                <a:cs typeface="Traditional Arabic" pitchFamily="18" charset="-78"/>
              </a:rPr>
              <a:t>أما عندما يبدأ منحنى متوسط التكاليف الكلية في التزايد فإن المنشأة أو المؤسسة لا تحقق الكفاءة وهو ما يعرف </a:t>
            </a:r>
            <a:r>
              <a:rPr lang="ar-SA" dirty="0">
                <a:solidFill>
                  <a:srgbClr val="C00000"/>
                </a:solidFill>
                <a:latin typeface="Traditional Arabic" pitchFamily="18" charset="-78"/>
                <a:cs typeface="Traditional Arabic" pitchFamily="18" charset="-78"/>
              </a:rPr>
              <a:t>بلا وفورات السعة</a:t>
            </a:r>
            <a:r>
              <a:rPr lang="ar-SA" dirty="0">
                <a:latin typeface="Traditional Arabic" pitchFamily="18" charset="-78"/>
                <a:cs typeface="Traditional Arabic" pitchFamily="18" charset="-78"/>
              </a:rPr>
              <a:t>.</a:t>
            </a:r>
            <a:endParaRPr lang="en-US"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2101388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
        <p:nvSpPr>
          <p:cNvPr id="5" name="Rectangle 14"/>
          <p:cNvSpPr>
            <a:spLocks noChangeArrowheads="1"/>
          </p:cNvSpPr>
          <p:nvPr/>
        </p:nvSpPr>
        <p:spPr bwMode="auto">
          <a:xfrm>
            <a:off x="8959269"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latin typeface="Traditional Arabic" pitchFamily="18" charset="-78"/>
              <a:cs typeface="Traditional Arabic" pitchFamily="18" charset="-78"/>
            </a:endParaRPr>
          </a:p>
        </p:txBody>
      </p:sp>
      <p:grpSp>
        <p:nvGrpSpPr>
          <p:cNvPr id="6" name="لوحة قماشية 98"/>
          <p:cNvGrpSpPr/>
          <p:nvPr/>
        </p:nvGrpSpPr>
        <p:grpSpPr>
          <a:xfrm>
            <a:off x="755460" y="779472"/>
            <a:ext cx="7248087" cy="4377720"/>
            <a:chOff x="0" y="0"/>
            <a:chExt cx="5569818" cy="3234356"/>
          </a:xfrm>
        </p:grpSpPr>
        <p:sp>
          <p:nvSpPr>
            <p:cNvPr id="7" name="مستطيل 6"/>
            <p:cNvSpPr/>
            <p:nvPr/>
          </p:nvSpPr>
          <p:spPr>
            <a:xfrm>
              <a:off x="0" y="0"/>
              <a:ext cx="5422900" cy="3054350"/>
            </a:xfrm>
            <a:prstGeom prst="rect">
              <a:avLst/>
            </a:prstGeom>
            <a:noFill/>
          </p:spPr>
        </p:sp>
        <p:cxnSp>
          <p:nvCxnSpPr>
            <p:cNvPr id="8" name="Line 4"/>
            <p:cNvCxnSpPr/>
            <p:nvPr/>
          </p:nvCxnSpPr>
          <p:spPr bwMode="auto">
            <a:xfrm flipV="1">
              <a:off x="790151" y="271603"/>
              <a:ext cx="0" cy="263763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Line 5"/>
            <p:cNvCxnSpPr/>
            <p:nvPr/>
          </p:nvCxnSpPr>
          <p:spPr bwMode="auto">
            <a:xfrm flipV="1">
              <a:off x="790133" y="2909215"/>
              <a:ext cx="4098738" cy="1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0" name="Text Box 6"/>
            <p:cNvSpPr txBox="1">
              <a:spLocks noChangeArrowheads="1"/>
            </p:cNvSpPr>
            <p:nvPr/>
          </p:nvSpPr>
          <p:spPr bwMode="auto">
            <a:xfrm>
              <a:off x="4884018" y="2758106"/>
              <a:ext cx="685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l" rtl="1">
                <a:spcBef>
                  <a:spcPts val="0"/>
                </a:spcBef>
                <a:spcAft>
                  <a:spcPts val="0"/>
                </a:spcAft>
              </a:pPr>
              <a:r>
                <a:rPr lang="ar-SA" sz="2000" b="1" dirty="0">
                  <a:effectLst/>
                  <a:latin typeface="Traditional Arabic" pitchFamily="18" charset="-78"/>
                  <a:ea typeface="Times New Roman"/>
                  <a:cs typeface="Traditional Arabic" pitchFamily="18" charset="-78"/>
                </a:rPr>
                <a:t>حجم الانتاج</a:t>
              </a:r>
              <a:endParaRPr lang="en-US" sz="2000" dirty="0">
                <a:effectLst/>
                <a:latin typeface="Traditional Arabic" pitchFamily="18" charset="-78"/>
                <a:ea typeface="Times New Roman"/>
                <a:cs typeface="Traditional Arabic" pitchFamily="18" charset="-78"/>
              </a:endParaRPr>
            </a:p>
          </p:txBody>
        </p:sp>
        <p:sp>
          <p:nvSpPr>
            <p:cNvPr id="11" name="Text Box 7"/>
            <p:cNvSpPr txBox="1">
              <a:spLocks noChangeArrowheads="1"/>
            </p:cNvSpPr>
            <p:nvPr/>
          </p:nvSpPr>
          <p:spPr bwMode="auto">
            <a:xfrm>
              <a:off x="97665" y="180036"/>
              <a:ext cx="6924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2000" b="1">
                  <a:effectLst/>
                  <a:latin typeface="Traditional Arabic" pitchFamily="18" charset="-78"/>
                  <a:ea typeface="Times New Roman"/>
                  <a:cs typeface="Traditional Arabic" pitchFamily="18" charset="-78"/>
                </a:rPr>
                <a:t>متوسط التكاليف</a:t>
              </a:r>
              <a:endParaRPr lang="en-US" sz="2000">
                <a:effectLst/>
                <a:latin typeface="Traditional Arabic" pitchFamily="18" charset="-78"/>
                <a:ea typeface="Times New Roman"/>
                <a:cs typeface="Traditional Arabic" pitchFamily="18" charset="-78"/>
              </a:endParaRPr>
            </a:p>
          </p:txBody>
        </p:sp>
        <p:sp>
          <p:nvSpPr>
            <p:cNvPr id="12" name="Freeform 44"/>
            <p:cNvSpPr/>
            <p:nvPr/>
          </p:nvSpPr>
          <p:spPr>
            <a:xfrm rot="152970">
              <a:off x="1033731" y="1035068"/>
              <a:ext cx="3529057" cy="1110960"/>
            </a:xfrm>
            <a:custGeom>
              <a:avLst/>
              <a:gdLst>
                <a:gd name="connsiteX0" fmla="*/ 0 w 3594226"/>
                <a:gd name="connsiteY0" fmla="*/ 0 h 1479388"/>
                <a:gd name="connsiteX1" fmla="*/ 380246 w 3594226"/>
                <a:gd name="connsiteY1" fmla="*/ 887240 h 1479388"/>
                <a:gd name="connsiteX2" fmla="*/ 1358020 w 3594226"/>
                <a:gd name="connsiteY2" fmla="*/ 1466661 h 1479388"/>
                <a:gd name="connsiteX3" fmla="*/ 2788468 w 3594226"/>
                <a:gd name="connsiteY3" fmla="*/ 1204111 h 1479388"/>
                <a:gd name="connsiteX4" fmla="*/ 3594226 w 3594226"/>
                <a:gd name="connsiteY4" fmla="*/ 271604 h 1479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4226" h="1479388">
                  <a:moveTo>
                    <a:pt x="0" y="0"/>
                  </a:moveTo>
                  <a:cubicBezTo>
                    <a:pt x="76954" y="321398"/>
                    <a:pt x="153909" y="642797"/>
                    <a:pt x="380246" y="887240"/>
                  </a:cubicBezTo>
                  <a:cubicBezTo>
                    <a:pt x="606583" y="1131683"/>
                    <a:pt x="956650" y="1413849"/>
                    <a:pt x="1358020" y="1466661"/>
                  </a:cubicBezTo>
                  <a:cubicBezTo>
                    <a:pt x="1759390" y="1519473"/>
                    <a:pt x="2415767" y="1403287"/>
                    <a:pt x="2788468" y="1204111"/>
                  </a:cubicBezTo>
                  <a:cubicBezTo>
                    <a:pt x="3161169" y="1004935"/>
                    <a:pt x="3377697" y="638269"/>
                    <a:pt x="3594226" y="271604"/>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ar-SA" sz="3200">
                <a:latin typeface="Traditional Arabic" pitchFamily="18" charset="-78"/>
                <a:cs typeface="Traditional Arabic" pitchFamily="18" charset="-78"/>
              </a:endParaRPr>
            </a:p>
          </p:txBody>
        </p:sp>
        <p:sp>
          <p:nvSpPr>
            <p:cNvPr id="13" name="Text Box 16"/>
            <p:cNvSpPr txBox="1">
              <a:spLocks noChangeArrowheads="1"/>
            </p:cNvSpPr>
            <p:nvPr/>
          </p:nvSpPr>
          <p:spPr bwMode="auto">
            <a:xfrm>
              <a:off x="4073209" y="1665920"/>
              <a:ext cx="1241321" cy="730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ar-SA" b="1" dirty="0">
                  <a:effectLst/>
                  <a:latin typeface="Traditional Arabic" pitchFamily="18" charset="-78"/>
                  <a:ea typeface="Calibri"/>
                  <a:cs typeface="Traditional Arabic" pitchFamily="18" charset="-78"/>
                </a:rPr>
                <a:t>منحنى متوسط التكاليف في المدى الطويل</a:t>
              </a:r>
              <a:endParaRPr lang="en-US" sz="2000" b="1" dirty="0">
                <a:effectLst/>
                <a:latin typeface="Traditional Arabic" pitchFamily="18" charset="-78"/>
                <a:ea typeface="Times New Roman"/>
                <a:cs typeface="Traditional Arabic" pitchFamily="18" charset="-78"/>
              </a:endParaRPr>
            </a:p>
          </p:txBody>
        </p:sp>
        <p:cxnSp>
          <p:nvCxnSpPr>
            <p:cNvPr id="14" name="Straight Connector 52"/>
            <p:cNvCxnSpPr/>
            <p:nvPr/>
          </p:nvCxnSpPr>
          <p:spPr>
            <a:xfrm>
              <a:off x="2723346" y="751533"/>
              <a:ext cx="0" cy="2157660"/>
            </a:xfrm>
            <a:prstGeom prst="line">
              <a:avLst/>
            </a:prstGeom>
            <a:noFill/>
            <a:ln w="9525" cap="flat" cmpd="sng" algn="ctr">
              <a:solidFill>
                <a:sysClr val="windowText" lastClr="000000"/>
              </a:solidFill>
              <a:prstDash val="dash"/>
            </a:ln>
            <a:effectLst/>
          </p:spPr>
        </p:cxnSp>
        <p:sp>
          <p:nvSpPr>
            <p:cNvPr id="15" name="Text Box 16"/>
            <p:cNvSpPr txBox="1">
              <a:spLocks noChangeArrowheads="1"/>
            </p:cNvSpPr>
            <p:nvPr/>
          </p:nvSpPr>
          <p:spPr bwMode="auto">
            <a:xfrm>
              <a:off x="1798290" y="2225884"/>
              <a:ext cx="883285" cy="481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ar-SA">
                  <a:effectLst/>
                  <a:latin typeface="Traditional Arabic" pitchFamily="18" charset="-78"/>
                  <a:ea typeface="Calibri"/>
                  <a:cs typeface="Traditional Arabic" pitchFamily="18" charset="-78"/>
                </a:rPr>
                <a:t>الحجم الأمثل للانتاج</a:t>
              </a:r>
              <a:endParaRPr lang="en-US" sz="2000">
                <a:effectLst/>
                <a:latin typeface="Traditional Arabic" pitchFamily="18" charset="-78"/>
                <a:ea typeface="Times New Roman"/>
                <a:cs typeface="Traditional Arabic" pitchFamily="18" charset="-78"/>
              </a:endParaRPr>
            </a:p>
          </p:txBody>
        </p:sp>
        <p:sp>
          <p:nvSpPr>
            <p:cNvPr id="16" name="Text Box 16"/>
            <p:cNvSpPr txBox="1">
              <a:spLocks noChangeArrowheads="1"/>
            </p:cNvSpPr>
            <p:nvPr/>
          </p:nvSpPr>
          <p:spPr bwMode="auto">
            <a:xfrm>
              <a:off x="1552506" y="897916"/>
              <a:ext cx="716997" cy="481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ar-SA">
                  <a:effectLst/>
                  <a:latin typeface="Traditional Arabic" pitchFamily="18" charset="-78"/>
                  <a:ea typeface="Calibri"/>
                  <a:cs typeface="Traditional Arabic" pitchFamily="18" charset="-78"/>
                </a:rPr>
                <a:t>وفورات السعة</a:t>
              </a:r>
              <a:endParaRPr lang="en-US" sz="2000">
                <a:effectLst/>
                <a:latin typeface="Traditional Arabic" pitchFamily="18" charset="-78"/>
                <a:ea typeface="Times New Roman"/>
                <a:cs typeface="Traditional Arabic" pitchFamily="18" charset="-78"/>
              </a:endParaRPr>
            </a:p>
          </p:txBody>
        </p:sp>
        <p:sp>
          <p:nvSpPr>
            <p:cNvPr id="17" name="Text Box 16"/>
            <p:cNvSpPr txBox="1">
              <a:spLocks noChangeArrowheads="1"/>
            </p:cNvSpPr>
            <p:nvPr/>
          </p:nvSpPr>
          <p:spPr bwMode="auto">
            <a:xfrm>
              <a:off x="3140288" y="870734"/>
              <a:ext cx="883285" cy="481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ar-SA">
                  <a:effectLst/>
                  <a:latin typeface="Traditional Arabic" pitchFamily="18" charset="-78"/>
                  <a:ea typeface="Calibri"/>
                  <a:cs typeface="Traditional Arabic" pitchFamily="18" charset="-78"/>
                </a:rPr>
                <a:t>لاوفورات السعة</a:t>
              </a:r>
              <a:endParaRPr lang="en-US" sz="2000">
                <a:effectLst/>
                <a:latin typeface="Traditional Arabic" pitchFamily="18" charset="-78"/>
                <a:ea typeface="Times New Roman"/>
                <a:cs typeface="Traditional Arabic" pitchFamily="18" charset="-78"/>
              </a:endParaRPr>
            </a:p>
          </p:txBody>
        </p:sp>
        <p:cxnSp>
          <p:nvCxnSpPr>
            <p:cNvPr id="18" name="Straight Arrow Connector 59"/>
            <p:cNvCxnSpPr/>
            <p:nvPr/>
          </p:nvCxnSpPr>
          <p:spPr>
            <a:xfrm flipV="1">
              <a:off x="2539209" y="2173244"/>
              <a:ext cx="148821" cy="116038"/>
            </a:xfrm>
            <a:prstGeom prst="straightConnector1">
              <a:avLst/>
            </a:prstGeom>
            <a:noFill/>
            <a:ln w="9525" cap="flat" cmpd="sng" algn="ctr">
              <a:solidFill>
                <a:sysClr val="windowText" lastClr="000000"/>
              </a:solidFill>
              <a:prstDash val="solid"/>
              <a:headEnd type="none" w="med" len="med"/>
              <a:tailEnd type="triangle" w="med" len="med"/>
            </a:ln>
            <a:effectLst/>
          </p:spPr>
        </p:cxnSp>
      </p:grpSp>
      <p:sp>
        <p:nvSpPr>
          <p:cNvPr id="19" name="Rectangle 21"/>
          <p:cNvSpPr>
            <a:spLocks noChangeArrowheads="1"/>
          </p:cNvSpPr>
          <p:nvPr/>
        </p:nvSpPr>
        <p:spPr bwMode="auto">
          <a:xfrm>
            <a:off x="3851920" y="5939988"/>
            <a:ext cx="46528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b="1" i="0" u="none" strike="noStrike" cap="none" normalizeH="0" baseline="0" smtClean="0">
                <a:ln>
                  <a:noFill/>
                </a:ln>
                <a:solidFill>
                  <a:schemeClr val="tx1"/>
                </a:solidFill>
                <a:effectLst/>
                <a:latin typeface="Traditional Arabic" pitchFamily="18" charset="-78"/>
                <a:ea typeface="Times New Roman" pitchFamily="18" charset="0"/>
                <a:cs typeface="Traditional Arabic" pitchFamily="18" charset="-78"/>
              </a:rPr>
              <a:t>شكل (8): منحنى متوسط التكاليف في المدى الطويل</a:t>
            </a:r>
            <a:endParaRPr kumimoji="0" lang="ar-SA" sz="4000" b="1" i="0" u="none" strike="noStrike" cap="none" normalizeH="0" baseline="0" smtClean="0">
              <a:ln>
                <a:noFill/>
              </a:ln>
              <a:solidFill>
                <a:schemeClr val="tx1"/>
              </a:solidFill>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899668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0" indent="0">
              <a:buFont typeface="Arial" pitchFamily="34" charset="0"/>
              <a:buNone/>
            </a:pPr>
            <a:r>
              <a:rPr lang="ar-SA" dirty="0">
                <a:latin typeface="Traditional Arabic" pitchFamily="18" charset="-78"/>
                <a:cs typeface="Traditional Arabic" pitchFamily="18" charset="-78"/>
              </a:rPr>
              <a:t>منحنى التكاليف الحدية في المدى الطويل</a:t>
            </a:r>
            <a:r>
              <a:rPr lang="ar-SA"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indent="0" algn="just">
              <a:lnSpc>
                <a:spcPct val="200000"/>
              </a:lnSpc>
              <a:buNone/>
            </a:pPr>
            <a:r>
              <a:rPr lang="ar-SA" dirty="0">
                <a:latin typeface="Traditional Arabic" pitchFamily="18" charset="-78"/>
                <a:cs typeface="Traditional Arabic" pitchFamily="18" charset="-78"/>
              </a:rPr>
              <a:t>وهو عبارة عن مقدار التغير الذي يطرأ على التكاليف الكلية للمنشأة الإنتاجية عندما يكون للمنشأة فرصة تغير كل الموارد والسعة الإنتاجية. ويمكن اشتقاق من منحنى التكاليف الكلية وذلك بمعرفة منحنى التكاليف المتوسطة.</a:t>
            </a:r>
            <a:endParaRPr lang="en-US" dirty="0">
              <a:latin typeface="Traditional Arabic" pitchFamily="18" charset="-78"/>
              <a:cs typeface="Traditional Arabic" pitchFamily="18" charset="-78"/>
            </a:endParaRPr>
          </a:p>
          <a:p>
            <a:pPr marL="68580" indent="0" algn="just">
              <a:lnSpc>
                <a:spcPct val="200000"/>
              </a:lnSpc>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3143305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0" indent="0">
              <a:buFont typeface="Arial" pitchFamily="34" charset="0"/>
              <a:buNone/>
            </a:pP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indent="0" algn="just">
              <a:lnSpc>
                <a:spcPct val="150000"/>
              </a:lnSpc>
              <a:buNone/>
            </a:pPr>
            <a:r>
              <a:rPr lang="ar-SA" dirty="0">
                <a:latin typeface="Traditional Arabic" pitchFamily="18" charset="-78"/>
                <a:cs typeface="Traditional Arabic" pitchFamily="18" charset="-78"/>
              </a:rPr>
              <a:t>إن المحدد الرئيسي للعرض هو الإنتاج وتتطلب العملية الإنتاجية لعدد من عناصر الإنتاج مثل الأرض والعمالة ورأس المال والإدارة ومن ثم تحويل عناصر الإنتاج (المدخلات) إلى منتجات (مخرجات)، وبالتالي فإن عملية الإنتاج تتم من خلال وحدة استثمارية سواء كانت هذه الوحدة الاستثمارية منشأة فردية أو شركة هدفها هو تحقيق أقصى ربح ممكن.</a:t>
            </a:r>
            <a:endParaRPr lang="en-US"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1879203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
        <p:nvSpPr>
          <p:cNvPr id="5" name="Rectangle 1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pSp>
        <p:nvGrpSpPr>
          <p:cNvPr id="6" name="لوحة قماشية 86"/>
          <p:cNvGrpSpPr/>
          <p:nvPr/>
        </p:nvGrpSpPr>
        <p:grpSpPr>
          <a:xfrm>
            <a:off x="539552" y="1091768"/>
            <a:ext cx="7448757" cy="3972252"/>
            <a:chOff x="-98778" y="0"/>
            <a:chExt cx="5655263" cy="3217215"/>
          </a:xfrm>
        </p:grpSpPr>
        <p:sp>
          <p:nvSpPr>
            <p:cNvPr id="7" name="مستطيل 6"/>
            <p:cNvSpPr/>
            <p:nvPr/>
          </p:nvSpPr>
          <p:spPr>
            <a:xfrm>
              <a:off x="0" y="0"/>
              <a:ext cx="5422900" cy="3054350"/>
            </a:xfrm>
            <a:prstGeom prst="rect">
              <a:avLst/>
            </a:prstGeom>
            <a:noFill/>
          </p:spPr>
        </p:sp>
        <p:cxnSp>
          <p:nvCxnSpPr>
            <p:cNvPr id="8" name="Line 4"/>
            <p:cNvCxnSpPr/>
            <p:nvPr/>
          </p:nvCxnSpPr>
          <p:spPr bwMode="auto">
            <a:xfrm flipV="1">
              <a:off x="790151" y="271603"/>
              <a:ext cx="0" cy="263763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Line 5"/>
            <p:cNvCxnSpPr/>
            <p:nvPr/>
          </p:nvCxnSpPr>
          <p:spPr bwMode="auto">
            <a:xfrm flipV="1">
              <a:off x="790133" y="2909215"/>
              <a:ext cx="4098738" cy="1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0" name="Text Box 6"/>
            <p:cNvSpPr txBox="1">
              <a:spLocks noChangeArrowheads="1"/>
            </p:cNvSpPr>
            <p:nvPr/>
          </p:nvSpPr>
          <p:spPr bwMode="auto">
            <a:xfrm>
              <a:off x="4870685" y="2740965"/>
              <a:ext cx="685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l" rtl="1">
                <a:spcBef>
                  <a:spcPts val="0"/>
                </a:spcBef>
                <a:spcAft>
                  <a:spcPts val="0"/>
                </a:spcAft>
              </a:pPr>
              <a:r>
                <a:rPr lang="ar-SA" b="1" dirty="0">
                  <a:effectLst/>
                  <a:latin typeface="Traditional Arabic" pitchFamily="18" charset="-78"/>
                  <a:ea typeface="Times New Roman"/>
                  <a:cs typeface="Traditional Arabic" pitchFamily="18" charset="-78"/>
                </a:rPr>
                <a:t>حجم الانتاج</a:t>
              </a:r>
              <a:endParaRPr lang="en-US" dirty="0">
                <a:effectLst/>
                <a:latin typeface="Traditional Arabic" pitchFamily="18" charset="-78"/>
                <a:ea typeface="Times New Roman"/>
                <a:cs typeface="Traditional Arabic" pitchFamily="18" charset="-78"/>
              </a:endParaRPr>
            </a:p>
          </p:txBody>
        </p:sp>
        <p:sp>
          <p:nvSpPr>
            <p:cNvPr id="11" name="Text Box 7"/>
            <p:cNvSpPr txBox="1">
              <a:spLocks noChangeArrowheads="1"/>
            </p:cNvSpPr>
            <p:nvPr/>
          </p:nvSpPr>
          <p:spPr bwMode="auto">
            <a:xfrm>
              <a:off x="97665" y="180036"/>
              <a:ext cx="6924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b="1">
                  <a:effectLst/>
                  <a:latin typeface="Traditional Arabic" pitchFamily="18" charset="-78"/>
                  <a:ea typeface="Times New Roman"/>
                  <a:cs typeface="Traditional Arabic" pitchFamily="18" charset="-78"/>
                </a:rPr>
                <a:t>متوسط التكاليف</a:t>
              </a:r>
              <a:endParaRPr lang="en-US">
                <a:effectLst/>
                <a:latin typeface="Traditional Arabic" pitchFamily="18" charset="-78"/>
                <a:ea typeface="Times New Roman"/>
                <a:cs typeface="Traditional Arabic" pitchFamily="18" charset="-78"/>
              </a:endParaRPr>
            </a:p>
          </p:txBody>
        </p:sp>
        <p:sp>
          <p:nvSpPr>
            <p:cNvPr id="12" name="Freeform 20"/>
            <p:cNvSpPr/>
            <p:nvPr/>
          </p:nvSpPr>
          <p:spPr>
            <a:xfrm>
              <a:off x="1004935" y="910760"/>
              <a:ext cx="3542667" cy="1234948"/>
            </a:xfrm>
            <a:custGeom>
              <a:avLst/>
              <a:gdLst>
                <a:gd name="connsiteX0" fmla="*/ 0 w 3594226"/>
                <a:gd name="connsiteY0" fmla="*/ 0 h 1479388"/>
                <a:gd name="connsiteX1" fmla="*/ 380246 w 3594226"/>
                <a:gd name="connsiteY1" fmla="*/ 887240 h 1479388"/>
                <a:gd name="connsiteX2" fmla="*/ 1358020 w 3594226"/>
                <a:gd name="connsiteY2" fmla="*/ 1466661 h 1479388"/>
                <a:gd name="connsiteX3" fmla="*/ 2788468 w 3594226"/>
                <a:gd name="connsiteY3" fmla="*/ 1204111 h 1479388"/>
                <a:gd name="connsiteX4" fmla="*/ 3594226 w 3594226"/>
                <a:gd name="connsiteY4" fmla="*/ 271604 h 1479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4226" h="1479388">
                  <a:moveTo>
                    <a:pt x="0" y="0"/>
                  </a:moveTo>
                  <a:cubicBezTo>
                    <a:pt x="76954" y="321398"/>
                    <a:pt x="153909" y="642797"/>
                    <a:pt x="380246" y="887240"/>
                  </a:cubicBezTo>
                  <a:cubicBezTo>
                    <a:pt x="606583" y="1131683"/>
                    <a:pt x="956650" y="1413849"/>
                    <a:pt x="1358020" y="1466661"/>
                  </a:cubicBezTo>
                  <a:cubicBezTo>
                    <a:pt x="1759390" y="1519473"/>
                    <a:pt x="2415767" y="1403287"/>
                    <a:pt x="2788468" y="1204111"/>
                  </a:cubicBezTo>
                  <a:cubicBezTo>
                    <a:pt x="3161169" y="1004935"/>
                    <a:pt x="3377697" y="638269"/>
                    <a:pt x="3594226" y="271604"/>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ar-SA" sz="2800">
                <a:latin typeface="Traditional Arabic" pitchFamily="18" charset="-78"/>
                <a:cs typeface="Traditional Arabic" pitchFamily="18" charset="-78"/>
              </a:endParaRPr>
            </a:p>
          </p:txBody>
        </p:sp>
        <p:sp>
          <p:nvSpPr>
            <p:cNvPr id="13" name="Arc 24"/>
            <p:cNvSpPr/>
            <p:nvPr/>
          </p:nvSpPr>
          <p:spPr>
            <a:xfrm rot="9927449">
              <a:off x="2065133" y="1115988"/>
              <a:ext cx="982780" cy="1021080"/>
            </a:xfrm>
            <a:prstGeom prst="arc">
              <a:avLst>
                <a:gd name="adj1" fmla="val 12604613"/>
                <a:gd name="adj2" fmla="val 21521609"/>
              </a:avLst>
            </a:prstGeom>
            <a:noFill/>
            <a:ln w="952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rtl="1">
                <a:spcBef>
                  <a:spcPts val="0"/>
                </a:spcBef>
                <a:spcAft>
                  <a:spcPts val="0"/>
                </a:spcAft>
              </a:pPr>
              <a:r>
                <a:rPr lang="en-US">
                  <a:effectLst/>
                  <a:latin typeface="Traditional Arabic" pitchFamily="18" charset="-78"/>
                  <a:ea typeface="Times New Roman"/>
                  <a:cs typeface="Traditional Arabic" pitchFamily="18" charset="-78"/>
                </a:rPr>
                <a:t> </a:t>
              </a:r>
            </a:p>
          </p:txBody>
        </p:sp>
        <p:sp>
          <p:nvSpPr>
            <p:cNvPr id="14" name="Text Box 16"/>
            <p:cNvSpPr txBox="1">
              <a:spLocks noChangeArrowheads="1"/>
            </p:cNvSpPr>
            <p:nvPr/>
          </p:nvSpPr>
          <p:spPr bwMode="auto">
            <a:xfrm>
              <a:off x="2859146" y="912353"/>
              <a:ext cx="536575" cy="25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sz="1600">
                  <a:effectLst/>
                  <a:latin typeface="Traditional Arabic" pitchFamily="18" charset="-78"/>
                  <a:ea typeface="Calibri"/>
                  <a:cs typeface="Traditional Arabic" pitchFamily="18" charset="-78"/>
                </a:rPr>
                <a:t>MC</a:t>
              </a:r>
              <a:endParaRPr lang="en-US">
                <a:effectLst/>
                <a:latin typeface="Traditional Arabic" pitchFamily="18" charset="-78"/>
                <a:ea typeface="Times New Roman"/>
                <a:cs typeface="Traditional Arabic" pitchFamily="18" charset="-78"/>
              </a:endParaRPr>
            </a:p>
          </p:txBody>
        </p:sp>
        <p:sp>
          <p:nvSpPr>
            <p:cNvPr id="15" name="Text Box 16"/>
            <p:cNvSpPr txBox="1">
              <a:spLocks noChangeArrowheads="1"/>
            </p:cNvSpPr>
            <p:nvPr/>
          </p:nvSpPr>
          <p:spPr bwMode="auto">
            <a:xfrm>
              <a:off x="2844532" y="1563576"/>
              <a:ext cx="536575" cy="25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sz="1600">
                  <a:effectLst/>
                  <a:latin typeface="Traditional Arabic" pitchFamily="18" charset="-78"/>
                  <a:ea typeface="Calibri"/>
                  <a:cs typeface="Traditional Arabic" pitchFamily="18" charset="-78"/>
                </a:rPr>
                <a:t>SRTC3</a:t>
              </a:r>
              <a:endParaRPr lang="en-US">
                <a:effectLst/>
                <a:latin typeface="Traditional Arabic" pitchFamily="18" charset="-78"/>
                <a:ea typeface="Times New Roman"/>
                <a:cs typeface="Traditional Arabic" pitchFamily="18" charset="-78"/>
              </a:endParaRPr>
            </a:p>
          </p:txBody>
        </p:sp>
        <p:sp>
          <p:nvSpPr>
            <p:cNvPr id="16" name="Text Box 16"/>
            <p:cNvSpPr txBox="1">
              <a:spLocks noChangeArrowheads="1"/>
            </p:cNvSpPr>
            <p:nvPr/>
          </p:nvSpPr>
          <p:spPr bwMode="auto">
            <a:xfrm>
              <a:off x="2553161" y="2232220"/>
              <a:ext cx="883432" cy="482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ar-SA" sz="1600">
                  <a:effectLst/>
                  <a:latin typeface="Traditional Arabic" pitchFamily="18" charset="-78"/>
                  <a:ea typeface="Calibri"/>
                  <a:cs typeface="Traditional Arabic" pitchFamily="18" charset="-78"/>
                </a:rPr>
                <a:t>المعدل الأمثل للانتاج</a:t>
              </a:r>
              <a:endParaRPr lang="en-US">
                <a:effectLst/>
                <a:latin typeface="Traditional Arabic" pitchFamily="18" charset="-78"/>
                <a:ea typeface="Times New Roman"/>
                <a:cs typeface="Traditional Arabic" pitchFamily="18" charset="-78"/>
              </a:endParaRPr>
            </a:p>
          </p:txBody>
        </p:sp>
        <p:sp>
          <p:nvSpPr>
            <p:cNvPr id="17" name="Text Box 16"/>
            <p:cNvSpPr txBox="1">
              <a:spLocks noChangeArrowheads="1"/>
            </p:cNvSpPr>
            <p:nvPr/>
          </p:nvSpPr>
          <p:spPr bwMode="auto">
            <a:xfrm>
              <a:off x="4138993" y="1448832"/>
              <a:ext cx="1241321" cy="730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ar-SA" sz="1600">
                  <a:effectLst/>
                  <a:latin typeface="Traditional Arabic" pitchFamily="18" charset="-78"/>
                  <a:ea typeface="Calibri"/>
                  <a:cs typeface="Traditional Arabic" pitchFamily="18" charset="-78"/>
                </a:rPr>
                <a:t>منحنى متوسط التكاليف في المدى الطويل</a:t>
              </a:r>
              <a:endParaRPr lang="en-US">
                <a:effectLst/>
                <a:latin typeface="Traditional Arabic" pitchFamily="18" charset="-78"/>
                <a:ea typeface="Times New Roman"/>
                <a:cs typeface="Traditional Arabic" pitchFamily="18" charset="-78"/>
              </a:endParaRPr>
            </a:p>
          </p:txBody>
        </p:sp>
        <p:sp>
          <p:nvSpPr>
            <p:cNvPr id="18" name="Freeform 35"/>
            <p:cNvSpPr/>
            <p:nvPr/>
          </p:nvSpPr>
          <p:spPr>
            <a:xfrm>
              <a:off x="2026156" y="1121277"/>
              <a:ext cx="1031397" cy="1335704"/>
            </a:xfrm>
            <a:custGeom>
              <a:avLst/>
              <a:gdLst>
                <a:gd name="connsiteX0" fmla="*/ 0 w 1031397"/>
                <a:gd name="connsiteY0" fmla="*/ 1214061 h 1335704"/>
                <a:gd name="connsiteX1" fmla="*/ 131569 w 1031397"/>
                <a:gd name="connsiteY1" fmla="*/ 1332472 h 1335704"/>
                <a:gd name="connsiteX2" fmla="*/ 381548 w 1031397"/>
                <a:gd name="connsiteY2" fmla="*/ 1240374 h 1335704"/>
                <a:gd name="connsiteX3" fmla="*/ 743361 w 1031397"/>
                <a:gd name="connsiteY3" fmla="*/ 661474 h 1335704"/>
                <a:gd name="connsiteX4" fmla="*/ 993341 w 1031397"/>
                <a:gd name="connsiteY4" fmla="*/ 82573 h 1335704"/>
                <a:gd name="connsiteX5" fmla="*/ 1026233 w 1031397"/>
                <a:gd name="connsiteY5" fmla="*/ 16789 h 1335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1397" h="1335704">
                  <a:moveTo>
                    <a:pt x="0" y="1214061"/>
                  </a:moveTo>
                  <a:cubicBezTo>
                    <a:pt x="33989" y="1271074"/>
                    <a:pt x="67978" y="1328087"/>
                    <a:pt x="131569" y="1332472"/>
                  </a:cubicBezTo>
                  <a:cubicBezTo>
                    <a:pt x="195160" y="1336857"/>
                    <a:pt x="279583" y="1352207"/>
                    <a:pt x="381548" y="1240374"/>
                  </a:cubicBezTo>
                  <a:cubicBezTo>
                    <a:pt x="483513" y="1128541"/>
                    <a:pt x="641396" y="854441"/>
                    <a:pt x="743361" y="661474"/>
                  </a:cubicBezTo>
                  <a:cubicBezTo>
                    <a:pt x="845326" y="468507"/>
                    <a:pt x="946196" y="190020"/>
                    <a:pt x="993341" y="82573"/>
                  </a:cubicBezTo>
                  <a:cubicBezTo>
                    <a:pt x="1040486" y="-24874"/>
                    <a:pt x="1033359" y="-4043"/>
                    <a:pt x="1026233" y="16789"/>
                  </a:cubicBezTo>
                </a:path>
              </a:pathLst>
            </a:cu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ar-SA" sz="2800">
                <a:latin typeface="Traditional Arabic" pitchFamily="18" charset="-78"/>
                <a:cs typeface="Traditional Arabic" pitchFamily="18" charset="-78"/>
              </a:endParaRPr>
            </a:p>
          </p:txBody>
        </p:sp>
        <p:cxnSp>
          <p:nvCxnSpPr>
            <p:cNvPr id="19" name="Straight Connector 36"/>
            <p:cNvCxnSpPr/>
            <p:nvPr/>
          </p:nvCxnSpPr>
          <p:spPr>
            <a:xfrm flipH="1" flipV="1">
              <a:off x="809831" y="2118250"/>
              <a:ext cx="3064855" cy="40605"/>
            </a:xfrm>
            <a:prstGeom prst="line">
              <a:avLst/>
            </a:prstGeom>
            <a:noFill/>
            <a:ln w="9525" cap="flat" cmpd="sng" algn="ctr">
              <a:solidFill>
                <a:sysClr val="windowText" lastClr="000000"/>
              </a:solidFill>
              <a:prstDash val="dash"/>
            </a:ln>
            <a:effectLst/>
          </p:spPr>
        </p:cxnSp>
        <p:cxnSp>
          <p:nvCxnSpPr>
            <p:cNvPr id="20" name="Straight Connector 37"/>
            <p:cNvCxnSpPr/>
            <p:nvPr/>
          </p:nvCxnSpPr>
          <p:spPr>
            <a:xfrm>
              <a:off x="2565524" y="2156016"/>
              <a:ext cx="0" cy="753188"/>
            </a:xfrm>
            <a:prstGeom prst="line">
              <a:avLst/>
            </a:prstGeom>
            <a:noFill/>
            <a:ln w="9525" cap="flat" cmpd="sng" algn="ctr">
              <a:solidFill>
                <a:sysClr val="windowText" lastClr="000000"/>
              </a:solidFill>
              <a:prstDash val="dash"/>
            </a:ln>
            <a:effectLst/>
          </p:spPr>
        </p:cxnSp>
        <p:sp>
          <p:nvSpPr>
            <p:cNvPr id="21" name="Text Box 16"/>
            <p:cNvSpPr txBox="1">
              <a:spLocks noChangeArrowheads="1"/>
            </p:cNvSpPr>
            <p:nvPr/>
          </p:nvSpPr>
          <p:spPr bwMode="auto">
            <a:xfrm>
              <a:off x="-98778" y="2009618"/>
              <a:ext cx="1002552" cy="481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ar-SA" sz="1600" dirty="0">
                  <a:effectLst/>
                  <a:latin typeface="Traditional Arabic" pitchFamily="18" charset="-78"/>
                  <a:ea typeface="Calibri"/>
                  <a:cs typeface="Traditional Arabic" pitchFamily="18" charset="-78"/>
                </a:rPr>
                <a:t>السعر = التكلفة</a:t>
              </a:r>
              <a:endParaRPr lang="en-US" dirty="0">
                <a:effectLst/>
                <a:latin typeface="Traditional Arabic" pitchFamily="18" charset="-78"/>
                <a:ea typeface="Times New Roman"/>
                <a:cs typeface="Traditional Arabic" pitchFamily="18" charset="-78"/>
              </a:endParaRPr>
            </a:p>
          </p:txBody>
        </p:sp>
        <p:cxnSp>
          <p:nvCxnSpPr>
            <p:cNvPr id="22" name="Straight Arrow Connector 39"/>
            <p:cNvCxnSpPr/>
            <p:nvPr/>
          </p:nvCxnSpPr>
          <p:spPr>
            <a:xfrm flipH="1" flipV="1">
              <a:off x="2585199" y="2172003"/>
              <a:ext cx="164578" cy="85241"/>
            </a:xfrm>
            <a:prstGeom prst="straightConnector1">
              <a:avLst/>
            </a:prstGeom>
            <a:noFill/>
            <a:ln w="19050" cap="flat" cmpd="sng" algn="ctr">
              <a:solidFill>
                <a:sysClr val="windowText" lastClr="000000"/>
              </a:solidFill>
              <a:prstDash val="solid"/>
              <a:headEnd type="none" w="med" len="med"/>
              <a:tailEnd type="triangle" w="med" len="med"/>
            </a:ln>
            <a:effectLst/>
          </p:spPr>
        </p:cxnSp>
      </p:grpSp>
      <p:sp>
        <p:nvSpPr>
          <p:cNvPr id="23" name="Rectangle 27"/>
          <p:cNvSpPr>
            <a:spLocks noChangeArrowheads="1"/>
          </p:cNvSpPr>
          <p:nvPr/>
        </p:nvSpPr>
        <p:spPr bwMode="auto">
          <a:xfrm>
            <a:off x="4759653" y="5640342"/>
            <a:ext cx="38555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شكل(9): الحجم </a:t>
            </a:r>
            <a:r>
              <a:rPr kumimoji="0" lang="ar-SA" sz="1600" b="1" i="0" u="none" strike="noStrike" cap="none" normalizeH="0" baseline="0" smtClean="0">
                <a:ln>
                  <a:noFill/>
                </a:ln>
                <a:solidFill>
                  <a:schemeClr val="tx1"/>
                </a:solidFill>
                <a:effectLst/>
                <a:latin typeface="Traditional Arabic" pitchFamily="18" charset="-78"/>
                <a:ea typeface="Times New Roman" pitchFamily="18" charset="0"/>
                <a:cs typeface="Traditional Arabic" pitchFamily="18" charset="-78"/>
              </a:rPr>
              <a:t>الأمثل للإنتاج </a:t>
            </a:r>
            <a:r>
              <a:rPr kumimoji="0" lang="ar-SA" sz="1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في المدى الطويل</a:t>
            </a:r>
            <a:endParaRPr kumimoji="0" lang="ar-SA" sz="3600" b="1" i="0" u="none" strike="noStrike" cap="none" normalizeH="0" baseline="0" dirty="0" smtClean="0">
              <a:ln>
                <a:noFill/>
              </a:ln>
              <a:solidFill>
                <a:schemeClr val="tx1"/>
              </a:solidFill>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2931110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0" indent="0" algn="r">
              <a:buFont typeface="Arial" pitchFamily="34" charset="0"/>
              <a:buNone/>
            </a:pPr>
            <a:r>
              <a:rPr lang="ar-SA" dirty="0">
                <a:latin typeface="Traditional Arabic" pitchFamily="18" charset="-78"/>
                <a:cs typeface="Traditional Arabic" pitchFamily="18" charset="-78"/>
              </a:rPr>
              <a:t>دالة الإنتاج: </a:t>
            </a:r>
          </a:p>
        </p:txBody>
      </p:sp>
      <p:sp>
        <p:nvSpPr>
          <p:cNvPr id="3" name="عنصر نائب للمحتوى 2"/>
          <p:cNvSpPr>
            <a:spLocks noGrp="1"/>
          </p:cNvSpPr>
          <p:nvPr>
            <p:ph idx="1"/>
          </p:nvPr>
        </p:nvSpPr>
        <p:spPr/>
        <p:txBody>
          <a:bodyPr/>
          <a:lstStyle/>
          <a:p>
            <a:pPr marL="68580" indent="0">
              <a:buNone/>
            </a:pPr>
            <a:r>
              <a:rPr lang="ar-SA" dirty="0">
                <a:latin typeface="Traditional Arabic" pitchFamily="18" charset="-78"/>
                <a:cs typeface="Traditional Arabic" pitchFamily="18" charset="-78"/>
              </a:rPr>
              <a:t>وهي العلاقة الدالية بين عناصر الإنتاج (المدخلات) والمنتجات (المخرجات)، ويمكن التعبير عنها رياضياً كما يلي:</a:t>
            </a:r>
            <a:endParaRPr lang="en-US" dirty="0">
              <a:latin typeface="Traditional Arabic" pitchFamily="18" charset="-78"/>
              <a:cs typeface="Traditional Arabic" pitchFamily="18" charset="-78"/>
            </a:endParaRPr>
          </a:p>
          <a:p>
            <a:pPr marL="68580" indent="0" algn="ctr">
              <a:buNone/>
            </a:pPr>
            <a:r>
              <a:rPr lang="en-US" dirty="0">
                <a:latin typeface="Traditional Arabic" pitchFamily="18" charset="-78"/>
                <a:cs typeface="Traditional Arabic" pitchFamily="18" charset="-78"/>
              </a:rPr>
              <a:t>Y=f(X</a:t>
            </a:r>
            <a:r>
              <a:rPr lang="en-US" baseline="-25000" dirty="0">
                <a:latin typeface="Traditional Arabic" pitchFamily="18" charset="-78"/>
                <a:cs typeface="Traditional Arabic" pitchFamily="18" charset="-78"/>
              </a:rPr>
              <a:t>1</a:t>
            </a:r>
            <a:r>
              <a:rPr lang="en-US" dirty="0">
                <a:latin typeface="Traditional Arabic" pitchFamily="18" charset="-78"/>
                <a:cs typeface="Traditional Arabic" pitchFamily="18" charset="-78"/>
              </a:rPr>
              <a:t>, X</a:t>
            </a:r>
            <a:r>
              <a:rPr lang="en-US" baseline="-25000" dirty="0">
                <a:latin typeface="Traditional Arabic" pitchFamily="18" charset="-78"/>
                <a:cs typeface="Traditional Arabic" pitchFamily="18" charset="-78"/>
              </a:rPr>
              <a:t>2</a:t>
            </a:r>
            <a:r>
              <a:rPr lang="en-US" dirty="0">
                <a:latin typeface="Traditional Arabic" pitchFamily="18" charset="-78"/>
                <a:cs typeface="Traditional Arabic" pitchFamily="18" charset="-78"/>
              </a:rPr>
              <a:t>, …., </a:t>
            </a:r>
            <a:r>
              <a:rPr lang="en-US" dirty="0" err="1">
                <a:latin typeface="Traditional Arabic" pitchFamily="18" charset="-78"/>
                <a:cs typeface="Traditional Arabic" pitchFamily="18" charset="-78"/>
              </a:rPr>
              <a:t>X</a:t>
            </a:r>
            <a:r>
              <a:rPr lang="en-US" baseline="-25000" dirty="0" err="1">
                <a:latin typeface="Traditional Arabic" pitchFamily="18" charset="-78"/>
                <a:cs typeface="Traditional Arabic" pitchFamily="18" charset="-78"/>
              </a:rPr>
              <a:t>n</a:t>
            </a:r>
            <a:r>
              <a:rPr lang="en-US" dirty="0" smtClean="0">
                <a:latin typeface="Traditional Arabic" pitchFamily="18" charset="-78"/>
                <a:cs typeface="Traditional Arabic" pitchFamily="18" charset="-78"/>
              </a:rPr>
              <a:t>)</a:t>
            </a:r>
            <a:endParaRPr lang="ar-SA" dirty="0" smtClean="0">
              <a:latin typeface="Traditional Arabic" pitchFamily="18" charset="-78"/>
              <a:cs typeface="Traditional Arabic" pitchFamily="18" charset="-78"/>
            </a:endParaRPr>
          </a:p>
          <a:p>
            <a:pPr marL="68580" indent="0" algn="ctr">
              <a:buNone/>
            </a:pPr>
            <a:endParaRPr lang="en-US" dirty="0">
              <a:latin typeface="Traditional Arabic" pitchFamily="18" charset="-78"/>
              <a:cs typeface="Traditional Arabic" pitchFamily="18" charset="-78"/>
            </a:endParaRPr>
          </a:p>
          <a:p>
            <a:pPr marL="68580" indent="0">
              <a:buNone/>
            </a:pPr>
            <a:r>
              <a:rPr lang="ar-SA" dirty="0">
                <a:latin typeface="Traditional Arabic" pitchFamily="18" charset="-78"/>
                <a:cs typeface="Traditional Arabic" pitchFamily="18" charset="-78"/>
              </a:rPr>
              <a:t>حيث </a:t>
            </a:r>
            <a:r>
              <a:rPr lang="en-US" dirty="0">
                <a:latin typeface="Traditional Arabic" pitchFamily="18" charset="-78"/>
                <a:cs typeface="Traditional Arabic" pitchFamily="18" charset="-78"/>
              </a:rPr>
              <a:t>Y</a:t>
            </a:r>
            <a:r>
              <a:rPr lang="ar-SA" dirty="0">
                <a:latin typeface="Traditional Arabic" pitchFamily="18" charset="-78"/>
                <a:cs typeface="Traditional Arabic" pitchFamily="18" charset="-78"/>
              </a:rPr>
              <a:t> كمية الإنتاج و </a:t>
            </a:r>
            <a:r>
              <a:rPr lang="en-US" dirty="0">
                <a:latin typeface="Traditional Arabic" pitchFamily="18" charset="-78"/>
                <a:cs typeface="Traditional Arabic" pitchFamily="18" charset="-78"/>
              </a:rPr>
              <a:t>Xi</a:t>
            </a:r>
            <a:r>
              <a:rPr lang="ar-SA" dirty="0">
                <a:latin typeface="Traditional Arabic" pitchFamily="18" charset="-78"/>
                <a:cs typeface="Traditional Arabic" pitchFamily="18" charset="-78"/>
              </a:rPr>
              <a:t> عناصر الإنتاج المختلفة.</a:t>
            </a:r>
            <a:endParaRPr lang="en-US"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1603703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0" indent="0" algn="ctr">
              <a:buFont typeface="Arial" pitchFamily="34" charset="0"/>
              <a:buNone/>
            </a:pPr>
            <a:r>
              <a:rPr lang="ar-SA" b="1" dirty="0">
                <a:latin typeface="Traditional Arabic" pitchFamily="18" charset="-78"/>
                <a:cs typeface="Traditional Arabic" pitchFamily="18" charset="-78"/>
              </a:rPr>
              <a:t>منحنيات سواء الإنتاج (منحنى الناتج المتساوي) </a:t>
            </a:r>
            <a:r>
              <a:rPr lang="en-US" b="1" dirty="0">
                <a:latin typeface="Traditional Arabic" pitchFamily="18" charset="-78"/>
                <a:cs typeface="Traditional Arabic" pitchFamily="18" charset="-78"/>
              </a:rPr>
              <a:t>Isoquants</a:t>
            </a:r>
            <a:endParaRPr lang="en-US"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indent="0" algn="just">
              <a:lnSpc>
                <a:spcPct val="150000"/>
              </a:lnSpc>
              <a:buNone/>
            </a:pPr>
            <a:r>
              <a:rPr lang="ar-SA" dirty="0">
                <a:latin typeface="Traditional Arabic" pitchFamily="18" charset="-78"/>
                <a:cs typeface="Traditional Arabic" pitchFamily="18" charset="-78"/>
              </a:rPr>
              <a:t>يشير إلى مختلف التوليفات من موردين (</a:t>
            </a:r>
            <a:r>
              <a:rPr lang="en-US" dirty="0">
                <a:latin typeface="Traditional Arabic" pitchFamily="18" charset="-78"/>
                <a:cs typeface="Traditional Arabic" pitchFamily="18" charset="-78"/>
              </a:rPr>
              <a:t>X1, X2</a:t>
            </a:r>
            <a:r>
              <a:rPr lang="ar-SA" dirty="0">
                <a:latin typeface="Traditional Arabic" pitchFamily="18" charset="-78"/>
                <a:cs typeface="Traditional Arabic" pitchFamily="18" charset="-78"/>
              </a:rPr>
              <a:t>) والذي يعطي كل منها نفس القدر من الناتج. ومن خلال المقطع في مسطح الإنتاج أو من خلال الدوران حول منحنى الإنتاج عند مستوى معين ثابت من سطح الأرض فإننا نحصل على </a:t>
            </a:r>
            <a:r>
              <a:rPr lang="ar-SA" dirty="0" err="1">
                <a:latin typeface="Traditional Arabic" pitchFamily="18" charset="-78"/>
                <a:cs typeface="Traditional Arabic" pitchFamily="18" charset="-78"/>
              </a:rPr>
              <a:t>مايسمى</a:t>
            </a:r>
            <a:r>
              <a:rPr lang="ar-SA" dirty="0">
                <a:latin typeface="Traditional Arabic" pitchFamily="18" charset="-78"/>
                <a:cs typeface="Traditional Arabic" pitchFamily="18" charset="-78"/>
              </a:rPr>
              <a:t> بمنحنى سواء الإنتاج. ولكل منشأة أو مؤسسة خريطة سواء، وكلما ابتعد منحنى السواء عن نقطة الأصل كلما دل ذلك على مستوى انتاجي أعلى.</a:t>
            </a: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321317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
        <p:nvSpPr>
          <p:cNvPr id="5"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pSp>
        <p:nvGrpSpPr>
          <p:cNvPr id="6" name="لوحة قماشية 134"/>
          <p:cNvGrpSpPr/>
          <p:nvPr/>
        </p:nvGrpSpPr>
        <p:grpSpPr>
          <a:xfrm>
            <a:off x="599730" y="1221740"/>
            <a:ext cx="7212630" cy="4295492"/>
            <a:chOff x="0" y="0"/>
            <a:chExt cx="5486400" cy="3042920"/>
          </a:xfrm>
        </p:grpSpPr>
        <p:sp>
          <p:nvSpPr>
            <p:cNvPr id="7" name="مستطيل 6"/>
            <p:cNvSpPr/>
            <p:nvPr/>
          </p:nvSpPr>
          <p:spPr>
            <a:xfrm>
              <a:off x="0" y="0"/>
              <a:ext cx="5486400" cy="3042920"/>
            </a:xfrm>
            <a:prstGeom prst="rect">
              <a:avLst/>
            </a:prstGeom>
            <a:noFill/>
            <a:ln>
              <a:noFill/>
            </a:ln>
          </p:spPr>
        </p:sp>
        <p:cxnSp>
          <p:nvCxnSpPr>
            <p:cNvPr id="8" name="Line 52"/>
            <p:cNvCxnSpPr/>
            <p:nvPr/>
          </p:nvCxnSpPr>
          <p:spPr bwMode="auto">
            <a:xfrm>
              <a:off x="2447925" y="1828800"/>
              <a:ext cx="635" cy="80010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9" name="Line 53"/>
            <p:cNvCxnSpPr/>
            <p:nvPr/>
          </p:nvCxnSpPr>
          <p:spPr bwMode="auto">
            <a:xfrm>
              <a:off x="1028700" y="114935"/>
              <a:ext cx="0" cy="251396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 name="Line 54"/>
            <p:cNvCxnSpPr/>
            <p:nvPr/>
          </p:nvCxnSpPr>
          <p:spPr bwMode="auto">
            <a:xfrm>
              <a:off x="1028700" y="2628900"/>
              <a:ext cx="35433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1" name="Arc 55"/>
            <p:cNvSpPr>
              <a:spLocks/>
            </p:cNvSpPr>
            <p:nvPr/>
          </p:nvSpPr>
          <p:spPr bwMode="auto">
            <a:xfrm flipH="1" flipV="1">
              <a:off x="1485900" y="342900"/>
              <a:ext cx="2628900" cy="194373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sp>
          <p:nvSpPr>
            <p:cNvPr id="12" name="Arc 56"/>
            <p:cNvSpPr>
              <a:spLocks/>
            </p:cNvSpPr>
            <p:nvPr/>
          </p:nvSpPr>
          <p:spPr bwMode="auto">
            <a:xfrm flipH="1" flipV="1">
              <a:off x="1764665" y="114300"/>
              <a:ext cx="2628900" cy="194373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cxnSp>
          <p:nvCxnSpPr>
            <p:cNvPr id="13" name="Line 57"/>
            <p:cNvCxnSpPr/>
            <p:nvPr/>
          </p:nvCxnSpPr>
          <p:spPr bwMode="auto">
            <a:xfrm>
              <a:off x="1028700" y="1828800"/>
              <a:ext cx="1419225" cy="635"/>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14" name="Line 58"/>
            <p:cNvCxnSpPr/>
            <p:nvPr/>
          </p:nvCxnSpPr>
          <p:spPr bwMode="auto">
            <a:xfrm>
              <a:off x="1028700" y="1304925"/>
              <a:ext cx="800100" cy="635"/>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15" name="Line 59"/>
            <p:cNvCxnSpPr/>
            <p:nvPr/>
          </p:nvCxnSpPr>
          <p:spPr bwMode="auto">
            <a:xfrm>
              <a:off x="1828800" y="1323975"/>
              <a:ext cx="635" cy="1304925"/>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sp>
          <p:nvSpPr>
            <p:cNvPr id="16" name="Text Box 60"/>
            <p:cNvSpPr txBox="1">
              <a:spLocks noChangeArrowheads="1"/>
            </p:cNvSpPr>
            <p:nvPr/>
          </p:nvSpPr>
          <p:spPr bwMode="auto">
            <a:xfrm>
              <a:off x="4457700" y="1828800"/>
              <a:ext cx="571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200">
                  <a:effectLst/>
                  <a:latin typeface="Times New Roman"/>
                  <a:ea typeface="Times New Roman"/>
                </a:rPr>
                <a:t>Y</a:t>
              </a:r>
              <a:r>
                <a:rPr lang="en-US" sz="1200" baseline="-25000">
                  <a:effectLst/>
                  <a:latin typeface="Times New Roman"/>
                  <a:ea typeface="Times New Roman"/>
                </a:rPr>
                <a:t>1</a:t>
              </a:r>
              <a:endParaRPr lang="en-US" sz="1200">
                <a:effectLst/>
                <a:latin typeface="Times New Roman"/>
                <a:ea typeface="Times New Roman"/>
              </a:endParaRPr>
            </a:p>
          </p:txBody>
        </p:sp>
        <p:sp>
          <p:nvSpPr>
            <p:cNvPr id="17" name="Text Box 61"/>
            <p:cNvSpPr txBox="1">
              <a:spLocks noChangeArrowheads="1"/>
            </p:cNvSpPr>
            <p:nvPr/>
          </p:nvSpPr>
          <p:spPr bwMode="auto">
            <a:xfrm>
              <a:off x="4114800" y="2171700"/>
              <a:ext cx="513080" cy="283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200">
                  <a:effectLst/>
                  <a:latin typeface="Times New Roman"/>
                  <a:ea typeface="Times New Roman"/>
                </a:rPr>
                <a:t>Y</a:t>
              </a:r>
              <a:r>
                <a:rPr lang="en-US" sz="1200" baseline="-25000">
                  <a:effectLst/>
                  <a:latin typeface="Times New Roman"/>
                  <a:ea typeface="Times New Roman"/>
                </a:rPr>
                <a:t>2</a:t>
              </a:r>
              <a:endParaRPr lang="en-US" sz="1200">
                <a:effectLst/>
                <a:latin typeface="Times New Roman"/>
                <a:ea typeface="Times New Roman"/>
              </a:endParaRPr>
            </a:p>
          </p:txBody>
        </p:sp>
        <p:sp>
          <p:nvSpPr>
            <p:cNvPr id="18" name="Text Box 62"/>
            <p:cNvSpPr txBox="1">
              <a:spLocks noChangeArrowheads="1"/>
            </p:cNvSpPr>
            <p:nvPr/>
          </p:nvSpPr>
          <p:spPr bwMode="auto">
            <a:xfrm>
              <a:off x="457200" y="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200">
                  <a:effectLst/>
                  <a:latin typeface="Times New Roman"/>
                  <a:ea typeface="Times New Roman"/>
                </a:rPr>
                <a:t>X</a:t>
              </a:r>
              <a:r>
                <a:rPr lang="en-US" sz="1200" baseline="-25000">
                  <a:effectLst/>
                  <a:latin typeface="Times New Roman"/>
                  <a:ea typeface="Times New Roman"/>
                </a:rPr>
                <a:t>2</a:t>
              </a:r>
              <a:endParaRPr lang="en-US" sz="1200">
                <a:effectLst/>
                <a:latin typeface="Times New Roman"/>
                <a:ea typeface="Times New Roman"/>
              </a:endParaRPr>
            </a:p>
          </p:txBody>
        </p:sp>
        <p:sp>
          <p:nvSpPr>
            <p:cNvPr id="19" name="Text Box 63"/>
            <p:cNvSpPr txBox="1">
              <a:spLocks noChangeArrowheads="1"/>
            </p:cNvSpPr>
            <p:nvPr/>
          </p:nvSpPr>
          <p:spPr bwMode="auto">
            <a:xfrm>
              <a:off x="4572000" y="2400300"/>
              <a:ext cx="457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200">
                  <a:effectLst/>
                  <a:latin typeface="Times New Roman"/>
                  <a:ea typeface="Times New Roman"/>
                </a:rPr>
                <a:t>X</a:t>
              </a:r>
              <a:r>
                <a:rPr lang="en-US" sz="1200" baseline="-25000">
                  <a:effectLst/>
                  <a:latin typeface="Times New Roman"/>
                  <a:ea typeface="Times New Roman"/>
                </a:rPr>
                <a:t>1</a:t>
              </a:r>
              <a:endParaRPr lang="en-US" sz="1200">
                <a:effectLst/>
                <a:latin typeface="Times New Roman"/>
                <a:ea typeface="Times New Roman"/>
              </a:endParaRPr>
            </a:p>
          </p:txBody>
        </p:sp>
        <p:sp>
          <p:nvSpPr>
            <p:cNvPr id="20" name="Text Box 64"/>
            <p:cNvSpPr txBox="1">
              <a:spLocks noChangeArrowheads="1"/>
            </p:cNvSpPr>
            <p:nvPr/>
          </p:nvSpPr>
          <p:spPr bwMode="auto">
            <a:xfrm>
              <a:off x="599440" y="1714500"/>
              <a:ext cx="42926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200">
                  <a:effectLst/>
                  <a:latin typeface="Times New Roman"/>
                  <a:ea typeface="Times New Roman"/>
                </a:rPr>
                <a:t>8</a:t>
              </a:r>
            </a:p>
          </p:txBody>
        </p:sp>
        <p:sp>
          <p:nvSpPr>
            <p:cNvPr id="21" name="Text Box 65"/>
            <p:cNvSpPr txBox="1">
              <a:spLocks noChangeArrowheads="1"/>
            </p:cNvSpPr>
            <p:nvPr/>
          </p:nvSpPr>
          <p:spPr bwMode="auto">
            <a:xfrm>
              <a:off x="1485900" y="2743200"/>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200">
                  <a:effectLst/>
                  <a:latin typeface="Times New Roman"/>
                  <a:ea typeface="Times New Roman"/>
                </a:rPr>
                <a:t>5</a:t>
              </a:r>
            </a:p>
          </p:txBody>
        </p:sp>
        <p:sp>
          <p:nvSpPr>
            <p:cNvPr id="22" name="Text Box 66"/>
            <p:cNvSpPr txBox="1">
              <a:spLocks noChangeArrowheads="1"/>
            </p:cNvSpPr>
            <p:nvPr/>
          </p:nvSpPr>
          <p:spPr bwMode="auto">
            <a:xfrm>
              <a:off x="2225675" y="2762250"/>
              <a:ext cx="342900" cy="280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200">
                  <a:effectLst/>
                  <a:latin typeface="Times New Roman"/>
                  <a:ea typeface="Times New Roman"/>
                </a:rPr>
                <a:t>7</a:t>
              </a:r>
            </a:p>
          </p:txBody>
        </p:sp>
        <p:sp>
          <p:nvSpPr>
            <p:cNvPr id="23" name="Arc 67"/>
            <p:cNvSpPr>
              <a:spLocks/>
            </p:cNvSpPr>
            <p:nvPr/>
          </p:nvSpPr>
          <p:spPr bwMode="auto">
            <a:xfrm flipH="1" flipV="1">
              <a:off x="1224915" y="511175"/>
              <a:ext cx="2628900" cy="194373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sp>
          <p:nvSpPr>
            <p:cNvPr id="24" name="Text Box 68"/>
            <p:cNvSpPr txBox="1">
              <a:spLocks noChangeArrowheads="1"/>
            </p:cNvSpPr>
            <p:nvPr/>
          </p:nvSpPr>
          <p:spPr bwMode="auto">
            <a:xfrm>
              <a:off x="3680460" y="2324100"/>
              <a:ext cx="513080" cy="283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200">
                  <a:effectLst/>
                  <a:latin typeface="Times New Roman"/>
                  <a:ea typeface="Times New Roman"/>
                </a:rPr>
                <a:t>Y</a:t>
              </a:r>
              <a:r>
                <a:rPr lang="en-US" sz="1200" baseline="-25000">
                  <a:effectLst/>
                  <a:latin typeface="Times New Roman"/>
                  <a:ea typeface="Times New Roman"/>
                </a:rPr>
                <a:t>3</a:t>
              </a:r>
              <a:endParaRPr lang="en-US" sz="1200">
                <a:effectLst/>
                <a:latin typeface="Times New Roman"/>
                <a:ea typeface="Times New Roman"/>
              </a:endParaRPr>
            </a:p>
          </p:txBody>
        </p:sp>
        <p:sp>
          <p:nvSpPr>
            <p:cNvPr id="25" name="Text Box 69"/>
            <p:cNvSpPr txBox="1">
              <a:spLocks noChangeArrowheads="1"/>
            </p:cNvSpPr>
            <p:nvPr/>
          </p:nvSpPr>
          <p:spPr bwMode="auto">
            <a:xfrm>
              <a:off x="519430" y="1200150"/>
              <a:ext cx="501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200">
                  <a:effectLst/>
                  <a:latin typeface="Times New Roman"/>
                  <a:ea typeface="Times New Roman"/>
                </a:rPr>
                <a:t>12</a:t>
              </a:r>
            </a:p>
          </p:txBody>
        </p:sp>
      </p:grpSp>
      <p:sp>
        <p:nvSpPr>
          <p:cNvPr id="26" name="Rectangle 31"/>
          <p:cNvSpPr>
            <a:spLocks noChangeArrowheads="1"/>
          </p:cNvSpPr>
          <p:nvPr/>
        </p:nvSpPr>
        <p:spPr bwMode="auto">
          <a:xfrm>
            <a:off x="4627880" y="5902951"/>
            <a:ext cx="3964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شكل (6): منحنيات سواء الإنتاج</a:t>
            </a:r>
            <a:endParaRPr kumimoji="0" lang="ar-SA" sz="4000" b="1" i="0" u="none" strike="noStrike" cap="none" normalizeH="0" baseline="0" dirty="0" smtClean="0">
              <a:ln>
                <a:noFill/>
              </a:ln>
              <a:solidFill>
                <a:schemeClr val="tx1"/>
              </a:solidFill>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2268849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0" indent="0">
              <a:buFont typeface="Arial" pitchFamily="34" charset="0"/>
              <a:buNone/>
            </a:pPr>
            <a:r>
              <a:rPr lang="ar-SA" b="1" dirty="0">
                <a:latin typeface="Traditional Arabic" pitchFamily="18" charset="-78"/>
                <a:cs typeface="Traditional Arabic" pitchFamily="18" charset="-78"/>
              </a:rPr>
              <a:t>وتتصف منحنيات سواء الإنتاج بالخصائص التالية</a:t>
            </a:r>
            <a:r>
              <a:rPr lang="ar-SA" b="1"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lvl="0" indent="0">
              <a:lnSpc>
                <a:spcPct val="150000"/>
              </a:lnSpc>
              <a:buNone/>
            </a:pPr>
            <a:r>
              <a:rPr lang="en-US" b="1" dirty="0">
                <a:latin typeface="Traditional Arabic" pitchFamily="18" charset="-78"/>
                <a:cs typeface="Traditional Arabic" pitchFamily="18" charset="-78"/>
              </a:rPr>
              <a:t> </a:t>
            </a:r>
            <a:r>
              <a:rPr lang="ar-SA" b="1" dirty="0" smtClean="0">
                <a:latin typeface="Traditional Arabic" pitchFamily="18" charset="-78"/>
                <a:cs typeface="Traditional Arabic" pitchFamily="18" charset="-78"/>
              </a:rPr>
              <a:t>1- إمكانية </a:t>
            </a:r>
            <a:r>
              <a:rPr lang="ar-SA" b="1" dirty="0">
                <a:latin typeface="Traditional Arabic" pitchFamily="18" charset="-78"/>
                <a:cs typeface="Traditional Arabic" pitchFamily="18" charset="-78"/>
              </a:rPr>
              <a:t>تجزئة الموارد:</a:t>
            </a:r>
            <a:endParaRPr lang="en-US" dirty="0">
              <a:latin typeface="Traditional Arabic" pitchFamily="18" charset="-78"/>
              <a:cs typeface="Traditional Arabic" pitchFamily="18" charset="-78"/>
            </a:endParaRPr>
          </a:p>
          <a:p>
            <a:pPr marL="68580" indent="0">
              <a:lnSpc>
                <a:spcPct val="150000"/>
              </a:lnSpc>
              <a:buNone/>
            </a:pPr>
            <a:r>
              <a:rPr lang="ar-SA" dirty="0">
                <a:latin typeface="Traditional Arabic" pitchFamily="18" charset="-78"/>
                <a:cs typeface="Traditional Arabic" pitchFamily="18" charset="-78"/>
              </a:rPr>
              <a:t>إذ أن المنحنى ينحدر بانسيابية وغير منكسر ومتصل نظراً لإمكانية </a:t>
            </a:r>
            <a:r>
              <a:rPr lang="ar-SA" dirty="0" err="1">
                <a:latin typeface="Traditional Arabic" pitchFamily="18" charset="-78"/>
                <a:cs typeface="Traditional Arabic" pitchFamily="18" charset="-78"/>
              </a:rPr>
              <a:t>إستخدام</a:t>
            </a:r>
            <a:r>
              <a:rPr lang="ar-SA" dirty="0">
                <a:latin typeface="Traditional Arabic" pitchFamily="18" charset="-78"/>
                <a:cs typeface="Traditional Arabic" pitchFamily="18" charset="-78"/>
              </a:rPr>
              <a:t> وحدات صغيرة (أجزاء) من الموارد.</a:t>
            </a:r>
            <a:endParaRPr lang="en-US"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1231723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0" indent="0">
              <a:buFont typeface="Arial" pitchFamily="34" charset="0"/>
              <a:buNone/>
            </a:pPr>
            <a:endParaRPr lang="ar-SA">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lvl="0" indent="0" algn="just">
              <a:lnSpc>
                <a:spcPct val="150000"/>
              </a:lnSpc>
              <a:buNone/>
            </a:pPr>
            <a:r>
              <a:rPr lang="ar-SA" dirty="0" smtClean="0">
                <a:latin typeface="Traditional Arabic" pitchFamily="18" charset="-78"/>
                <a:cs typeface="Traditional Arabic" pitchFamily="18" charset="-78"/>
              </a:rPr>
              <a:t>2- </a:t>
            </a:r>
            <a:r>
              <a:rPr lang="en-US" b="1" dirty="0">
                <a:latin typeface="Traditional Arabic" pitchFamily="18" charset="-78"/>
                <a:cs typeface="Traditional Arabic" pitchFamily="18" charset="-78"/>
              </a:rPr>
              <a:t> </a:t>
            </a:r>
            <a:r>
              <a:rPr lang="ar-SA" b="1" dirty="0">
                <a:latin typeface="Traditional Arabic" pitchFamily="18" charset="-78"/>
                <a:cs typeface="Traditional Arabic" pitchFamily="18" charset="-78"/>
              </a:rPr>
              <a:t>منحنيات السواء ذات </a:t>
            </a:r>
            <a:r>
              <a:rPr lang="ar-SA" b="1" dirty="0" err="1">
                <a:latin typeface="Traditional Arabic" pitchFamily="18" charset="-78"/>
                <a:cs typeface="Traditional Arabic" pitchFamily="18" charset="-78"/>
              </a:rPr>
              <a:t>إنحدار</a:t>
            </a:r>
            <a:r>
              <a:rPr lang="ar-SA" b="1" dirty="0">
                <a:latin typeface="Traditional Arabic" pitchFamily="18" charset="-78"/>
                <a:cs typeface="Traditional Arabic" pitchFamily="18" charset="-78"/>
              </a:rPr>
              <a:t> سالب:</a:t>
            </a:r>
            <a:endParaRPr lang="en-US" dirty="0">
              <a:latin typeface="Traditional Arabic" pitchFamily="18" charset="-78"/>
              <a:cs typeface="Traditional Arabic" pitchFamily="18" charset="-78"/>
            </a:endParaRPr>
          </a:p>
          <a:p>
            <a:pPr marL="68580" indent="0" algn="just">
              <a:lnSpc>
                <a:spcPct val="150000"/>
              </a:lnSpc>
              <a:buNone/>
            </a:pPr>
            <a:r>
              <a:rPr lang="ar-SA" dirty="0">
                <a:latin typeface="Traditional Arabic" pitchFamily="18" charset="-78"/>
                <a:cs typeface="Traditional Arabic" pitchFamily="18" charset="-78"/>
              </a:rPr>
              <a:t>أي تنحدر من أعلى إلى أسفل جهة اليمين، ومعنى ذلك  أنه إذا زادت الكمية المستخدمة من أحد الموارد فإن هذا يستدعي إنقاص كمية المورد الآخر للحصول على نفس القدر من الناتج. وتسمى عملية الإحلال هذه بمعدل الإحلال الحدي التقني </a:t>
            </a:r>
            <a:r>
              <a:rPr lang="en-US" dirty="0">
                <a:latin typeface="Traditional Arabic" pitchFamily="18" charset="-78"/>
                <a:cs typeface="Traditional Arabic" pitchFamily="18" charset="-78"/>
              </a:rPr>
              <a:t>Marginal Rate of Technical Substitution (MRTS)</a:t>
            </a:r>
            <a:r>
              <a:rPr lang="ar-SA" dirty="0">
                <a:latin typeface="Traditional Arabic" pitchFamily="18" charset="-78"/>
                <a:cs typeface="Traditional Arabic" pitchFamily="18" charset="-78"/>
              </a:rPr>
              <a:t> بين الموردين. </a:t>
            </a:r>
            <a:endParaRPr lang="en-US" dirty="0">
              <a:latin typeface="Traditional Arabic" pitchFamily="18" charset="-78"/>
              <a:cs typeface="Traditional Arabic" pitchFamily="18" charset="-78"/>
            </a:endParaRPr>
          </a:p>
          <a:p>
            <a:pPr marL="68580" indent="0" algn="just">
              <a:lnSpc>
                <a:spcPct val="150000"/>
              </a:lnSpc>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982249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0" indent="0">
              <a:buFont typeface="Arial" pitchFamily="34" charset="0"/>
              <a:buNone/>
            </a:pPr>
            <a:endParaRPr lang="ar-SA">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marL="68580" lvl="0" indent="0" algn="just">
              <a:lnSpc>
                <a:spcPct val="150000"/>
              </a:lnSpc>
              <a:buNone/>
            </a:pPr>
            <a:r>
              <a:rPr lang="ar-SA" b="1" dirty="0" smtClean="0">
                <a:latin typeface="Traditional Arabic" pitchFamily="18" charset="-78"/>
                <a:cs typeface="Traditional Arabic" pitchFamily="18" charset="-78"/>
              </a:rPr>
              <a:t>3- تحدب </a:t>
            </a:r>
            <a:r>
              <a:rPr lang="ar-SA" b="1" dirty="0">
                <a:latin typeface="Traditional Arabic" pitchFamily="18" charset="-78"/>
                <a:cs typeface="Traditional Arabic" pitchFamily="18" charset="-78"/>
              </a:rPr>
              <a:t>منحنيات سواء الإنتاج تجاه نقطة الأصل:</a:t>
            </a:r>
            <a:endParaRPr lang="en-US" dirty="0">
              <a:latin typeface="Traditional Arabic" pitchFamily="18" charset="-78"/>
              <a:cs typeface="Traditional Arabic" pitchFamily="18" charset="-78"/>
            </a:endParaRPr>
          </a:p>
          <a:p>
            <a:pPr marL="68580" indent="0" algn="just">
              <a:lnSpc>
                <a:spcPct val="150000"/>
              </a:lnSpc>
              <a:buNone/>
            </a:pPr>
            <a:r>
              <a:rPr lang="ar-SA" dirty="0">
                <a:latin typeface="Traditional Arabic" pitchFamily="18" charset="-78"/>
                <a:cs typeface="Traditional Arabic" pitchFamily="18" charset="-78"/>
              </a:rPr>
              <a:t>فكلما زادت الكميات المستخدمة من عنصر الإنتاج ، تقل إنتاجيته الحدية، وبالتالي تنخفض الكمية التي يضحى بها من العنصر الآخر </a:t>
            </a:r>
            <a:r>
              <a:rPr lang="en-US" dirty="0">
                <a:latin typeface="Traditional Arabic" pitchFamily="18" charset="-78"/>
                <a:cs typeface="Traditional Arabic" pitchFamily="18" charset="-78"/>
              </a:rPr>
              <a:t>X</a:t>
            </a:r>
            <a:r>
              <a:rPr lang="en-US" baseline="-25000" dirty="0">
                <a:latin typeface="Traditional Arabic" pitchFamily="18" charset="-78"/>
                <a:cs typeface="Traditional Arabic" pitchFamily="18" charset="-78"/>
              </a:rPr>
              <a:t>2</a:t>
            </a:r>
            <a:r>
              <a:rPr lang="ar-SA" dirty="0">
                <a:latin typeface="Traditional Arabic" pitchFamily="18" charset="-78"/>
                <a:cs typeface="Traditional Arabic" pitchFamily="18" charset="-78"/>
              </a:rPr>
              <a:t> في سبيل إضافة وحدة من العنصر </a:t>
            </a:r>
            <a:r>
              <a:rPr lang="en-US" dirty="0">
                <a:latin typeface="Traditional Arabic" pitchFamily="18" charset="-78"/>
                <a:cs typeface="Traditional Arabic" pitchFamily="18" charset="-78"/>
              </a:rPr>
              <a:t>X</a:t>
            </a:r>
            <a:r>
              <a:rPr lang="en-US" baseline="-25000" dirty="0">
                <a:latin typeface="Traditional Arabic" pitchFamily="18" charset="-78"/>
                <a:cs typeface="Traditional Arabic" pitchFamily="18" charset="-78"/>
              </a:rPr>
              <a:t>1</a:t>
            </a:r>
            <a:r>
              <a:rPr lang="ar-SA" dirty="0">
                <a:latin typeface="Traditional Arabic" pitchFamily="18" charset="-78"/>
                <a:cs typeface="Traditional Arabic" pitchFamily="18" charset="-78"/>
              </a:rPr>
              <a:t> لأن الإنتاجية الحدية للعنصر الآخر </a:t>
            </a:r>
            <a:r>
              <a:rPr lang="en-US" dirty="0">
                <a:latin typeface="Traditional Arabic" pitchFamily="18" charset="-78"/>
                <a:cs typeface="Traditional Arabic" pitchFamily="18" charset="-78"/>
              </a:rPr>
              <a:t>X</a:t>
            </a:r>
            <a:r>
              <a:rPr lang="en-US" baseline="-25000" dirty="0">
                <a:latin typeface="Traditional Arabic" pitchFamily="18" charset="-78"/>
                <a:cs typeface="Traditional Arabic" pitchFamily="18" charset="-78"/>
              </a:rPr>
              <a:t>2</a:t>
            </a:r>
            <a:r>
              <a:rPr lang="ar-SA" dirty="0">
                <a:latin typeface="Traditional Arabic" pitchFamily="18" charset="-78"/>
                <a:cs typeface="Traditional Arabic" pitchFamily="18" charset="-78"/>
              </a:rPr>
              <a:t> أصبحت مرتفعة نسبياً.</a:t>
            </a:r>
            <a:endParaRPr lang="en-US" dirty="0">
              <a:latin typeface="Traditional Arabic" pitchFamily="18" charset="-78"/>
              <a:cs typeface="Traditional Arabic" pitchFamily="18" charset="-78"/>
            </a:endParaRPr>
          </a:p>
          <a:p>
            <a:pPr marL="68580" indent="0" algn="just">
              <a:lnSpc>
                <a:spcPct val="150000"/>
              </a:lnSpc>
              <a:buNone/>
            </a:pPr>
            <a:endParaRPr lang="ar-SA" dirty="0">
              <a:latin typeface="Traditional Arabic" pitchFamily="18" charset="-78"/>
              <a:cs typeface="Traditional Arabic" pitchFamily="18"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a:latin typeface="Traditional Arabic" pitchFamily="18" charset="-78"/>
                <a:cs typeface="Traditional Arabic" pitchFamily="18" charset="-78"/>
              </a:rPr>
              <a:t>الفصل الرابع</a:t>
            </a:r>
            <a:endParaRPr lang="en-US" dirty="0">
              <a:latin typeface="Traditional Arabic" pitchFamily="18" charset="-78"/>
              <a:cs typeface="Traditional Arabic" pitchFamily="18" charset="-78"/>
            </a:endParaRPr>
          </a:p>
          <a:p>
            <a:pPr algn="ctr"/>
            <a:r>
              <a:rPr lang="ar-SA" b="1" dirty="0" err="1">
                <a:latin typeface="Traditional Arabic" pitchFamily="18" charset="-78"/>
                <a:cs typeface="Traditional Arabic" pitchFamily="18" charset="-78"/>
              </a:rPr>
              <a:t>نطرية</a:t>
            </a:r>
            <a:r>
              <a:rPr lang="ar-SA" b="1" dirty="0">
                <a:latin typeface="Traditional Arabic" pitchFamily="18" charset="-78"/>
                <a:cs typeface="Traditional Arabic" pitchFamily="18" charset="-78"/>
              </a:rPr>
              <a:t> الإنتاج أو دالة الإنتاج</a:t>
            </a:r>
            <a:endParaRPr lang="ar-SA" dirty="0">
              <a:latin typeface="Traditional Arabic" pitchFamily="18" charset="-78"/>
              <a:cs typeface="Traditional Arabic" pitchFamily="18" charset="-78"/>
            </a:endParaRPr>
          </a:p>
        </p:txBody>
      </p:sp>
    </p:spTree>
    <p:extLst>
      <p:ext uri="{BB962C8B-B14F-4D97-AF65-F5344CB8AC3E}">
        <p14:creationId xmlns:p14="http://schemas.microsoft.com/office/powerpoint/2010/main" val="22222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55</TotalTime>
  <Words>2029</Words>
  <Application>Microsoft Office PowerPoint</Application>
  <PresentationFormat>عرض على الشاشة (4:3)</PresentationFormat>
  <Paragraphs>186</Paragraphs>
  <Slides>30</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30</vt:i4>
      </vt:variant>
    </vt:vector>
  </HeadingPairs>
  <TitlesOfParts>
    <vt:vector size="39" baseType="lpstr">
      <vt:lpstr>Akhbar MT</vt:lpstr>
      <vt:lpstr>Arial</vt:lpstr>
      <vt:lpstr>Calibri</vt:lpstr>
      <vt:lpstr>Century Gothic</vt:lpstr>
      <vt:lpstr>Tahoma</vt:lpstr>
      <vt:lpstr>Times New Roman</vt:lpstr>
      <vt:lpstr>Traditional Arabic</vt:lpstr>
      <vt:lpstr>Wingdings 2</vt:lpstr>
      <vt:lpstr>أوستن</vt:lpstr>
      <vt:lpstr>الحاسب في الاقتصاد التطبيقي</vt:lpstr>
      <vt:lpstr>خلال هذه المحاضرة سنتعلم ما يلي:</vt:lpstr>
      <vt:lpstr>نطرية الإنتاج أو دالة الإنتاج</vt:lpstr>
      <vt:lpstr>دالة الإنتاج: </vt:lpstr>
      <vt:lpstr>منحنيات سواء الإنتاج (منحنى الناتج المتساوي) Isoquants</vt:lpstr>
      <vt:lpstr>عرض تقديمي في PowerPoint</vt:lpstr>
      <vt:lpstr>وتتصف منحنيات سواء الإنتاج بالخصائص التالية:</vt:lpstr>
      <vt:lpstr>عرض تقديمي في PowerPoint</vt:lpstr>
      <vt:lpstr>عرض تقديمي في PowerPoint</vt:lpstr>
      <vt:lpstr>عرض تقديمي في PowerPoint</vt:lpstr>
      <vt:lpstr>قانون تناقص الغلة </vt:lpstr>
      <vt:lpstr>يتضح أن الإنتاج يمر بمراحل ثلاثة وهي:</vt:lpstr>
      <vt:lpstr>عرض تقديمي في PowerPoint</vt:lpstr>
      <vt:lpstr>عرض تقديمي في PowerPoint</vt:lpstr>
      <vt:lpstr>عرض تقديمي في PowerPoint</vt:lpstr>
      <vt:lpstr>توازن الوحدة الإنتاجية في المدى القصير تحت ظروف المنافسة التامة:</vt:lpstr>
      <vt:lpstr>أنواع ومنحنيات الايرادات:</vt:lpstr>
      <vt:lpstr> توازن الوحدة الإنتاجية في المدى القصير تحت ظروف المنافسة الاحتكارية:</vt:lpstr>
      <vt:lpstr>عرض تقديمي في PowerPoint</vt:lpstr>
      <vt:lpstr>أنواع ومنحنيات الايراد:</vt:lpstr>
      <vt:lpstr> منحنيات تكاليف الإنتاج في المدى القصير:</vt:lpstr>
      <vt:lpstr>عرض تقديمي في PowerPoint</vt:lpstr>
      <vt:lpstr>عرض تقديمي في PowerPoint</vt:lpstr>
      <vt:lpstr>تكاليف الإنتاج في المدى الطويل:</vt:lpstr>
      <vt:lpstr>ﻣﻨﺤﻨﻴﺎت التكاليف في الأجل الطويل  </vt:lpstr>
      <vt:lpstr>عرض تقديمي في PowerPoint</vt:lpstr>
      <vt:lpstr>عرض تقديمي في PowerPoint</vt:lpstr>
      <vt:lpstr>عرض تقديمي في PowerPoint</vt:lpstr>
      <vt:lpstr>منحنى التكاليف الحدية في المدى الطويل:</vt:lpstr>
      <vt:lpstr>عرض تقديمي في PowerPoint</vt:lpstr>
    </vt:vector>
  </TitlesOfParts>
  <Company>جامعة الملك سعود</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الحاسب في الاقتصاد التطبيقي</dc:title>
  <dc:creator>Yosef</dc:creator>
  <cp:lastModifiedBy>mohammed Aljarallah</cp:lastModifiedBy>
  <cp:revision>8</cp:revision>
  <dcterms:created xsi:type="dcterms:W3CDTF">2015-03-01T04:45:13Z</dcterms:created>
  <dcterms:modified xsi:type="dcterms:W3CDTF">2022-03-02T07:17:09Z</dcterms:modified>
</cp:coreProperties>
</file>