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5"/>
  </p:notesMasterIdLst>
  <p:sldIdLst>
    <p:sldId id="290" r:id="rId2"/>
    <p:sldId id="291"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3BBB26-73A0-4F7E-9CE1-C4DBE61CDA17}" type="doc">
      <dgm:prSet loTypeId="urn:microsoft.com/office/officeart/2005/8/layout/radial6" loCatId="cycle" qsTypeId="urn:microsoft.com/office/officeart/2005/8/quickstyle/simple1" qsCatId="simple" csTypeId="urn:microsoft.com/office/officeart/2005/8/colors/colorful2" csCatId="colorful" phldr="1"/>
      <dgm:spPr/>
      <dgm:t>
        <a:bodyPr/>
        <a:lstStyle/>
        <a:p>
          <a:pPr rtl="1"/>
          <a:endParaRPr lang="ar-SA"/>
        </a:p>
      </dgm:t>
    </dgm:pt>
    <dgm:pt modelId="{ED3801A9-6EAC-46BB-9C51-03F074FB6229}">
      <dgm:prSet phldrT="[نص]"/>
      <dgm:spPr/>
      <dgm:t>
        <a:bodyPr/>
        <a:lstStyle/>
        <a:p>
          <a:pPr rtl="1"/>
          <a:r>
            <a:rPr lang="ar-SA" dirty="0" smtClean="0"/>
            <a:t>برنامج النشاط البدني المنتظم</a:t>
          </a:r>
          <a:endParaRPr lang="ar-SA" dirty="0"/>
        </a:p>
      </dgm:t>
    </dgm:pt>
    <dgm:pt modelId="{66A13600-ED45-4566-A056-E0483A0529CA}" type="parTrans" cxnId="{F8B1DC31-E844-4B6A-9909-A0173E046B9A}">
      <dgm:prSet/>
      <dgm:spPr/>
      <dgm:t>
        <a:bodyPr/>
        <a:lstStyle/>
        <a:p>
          <a:pPr rtl="1"/>
          <a:endParaRPr lang="ar-SA"/>
        </a:p>
      </dgm:t>
    </dgm:pt>
    <dgm:pt modelId="{6E9C54C7-443E-49EE-9B22-B6B568223CF3}" type="sibTrans" cxnId="{F8B1DC31-E844-4B6A-9909-A0173E046B9A}">
      <dgm:prSet/>
      <dgm:spPr/>
      <dgm:t>
        <a:bodyPr/>
        <a:lstStyle/>
        <a:p>
          <a:pPr rtl="1"/>
          <a:endParaRPr lang="ar-SA"/>
        </a:p>
      </dgm:t>
    </dgm:pt>
    <dgm:pt modelId="{730B18A8-E64E-4864-B5A1-1E168D5A4163}">
      <dgm:prSet phldrT="[نص]"/>
      <dgm:spPr/>
      <dgm:t>
        <a:bodyPr/>
        <a:lstStyle/>
        <a:p>
          <a:pPr rtl="1"/>
          <a:r>
            <a:rPr lang="ar-SA" dirty="0" smtClean="0"/>
            <a:t>اللياقة النفسية</a:t>
          </a:r>
          <a:endParaRPr lang="ar-SA" dirty="0"/>
        </a:p>
      </dgm:t>
    </dgm:pt>
    <dgm:pt modelId="{E8D7E4AA-CC4F-4C60-B1E2-D3AF98A061C1}" type="parTrans" cxnId="{4B0C9F82-C8E6-4AC2-B3DB-497BB7241D12}">
      <dgm:prSet/>
      <dgm:spPr/>
      <dgm:t>
        <a:bodyPr/>
        <a:lstStyle/>
        <a:p>
          <a:pPr rtl="1"/>
          <a:endParaRPr lang="ar-SA"/>
        </a:p>
      </dgm:t>
    </dgm:pt>
    <dgm:pt modelId="{C34800B0-91FF-4D6D-B0B7-7CA8D08B83A5}" type="sibTrans" cxnId="{4B0C9F82-C8E6-4AC2-B3DB-497BB7241D12}">
      <dgm:prSet/>
      <dgm:spPr/>
      <dgm:t>
        <a:bodyPr/>
        <a:lstStyle/>
        <a:p>
          <a:pPr rtl="1"/>
          <a:endParaRPr lang="ar-SA"/>
        </a:p>
      </dgm:t>
    </dgm:pt>
    <dgm:pt modelId="{EC8FB3AC-2AF3-4B5F-B4CB-36933E129ADC}">
      <dgm:prSet phldrT="[نص]"/>
      <dgm:spPr/>
      <dgm:t>
        <a:bodyPr/>
        <a:lstStyle/>
        <a:p>
          <a:pPr rtl="1"/>
          <a:r>
            <a:rPr lang="ar-SA" dirty="0" smtClean="0"/>
            <a:t>اللياقة العضلية</a:t>
          </a:r>
          <a:endParaRPr lang="ar-SA" dirty="0"/>
        </a:p>
      </dgm:t>
    </dgm:pt>
    <dgm:pt modelId="{2A5FBAB0-5AF9-4738-B34B-1535C5D9691A}" type="parTrans" cxnId="{1EEEE39D-97C3-4E01-B249-3D63A94351B8}">
      <dgm:prSet/>
      <dgm:spPr/>
      <dgm:t>
        <a:bodyPr/>
        <a:lstStyle/>
        <a:p>
          <a:pPr rtl="1"/>
          <a:endParaRPr lang="ar-SA"/>
        </a:p>
      </dgm:t>
    </dgm:pt>
    <dgm:pt modelId="{75F86D3A-C638-41A2-B451-B429624F1E9C}" type="sibTrans" cxnId="{1EEEE39D-97C3-4E01-B249-3D63A94351B8}">
      <dgm:prSet/>
      <dgm:spPr/>
      <dgm:t>
        <a:bodyPr/>
        <a:lstStyle/>
        <a:p>
          <a:pPr rtl="1"/>
          <a:endParaRPr lang="ar-SA"/>
        </a:p>
      </dgm:t>
    </dgm:pt>
    <dgm:pt modelId="{B58BB35A-E3EC-4BEC-B151-85EA51CC5C35}">
      <dgm:prSet phldrT="[نص]"/>
      <dgm:spPr/>
      <dgm:t>
        <a:bodyPr/>
        <a:lstStyle/>
        <a:p>
          <a:pPr rtl="1"/>
          <a:r>
            <a:rPr lang="ar-SA" dirty="0" smtClean="0"/>
            <a:t>القلبية التنفسية</a:t>
          </a:r>
          <a:endParaRPr lang="ar-SA" dirty="0"/>
        </a:p>
      </dgm:t>
    </dgm:pt>
    <dgm:pt modelId="{3D2E58FF-520F-4F7A-8F26-A7C390F927A5}" type="parTrans" cxnId="{4C8FCDB9-C9F8-42B0-B5B7-25715101C804}">
      <dgm:prSet/>
      <dgm:spPr/>
      <dgm:t>
        <a:bodyPr/>
        <a:lstStyle/>
        <a:p>
          <a:pPr rtl="1"/>
          <a:endParaRPr lang="ar-SA"/>
        </a:p>
      </dgm:t>
    </dgm:pt>
    <dgm:pt modelId="{3505FFBA-D9DE-4337-9C47-F3A240F26EC8}" type="sibTrans" cxnId="{4C8FCDB9-C9F8-42B0-B5B7-25715101C804}">
      <dgm:prSet/>
      <dgm:spPr/>
      <dgm:t>
        <a:bodyPr/>
        <a:lstStyle/>
        <a:p>
          <a:pPr rtl="1"/>
          <a:endParaRPr lang="ar-SA"/>
        </a:p>
      </dgm:t>
    </dgm:pt>
    <dgm:pt modelId="{116D3BF0-D3C8-494D-AB00-DFC740F6D8E5}">
      <dgm:prSet phldrT="[نص]"/>
      <dgm:spPr/>
      <dgm:t>
        <a:bodyPr/>
        <a:lstStyle/>
        <a:p>
          <a:pPr rtl="1"/>
          <a:r>
            <a:rPr lang="ar-SA" dirty="0" smtClean="0"/>
            <a:t>التركيب الجسمي</a:t>
          </a:r>
          <a:endParaRPr lang="ar-SA" dirty="0"/>
        </a:p>
      </dgm:t>
    </dgm:pt>
    <dgm:pt modelId="{B1B4B594-F5DC-4DD6-8FD9-914D4F38DAF8}" type="parTrans" cxnId="{16563952-8EFB-4A72-99EA-BB33041CF37B}">
      <dgm:prSet/>
      <dgm:spPr/>
      <dgm:t>
        <a:bodyPr/>
        <a:lstStyle/>
        <a:p>
          <a:pPr rtl="1"/>
          <a:endParaRPr lang="ar-SA"/>
        </a:p>
      </dgm:t>
    </dgm:pt>
    <dgm:pt modelId="{363D4D7F-B804-45A2-A87D-F1B854DD7FDE}" type="sibTrans" cxnId="{16563952-8EFB-4A72-99EA-BB33041CF37B}">
      <dgm:prSet/>
      <dgm:spPr/>
      <dgm:t>
        <a:bodyPr/>
        <a:lstStyle/>
        <a:p>
          <a:pPr rtl="1"/>
          <a:endParaRPr lang="ar-SA"/>
        </a:p>
      </dgm:t>
    </dgm:pt>
    <dgm:pt modelId="{11EE97B7-6561-40E6-9704-8F1249181320}">
      <dgm:prSet/>
      <dgm:spPr/>
      <dgm:t>
        <a:bodyPr/>
        <a:lstStyle/>
        <a:p>
          <a:pPr rtl="1"/>
          <a:r>
            <a:rPr lang="ar-SA" dirty="0" smtClean="0"/>
            <a:t>لياقة المفاصل</a:t>
          </a:r>
          <a:endParaRPr lang="ar-SA" dirty="0"/>
        </a:p>
      </dgm:t>
    </dgm:pt>
    <dgm:pt modelId="{35D8AD74-0B9B-42ED-A0E7-C6BB9FAA5278}" type="parTrans" cxnId="{F60ED6F1-6765-49C5-AC43-4BE7A673E9B1}">
      <dgm:prSet/>
      <dgm:spPr/>
      <dgm:t>
        <a:bodyPr/>
        <a:lstStyle/>
        <a:p>
          <a:pPr rtl="1"/>
          <a:endParaRPr lang="ar-SA"/>
        </a:p>
      </dgm:t>
    </dgm:pt>
    <dgm:pt modelId="{F3AE6A2F-5339-467F-8C7A-F166F25DA65D}" type="sibTrans" cxnId="{F60ED6F1-6765-49C5-AC43-4BE7A673E9B1}">
      <dgm:prSet/>
      <dgm:spPr/>
      <dgm:t>
        <a:bodyPr/>
        <a:lstStyle/>
        <a:p>
          <a:pPr rtl="1"/>
          <a:endParaRPr lang="ar-SA"/>
        </a:p>
      </dgm:t>
    </dgm:pt>
    <dgm:pt modelId="{608047A9-18A6-4A47-A3C2-255AC073E909}" type="pres">
      <dgm:prSet presAssocID="{053BBB26-73A0-4F7E-9CE1-C4DBE61CDA17}" presName="Name0" presStyleCnt="0">
        <dgm:presLayoutVars>
          <dgm:chMax val="1"/>
          <dgm:dir/>
          <dgm:animLvl val="ctr"/>
          <dgm:resizeHandles val="exact"/>
        </dgm:presLayoutVars>
      </dgm:prSet>
      <dgm:spPr/>
      <dgm:t>
        <a:bodyPr/>
        <a:lstStyle/>
        <a:p>
          <a:pPr rtl="1"/>
          <a:endParaRPr lang="ar-SA"/>
        </a:p>
      </dgm:t>
    </dgm:pt>
    <dgm:pt modelId="{CF63B2C4-2B11-457E-AD81-4A49721F153D}" type="pres">
      <dgm:prSet presAssocID="{ED3801A9-6EAC-46BB-9C51-03F074FB6229}" presName="centerShape" presStyleLbl="node0" presStyleIdx="0" presStyleCnt="1"/>
      <dgm:spPr/>
      <dgm:t>
        <a:bodyPr/>
        <a:lstStyle/>
        <a:p>
          <a:pPr rtl="1"/>
          <a:endParaRPr lang="ar-SA"/>
        </a:p>
      </dgm:t>
    </dgm:pt>
    <dgm:pt modelId="{CA8F52EF-2392-474E-865A-43172FE303F4}" type="pres">
      <dgm:prSet presAssocID="{730B18A8-E64E-4864-B5A1-1E168D5A4163}" presName="node" presStyleLbl="node1" presStyleIdx="0" presStyleCnt="5">
        <dgm:presLayoutVars>
          <dgm:bulletEnabled val="1"/>
        </dgm:presLayoutVars>
      </dgm:prSet>
      <dgm:spPr/>
      <dgm:t>
        <a:bodyPr/>
        <a:lstStyle/>
        <a:p>
          <a:pPr rtl="1"/>
          <a:endParaRPr lang="ar-SA"/>
        </a:p>
      </dgm:t>
    </dgm:pt>
    <dgm:pt modelId="{A0976F13-8332-4961-88F5-1CD45535F31A}" type="pres">
      <dgm:prSet presAssocID="{730B18A8-E64E-4864-B5A1-1E168D5A4163}" presName="dummy" presStyleCnt="0"/>
      <dgm:spPr/>
    </dgm:pt>
    <dgm:pt modelId="{785235B7-6267-4E66-90E6-1A55765BB47F}" type="pres">
      <dgm:prSet presAssocID="{C34800B0-91FF-4D6D-B0B7-7CA8D08B83A5}" presName="sibTrans" presStyleLbl="sibTrans2D1" presStyleIdx="0" presStyleCnt="5"/>
      <dgm:spPr/>
      <dgm:t>
        <a:bodyPr/>
        <a:lstStyle/>
        <a:p>
          <a:pPr rtl="1"/>
          <a:endParaRPr lang="ar-SA"/>
        </a:p>
      </dgm:t>
    </dgm:pt>
    <dgm:pt modelId="{792BC7A5-DD54-4E45-B0A3-BD492CD8C275}" type="pres">
      <dgm:prSet presAssocID="{EC8FB3AC-2AF3-4B5F-B4CB-36933E129ADC}" presName="node" presStyleLbl="node1" presStyleIdx="1" presStyleCnt="5">
        <dgm:presLayoutVars>
          <dgm:bulletEnabled val="1"/>
        </dgm:presLayoutVars>
      </dgm:prSet>
      <dgm:spPr/>
      <dgm:t>
        <a:bodyPr/>
        <a:lstStyle/>
        <a:p>
          <a:pPr rtl="1"/>
          <a:endParaRPr lang="ar-SA"/>
        </a:p>
      </dgm:t>
    </dgm:pt>
    <dgm:pt modelId="{3623ECF4-5B03-4F7C-BF6B-874D634EB4CF}" type="pres">
      <dgm:prSet presAssocID="{EC8FB3AC-2AF3-4B5F-B4CB-36933E129ADC}" presName="dummy" presStyleCnt="0"/>
      <dgm:spPr/>
    </dgm:pt>
    <dgm:pt modelId="{47C3DEB8-B53A-4F0A-8EBF-4ED8743AFF1D}" type="pres">
      <dgm:prSet presAssocID="{75F86D3A-C638-41A2-B451-B429624F1E9C}" presName="sibTrans" presStyleLbl="sibTrans2D1" presStyleIdx="1" presStyleCnt="5"/>
      <dgm:spPr/>
      <dgm:t>
        <a:bodyPr/>
        <a:lstStyle/>
        <a:p>
          <a:pPr rtl="1"/>
          <a:endParaRPr lang="ar-SA"/>
        </a:p>
      </dgm:t>
    </dgm:pt>
    <dgm:pt modelId="{E1D8AD93-77FB-46B4-862F-65CA537AEFD6}" type="pres">
      <dgm:prSet presAssocID="{B58BB35A-E3EC-4BEC-B151-85EA51CC5C35}" presName="node" presStyleLbl="node1" presStyleIdx="2" presStyleCnt="5">
        <dgm:presLayoutVars>
          <dgm:bulletEnabled val="1"/>
        </dgm:presLayoutVars>
      </dgm:prSet>
      <dgm:spPr/>
      <dgm:t>
        <a:bodyPr/>
        <a:lstStyle/>
        <a:p>
          <a:pPr rtl="1"/>
          <a:endParaRPr lang="ar-SA"/>
        </a:p>
      </dgm:t>
    </dgm:pt>
    <dgm:pt modelId="{5B5FDE1E-1614-4857-A011-BE2EF5E0857C}" type="pres">
      <dgm:prSet presAssocID="{B58BB35A-E3EC-4BEC-B151-85EA51CC5C35}" presName="dummy" presStyleCnt="0"/>
      <dgm:spPr/>
    </dgm:pt>
    <dgm:pt modelId="{698939BF-F88A-46E9-971B-FCA334CCC555}" type="pres">
      <dgm:prSet presAssocID="{3505FFBA-D9DE-4337-9C47-F3A240F26EC8}" presName="sibTrans" presStyleLbl="sibTrans2D1" presStyleIdx="2" presStyleCnt="5"/>
      <dgm:spPr/>
      <dgm:t>
        <a:bodyPr/>
        <a:lstStyle/>
        <a:p>
          <a:pPr rtl="1"/>
          <a:endParaRPr lang="ar-SA"/>
        </a:p>
      </dgm:t>
    </dgm:pt>
    <dgm:pt modelId="{0DFD3E1B-111E-41BF-8C5E-5DABE2543DA5}" type="pres">
      <dgm:prSet presAssocID="{116D3BF0-D3C8-494D-AB00-DFC740F6D8E5}" presName="node" presStyleLbl="node1" presStyleIdx="3" presStyleCnt="5">
        <dgm:presLayoutVars>
          <dgm:bulletEnabled val="1"/>
        </dgm:presLayoutVars>
      </dgm:prSet>
      <dgm:spPr/>
      <dgm:t>
        <a:bodyPr/>
        <a:lstStyle/>
        <a:p>
          <a:pPr rtl="1"/>
          <a:endParaRPr lang="ar-SA"/>
        </a:p>
      </dgm:t>
    </dgm:pt>
    <dgm:pt modelId="{48FEB63B-56CC-4CA4-8854-39C229C65947}" type="pres">
      <dgm:prSet presAssocID="{116D3BF0-D3C8-494D-AB00-DFC740F6D8E5}" presName="dummy" presStyleCnt="0"/>
      <dgm:spPr/>
    </dgm:pt>
    <dgm:pt modelId="{8B324836-C50E-4216-8C07-5342760AAB32}" type="pres">
      <dgm:prSet presAssocID="{363D4D7F-B804-45A2-A87D-F1B854DD7FDE}" presName="sibTrans" presStyleLbl="sibTrans2D1" presStyleIdx="3" presStyleCnt="5"/>
      <dgm:spPr/>
      <dgm:t>
        <a:bodyPr/>
        <a:lstStyle/>
        <a:p>
          <a:pPr rtl="1"/>
          <a:endParaRPr lang="ar-SA"/>
        </a:p>
      </dgm:t>
    </dgm:pt>
    <dgm:pt modelId="{AAD5128E-1A43-426A-8E9C-4F891CC9ADAB}" type="pres">
      <dgm:prSet presAssocID="{11EE97B7-6561-40E6-9704-8F1249181320}" presName="node" presStyleLbl="node1" presStyleIdx="4" presStyleCnt="5">
        <dgm:presLayoutVars>
          <dgm:bulletEnabled val="1"/>
        </dgm:presLayoutVars>
      </dgm:prSet>
      <dgm:spPr/>
      <dgm:t>
        <a:bodyPr/>
        <a:lstStyle/>
        <a:p>
          <a:pPr rtl="1"/>
          <a:endParaRPr lang="ar-SA"/>
        </a:p>
      </dgm:t>
    </dgm:pt>
    <dgm:pt modelId="{FEF96B24-CF51-4966-AABA-886D914E7BB1}" type="pres">
      <dgm:prSet presAssocID="{11EE97B7-6561-40E6-9704-8F1249181320}" presName="dummy" presStyleCnt="0"/>
      <dgm:spPr/>
    </dgm:pt>
    <dgm:pt modelId="{85DE3CF1-41EC-49B7-A702-115511885A9E}" type="pres">
      <dgm:prSet presAssocID="{F3AE6A2F-5339-467F-8C7A-F166F25DA65D}" presName="sibTrans" presStyleLbl="sibTrans2D1" presStyleIdx="4" presStyleCnt="5"/>
      <dgm:spPr/>
      <dgm:t>
        <a:bodyPr/>
        <a:lstStyle/>
        <a:p>
          <a:pPr rtl="1"/>
          <a:endParaRPr lang="ar-SA"/>
        </a:p>
      </dgm:t>
    </dgm:pt>
  </dgm:ptLst>
  <dgm:cxnLst>
    <dgm:cxn modelId="{34C798B7-EC38-4DBA-B88E-A8889E23370F}" type="presOf" srcId="{053BBB26-73A0-4F7E-9CE1-C4DBE61CDA17}" destId="{608047A9-18A6-4A47-A3C2-255AC073E909}" srcOrd="0" destOrd="0" presId="urn:microsoft.com/office/officeart/2005/8/layout/radial6"/>
    <dgm:cxn modelId="{16563952-8EFB-4A72-99EA-BB33041CF37B}" srcId="{ED3801A9-6EAC-46BB-9C51-03F074FB6229}" destId="{116D3BF0-D3C8-494D-AB00-DFC740F6D8E5}" srcOrd="3" destOrd="0" parTransId="{B1B4B594-F5DC-4DD6-8FD9-914D4F38DAF8}" sibTransId="{363D4D7F-B804-45A2-A87D-F1B854DD7FDE}"/>
    <dgm:cxn modelId="{F60ED6F1-6765-49C5-AC43-4BE7A673E9B1}" srcId="{ED3801A9-6EAC-46BB-9C51-03F074FB6229}" destId="{11EE97B7-6561-40E6-9704-8F1249181320}" srcOrd="4" destOrd="0" parTransId="{35D8AD74-0B9B-42ED-A0E7-C6BB9FAA5278}" sibTransId="{F3AE6A2F-5339-467F-8C7A-F166F25DA65D}"/>
    <dgm:cxn modelId="{F8B1DC31-E844-4B6A-9909-A0173E046B9A}" srcId="{053BBB26-73A0-4F7E-9CE1-C4DBE61CDA17}" destId="{ED3801A9-6EAC-46BB-9C51-03F074FB6229}" srcOrd="0" destOrd="0" parTransId="{66A13600-ED45-4566-A056-E0483A0529CA}" sibTransId="{6E9C54C7-443E-49EE-9B22-B6B568223CF3}"/>
    <dgm:cxn modelId="{F1DC7300-34F8-44A8-99D0-62F61DA61400}" type="presOf" srcId="{F3AE6A2F-5339-467F-8C7A-F166F25DA65D}" destId="{85DE3CF1-41EC-49B7-A702-115511885A9E}" srcOrd="0" destOrd="0" presId="urn:microsoft.com/office/officeart/2005/8/layout/radial6"/>
    <dgm:cxn modelId="{3BE28BFB-B58D-4B94-ACF4-C0BC9D4A0445}" type="presOf" srcId="{ED3801A9-6EAC-46BB-9C51-03F074FB6229}" destId="{CF63B2C4-2B11-457E-AD81-4A49721F153D}" srcOrd="0" destOrd="0" presId="urn:microsoft.com/office/officeart/2005/8/layout/radial6"/>
    <dgm:cxn modelId="{9A0651E3-3C3C-4B42-9E6C-4FD2E2094EEC}" type="presOf" srcId="{116D3BF0-D3C8-494D-AB00-DFC740F6D8E5}" destId="{0DFD3E1B-111E-41BF-8C5E-5DABE2543DA5}" srcOrd="0" destOrd="0" presId="urn:microsoft.com/office/officeart/2005/8/layout/radial6"/>
    <dgm:cxn modelId="{07A9779A-BCD4-474A-AE1B-945712243609}" type="presOf" srcId="{363D4D7F-B804-45A2-A87D-F1B854DD7FDE}" destId="{8B324836-C50E-4216-8C07-5342760AAB32}" srcOrd="0" destOrd="0" presId="urn:microsoft.com/office/officeart/2005/8/layout/radial6"/>
    <dgm:cxn modelId="{8FB9BA47-76E4-4377-9396-CC60905E9BB4}" type="presOf" srcId="{11EE97B7-6561-40E6-9704-8F1249181320}" destId="{AAD5128E-1A43-426A-8E9C-4F891CC9ADAB}" srcOrd="0" destOrd="0" presId="urn:microsoft.com/office/officeart/2005/8/layout/radial6"/>
    <dgm:cxn modelId="{01B6FE9F-8767-4D74-8BC1-824CC4CD1CB8}" type="presOf" srcId="{730B18A8-E64E-4864-B5A1-1E168D5A4163}" destId="{CA8F52EF-2392-474E-865A-43172FE303F4}" srcOrd="0" destOrd="0" presId="urn:microsoft.com/office/officeart/2005/8/layout/radial6"/>
    <dgm:cxn modelId="{6F90E746-D09B-4F80-B0CD-50E9B9231A27}" type="presOf" srcId="{C34800B0-91FF-4D6D-B0B7-7CA8D08B83A5}" destId="{785235B7-6267-4E66-90E6-1A55765BB47F}" srcOrd="0" destOrd="0" presId="urn:microsoft.com/office/officeart/2005/8/layout/radial6"/>
    <dgm:cxn modelId="{1EEEE39D-97C3-4E01-B249-3D63A94351B8}" srcId="{ED3801A9-6EAC-46BB-9C51-03F074FB6229}" destId="{EC8FB3AC-2AF3-4B5F-B4CB-36933E129ADC}" srcOrd="1" destOrd="0" parTransId="{2A5FBAB0-5AF9-4738-B34B-1535C5D9691A}" sibTransId="{75F86D3A-C638-41A2-B451-B429624F1E9C}"/>
    <dgm:cxn modelId="{6FFBA445-BBB7-43AC-9B23-E6B3874D703C}" type="presOf" srcId="{B58BB35A-E3EC-4BEC-B151-85EA51CC5C35}" destId="{E1D8AD93-77FB-46B4-862F-65CA537AEFD6}" srcOrd="0" destOrd="0" presId="urn:microsoft.com/office/officeart/2005/8/layout/radial6"/>
    <dgm:cxn modelId="{706B3E98-5167-4872-9FF4-CB4672FE53DA}" type="presOf" srcId="{3505FFBA-D9DE-4337-9C47-F3A240F26EC8}" destId="{698939BF-F88A-46E9-971B-FCA334CCC555}" srcOrd="0" destOrd="0" presId="urn:microsoft.com/office/officeart/2005/8/layout/radial6"/>
    <dgm:cxn modelId="{4B0C9F82-C8E6-4AC2-B3DB-497BB7241D12}" srcId="{ED3801A9-6EAC-46BB-9C51-03F074FB6229}" destId="{730B18A8-E64E-4864-B5A1-1E168D5A4163}" srcOrd="0" destOrd="0" parTransId="{E8D7E4AA-CC4F-4C60-B1E2-D3AF98A061C1}" sibTransId="{C34800B0-91FF-4D6D-B0B7-7CA8D08B83A5}"/>
    <dgm:cxn modelId="{6E5EB859-E151-4BF8-9F18-38517698C80A}" type="presOf" srcId="{EC8FB3AC-2AF3-4B5F-B4CB-36933E129ADC}" destId="{792BC7A5-DD54-4E45-B0A3-BD492CD8C275}" srcOrd="0" destOrd="0" presId="urn:microsoft.com/office/officeart/2005/8/layout/radial6"/>
    <dgm:cxn modelId="{EFF0C053-FF40-4CBC-B70C-6D009A01873F}" type="presOf" srcId="{75F86D3A-C638-41A2-B451-B429624F1E9C}" destId="{47C3DEB8-B53A-4F0A-8EBF-4ED8743AFF1D}" srcOrd="0" destOrd="0" presId="urn:microsoft.com/office/officeart/2005/8/layout/radial6"/>
    <dgm:cxn modelId="{4C8FCDB9-C9F8-42B0-B5B7-25715101C804}" srcId="{ED3801A9-6EAC-46BB-9C51-03F074FB6229}" destId="{B58BB35A-E3EC-4BEC-B151-85EA51CC5C35}" srcOrd="2" destOrd="0" parTransId="{3D2E58FF-520F-4F7A-8F26-A7C390F927A5}" sibTransId="{3505FFBA-D9DE-4337-9C47-F3A240F26EC8}"/>
    <dgm:cxn modelId="{69836996-8B12-4585-AC2E-7DB48D792A47}" type="presParOf" srcId="{608047A9-18A6-4A47-A3C2-255AC073E909}" destId="{CF63B2C4-2B11-457E-AD81-4A49721F153D}" srcOrd="0" destOrd="0" presId="urn:microsoft.com/office/officeart/2005/8/layout/radial6"/>
    <dgm:cxn modelId="{A2371EB6-0FF2-4F0A-97B4-6FD4AF769116}" type="presParOf" srcId="{608047A9-18A6-4A47-A3C2-255AC073E909}" destId="{CA8F52EF-2392-474E-865A-43172FE303F4}" srcOrd="1" destOrd="0" presId="urn:microsoft.com/office/officeart/2005/8/layout/radial6"/>
    <dgm:cxn modelId="{8DFEBB06-2BBF-47D5-B1E4-F78290753E61}" type="presParOf" srcId="{608047A9-18A6-4A47-A3C2-255AC073E909}" destId="{A0976F13-8332-4961-88F5-1CD45535F31A}" srcOrd="2" destOrd="0" presId="urn:microsoft.com/office/officeart/2005/8/layout/radial6"/>
    <dgm:cxn modelId="{2823432F-B38E-46D9-AB06-846108234ED4}" type="presParOf" srcId="{608047A9-18A6-4A47-A3C2-255AC073E909}" destId="{785235B7-6267-4E66-90E6-1A55765BB47F}" srcOrd="3" destOrd="0" presId="urn:microsoft.com/office/officeart/2005/8/layout/radial6"/>
    <dgm:cxn modelId="{89A0EC41-DFF3-4B47-98BD-CA71EDB9739F}" type="presParOf" srcId="{608047A9-18A6-4A47-A3C2-255AC073E909}" destId="{792BC7A5-DD54-4E45-B0A3-BD492CD8C275}" srcOrd="4" destOrd="0" presId="urn:microsoft.com/office/officeart/2005/8/layout/radial6"/>
    <dgm:cxn modelId="{3CD1FB97-693E-447A-8FB0-582F66236052}" type="presParOf" srcId="{608047A9-18A6-4A47-A3C2-255AC073E909}" destId="{3623ECF4-5B03-4F7C-BF6B-874D634EB4CF}" srcOrd="5" destOrd="0" presId="urn:microsoft.com/office/officeart/2005/8/layout/radial6"/>
    <dgm:cxn modelId="{D3A62086-10FF-49D9-AB6F-F4CF569A7B41}" type="presParOf" srcId="{608047A9-18A6-4A47-A3C2-255AC073E909}" destId="{47C3DEB8-B53A-4F0A-8EBF-4ED8743AFF1D}" srcOrd="6" destOrd="0" presId="urn:microsoft.com/office/officeart/2005/8/layout/radial6"/>
    <dgm:cxn modelId="{7ECE28FF-C6D5-48A7-BF67-A8529D818A67}" type="presParOf" srcId="{608047A9-18A6-4A47-A3C2-255AC073E909}" destId="{E1D8AD93-77FB-46B4-862F-65CA537AEFD6}" srcOrd="7" destOrd="0" presId="urn:microsoft.com/office/officeart/2005/8/layout/radial6"/>
    <dgm:cxn modelId="{813F36C9-A048-46DF-B9DB-8AB6734A30EA}" type="presParOf" srcId="{608047A9-18A6-4A47-A3C2-255AC073E909}" destId="{5B5FDE1E-1614-4857-A011-BE2EF5E0857C}" srcOrd="8" destOrd="0" presId="urn:microsoft.com/office/officeart/2005/8/layout/radial6"/>
    <dgm:cxn modelId="{E3617216-9EFE-42D5-B868-0D7757BCBB05}" type="presParOf" srcId="{608047A9-18A6-4A47-A3C2-255AC073E909}" destId="{698939BF-F88A-46E9-971B-FCA334CCC555}" srcOrd="9" destOrd="0" presId="urn:microsoft.com/office/officeart/2005/8/layout/radial6"/>
    <dgm:cxn modelId="{D29B0A2D-35BD-445F-8FB4-4A4E65A84200}" type="presParOf" srcId="{608047A9-18A6-4A47-A3C2-255AC073E909}" destId="{0DFD3E1B-111E-41BF-8C5E-5DABE2543DA5}" srcOrd="10" destOrd="0" presId="urn:microsoft.com/office/officeart/2005/8/layout/radial6"/>
    <dgm:cxn modelId="{A6FA06AB-C266-409C-AC0C-A99A91DAAD2C}" type="presParOf" srcId="{608047A9-18A6-4A47-A3C2-255AC073E909}" destId="{48FEB63B-56CC-4CA4-8854-39C229C65947}" srcOrd="11" destOrd="0" presId="urn:microsoft.com/office/officeart/2005/8/layout/radial6"/>
    <dgm:cxn modelId="{0AEF2BB7-7776-4073-8777-0B30E461B42B}" type="presParOf" srcId="{608047A9-18A6-4A47-A3C2-255AC073E909}" destId="{8B324836-C50E-4216-8C07-5342760AAB32}" srcOrd="12" destOrd="0" presId="urn:microsoft.com/office/officeart/2005/8/layout/radial6"/>
    <dgm:cxn modelId="{48ACE19A-E463-4072-9D3A-C76CFF227573}" type="presParOf" srcId="{608047A9-18A6-4A47-A3C2-255AC073E909}" destId="{AAD5128E-1A43-426A-8E9C-4F891CC9ADAB}" srcOrd="13" destOrd="0" presId="urn:microsoft.com/office/officeart/2005/8/layout/radial6"/>
    <dgm:cxn modelId="{3C5EA2E5-8E3A-482A-A23A-3F8E0FD93A63}" type="presParOf" srcId="{608047A9-18A6-4A47-A3C2-255AC073E909}" destId="{FEF96B24-CF51-4966-AABA-886D914E7BB1}" srcOrd="14" destOrd="0" presId="urn:microsoft.com/office/officeart/2005/8/layout/radial6"/>
    <dgm:cxn modelId="{73890038-1977-41F5-A40C-D30F5BEBE6FD}" type="presParOf" srcId="{608047A9-18A6-4A47-A3C2-255AC073E909}" destId="{85DE3CF1-41EC-49B7-A702-115511885A9E}"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8A268C-134D-4ED5-AF12-D392F8444FD6}" type="doc">
      <dgm:prSet loTypeId="urn:microsoft.com/office/officeart/2005/8/layout/radial5" loCatId="cycle" qsTypeId="urn:microsoft.com/office/officeart/2005/8/quickstyle/simple1" qsCatId="simple" csTypeId="urn:microsoft.com/office/officeart/2005/8/colors/colorful5" csCatId="colorful" phldr="1"/>
      <dgm:spPr/>
      <dgm:t>
        <a:bodyPr/>
        <a:lstStyle/>
        <a:p>
          <a:pPr rtl="1"/>
          <a:endParaRPr lang="ar-SA"/>
        </a:p>
      </dgm:t>
    </dgm:pt>
    <dgm:pt modelId="{3479E1DE-C21A-4EC1-A485-5C0DAF51012C}">
      <dgm:prSet phldrT="[نص]"/>
      <dgm:spPr/>
      <dgm:t>
        <a:bodyPr/>
        <a:lstStyle/>
        <a:p>
          <a:pPr rtl="1"/>
          <a:r>
            <a:rPr lang="ar-SA" dirty="0" smtClean="0"/>
            <a:t>المعنى الشخصي</a:t>
          </a:r>
          <a:endParaRPr lang="ar-SA" dirty="0"/>
        </a:p>
      </dgm:t>
    </dgm:pt>
    <dgm:pt modelId="{2D4502DD-C0A2-450C-B10D-916C06DF33F9}" type="parTrans" cxnId="{2D65C706-A6D5-4B45-9D1C-E9F7BE020E14}">
      <dgm:prSet/>
      <dgm:spPr/>
      <dgm:t>
        <a:bodyPr/>
        <a:lstStyle/>
        <a:p>
          <a:pPr rtl="1"/>
          <a:endParaRPr lang="ar-SA"/>
        </a:p>
      </dgm:t>
    </dgm:pt>
    <dgm:pt modelId="{D5EE29F2-9A6A-471D-8AB5-4BE33B34E30D}" type="sibTrans" cxnId="{2D65C706-A6D5-4B45-9D1C-E9F7BE020E14}">
      <dgm:prSet/>
      <dgm:spPr/>
      <dgm:t>
        <a:bodyPr/>
        <a:lstStyle/>
        <a:p>
          <a:pPr rtl="1"/>
          <a:endParaRPr lang="ar-SA"/>
        </a:p>
      </dgm:t>
    </dgm:pt>
    <dgm:pt modelId="{01F75BF3-AA61-4FC6-9435-EC046C62EB62}">
      <dgm:prSet phldrT="[نص]"/>
      <dgm:spPr/>
      <dgm:t>
        <a:bodyPr/>
        <a:lstStyle/>
        <a:p>
          <a:pPr rtl="1"/>
          <a:r>
            <a:rPr lang="ar-SA" dirty="0" smtClean="0"/>
            <a:t>السمو</a:t>
          </a:r>
          <a:endParaRPr lang="ar-SA" dirty="0"/>
        </a:p>
      </dgm:t>
    </dgm:pt>
    <dgm:pt modelId="{9D5A88ED-0744-4D1C-86E0-C115B8818458}" type="parTrans" cxnId="{2F60AE39-9746-432F-926D-9E925C6D9F45}">
      <dgm:prSet/>
      <dgm:spPr/>
      <dgm:t>
        <a:bodyPr/>
        <a:lstStyle/>
        <a:p>
          <a:pPr rtl="1"/>
          <a:endParaRPr lang="ar-SA"/>
        </a:p>
      </dgm:t>
    </dgm:pt>
    <dgm:pt modelId="{4CB798A8-7330-4896-BFBB-6CFCC42A6FF1}" type="sibTrans" cxnId="{2F60AE39-9746-432F-926D-9E925C6D9F45}">
      <dgm:prSet/>
      <dgm:spPr/>
      <dgm:t>
        <a:bodyPr/>
        <a:lstStyle/>
        <a:p>
          <a:pPr rtl="1"/>
          <a:endParaRPr lang="ar-SA"/>
        </a:p>
      </dgm:t>
    </dgm:pt>
    <dgm:pt modelId="{545BD43A-0C15-4382-9F21-447235D77F68}">
      <dgm:prSet phldrT="[نص]"/>
      <dgm:spPr/>
      <dgm:t>
        <a:bodyPr/>
        <a:lstStyle/>
        <a:p>
          <a:pPr rtl="1"/>
          <a:r>
            <a:rPr lang="ar-SA" dirty="0" smtClean="0"/>
            <a:t>اللياقة </a:t>
          </a:r>
          <a:endParaRPr lang="ar-SA" dirty="0"/>
        </a:p>
      </dgm:t>
    </dgm:pt>
    <dgm:pt modelId="{49BA3B7C-B38D-4D4B-833F-B8CF5F2A3BD5}" type="parTrans" cxnId="{8D962E84-B4CC-40F6-8822-FED32D0D5323}">
      <dgm:prSet/>
      <dgm:spPr/>
      <dgm:t>
        <a:bodyPr/>
        <a:lstStyle/>
        <a:p>
          <a:pPr rtl="1"/>
          <a:endParaRPr lang="ar-SA"/>
        </a:p>
      </dgm:t>
    </dgm:pt>
    <dgm:pt modelId="{5A9BD6BB-B794-4818-92B1-C1C85FFE9395}" type="sibTrans" cxnId="{8D962E84-B4CC-40F6-8822-FED32D0D5323}">
      <dgm:prSet/>
      <dgm:spPr/>
      <dgm:t>
        <a:bodyPr/>
        <a:lstStyle/>
        <a:p>
          <a:pPr rtl="1"/>
          <a:endParaRPr lang="ar-SA"/>
        </a:p>
      </dgm:t>
    </dgm:pt>
    <dgm:pt modelId="{DD0959DC-C87B-4AC9-86F6-DB427CA1CD0D}">
      <dgm:prSet phldrT="[نص]"/>
      <dgm:spPr/>
      <dgm:t>
        <a:bodyPr/>
        <a:lstStyle/>
        <a:p>
          <a:pPr rtl="1"/>
          <a:r>
            <a:rPr lang="ar-SA" dirty="0" smtClean="0"/>
            <a:t>الأداء</a:t>
          </a:r>
          <a:endParaRPr lang="ar-SA" dirty="0"/>
        </a:p>
      </dgm:t>
    </dgm:pt>
    <dgm:pt modelId="{90EE3056-EADF-4F21-8959-C07582A1632A}" type="parTrans" cxnId="{BE23AD6D-1807-45F2-AD46-6DFA56F186D5}">
      <dgm:prSet/>
      <dgm:spPr/>
      <dgm:t>
        <a:bodyPr/>
        <a:lstStyle/>
        <a:p>
          <a:pPr rtl="1"/>
          <a:endParaRPr lang="ar-SA"/>
        </a:p>
      </dgm:t>
    </dgm:pt>
    <dgm:pt modelId="{454DE213-6427-4E8F-A410-8A06F6A04286}" type="sibTrans" cxnId="{BE23AD6D-1807-45F2-AD46-6DFA56F186D5}">
      <dgm:prSet/>
      <dgm:spPr/>
      <dgm:t>
        <a:bodyPr/>
        <a:lstStyle/>
        <a:p>
          <a:pPr rtl="1"/>
          <a:endParaRPr lang="ar-SA"/>
        </a:p>
      </dgm:t>
    </dgm:pt>
    <dgm:pt modelId="{A39A275A-C46D-407C-9058-0DD5944CC954}" type="pres">
      <dgm:prSet presAssocID="{668A268C-134D-4ED5-AF12-D392F8444FD6}" presName="Name0" presStyleCnt="0">
        <dgm:presLayoutVars>
          <dgm:chMax val="1"/>
          <dgm:dir/>
          <dgm:animLvl val="ctr"/>
          <dgm:resizeHandles val="exact"/>
        </dgm:presLayoutVars>
      </dgm:prSet>
      <dgm:spPr/>
      <dgm:t>
        <a:bodyPr/>
        <a:lstStyle/>
        <a:p>
          <a:pPr rtl="1"/>
          <a:endParaRPr lang="ar-SA"/>
        </a:p>
      </dgm:t>
    </dgm:pt>
    <dgm:pt modelId="{83B08A07-91BA-4934-BF74-CA27004CC3C4}" type="pres">
      <dgm:prSet presAssocID="{3479E1DE-C21A-4EC1-A485-5C0DAF51012C}" presName="centerShape" presStyleLbl="node0" presStyleIdx="0" presStyleCnt="1"/>
      <dgm:spPr/>
      <dgm:t>
        <a:bodyPr/>
        <a:lstStyle/>
        <a:p>
          <a:pPr rtl="1"/>
          <a:endParaRPr lang="ar-SA"/>
        </a:p>
      </dgm:t>
    </dgm:pt>
    <dgm:pt modelId="{50EFF624-5E3D-457B-B212-8526EE3DB974}" type="pres">
      <dgm:prSet presAssocID="{9D5A88ED-0744-4D1C-86E0-C115B8818458}" presName="parTrans" presStyleLbl="sibTrans2D1" presStyleIdx="0" presStyleCnt="3"/>
      <dgm:spPr/>
      <dgm:t>
        <a:bodyPr/>
        <a:lstStyle/>
        <a:p>
          <a:pPr rtl="1"/>
          <a:endParaRPr lang="ar-SA"/>
        </a:p>
      </dgm:t>
    </dgm:pt>
    <dgm:pt modelId="{3C215CD9-707C-44E4-9E6F-15C43B705056}" type="pres">
      <dgm:prSet presAssocID="{9D5A88ED-0744-4D1C-86E0-C115B8818458}" presName="connectorText" presStyleLbl="sibTrans2D1" presStyleIdx="0" presStyleCnt="3"/>
      <dgm:spPr/>
      <dgm:t>
        <a:bodyPr/>
        <a:lstStyle/>
        <a:p>
          <a:pPr rtl="1"/>
          <a:endParaRPr lang="ar-SA"/>
        </a:p>
      </dgm:t>
    </dgm:pt>
    <dgm:pt modelId="{8D50A675-90B5-42F5-967E-D379790A770C}" type="pres">
      <dgm:prSet presAssocID="{01F75BF3-AA61-4FC6-9435-EC046C62EB62}" presName="node" presStyleLbl="node1" presStyleIdx="0" presStyleCnt="3">
        <dgm:presLayoutVars>
          <dgm:bulletEnabled val="1"/>
        </dgm:presLayoutVars>
      </dgm:prSet>
      <dgm:spPr/>
      <dgm:t>
        <a:bodyPr/>
        <a:lstStyle/>
        <a:p>
          <a:pPr rtl="1"/>
          <a:endParaRPr lang="ar-SA"/>
        </a:p>
      </dgm:t>
    </dgm:pt>
    <dgm:pt modelId="{905AFBC6-5699-4FF7-A726-7170B42197D9}" type="pres">
      <dgm:prSet presAssocID="{49BA3B7C-B38D-4D4B-833F-B8CF5F2A3BD5}" presName="parTrans" presStyleLbl="sibTrans2D1" presStyleIdx="1" presStyleCnt="3"/>
      <dgm:spPr/>
      <dgm:t>
        <a:bodyPr/>
        <a:lstStyle/>
        <a:p>
          <a:pPr rtl="1"/>
          <a:endParaRPr lang="ar-SA"/>
        </a:p>
      </dgm:t>
    </dgm:pt>
    <dgm:pt modelId="{1DFB8D41-5E86-4524-903D-1EA3C0E62355}" type="pres">
      <dgm:prSet presAssocID="{49BA3B7C-B38D-4D4B-833F-B8CF5F2A3BD5}" presName="connectorText" presStyleLbl="sibTrans2D1" presStyleIdx="1" presStyleCnt="3"/>
      <dgm:spPr/>
      <dgm:t>
        <a:bodyPr/>
        <a:lstStyle/>
        <a:p>
          <a:pPr rtl="1"/>
          <a:endParaRPr lang="ar-SA"/>
        </a:p>
      </dgm:t>
    </dgm:pt>
    <dgm:pt modelId="{558E53C6-C93F-4AD7-B8AD-3C4526DDACA7}" type="pres">
      <dgm:prSet presAssocID="{545BD43A-0C15-4382-9F21-447235D77F68}" presName="node" presStyleLbl="node1" presStyleIdx="1" presStyleCnt="3">
        <dgm:presLayoutVars>
          <dgm:bulletEnabled val="1"/>
        </dgm:presLayoutVars>
      </dgm:prSet>
      <dgm:spPr/>
      <dgm:t>
        <a:bodyPr/>
        <a:lstStyle/>
        <a:p>
          <a:pPr rtl="1"/>
          <a:endParaRPr lang="ar-SA"/>
        </a:p>
      </dgm:t>
    </dgm:pt>
    <dgm:pt modelId="{77EE9293-DAF9-4978-B4BA-CEED6D7765B4}" type="pres">
      <dgm:prSet presAssocID="{90EE3056-EADF-4F21-8959-C07582A1632A}" presName="parTrans" presStyleLbl="sibTrans2D1" presStyleIdx="2" presStyleCnt="3"/>
      <dgm:spPr/>
      <dgm:t>
        <a:bodyPr/>
        <a:lstStyle/>
        <a:p>
          <a:pPr rtl="1"/>
          <a:endParaRPr lang="ar-SA"/>
        </a:p>
      </dgm:t>
    </dgm:pt>
    <dgm:pt modelId="{1CAFC751-06A5-44D2-9DE0-259F60A915C9}" type="pres">
      <dgm:prSet presAssocID="{90EE3056-EADF-4F21-8959-C07582A1632A}" presName="connectorText" presStyleLbl="sibTrans2D1" presStyleIdx="2" presStyleCnt="3"/>
      <dgm:spPr/>
      <dgm:t>
        <a:bodyPr/>
        <a:lstStyle/>
        <a:p>
          <a:pPr rtl="1"/>
          <a:endParaRPr lang="ar-SA"/>
        </a:p>
      </dgm:t>
    </dgm:pt>
    <dgm:pt modelId="{C5AB16E8-98D2-46F5-8457-73FD6110A3D6}" type="pres">
      <dgm:prSet presAssocID="{DD0959DC-C87B-4AC9-86F6-DB427CA1CD0D}" presName="node" presStyleLbl="node1" presStyleIdx="2" presStyleCnt="3">
        <dgm:presLayoutVars>
          <dgm:bulletEnabled val="1"/>
        </dgm:presLayoutVars>
      </dgm:prSet>
      <dgm:spPr/>
      <dgm:t>
        <a:bodyPr/>
        <a:lstStyle/>
        <a:p>
          <a:pPr rtl="1"/>
          <a:endParaRPr lang="ar-SA"/>
        </a:p>
      </dgm:t>
    </dgm:pt>
  </dgm:ptLst>
  <dgm:cxnLst>
    <dgm:cxn modelId="{011FFB83-D994-4776-A913-9DA1EC928DD8}" type="presOf" srcId="{668A268C-134D-4ED5-AF12-D392F8444FD6}" destId="{A39A275A-C46D-407C-9058-0DD5944CC954}" srcOrd="0" destOrd="0" presId="urn:microsoft.com/office/officeart/2005/8/layout/radial5"/>
    <dgm:cxn modelId="{EFC2DE25-4398-4C6F-9324-5B382E44FDC8}" type="presOf" srcId="{90EE3056-EADF-4F21-8959-C07582A1632A}" destId="{77EE9293-DAF9-4978-B4BA-CEED6D7765B4}" srcOrd="0" destOrd="0" presId="urn:microsoft.com/office/officeart/2005/8/layout/radial5"/>
    <dgm:cxn modelId="{7C6202B8-2EC9-481D-99EF-1BF9248EEBD6}" type="presOf" srcId="{3479E1DE-C21A-4EC1-A485-5C0DAF51012C}" destId="{83B08A07-91BA-4934-BF74-CA27004CC3C4}" srcOrd="0" destOrd="0" presId="urn:microsoft.com/office/officeart/2005/8/layout/radial5"/>
    <dgm:cxn modelId="{D5B485BE-64A1-4D24-9DB4-0C22C87E3BDD}" type="presOf" srcId="{9D5A88ED-0744-4D1C-86E0-C115B8818458}" destId="{3C215CD9-707C-44E4-9E6F-15C43B705056}" srcOrd="1" destOrd="0" presId="urn:microsoft.com/office/officeart/2005/8/layout/radial5"/>
    <dgm:cxn modelId="{BE23AD6D-1807-45F2-AD46-6DFA56F186D5}" srcId="{3479E1DE-C21A-4EC1-A485-5C0DAF51012C}" destId="{DD0959DC-C87B-4AC9-86F6-DB427CA1CD0D}" srcOrd="2" destOrd="0" parTransId="{90EE3056-EADF-4F21-8959-C07582A1632A}" sibTransId="{454DE213-6427-4E8F-A410-8A06F6A04286}"/>
    <dgm:cxn modelId="{2F60AE39-9746-432F-926D-9E925C6D9F45}" srcId="{3479E1DE-C21A-4EC1-A485-5C0DAF51012C}" destId="{01F75BF3-AA61-4FC6-9435-EC046C62EB62}" srcOrd="0" destOrd="0" parTransId="{9D5A88ED-0744-4D1C-86E0-C115B8818458}" sibTransId="{4CB798A8-7330-4896-BFBB-6CFCC42A6FF1}"/>
    <dgm:cxn modelId="{4F2D33E7-ECB5-4DFC-BCE6-D3FDDB6147B8}" type="presOf" srcId="{90EE3056-EADF-4F21-8959-C07582A1632A}" destId="{1CAFC751-06A5-44D2-9DE0-259F60A915C9}" srcOrd="1" destOrd="0" presId="urn:microsoft.com/office/officeart/2005/8/layout/radial5"/>
    <dgm:cxn modelId="{D01318C4-E29D-48DF-B47D-D0A0169249EE}" type="presOf" srcId="{49BA3B7C-B38D-4D4B-833F-B8CF5F2A3BD5}" destId="{905AFBC6-5699-4FF7-A726-7170B42197D9}" srcOrd="0" destOrd="0" presId="urn:microsoft.com/office/officeart/2005/8/layout/radial5"/>
    <dgm:cxn modelId="{66B132BC-B435-4EFB-B07A-41CD41C8DBCD}" type="presOf" srcId="{49BA3B7C-B38D-4D4B-833F-B8CF5F2A3BD5}" destId="{1DFB8D41-5E86-4524-903D-1EA3C0E62355}" srcOrd="1" destOrd="0" presId="urn:microsoft.com/office/officeart/2005/8/layout/radial5"/>
    <dgm:cxn modelId="{06DCCE22-3B0D-44BF-8271-C8708237822E}" type="presOf" srcId="{01F75BF3-AA61-4FC6-9435-EC046C62EB62}" destId="{8D50A675-90B5-42F5-967E-D379790A770C}" srcOrd="0" destOrd="0" presId="urn:microsoft.com/office/officeart/2005/8/layout/radial5"/>
    <dgm:cxn modelId="{8D962E84-B4CC-40F6-8822-FED32D0D5323}" srcId="{3479E1DE-C21A-4EC1-A485-5C0DAF51012C}" destId="{545BD43A-0C15-4382-9F21-447235D77F68}" srcOrd="1" destOrd="0" parTransId="{49BA3B7C-B38D-4D4B-833F-B8CF5F2A3BD5}" sibTransId="{5A9BD6BB-B794-4818-92B1-C1C85FFE9395}"/>
    <dgm:cxn modelId="{714C59F9-28FF-4E9F-AECE-181E09E99593}" type="presOf" srcId="{545BD43A-0C15-4382-9F21-447235D77F68}" destId="{558E53C6-C93F-4AD7-B8AD-3C4526DDACA7}" srcOrd="0" destOrd="0" presId="urn:microsoft.com/office/officeart/2005/8/layout/radial5"/>
    <dgm:cxn modelId="{3C9DA988-F15A-4CA5-9B69-0DFDFA47BA7F}" type="presOf" srcId="{9D5A88ED-0744-4D1C-86E0-C115B8818458}" destId="{50EFF624-5E3D-457B-B212-8526EE3DB974}" srcOrd="0" destOrd="0" presId="urn:microsoft.com/office/officeart/2005/8/layout/radial5"/>
    <dgm:cxn modelId="{2D65C706-A6D5-4B45-9D1C-E9F7BE020E14}" srcId="{668A268C-134D-4ED5-AF12-D392F8444FD6}" destId="{3479E1DE-C21A-4EC1-A485-5C0DAF51012C}" srcOrd="0" destOrd="0" parTransId="{2D4502DD-C0A2-450C-B10D-916C06DF33F9}" sibTransId="{D5EE29F2-9A6A-471D-8AB5-4BE33B34E30D}"/>
    <dgm:cxn modelId="{0B233F49-2A3C-495B-9CF5-903789404E96}" type="presOf" srcId="{DD0959DC-C87B-4AC9-86F6-DB427CA1CD0D}" destId="{C5AB16E8-98D2-46F5-8457-73FD6110A3D6}" srcOrd="0" destOrd="0" presId="urn:microsoft.com/office/officeart/2005/8/layout/radial5"/>
    <dgm:cxn modelId="{AF264AAC-32E3-4BC1-ACA1-6D0C4A66BBDD}" type="presParOf" srcId="{A39A275A-C46D-407C-9058-0DD5944CC954}" destId="{83B08A07-91BA-4934-BF74-CA27004CC3C4}" srcOrd="0" destOrd="0" presId="urn:microsoft.com/office/officeart/2005/8/layout/radial5"/>
    <dgm:cxn modelId="{7645B121-6A13-420A-AF83-FB294AE0DA66}" type="presParOf" srcId="{A39A275A-C46D-407C-9058-0DD5944CC954}" destId="{50EFF624-5E3D-457B-B212-8526EE3DB974}" srcOrd="1" destOrd="0" presId="urn:microsoft.com/office/officeart/2005/8/layout/radial5"/>
    <dgm:cxn modelId="{78D9B75F-2BBC-463B-BC02-0902FB4410CE}" type="presParOf" srcId="{50EFF624-5E3D-457B-B212-8526EE3DB974}" destId="{3C215CD9-707C-44E4-9E6F-15C43B705056}" srcOrd="0" destOrd="0" presId="urn:microsoft.com/office/officeart/2005/8/layout/radial5"/>
    <dgm:cxn modelId="{C9D52C28-CE25-4924-A424-4AB0BB59ED60}" type="presParOf" srcId="{A39A275A-C46D-407C-9058-0DD5944CC954}" destId="{8D50A675-90B5-42F5-967E-D379790A770C}" srcOrd="2" destOrd="0" presId="urn:microsoft.com/office/officeart/2005/8/layout/radial5"/>
    <dgm:cxn modelId="{72E77107-BD2F-4618-8E6C-9B270556DBBC}" type="presParOf" srcId="{A39A275A-C46D-407C-9058-0DD5944CC954}" destId="{905AFBC6-5699-4FF7-A726-7170B42197D9}" srcOrd="3" destOrd="0" presId="urn:microsoft.com/office/officeart/2005/8/layout/radial5"/>
    <dgm:cxn modelId="{57B4A7F9-6486-4912-979B-5C2CE0D2B898}" type="presParOf" srcId="{905AFBC6-5699-4FF7-A726-7170B42197D9}" destId="{1DFB8D41-5E86-4524-903D-1EA3C0E62355}" srcOrd="0" destOrd="0" presId="urn:microsoft.com/office/officeart/2005/8/layout/radial5"/>
    <dgm:cxn modelId="{644E70AA-E10F-4510-BFA5-4CBD948A8C52}" type="presParOf" srcId="{A39A275A-C46D-407C-9058-0DD5944CC954}" destId="{558E53C6-C93F-4AD7-B8AD-3C4526DDACA7}" srcOrd="4" destOrd="0" presId="urn:microsoft.com/office/officeart/2005/8/layout/radial5"/>
    <dgm:cxn modelId="{C6401BCA-3B5E-4336-871F-60595E897C56}" type="presParOf" srcId="{A39A275A-C46D-407C-9058-0DD5944CC954}" destId="{77EE9293-DAF9-4978-B4BA-CEED6D7765B4}" srcOrd="5" destOrd="0" presId="urn:microsoft.com/office/officeart/2005/8/layout/radial5"/>
    <dgm:cxn modelId="{3DBCD3A8-B62B-4199-BD78-8D65CCC257EE}" type="presParOf" srcId="{77EE9293-DAF9-4978-B4BA-CEED6D7765B4}" destId="{1CAFC751-06A5-44D2-9DE0-259F60A915C9}" srcOrd="0" destOrd="0" presId="urn:microsoft.com/office/officeart/2005/8/layout/radial5"/>
    <dgm:cxn modelId="{2FB00CCA-CA70-4959-B487-0082E792777F}" type="presParOf" srcId="{A39A275A-C46D-407C-9058-0DD5944CC954}" destId="{C5AB16E8-98D2-46F5-8457-73FD6110A3D6}" srcOrd="6"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DE3CF1-41EC-49B7-A702-115511885A9E}">
      <dsp:nvSpPr>
        <dsp:cNvPr id="0" name=""/>
        <dsp:cNvSpPr/>
      </dsp:nvSpPr>
      <dsp:spPr>
        <a:xfrm>
          <a:off x="465176" y="542816"/>
          <a:ext cx="3616495" cy="3616495"/>
        </a:xfrm>
        <a:prstGeom prst="blockArc">
          <a:avLst>
            <a:gd name="adj1" fmla="val 11880000"/>
            <a:gd name="adj2" fmla="val 16200000"/>
            <a:gd name="adj3" fmla="val 4641"/>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B324836-C50E-4216-8C07-5342760AAB32}">
      <dsp:nvSpPr>
        <dsp:cNvPr id="0" name=""/>
        <dsp:cNvSpPr/>
      </dsp:nvSpPr>
      <dsp:spPr>
        <a:xfrm>
          <a:off x="465176" y="542816"/>
          <a:ext cx="3616495" cy="3616495"/>
        </a:xfrm>
        <a:prstGeom prst="blockArc">
          <a:avLst>
            <a:gd name="adj1" fmla="val 7560000"/>
            <a:gd name="adj2" fmla="val 11880000"/>
            <a:gd name="adj3" fmla="val 4641"/>
          </a:avLst>
        </a:prstGeom>
        <a:solidFill>
          <a:schemeClr val="accent2">
            <a:hueOff val="3511139"/>
            <a:satOff val="-4379"/>
            <a:lumOff val="103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98939BF-F88A-46E9-971B-FCA334CCC555}">
      <dsp:nvSpPr>
        <dsp:cNvPr id="0" name=""/>
        <dsp:cNvSpPr/>
      </dsp:nvSpPr>
      <dsp:spPr>
        <a:xfrm>
          <a:off x="465176" y="542816"/>
          <a:ext cx="3616495" cy="3616495"/>
        </a:xfrm>
        <a:prstGeom prst="blockArc">
          <a:avLst>
            <a:gd name="adj1" fmla="val 3240000"/>
            <a:gd name="adj2" fmla="val 7560000"/>
            <a:gd name="adj3" fmla="val 4641"/>
          </a:avLst>
        </a:prstGeom>
        <a:solidFill>
          <a:schemeClr val="accent2">
            <a:hueOff val="2340759"/>
            <a:satOff val="-2919"/>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7C3DEB8-B53A-4F0A-8EBF-4ED8743AFF1D}">
      <dsp:nvSpPr>
        <dsp:cNvPr id="0" name=""/>
        <dsp:cNvSpPr/>
      </dsp:nvSpPr>
      <dsp:spPr>
        <a:xfrm>
          <a:off x="465176" y="542816"/>
          <a:ext cx="3616495" cy="3616495"/>
        </a:xfrm>
        <a:prstGeom prst="blockArc">
          <a:avLst>
            <a:gd name="adj1" fmla="val 20520000"/>
            <a:gd name="adj2" fmla="val 3240000"/>
            <a:gd name="adj3" fmla="val 4641"/>
          </a:avLst>
        </a:prstGeom>
        <a:solidFill>
          <a:schemeClr val="accent2">
            <a:hueOff val="1170380"/>
            <a:satOff val="-1460"/>
            <a:lumOff val="34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5235B7-6267-4E66-90E6-1A55765BB47F}">
      <dsp:nvSpPr>
        <dsp:cNvPr id="0" name=""/>
        <dsp:cNvSpPr/>
      </dsp:nvSpPr>
      <dsp:spPr>
        <a:xfrm>
          <a:off x="465176" y="542816"/>
          <a:ext cx="3616495" cy="3616495"/>
        </a:xfrm>
        <a:prstGeom prst="blockArc">
          <a:avLst>
            <a:gd name="adj1" fmla="val 16200000"/>
            <a:gd name="adj2" fmla="val 20520000"/>
            <a:gd name="adj3" fmla="val 4641"/>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F63B2C4-2B11-457E-AD81-4A49721F153D}">
      <dsp:nvSpPr>
        <dsp:cNvPr id="0" name=""/>
        <dsp:cNvSpPr/>
      </dsp:nvSpPr>
      <dsp:spPr>
        <a:xfrm>
          <a:off x="1440871" y="1518511"/>
          <a:ext cx="1665105" cy="166510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1">
            <a:lnSpc>
              <a:spcPct val="90000"/>
            </a:lnSpc>
            <a:spcBef>
              <a:spcPct val="0"/>
            </a:spcBef>
            <a:spcAft>
              <a:spcPct val="35000"/>
            </a:spcAft>
          </a:pPr>
          <a:r>
            <a:rPr lang="ar-SA" sz="2100" kern="1200" dirty="0" smtClean="0"/>
            <a:t>برنامج النشاط البدني المنتظم</a:t>
          </a:r>
          <a:endParaRPr lang="ar-SA" sz="2100" kern="1200" dirty="0"/>
        </a:p>
      </dsp:txBody>
      <dsp:txXfrm>
        <a:off x="1684720" y="1762360"/>
        <a:ext cx="1177407" cy="1177407"/>
      </dsp:txXfrm>
    </dsp:sp>
    <dsp:sp modelId="{CA8F52EF-2392-474E-865A-43172FE303F4}">
      <dsp:nvSpPr>
        <dsp:cNvPr id="0" name=""/>
        <dsp:cNvSpPr/>
      </dsp:nvSpPr>
      <dsp:spPr>
        <a:xfrm>
          <a:off x="1690637" y="1990"/>
          <a:ext cx="1165573" cy="1165573"/>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اللياقة النفسية</a:t>
          </a:r>
          <a:endParaRPr lang="ar-SA" sz="2000" kern="1200" dirty="0"/>
        </a:p>
      </dsp:txBody>
      <dsp:txXfrm>
        <a:off x="1861331" y="172684"/>
        <a:ext cx="824185" cy="824185"/>
      </dsp:txXfrm>
    </dsp:sp>
    <dsp:sp modelId="{792BC7A5-DD54-4E45-B0A3-BD492CD8C275}">
      <dsp:nvSpPr>
        <dsp:cNvPr id="0" name=""/>
        <dsp:cNvSpPr/>
      </dsp:nvSpPr>
      <dsp:spPr>
        <a:xfrm>
          <a:off x="3370476" y="1222464"/>
          <a:ext cx="1165573" cy="1165573"/>
        </a:xfrm>
        <a:prstGeom prst="ellipse">
          <a:avLst/>
        </a:prstGeom>
        <a:solidFill>
          <a:schemeClr val="accent2">
            <a:hueOff val="1170380"/>
            <a:satOff val="-1460"/>
            <a:lumOff val="3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اللياقة العضلية</a:t>
          </a:r>
          <a:endParaRPr lang="ar-SA" sz="2000" kern="1200" dirty="0"/>
        </a:p>
      </dsp:txBody>
      <dsp:txXfrm>
        <a:off x="3541170" y="1393158"/>
        <a:ext cx="824185" cy="824185"/>
      </dsp:txXfrm>
    </dsp:sp>
    <dsp:sp modelId="{E1D8AD93-77FB-46B4-862F-65CA537AEFD6}">
      <dsp:nvSpPr>
        <dsp:cNvPr id="0" name=""/>
        <dsp:cNvSpPr/>
      </dsp:nvSpPr>
      <dsp:spPr>
        <a:xfrm>
          <a:off x="2728834" y="3197233"/>
          <a:ext cx="1165573" cy="1165573"/>
        </a:xfrm>
        <a:prstGeom prst="ellipse">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القلبية التنفسية</a:t>
          </a:r>
          <a:endParaRPr lang="ar-SA" sz="2000" kern="1200" dirty="0"/>
        </a:p>
      </dsp:txBody>
      <dsp:txXfrm>
        <a:off x="2899528" y="3367927"/>
        <a:ext cx="824185" cy="824185"/>
      </dsp:txXfrm>
    </dsp:sp>
    <dsp:sp modelId="{0DFD3E1B-111E-41BF-8C5E-5DABE2543DA5}">
      <dsp:nvSpPr>
        <dsp:cNvPr id="0" name=""/>
        <dsp:cNvSpPr/>
      </dsp:nvSpPr>
      <dsp:spPr>
        <a:xfrm>
          <a:off x="652439" y="3197233"/>
          <a:ext cx="1165573" cy="1165573"/>
        </a:xfrm>
        <a:prstGeom prst="ellipse">
          <a:avLst/>
        </a:prstGeom>
        <a:solidFill>
          <a:schemeClr val="accent2">
            <a:hueOff val="3511139"/>
            <a:satOff val="-4379"/>
            <a:lumOff val="10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التركيب الجسمي</a:t>
          </a:r>
          <a:endParaRPr lang="ar-SA" sz="2000" kern="1200" dirty="0"/>
        </a:p>
      </dsp:txBody>
      <dsp:txXfrm>
        <a:off x="823133" y="3367927"/>
        <a:ext cx="824185" cy="824185"/>
      </dsp:txXfrm>
    </dsp:sp>
    <dsp:sp modelId="{AAD5128E-1A43-426A-8E9C-4F891CC9ADAB}">
      <dsp:nvSpPr>
        <dsp:cNvPr id="0" name=""/>
        <dsp:cNvSpPr/>
      </dsp:nvSpPr>
      <dsp:spPr>
        <a:xfrm>
          <a:off x="10798" y="1222464"/>
          <a:ext cx="1165573" cy="1165573"/>
        </a:xfrm>
        <a:prstGeom prst="ellipse">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t>لياقة المفاصل</a:t>
          </a:r>
          <a:endParaRPr lang="ar-SA" sz="2000" kern="1200" dirty="0"/>
        </a:p>
      </dsp:txBody>
      <dsp:txXfrm>
        <a:off x="181492" y="1393158"/>
        <a:ext cx="824185" cy="8241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B08A07-91BA-4934-BF74-CA27004CC3C4}">
      <dsp:nvSpPr>
        <dsp:cNvPr id="0" name=""/>
        <dsp:cNvSpPr/>
      </dsp:nvSpPr>
      <dsp:spPr>
        <a:xfrm>
          <a:off x="1306735" y="1080358"/>
          <a:ext cx="770904" cy="770904"/>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kern="1200" dirty="0" smtClean="0"/>
            <a:t>المعنى الشخصي</a:t>
          </a:r>
          <a:endParaRPr lang="ar-SA" sz="1300" kern="1200" dirty="0"/>
        </a:p>
      </dsp:txBody>
      <dsp:txXfrm>
        <a:off x="1419631" y="1193254"/>
        <a:ext cx="545112" cy="545112"/>
      </dsp:txXfrm>
    </dsp:sp>
    <dsp:sp modelId="{50EFF624-5E3D-457B-B212-8526EE3DB974}">
      <dsp:nvSpPr>
        <dsp:cNvPr id="0" name=""/>
        <dsp:cNvSpPr/>
      </dsp:nvSpPr>
      <dsp:spPr>
        <a:xfrm rot="16200000">
          <a:off x="1610500" y="799800"/>
          <a:ext cx="163375" cy="262107"/>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ar-SA" sz="1000" kern="1200"/>
        </a:p>
      </dsp:txBody>
      <dsp:txXfrm>
        <a:off x="1635006" y="876727"/>
        <a:ext cx="114363" cy="157265"/>
      </dsp:txXfrm>
    </dsp:sp>
    <dsp:sp modelId="{8D50A675-90B5-42F5-967E-D379790A770C}">
      <dsp:nvSpPr>
        <dsp:cNvPr id="0" name=""/>
        <dsp:cNvSpPr/>
      </dsp:nvSpPr>
      <dsp:spPr>
        <a:xfrm>
          <a:off x="1306735" y="1197"/>
          <a:ext cx="770904" cy="770904"/>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kern="1200" dirty="0" smtClean="0"/>
            <a:t>السمو</a:t>
          </a:r>
          <a:endParaRPr lang="ar-SA" sz="1300" kern="1200" dirty="0"/>
        </a:p>
      </dsp:txBody>
      <dsp:txXfrm>
        <a:off x="1419631" y="114093"/>
        <a:ext cx="545112" cy="545112"/>
      </dsp:txXfrm>
    </dsp:sp>
    <dsp:sp modelId="{905AFBC6-5699-4FF7-A726-7170B42197D9}">
      <dsp:nvSpPr>
        <dsp:cNvPr id="0" name=""/>
        <dsp:cNvSpPr/>
      </dsp:nvSpPr>
      <dsp:spPr>
        <a:xfrm rot="1800000">
          <a:off x="2073785" y="1602234"/>
          <a:ext cx="163375" cy="262107"/>
        </a:xfrm>
        <a:prstGeom prst="rightArrow">
          <a:avLst>
            <a:gd name="adj1" fmla="val 60000"/>
            <a:gd name="adj2" fmla="val 50000"/>
          </a:avLst>
        </a:prstGeom>
        <a:solidFill>
          <a:schemeClr val="accent5">
            <a:hueOff val="-4966938"/>
            <a:satOff val="19906"/>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ar-SA" sz="1000" kern="1200"/>
        </a:p>
      </dsp:txBody>
      <dsp:txXfrm>
        <a:off x="2077068" y="1642402"/>
        <a:ext cx="114363" cy="157265"/>
      </dsp:txXfrm>
    </dsp:sp>
    <dsp:sp modelId="{558E53C6-C93F-4AD7-B8AD-3C4526DDACA7}">
      <dsp:nvSpPr>
        <dsp:cNvPr id="0" name=""/>
        <dsp:cNvSpPr/>
      </dsp:nvSpPr>
      <dsp:spPr>
        <a:xfrm>
          <a:off x="2241316" y="1619938"/>
          <a:ext cx="770904" cy="770904"/>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kern="1200" dirty="0" smtClean="0"/>
            <a:t>اللياقة </a:t>
          </a:r>
          <a:endParaRPr lang="ar-SA" sz="1300" kern="1200" dirty="0"/>
        </a:p>
      </dsp:txBody>
      <dsp:txXfrm>
        <a:off x="2354212" y="1732834"/>
        <a:ext cx="545112" cy="545112"/>
      </dsp:txXfrm>
    </dsp:sp>
    <dsp:sp modelId="{77EE9293-DAF9-4978-B4BA-CEED6D7765B4}">
      <dsp:nvSpPr>
        <dsp:cNvPr id="0" name=""/>
        <dsp:cNvSpPr/>
      </dsp:nvSpPr>
      <dsp:spPr>
        <a:xfrm rot="9000000">
          <a:off x="1147214" y="1602234"/>
          <a:ext cx="163375" cy="262107"/>
        </a:xfrm>
        <a:prstGeom prst="righ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ar-SA" sz="1000" kern="1200"/>
        </a:p>
      </dsp:txBody>
      <dsp:txXfrm rot="10800000">
        <a:off x="1192943" y="1642402"/>
        <a:ext cx="114363" cy="157265"/>
      </dsp:txXfrm>
    </dsp:sp>
    <dsp:sp modelId="{C5AB16E8-98D2-46F5-8457-73FD6110A3D6}">
      <dsp:nvSpPr>
        <dsp:cNvPr id="0" name=""/>
        <dsp:cNvSpPr/>
      </dsp:nvSpPr>
      <dsp:spPr>
        <a:xfrm>
          <a:off x="372155" y="1619938"/>
          <a:ext cx="770904" cy="770904"/>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1">
            <a:lnSpc>
              <a:spcPct val="90000"/>
            </a:lnSpc>
            <a:spcBef>
              <a:spcPct val="0"/>
            </a:spcBef>
            <a:spcAft>
              <a:spcPct val="35000"/>
            </a:spcAft>
          </a:pPr>
          <a:r>
            <a:rPr lang="ar-SA" sz="1300" kern="1200" dirty="0" smtClean="0"/>
            <a:t>الأداء</a:t>
          </a:r>
          <a:endParaRPr lang="ar-SA" sz="1300" kern="1200" dirty="0"/>
        </a:p>
      </dsp:txBody>
      <dsp:txXfrm>
        <a:off x="485051" y="1732834"/>
        <a:ext cx="545112" cy="545112"/>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16A4FF0-9EE3-4F38-82E4-A91D15A0C6E9}" type="datetimeFigureOut">
              <a:rPr lang="ar-SA" smtClean="0"/>
              <a:t>11/03/45</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146FE8A-E8A3-48CC-8284-6AF7BAE2DD17}" type="slidenum">
              <a:rPr lang="ar-SA" smtClean="0"/>
              <a:t>‹#›</a:t>
            </a:fld>
            <a:endParaRPr lang="ar-SA"/>
          </a:p>
        </p:txBody>
      </p:sp>
    </p:spTree>
    <p:extLst>
      <p:ext uri="{BB962C8B-B14F-4D97-AF65-F5344CB8AC3E}">
        <p14:creationId xmlns:p14="http://schemas.microsoft.com/office/powerpoint/2010/main" val="211264815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1124F130-B85B-49C4-99C6-E001F5C8A63A}" type="slidenum">
              <a:rPr lang="ar-SA" smtClean="0"/>
              <a:t>8</a:t>
            </a:fld>
            <a:endParaRPr lang="ar-SA"/>
          </a:p>
        </p:txBody>
      </p:sp>
    </p:spTree>
    <p:extLst>
      <p:ext uri="{BB962C8B-B14F-4D97-AF65-F5344CB8AC3E}">
        <p14:creationId xmlns:p14="http://schemas.microsoft.com/office/powerpoint/2010/main" val="4263944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083CA04F-11EF-40C4-98C6-EBA419A0E956}" type="datetimeFigureOut">
              <a:rPr lang="ar-SA" smtClean="0"/>
              <a:t>11/03/45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552040-6E97-46EA-9EEB-E955627B8287}" type="slidenum">
              <a:rPr lang="ar-SA" smtClean="0"/>
              <a:t>‹#›</a:t>
            </a:fld>
            <a:endParaRPr lang="ar-SA"/>
          </a:p>
        </p:txBody>
      </p:sp>
    </p:spTree>
    <p:extLst>
      <p:ext uri="{BB962C8B-B14F-4D97-AF65-F5344CB8AC3E}">
        <p14:creationId xmlns:p14="http://schemas.microsoft.com/office/powerpoint/2010/main" val="3647061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83CA04F-11EF-40C4-98C6-EBA419A0E956}" type="datetimeFigureOut">
              <a:rPr lang="ar-SA" smtClean="0"/>
              <a:t>11/03/45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552040-6E97-46EA-9EEB-E955627B8287}" type="slidenum">
              <a:rPr lang="ar-SA" smtClean="0"/>
              <a:t>‹#›</a:t>
            </a:fld>
            <a:endParaRPr lang="ar-SA"/>
          </a:p>
        </p:txBody>
      </p:sp>
    </p:spTree>
    <p:extLst>
      <p:ext uri="{BB962C8B-B14F-4D97-AF65-F5344CB8AC3E}">
        <p14:creationId xmlns:p14="http://schemas.microsoft.com/office/powerpoint/2010/main" val="395880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83CA04F-11EF-40C4-98C6-EBA419A0E956}" type="datetimeFigureOut">
              <a:rPr lang="ar-SA" smtClean="0"/>
              <a:t>11/03/45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552040-6E97-46EA-9EEB-E955627B8287}" type="slidenum">
              <a:rPr lang="ar-SA" smtClean="0"/>
              <a:t>‹#›</a:t>
            </a:fld>
            <a:endParaRPr lang="ar-SA"/>
          </a:p>
        </p:txBody>
      </p:sp>
    </p:spTree>
    <p:extLst>
      <p:ext uri="{BB962C8B-B14F-4D97-AF65-F5344CB8AC3E}">
        <p14:creationId xmlns:p14="http://schemas.microsoft.com/office/powerpoint/2010/main" val="440683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83CA04F-11EF-40C4-98C6-EBA419A0E956}" type="datetimeFigureOut">
              <a:rPr lang="ar-SA" smtClean="0"/>
              <a:t>11/03/45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552040-6E97-46EA-9EEB-E955627B8287}" type="slidenum">
              <a:rPr lang="ar-SA" smtClean="0"/>
              <a:t>‹#›</a:t>
            </a:fld>
            <a:endParaRPr lang="ar-SA"/>
          </a:p>
        </p:txBody>
      </p:sp>
    </p:spTree>
    <p:extLst>
      <p:ext uri="{BB962C8B-B14F-4D97-AF65-F5344CB8AC3E}">
        <p14:creationId xmlns:p14="http://schemas.microsoft.com/office/powerpoint/2010/main" val="818481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83CA04F-11EF-40C4-98C6-EBA419A0E956}" type="datetimeFigureOut">
              <a:rPr lang="ar-SA" smtClean="0"/>
              <a:t>11/03/45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8552040-6E97-46EA-9EEB-E955627B8287}" type="slidenum">
              <a:rPr lang="ar-SA" smtClean="0"/>
              <a:t>‹#›</a:t>
            </a:fld>
            <a:endParaRPr lang="ar-SA"/>
          </a:p>
        </p:txBody>
      </p:sp>
    </p:spTree>
    <p:extLst>
      <p:ext uri="{BB962C8B-B14F-4D97-AF65-F5344CB8AC3E}">
        <p14:creationId xmlns:p14="http://schemas.microsoft.com/office/powerpoint/2010/main" val="4209972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083CA04F-11EF-40C4-98C6-EBA419A0E956}" type="datetimeFigureOut">
              <a:rPr lang="ar-SA" smtClean="0"/>
              <a:t>11/03/45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8552040-6E97-46EA-9EEB-E955627B8287}" type="slidenum">
              <a:rPr lang="ar-SA" smtClean="0"/>
              <a:t>‹#›</a:t>
            </a:fld>
            <a:endParaRPr lang="ar-SA"/>
          </a:p>
        </p:txBody>
      </p:sp>
    </p:spTree>
    <p:extLst>
      <p:ext uri="{BB962C8B-B14F-4D97-AF65-F5344CB8AC3E}">
        <p14:creationId xmlns:p14="http://schemas.microsoft.com/office/powerpoint/2010/main" val="2740309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083CA04F-11EF-40C4-98C6-EBA419A0E956}" type="datetimeFigureOut">
              <a:rPr lang="ar-SA" smtClean="0"/>
              <a:t>11/03/45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8552040-6E97-46EA-9EEB-E955627B8287}" type="slidenum">
              <a:rPr lang="ar-SA" smtClean="0"/>
              <a:t>‹#›</a:t>
            </a:fld>
            <a:endParaRPr lang="ar-SA"/>
          </a:p>
        </p:txBody>
      </p:sp>
    </p:spTree>
    <p:extLst>
      <p:ext uri="{BB962C8B-B14F-4D97-AF65-F5344CB8AC3E}">
        <p14:creationId xmlns:p14="http://schemas.microsoft.com/office/powerpoint/2010/main" val="2013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083CA04F-11EF-40C4-98C6-EBA419A0E956}" type="datetimeFigureOut">
              <a:rPr lang="ar-SA" smtClean="0"/>
              <a:t>11/03/45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8552040-6E97-46EA-9EEB-E955627B8287}" type="slidenum">
              <a:rPr lang="ar-SA" smtClean="0"/>
              <a:t>‹#›</a:t>
            </a:fld>
            <a:endParaRPr lang="ar-SA"/>
          </a:p>
        </p:txBody>
      </p:sp>
    </p:spTree>
    <p:extLst>
      <p:ext uri="{BB962C8B-B14F-4D97-AF65-F5344CB8AC3E}">
        <p14:creationId xmlns:p14="http://schemas.microsoft.com/office/powerpoint/2010/main" val="787257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83CA04F-11EF-40C4-98C6-EBA419A0E956}" type="datetimeFigureOut">
              <a:rPr lang="ar-SA" smtClean="0"/>
              <a:t>11/03/45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8552040-6E97-46EA-9EEB-E955627B8287}" type="slidenum">
              <a:rPr lang="ar-SA" smtClean="0"/>
              <a:t>‹#›</a:t>
            </a:fld>
            <a:endParaRPr lang="ar-SA"/>
          </a:p>
        </p:txBody>
      </p:sp>
    </p:spTree>
    <p:extLst>
      <p:ext uri="{BB962C8B-B14F-4D97-AF65-F5344CB8AC3E}">
        <p14:creationId xmlns:p14="http://schemas.microsoft.com/office/powerpoint/2010/main" val="3213631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83CA04F-11EF-40C4-98C6-EBA419A0E956}" type="datetimeFigureOut">
              <a:rPr lang="ar-SA" smtClean="0"/>
              <a:t>11/03/45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8552040-6E97-46EA-9EEB-E955627B8287}" type="slidenum">
              <a:rPr lang="ar-SA" smtClean="0"/>
              <a:t>‹#›</a:t>
            </a:fld>
            <a:endParaRPr lang="ar-SA"/>
          </a:p>
        </p:txBody>
      </p:sp>
    </p:spTree>
    <p:extLst>
      <p:ext uri="{BB962C8B-B14F-4D97-AF65-F5344CB8AC3E}">
        <p14:creationId xmlns:p14="http://schemas.microsoft.com/office/powerpoint/2010/main" val="1655000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83CA04F-11EF-40C4-98C6-EBA419A0E956}" type="datetimeFigureOut">
              <a:rPr lang="ar-SA" smtClean="0"/>
              <a:t>11/03/45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8552040-6E97-46EA-9EEB-E955627B8287}" type="slidenum">
              <a:rPr lang="ar-SA" smtClean="0"/>
              <a:t>‹#›</a:t>
            </a:fld>
            <a:endParaRPr lang="ar-SA"/>
          </a:p>
        </p:txBody>
      </p:sp>
    </p:spTree>
    <p:extLst>
      <p:ext uri="{BB962C8B-B14F-4D97-AF65-F5344CB8AC3E}">
        <p14:creationId xmlns:p14="http://schemas.microsoft.com/office/powerpoint/2010/main" val="2594291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83CA04F-11EF-40C4-98C6-EBA419A0E956}" type="datetimeFigureOut">
              <a:rPr lang="ar-SA" smtClean="0"/>
              <a:t>11/03/45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8552040-6E97-46EA-9EEB-E955627B8287}" type="slidenum">
              <a:rPr lang="ar-SA" smtClean="0"/>
              <a:t>‹#›</a:t>
            </a:fld>
            <a:endParaRPr lang="ar-SA"/>
          </a:p>
        </p:txBody>
      </p:sp>
    </p:spTree>
    <p:extLst>
      <p:ext uri="{BB962C8B-B14F-4D97-AF65-F5344CB8AC3E}">
        <p14:creationId xmlns:p14="http://schemas.microsoft.com/office/powerpoint/2010/main" val="3085594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books.google.com.sa/books?id=k-0rEAAAQBAJ&amp;pg=PT13&amp;dq=physical+education+curriculum+models&amp;hl=ar&amp;sa=X&amp;ved=2ahUKEwjK94myzqH-AhXFTKQEHVH5BIcQ6AF6BAgKEAI#v=onepage&amp;q=physical%20education%20curriculum%20models&amp;f=fals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نماذج المنهج في التربية البدنية </a:t>
            </a:r>
            <a:endParaRPr lang="ar-SA" dirty="0"/>
          </a:p>
        </p:txBody>
      </p:sp>
      <p:sp>
        <p:nvSpPr>
          <p:cNvPr id="3" name="عنوان فرعي 2"/>
          <p:cNvSpPr>
            <a:spLocks noGrp="1"/>
          </p:cNvSpPr>
          <p:nvPr>
            <p:ph type="subTitle" idx="1"/>
          </p:nvPr>
        </p:nvSpPr>
        <p:spPr/>
        <p:txBody>
          <a:bodyPr/>
          <a:lstStyle/>
          <a:p>
            <a:r>
              <a:rPr lang="ar-SA" dirty="0" smtClean="0"/>
              <a:t>المحاضرة </a:t>
            </a:r>
            <a:r>
              <a:rPr lang="ar-SA" dirty="0" smtClean="0"/>
              <a:t>4</a:t>
            </a:r>
            <a:endParaRPr lang="ar-SA" dirty="0" smtClean="0"/>
          </a:p>
          <a:p>
            <a:endParaRPr lang="ar-SA" dirty="0"/>
          </a:p>
        </p:txBody>
      </p:sp>
    </p:spTree>
    <p:extLst>
      <p:ext uri="{BB962C8B-B14F-4D97-AF65-F5344CB8AC3E}">
        <p14:creationId xmlns:p14="http://schemas.microsoft.com/office/powerpoint/2010/main" val="2152486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تصميمات البرنامج- المرحلة المتوسطة</a:t>
            </a:r>
            <a:endParaRPr lang="ar-SA" dirty="0"/>
          </a:p>
        </p:txBody>
      </p:sp>
      <p:sp>
        <p:nvSpPr>
          <p:cNvPr id="3" name="عنصر نائب للمحتوى 2"/>
          <p:cNvSpPr>
            <a:spLocks noGrp="1"/>
          </p:cNvSpPr>
          <p:nvPr>
            <p:ph idx="1"/>
          </p:nvPr>
        </p:nvSpPr>
        <p:spPr/>
        <p:txBody>
          <a:bodyPr>
            <a:normAutofit fontScale="85000" lnSpcReduction="10000"/>
          </a:bodyPr>
          <a:lstStyle/>
          <a:p>
            <a:pPr marL="0" indent="0">
              <a:buNone/>
            </a:pPr>
            <a:r>
              <a:rPr lang="ar-SA" dirty="0" smtClean="0"/>
              <a:t>يتميز برنامج بمراكز التنظيم التالية :</a:t>
            </a:r>
          </a:p>
          <a:p>
            <a:r>
              <a:rPr lang="ar-SA" dirty="0" smtClean="0"/>
              <a:t>تركيز كبير على اللياقة المرتبطة بالصحة عبر العام  الدراسي كله، من خلال الجمع بين التدريس في الفصل وبين التعليم في المعلب مت توظيف وتجسيد اللياقة في كل الانشطة ووحدات التعليم الرياضي. </a:t>
            </a:r>
          </a:p>
          <a:p>
            <a:r>
              <a:rPr lang="ar-SA" dirty="0" smtClean="0"/>
              <a:t>إعطاء المزيد من الوقت لتدريس اللياقة من خلال التمرينات البنائية ووظائفها وأنشطة الأداء الحركي اللائق. </a:t>
            </a:r>
          </a:p>
          <a:p>
            <a:r>
              <a:rPr lang="ar-SA" dirty="0" smtClean="0"/>
              <a:t>تقديم أنشطة الإدارة الذاتية للطلاب خلال العام الدراسي كله. </a:t>
            </a:r>
          </a:p>
          <a:p>
            <a:r>
              <a:rPr lang="ar-SA" dirty="0" smtClean="0"/>
              <a:t>موضوعات معينة في اللياقة يجب ان تدرس من وجهة النظر البيولوجية، ويتم تعزيزها بشكل تطبيقي في الملعب مع ربطها ببعض العلوم مثل التربية الفنية والعلوم الطبيعية والطبية والتقنية . </a:t>
            </a:r>
            <a:endParaRPr lang="ar-SA" dirty="0"/>
          </a:p>
        </p:txBody>
      </p:sp>
    </p:spTree>
    <p:extLst>
      <p:ext uri="{BB962C8B-B14F-4D97-AF65-F5344CB8AC3E}">
        <p14:creationId xmlns:p14="http://schemas.microsoft.com/office/powerpoint/2010/main" val="499259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خطة </a:t>
            </a:r>
            <a:r>
              <a:rPr lang="ar-SA" dirty="0" err="1" smtClean="0"/>
              <a:t>شتنت</a:t>
            </a:r>
            <a:r>
              <a:rPr lang="ar-SA" dirty="0" smtClean="0"/>
              <a:t> هيل للياقة البدنية المرتبطة بالصحة</a:t>
            </a:r>
            <a:endParaRPr lang="ar-SA" dirty="0"/>
          </a:p>
        </p:txBody>
      </p:sp>
      <p:sp>
        <p:nvSpPr>
          <p:cNvPr id="3" name="عنصر نائب للمحتوى 2"/>
          <p:cNvSpPr>
            <a:spLocks noGrp="1"/>
          </p:cNvSpPr>
          <p:nvPr>
            <p:ph idx="1"/>
          </p:nvPr>
        </p:nvSpPr>
        <p:spPr/>
        <p:txBody>
          <a:bodyPr>
            <a:normAutofit/>
          </a:bodyPr>
          <a:lstStyle/>
          <a:p>
            <a:r>
              <a:rPr lang="ar-SA" dirty="0" smtClean="0"/>
              <a:t>الوحدة الأولى (مدخل للياقة )</a:t>
            </a:r>
          </a:p>
          <a:p>
            <a:r>
              <a:rPr lang="ar-SA" dirty="0" smtClean="0"/>
              <a:t>الوحدة الثانية (اللياقة القلبية التنفسية ).</a:t>
            </a:r>
          </a:p>
          <a:p>
            <a:r>
              <a:rPr lang="ar-SA" dirty="0" smtClean="0"/>
              <a:t>الوحدة الثالثة (القوة العضلية والجلد)</a:t>
            </a:r>
          </a:p>
          <a:p>
            <a:r>
              <a:rPr lang="ar-SA" dirty="0" smtClean="0"/>
              <a:t>الوحدة الرابعة ( مخلص ومكونات اللياقة البدنية المرتبطة بالصحة. </a:t>
            </a:r>
          </a:p>
          <a:p>
            <a:r>
              <a:rPr lang="ar-SA" dirty="0" smtClean="0"/>
              <a:t>الوحدة الخامسة (تركيب الجسم والتغذية )</a:t>
            </a:r>
          </a:p>
          <a:p>
            <a:r>
              <a:rPr lang="ar-SA" dirty="0" smtClean="0"/>
              <a:t>الوحدة السادسة (تصميم برنامج فردي للتمرينات) </a:t>
            </a:r>
          </a:p>
        </p:txBody>
      </p:sp>
    </p:spTree>
    <p:extLst>
      <p:ext uri="{BB962C8B-B14F-4D97-AF65-F5344CB8AC3E}">
        <p14:creationId xmlns:p14="http://schemas.microsoft.com/office/powerpoint/2010/main" val="546072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الوحدة الأولى مدخل للياقة </a:t>
            </a:r>
            <a:endParaRPr lang="ar-SA" dirty="0"/>
          </a:p>
        </p:txBody>
      </p:sp>
      <p:sp>
        <p:nvSpPr>
          <p:cNvPr id="3" name="عنصر نائب للمحتوى 2"/>
          <p:cNvSpPr>
            <a:spLocks noGrp="1"/>
          </p:cNvSpPr>
          <p:nvPr>
            <p:ph idx="1"/>
          </p:nvPr>
        </p:nvSpPr>
        <p:spPr/>
        <p:txBody>
          <a:bodyPr>
            <a:normAutofit fontScale="77500" lnSpcReduction="20000"/>
          </a:bodyPr>
          <a:lstStyle/>
          <a:p>
            <a:pPr marL="0" indent="0">
              <a:buNone/>
            </a:pPr>
            <a:r>
              <a:rPr lang="ar-SA" dirty="0" smtClean="0"/>
              <a:t>مكونات الوحدة كالتالي :</a:t>
            </a:r>
          </a:p>
          <a:p>
            <a:pPr marL="0" indent="0">
              <a:buNone/>
            </a:pPr>
            <a:r>
              <a:rPr lang="ar-SA" dirty="0" smtClean="0"/>
              <a:t>1- مبادئ الاحماء</a:t>
            </a:r>
          </a:p>
          <a:p>
            <a:pPr>
              <a:buFont typeface="Wingdings" panose="05000000000000000000" pitchFamily="2" charset="2"/>
              <a:buChar char="Ø"/>
            </a:pPr>
            <a:r>
              <a:rPr lang="ar-SA" dirty="0" smtClean="0"/>
              <a:t>اسس المد وتمرينات الاعداد العام.</a:t>
            </a:r>
          </a:p>
          <a:p>
            <a:pPr marL="0" indent="0">
              <a:buNone/>
            </a:pPr>
            <a:r>
              <a:rPr lang="ar-SA" dirty="0" smtClean="0"/>
              <a:t>2- تعريف اللياقة البدنية </a:t>
            </a:r>
          </a:p>
          <a:p>
            <a:pPr>
              <a:buFont typeface="Wingdings" panose="05000000000000000000" pitchFamily="2" charset="2"/>
              <a:buChar char="Ø"/>
            </a:pPr>
            <a:r>
              <a:rPr lang="ar-SA" dirty="0" smtClean="0"/>
              <a:t>نظرة عامة على مكونات اللياقة البدنية </a:t>
            </a:r>
          </a:p>
          <a:p>
            <a:pPr marL="0" indent="0">
              <a:buNone/>
            </a:pPr>
            <a:r>
              <a:rPr lang="ar-SA" sz="3100" dirty="0" smtClean="0"/>
              <a:t>3- الالعاب</a:t>
            </a:r>
            <a:r>
              <a:rPr lang="ar-SA" dirty="0" smtClean="0"/>
              <a:t> الهوائية </a:t>
            </a:r>
          </a:p>
          <a:p>
            <a:pPr marL="0" indent="0">
              <a:buNone/>
            </a:pPr>
            <a:r>
              <a:rPr lang="ar-SA" sz="3100" dirty="0" smtClean="0"/>
              <a:t>4- فوائد</a:t>
            </a:r>
            <a:r>
              <a:rPr lang="ar-SA" dirty="0" smtClean="0"/>
              <a:t> التمرينات </a:t>
            </a:r>
          </a:p>
          <a:p>
            <a:pPr>
              <a:buFont typeface="Wingdings" panose="05000000000000000000" pitchFamily="2" charset="2"/>
              <a:buChar char="Ø"/>
            </a:pPr>
            <a:r>
              <a:rPr lang="ar-SA" dirty="0" smtClean="0"/>
              <a:t>الحصائل المرغوبة للتربية البدنية </a:t>
            </a:r>
          </a:p>
          <a:p>
            <a:pPr marL="0" indent="0">
              <a:buNone/>
            </a:pPr>
            <a:r>
              <a:rPr lang="ar-SA" dirty="0" smtClean="0"/>
              <a:t>5- نبض القلب كهدف </a:t>
            </a:r>
          </a:p>
          <a:p>
            <a:pPr marL="0" indent="0">
              <a:buNone/>
            </a:pPr>
            <a:r>
              <a:rPr lang="ar-SA" dirty="0" smtClean="0"/>
              <a:t>6- مفهوم أفضل صحة شخصية </a:t>
            </a:r>
          </a:p>
          <a:p>
            <a:pPr>
              <a:buFont typeface="Wingdings" panose="05000000000000000000" pitchFamily="2" charset="2"/>
              <a:buChar char="Ø"/>
            </a:pPr>
            <a:r>
              <a:rPr lang="ar-SA" dirty="0" smtClean="0"/>
              <a:t>وضع هدف للمهارة المرتبطة باللياقة </a:t>
            </a:r>
          </a:p>
          <a:p>
            <a:pPr marL="0" indent="0">
              <a:buNone/>
            </a:pPr>
            <a:endParaRPr lang="ar-SA" dirty="0"/>
          </a:p>
        </p:txBody>
      </p:sp>
    </p:spTree>
    <p:extLst>
      <p:ext uri="{BB962C8B-B14F-4D97-AF65-F5344CB8AC3E}">
        <p14:creationId xmlns:p14="http://schemas.microsoft.com/office/powerpoint/2010/main" val="1665713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نموذج المعنى الشخصي </a:t>
            </a:r>
            <a:br>
              <a:rPr lang="ar-SA" dirty="0" smtClean="0"/>
            </a:br>
            <a:r>
              <a:rPr lang="en-US" dirty="0" smtClean="0"/>
              <a:t>Personal Meaning Model</a:t>
            </a:r>
            <a:endParaRPr lang="ar-SA" dirty="0"/>
          </a:p>
        </p:txBody>
      </p:sp>
      <p:sp>
        <p:nvSpPr>
          <p:cNvPr id="3" name="عنصر نائب للمحتوى 2"/>
          <p:cNvSpPr>
            <a:spLocks noGrp="1"/>
          </p:cNvSpPr>
          <p:nvPr>
            <p:ph idx="1"/>
          </p:nvPr>
        </p:nvSpPr>
        <p:spPr/>
        <p:txBody>
          <a:bodyPr/>
          <a:lstStyle/>
          <a:p>
            <a:r>
              <a:rPr lang="ar-SA" dirty="0" smtClean="0"/>
              <a:t>تأسس على التوجه القيم للتكامل البيئي وهو النموذج الوحيد من نماذج المنهج الذي لم يؤسس على مدخل المادة الدراسة، هو يهدف إلى تحقيق الذات. </a:t>
            </a:r>
          </a:p>
          <a:p>
            <a:endParaRPr lang="ar-SA" dirty="0"/>
          </a:p>
        </p:txBody>
      </p:sp>
    </p:spTree>
    <p:extLst>
      <p:ext uri="{BB962C8B-B14F-4D97-AF65-F5344CB8AC3E}">
        <p14:creationId xmlns:p14="http://schemas.microsoft.com/office/powerpoint/2010/main" val="1827524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اصول النموذج ومصادره</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نادى مفكري التربية البدنية إلى إعادة النظر والبحث عن اتجاهات جديدة في أعقاب الحرب العالمية الثانية، ودور الحركة في التنمية الشاملة. </a:t>
            </a:r>
          </a:p>
          <a:p>
            <a:r>
              <a:rPr lang="ar-SA" dirty="0" smtClean="0"/>
              <a:t>ظهرت مؤلفات تناولت التأكيد على المعنى الشخصي للنشاط البدني للإنسان وليس مجرد </a:t>
            </a:r>
            <a:r>
              <a:rPr lang="ar-SA" dirty="0" err="1" smtClean="0"/>
              <a:t>أداءات</a:t>
            </a:r>
            <a:r>
              <a:rPr lang="ar-SA" dirty="0" smtClean="0"/>
              <a:t> بدنية فقط، فكتبت </a:t>
            </a:r>
            <a:r>
              <a:rPr lang="ar-SA" dirty="0" err="1" smtClean="0"/>
              <a:t>اليانور</a:t>
            </a:r>
            <a:r>
              <a:rPr lang="ar-SA" dirty="0" smtClean="0"/>
              <a:t> </a:t>
            </a:r>
            <a:r>
              <a:rPr lang="ar-SA" dirty="0" err="1" smtClean="0"/>
              <a:t>ميثنى</a:t>
            </a:r>
            <a:r>
              <a:rPr lang="ar-SA" dirty="0" smtClean="0"/>
              <a:t> عام 1965م مقالة بعنوان «هذه التربية البدنية» ، وكانت بمثابه انطلاقه إصلاح منهج التربية البدنية.</a:t>
            </a:r>
          </a:p>
          <a:p>
            <a:r>
              <a:rPr lang="ar-SA" dirty="0" smtClean="0"/>
              <a:t>ظهر مفهوم المعنى الشخصي ليؤكد أهمية الأغراض الفردية للتحرك في سياق التفاعل بين الفرد والبيئة. </a:t>
            </a:r>
            <a:endParaRPr lang="ar-SA" dirty="0"/>
          </a:p>
        </p:txBody>
      </p:sp>
    </p:spTree>
    <p:extLst>
      <p:ext uri="{BB962C8B-B14F-4D97-AF65-F5344CB8AC3E}">
        <p14:creationId xmlns:p14="http://schemas.microsoft.com/office/powerpoint/2010/main" val="891913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اصول النموذج ومصادره</a:t>
            </a:r>
            <a:endParaRPr lang="ar-SA" dirty="0"/>
          </a:p>
        </p:txBody>
      </p:sp>
      <p:sp>
        <p:nvSpPr>
          <p:cNvPr id="3" name="عنصر نائب للمحتوى 2"/>
          <p:cNvSpPr>
            <a:spLocks noGrp="1"/>
          </p:cNvSpPr>
          <p:nvPr>
            <p:ph idx="1"/>
          </p:nvPr>
        </p:nvSpPr>
        <p:spPr/>
        <p:txBody>
          <a:bodyPr>
            <a:normAutofit lnSpcReduction="10000"/>
          </a:bodyPr>
          <a:lstStyle/>
          <a:p>
            <a:r>
              <a:rPr lang="ar-SA" dirty="0" smtClean="0"/>
              <a:t>اعتمد نموذج المعنى الشخصي على مصدرين من الأدبيات :</a:t>
            </a:r>
          </a:p>
          <a:p>
            <a:r>
              <a:rPr lang="ar-SA" dirty="0" smtClean="0"/>
              <a:t>الكتابات الفلسفية والنفسية التي وجهتنا إلى قيمة عملية تعلم المهارات. </a:t>
            </a:r>
          </a:p>
          <a:p>
            <a:r>
              <a:rPr lang="ar-SA" dirty="0" smtClean="0"/>
              <a:t>أعمال العلماء الذين قدموا تصنيفات عن الأهداف التعليمية أمثال بلوم وزملائه، </a:t>
            </a:r>
            <a:r>
              <a:rPr lang="ar-SA" dirty="0" err="1" smtClean="0"/>
              <a:t>وهارو</a:t>
            </a:r>
            <a:r>
              <a:rPr lang="ar-SA" dirty="0" smtClean="0"/>
              <a:t> وبذلك أمكن صياغة الإطار </a:t>
            </a:r>
            <a:r>
              <a:rPr lang="ar-SA" dirty="0" err="1" smtClean="0"/>
              <a:t>المفاهيمي</a:t>
            </a:r>
            <a:r>
              <a:rPr lang="ar-SA" dirty="0" smtClean="0"/>
              <a:t> لنموذج المعنى الشخصي من افتراض ( إن تعلم حركة الانسان يتطلب مهارات حركية خاصة ومتميزة ، والتي اشتقت من المنظور الفلسفي الشخصي في العملية ، وعرض خلال قوائم التصنيفات السلوكي </a:t>
            </a:r>
            <a:r>
              <a:rPr lang="ar-SA" dirty="0" err="1" smtClean="0"/>
              <a:t>للاهداف</a:t>
            </a:r>
            <a:r>
              <a:rPr lang="ar-SA" dirty="0" smtClean="0"/>
              <a:t> التعليمية)</a:t>
            </a:r>
            <a:endParaRPr lang="ar-SA" dirty="0"/>
          </a:p>
        </p:txBody>
      </p:sp>
    </p:spTree>
    <p:extLst>
      <p:ext uri="{BB962C8B-B14F-4D97-AF65-F5344CB8AC3E}">
        <p14:creationId xmlns:p14="http://schemas.microsoft.com/office/powerpoint/2010/main" val="1738871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مبادئ نموذج المعنى الشخصي</a:t>
            </a:r>
            <a:endParaRPr lang="ar-SA" dirty="0"/>
          </a:p>
        </p:txBody>
      </p:sp>
      <p:sp>
        <p:nvSpPr>
          <p:cNvPr id="3" name="عنصر نائب للمحتوى 2"/>
          <p:cNvSpPr>
            <a:spLocks noGrp="1"/>
          </p:cNvSpPr>
          <p:nvPr>
            <p:ph idx="1"/>
          </p:nvPr>
        </p:nvSpPr>
        <p:spPr/>
        <p:txBody>
          <a:bodyPr>
            <a:normAutofit fontScale="85000" lnSpcReduction="20000"/>
          </a:bodyPr>
          <a:lstStyle/>
          <a:p>
            <a:pPr marL="0" indent="0">
              <a:buNone/>
            </a:pPr>
            <a:r>
              <a:rPr lang="ar-SA" dirty="0" smtClean="0"/>
              <a:t>قدمت جويت مبادئ ومعتقدات اساسية لنموذج المعنى الشخصي عام 1981م ، كالتالي :</a:t>
            </a:r>
          </a:p>
          <a:p>
            <a:pPr>
              <a:buFont typeface="Wingdings" panose="05000000000000000000" pitchFamily="2" charset="2"/>
              <a:buChar char="Ø"/>
            </a:pPr>
            <a:r>
              <a:rPr lang="ar-SA" dirty="0" smtClean="0"/>
              <a:t>الفرد كائن شمولي مستمر في عملية الوجود ، وهو الذي يستطيع ان يقرر ما ينوى ان يفعله ولأي غرض. </a:t>
            </a:r>
          </a:p>
          <a:p>
            <a:pPr>
              <a:buFont typeface="Wingdings" panose="05000000000000000000" pitchFamily="2" charset="2"/>
              <a:buChar char="Ø"/>
            </a:pPr>
            <a:r>
              <a:rPr lang="ar-SA" dirty="0" smtClean="0"/>
              <a:t>إثراء المعنى وتأكيده هو الاهتمام الأساسي للتربية. </a:t>
            </a:r>
          </a:p>
          <a:p>
            <a:pPr>
              <a:buFont typeface="Wingdings" panose="05000000000000000000" pitchFamily="2" charset="2"/>
              <a:buChar char="Ø"/>
            </a:pPr>
            <a:r>
              <a:rPr lang="ar-SA" dirty="0" smtClean="0"/>
              <a:t>الاهتمام المبدئي للتربية البدنية هو البحث عن معنى حركة الفرد في تفاعله مع البيئة. </a:t>
            </a:r>
          </a:p>
          <a:p>
            <a:pPr>
              <a:buFont typeface="Wingdings" panose="05000000000000000000" pitchFamily="2" charset="2"/>
              <a:buChar char="Ø"/>
            </a:pPr>
            <a:r>
              <a:rPr lang="ar-SA" dirty="0" smtClean="0"/>
              <a:t>الأهداف الأساسية للتربية هي تنمية الفرد ، التوافق البيئي، التفاعل الاجتماعي. </a:t>
            </a:r>
          </a:p>
          <a:p>
            <a:pPr>
              <a:buFont typeface="Wingdings" panose="05000000000000000000" pitchFamily="2" charset="2"/>
              <a:buChar char="Ø"/>
            </a:pPr>
            <a:r>
              <a:rPr lang="ar-SA" dirty="0" smtClean="0"/>
              <a:t>تعد عملية تعلم المهارات تعلما أساسيا وجوهرياً. </a:t>
            </a:r>
          </a:p>
          <a:p>
            <a:pPr>
              <a:buFont typeface="Wingdings" panose="05000000000000000000" pitchFamily="2" charset="2"/>
              <a:buChar char="Ø"/>
            </a:pPr>
            <a:r>
              <a:rPr lang="ar-SA" dirty="0" smtClean="0"/>
              <a:t>منهج اليوم يتطلب توجيها مستقبلياً. </a:t>
            </a:r>
            <a:endParaRPr lang="ar-SA" dirty="0"/>
          </a:p>
        </p:txBody>
      </p:sp>
    </p:spTree>
    <p:extLst>
      <p:ext uri="{BB962C8B-B14F-4D97-AF65-F5344CB8AC3E}">
        <p14:creationId xmlns:p14="http://schemas.microsoft.com/office/powerpoint/2010/main" val="2106637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الأهداف والحصائل التربوية </a:t>
            </a:r>
            <a:endParaRPr lang="ar-SA" dirty="0"/>
          </a:p>
        </p:txBody>
      </p:sp>
      <p:sp>
        <p:nvSpPr>
          <p:cNvPr id="3" name="عنصر نائب للمحتوى 2"/>
          <p:cNvSpPr>
            <a:spLocks noGrp="1"/>
          </p:cNvSpPr>
          <p:nvPr>
            <p:ph idx="1"/>
          </p:nvPr>
        </p:nvSpPr>
        <p:spPr/>
        <p:txBody>
          <a:bodyPr>
            <a:normAutofit/>
          </a:bodyPr>
          <a:lstStyle/>
          <a:p>
            <a:r>
              <a:rPr lang="ar-SA" dirty="0" smtClean="0"/>
              <a:t>التنمية الشاملة للفرد. يفترض ان يجد الفرد معنى ومغزى من خلال مشاركته في النشاط الحركي فقد يركز على المعنى من خلال الشعور بالمتعة والبهجة والرضا ، أو بناء على الأنشطة  الحركية لتحقيق أهداف داخلية هامة للمشاركة ، وهذا الاشتراك في النشاط المبني على المعنى في التربية البدنية يتطلب أنشطة تعليمية تشتمل على تعلم الفرد في جميع جوانب سلوكه. </a:t>
            </a:r>
          </a:p>
        </p:txBody>
      </p:sp>
    </p:spTree>
    <p:extLst>
      <p:ext uri="{BB962C8B-B14F-4D97-AF65-F5344CB8AC3E}">
        <p14:creationId xmlns:p14="http://schemas.microsoft.com/office/powerpoint/2010/main" val="26808901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المسؤولية الاجتماعية:</a:t>
            </a:r>
          </a:p>
          <a:p>
            <a:pPr marL="0" indent="0">
              <a:buNone/>
            </a:pPr>
            <a:r>
              <a:rPr lang="ar-SA" dirty="0" smtClean="0"/>
              <a:t> ينمو الفرد بشمول وتكامل ويتضمن ذلك توجيه الفرد لتنمية مهاراته وقدراته الاجتماعية المتوقعة لمسايرة الاخرين في  المجتمع والتوافق معهم، من خلق جو اجتماعي في درس التربية البدنية لمقابلة مشكلات الثقافات المتعدد (المجتمع الامريكي) حيث البيئة الحركية وما يصاحبها من اتصال تعد بمثابة وسط خصب لتنمية العلاقات وتقدير الاخرين والتطبيع الثقافي من خلال التفاعل الاجتماعي الايجابي. </a:t>
            </a:r>
          </a:p>
          <a:p>
            <a:endParaRPr lang="ar-SA" dirty="0"/>
          </a:p>
        </p:txBody>
      </p:sp>
    </p:spTree>
    <p:extLst>
      <p:ext uri="{BB962C8B-B14F-4D97-AF65-F5344CB8AC3E}">
        <p14:creationId xmlns:p14="http://schemas.microsoft.com/office/powerpoint/2010/main" val="12189117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الإطار </a:t>
            </a:r>
            <a:r>
              <a:rPr lang="ar-SA" dirty="0" err="1" smtClean="0"/>
              <a:t>المفاهيمي</a:t>
            </a:r>
            <a:endParaRPr lang="ar-SA" dirty="0"/>
          </a:p>
        </p:txBody>
      </p:sp>
      <p:sp>
        <p:nvSpPr>
          <p:cNvPr id="3" name="عنصر نائب للمحتوى 2"/>
          <p:cNvSpPr>
            <a:spLocks noGrp="1"/>
          </p:cNvSpPr>
          <p:nvPr>
            <p:ph idx="1"/>
          </p:nvPr>
        </p:nvSpPr>
        <p:spPr/>
        <p:txBody>
          <a:bodyPr>
            <a:normAutofit fontScale="85000" lnSpcReduction="20000"/>
          </a:bodyPr>
          <a:lstStyle/>
          <a:p>
            <a:r>
              <a:rPr lang="ar-SA" dirty="0" smtClean="0"/>
              <a:t>عبارة عن شبكة من المفاهيم لتحديد طبيعة المعاني الشخصية وأفكارها من خلال المشاركة في الأنشطة الحركية. </a:t>
            </a:r>
          </a:p>
          <a:p>
            <a:r>
              <a:rPr lang="ar-SA" dirty="0" smtClean="0"/>
              <a:t>قدمت جويت 1980م مقترح حول ثلاث فئات عريضة تجمع القيم في نموذج المعنى الشخصي ، تساعد على تصميم المنهج ، كالتالي :</a:t>
            </a:r>
          </a:p>
          <a:p>
            <a:pPr marL="514350" indent="-514350">
              <a:buFont typeface="+mj-lt"/>
              <a:buAutoNum type="arabicPeriod"/>
            </a:pPr>
            <a:r>
              <a:rPr lang="ar-SA" dirty="0" smtClean="0"/>
              <a:t>اللياقة البدنية. </a:t>
            </a:r>
          </a:p>
          <a:p>
            <a:pPr marL="514350" indent="-514350">
              <a:buFont typeface="+mj-lt"/>
              <a:buAutoNum type="arabicPeriod"/>
            </a:pPr>
            <a:r>
              <a:rPr lang="ar-SA" dirty="0" smtClean="0"/>
              <a:t>الأداء .</a:t>
            </a:r>
          </a:p>
          <a:p>
            <a:pPr marL="514350" indent="-514350">
              <a:buFont typeface="+mj-lt"/>
              <a:buAutoNum type="arabicPeriod"/>
            </a:pPr>
            <a:r>
              <a:rPr lang="ar-SA" dirty="0" smtClean="0"/>
              <a:t>السمو. </a:t>
            </a:r>
          </a:p>
          <a:p>
            <a:pPr marL="514350" indent="-514350">
              <a:buFont typeface="+mj-lt"/>
              <a:buAutoNum type="arabicPeriod"/>
            </a:pPr>
            <a:endParaRPr lang="ar-SA" dirty="0" smtClean="0"/>
          </a:p>
          <a:p>
            <a:pPr marL="0" indent="0">
              <a:buNone/>
            </a:pPr>
            <a:r>
              <a:rPr lang="ar-SA" dirty="0" smtClean="0"/>
              <a:t>ويشتمل المنهج على مكونين رئيسيين:</a:t>
            </a:r>
          </a:p>
          <a:p>
            <a:pPr>
              <a:buFont typeface="Wingdings" panose="05000000000000000000" pitchFamily="2" charset="2"/>
              <a:buChar char="Ø"/>
            </a:pPr>
            <a:r>
              <a:rPr lang="ar-SA" dirty="0" smtClean="0"/>
              <a:t>سلسلة من أغراض المشاركة في الحركة. </a:t>
            </a:r>
          </a:p>
          <a:p>
            <a:pPr>
              <a:buFont typeface="Wingdings" panose="05000000000000000000" pitchFamily="2" charset="2"/>
              <a:buChar char="Ø"/>
            </a:pPr>
            <a:r>
              <a:rPr lang="ar-SA" dirty="0" smtClean="0"/>
              <a:t>منظومة فئة الحركة. </a:t>
            </a:r>
            <a:endParaRPr lang="ar-SA" dirty="0"/>
          </a:p>
        </p:txBody>
      </p:sp>
      <p:graphicFrame>
        <p:nvGraphicFramePr>
          <p:cNvPr id="4" name="رسم تخطيطي 3"/>
          <p:cNvGraphicFramePr/>
          <p:nvPr>
            <p:extLst>
              <p:ext uri="{D42A27DB-BD31-4B8C-83A1-F6EECF244321}">
                <p14:modId xmlns:p14="http://schemas.microsoft.com/office/powerpoint/2010/main" val="2590062636"/>
              </p:ext>
            </p:extLst>
          </p:nvPr>
        </p:nvGraphicFramePr>
        <p:xfrm>
          <a:off x="683568" y="3140968"/>
          <a:ext cx="3384376" cy="2392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8913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أهداف المحاضرة</a:t>
            </a:r>
            <a:endParaRPr lang="ar-SA" dirty="0"/>
          </a:p>
        </p:txBody>
      </p:sp>
      <p:sp>
        <p:nvSpPr>
          <p:cNvPr id="3" name="عنصر نائب للمحتوى 2"/>
          <p:cNvSpPr>
            <a:spLocks noGrp="1"/>
          </p:cNvSpPr>
          <p:nvPr>
            <p:ph idx="1"/>
          </p:nvPr>
        </p:nvSpPr>
        <p:spPr/>
        <p:txBody>
          <a:bodyPr/>
          <a:lstStyle/>
          <a:p>
            <a:r>
              <a:rPr lang="ar-SA" dirty="0" smtClean="0"/>
              <a:t>سوف يكون الطالب قادراً على :</a:t>
            </a:r>
          </a:p>
          <a:p>
            <a:r>
              <a:rPr lang="ar-SA" dirty="0" smtClean="0"/>
              <a:t>مقارنة نماذج المنهج في التربية البدنية: </a:t>
            </a:r>
            <a:r>
              <a:rPr lang="ar-SA" dirty="0" err="1" smtClean="0"/>
              <a:t>التراللياقة</a:t>
            </a:r>
            <a:r>
              <a:rPr lang="ar-SA" dirty="0" smtClean="0"/>
              <a:t> البدنية، والمعنى الشخصي </a:t>
            </a:r>
            <a:endParaRPr lang="ar-SA" dirty="0" smtClean="0"/>
          </a:p>
          <a:p>
            <a:endParaRPr lang="ar-SA" dirty="0"/>
          </a:p>
        </p:txBody>
      </p:sp>
    </p:spTree>
    <p:extLst>
      <p:ext uri="{BB962C8B-B14F-4D97-AF65-F5344CB8AC3E}">
        <p14:creationId xmlns:p14="http://schemas.microsoft.com/office/powerpoint/2010/main" val="537852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أغراض المنهج في نموذج المعنى الشخصي</a:t>
            </a:r>
            <a:endParaRPr lang="ar-SA" dirty="0"/>
          </a:p>
        </p:txBody>
      </p:sp>
      <p:sp>
        <p:nvSpPr>
          <p:cNvPr id="3" name="عنصر نائب للمحتوى 2"/>
          <p:cNvSpPr>
            <a:spLocks noGrp="1"/>
          </p:cNvSpPr>
          <p:nvPr>
            <p:ph idx="1"/>
          </p:nvPr>
        </p:nvSpPr>
        <p:spPr/>
        <p:txBody>
          <a:bodyPr>
            <a:normAutofit lnSpcReduction="10000"/>
          </a:bodyPr>
          <a:lstStyle/>
          <a:p>
            <a:pPr marL="0" indent="0">
              <a:buNone/>
            </a:pPr>
            <a:r>
              <a:rPr lang="ar-SA" dirty="0" smtClean="0">
                <a:solidFill>
                  <a:srgbClr val="FF0000"/>
                </a:solidFill>
              </a:rPr>
              <a:t>أولاً: تنمية الفرد. أنا اتحرك لأحقق تنمية قدراتي الإنسانية:</a:t>
            </a:r>
          </a:p>
          <a:p>
            <a:r>
              <a:rPr lang="ar-SA" dirty="0" smtClean="0"/>
              <a:t>الكفاية الوظيفية. اتحرك لتحسين قدراتي الوظيفية والمحافظة عليها. </a:t>
            </a:r>
          </a:p>
          <a:p>
            <a:r>
              <a:rPr lang="ar-SA" dirty="0" smtClean="0"/>
              <a:t>الكفاية الدورية التنفسية: تحسين وظائفي الدورية التنفسية.</a:t>
            </a:r>
          </a:p>
          <a:p>
            <a:r>
              <a:rPr lang="ar-SA" dirty="0" smtClean="0"/>
              <a:t>الكفاية الميكانيكية: تحسين مدى فعالية حركاتي. </a:t>
            </a:r>
          </a:p>
          <a:p>
            <a:r>
              <a:rPr lang="ar-SA" dirty="0" smtClean="0"/>
              <a:t>العافية: اتحرك لتحقيق الصحة الشاملة .</a:t>
            </a:r>
          </a:p>
          <a:p>
            <a:r>
              <a:rPr lang="ar-SA" dirty="0" smtClean="0"/>
              <a:t>فهم الذات: اتحرك لاكتساب المعرفة بالذات. </a:t>
            </a:r>
          </a:p>
          <a:p>
            <a:r>
              <a:rPr lang="ar-SA" dirty="0" smtClean="0"/>
              <a:t>التحدي: اتحرك لاختبار مقدرتي وشجاعتي.</a:t>
            </a:r>
            <a:endParaRPr lang="ar-SA" dirty="0"/>
          </a:p>
        </p:txBody>
      </p:sp>
    </p:spTree>
    <p:extLst>
      <p:ext uri="{BB962C8B-B14F-4D97-AF65-F5344CB8AC3E}">
        <p14:creationId xmlns:p14="http://schemas.microsoft.com/office/powerpoint/2010/main" val="10036457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أغراض المنهج في نموذج المعنى الشخصي</a:t>
            </a:r>
            <a:endParaRPr lang="ar-SA" dirty="0"/>
          </a:p>
        </p:txBody>
      </p:sp>
      <p:sp>
        <p:nvSpPr>
          <p:cNvPr id="3" name="عنصر نائب للمحتوى 2"/>
          <p:cNvSpPr>
            <a:spLocks noGrp="1"/>
          </p:cNvSpPr>
          <p:nvPr>
            <p:ph idx="1"/>
          </p:nvPr>
        </p:nvSpPr>
        <p:spPr/>
        <p:txBody>
          <a:bodyPr/>
          <a:lstStyle/>
          <a:p>
            <a:pPr marL="0" indent="0">
              <a:buNone/>
            </a:pPr>
            <a:r>
              <a:rPr lang="ar-SA" dirty="0" smtClean="0">
                <a:solidFill>
                  <a:srgbClr val="FF0000"/>
                </a:solidFill>
              </a:rPr>
              <a:t>ثانياً: التوافق البيئي . انا اتحرك للتكيف وضبط بيئتي الفيزيقية (المادية). </a:t>
            </a:r>
          </a:p>
          <a:p>
            <a:r>
              <a:rPr lang="ar-SA" dirty="0" smtClean="0"/>
              <a:t>التوجه الفراغي. اتحرك للتواصل مع الثلاثة أبعاد للفراغ.</a:t>
            </a:r>
          </a:p>
          <a:p>
            <a:r>
              <a:rPr lang="ar-SA" dirty="0" smtClean="0"/>
              <a:t>الوعي: لاستجلاء </a:t>
            </a:r>
            <a:r>
              <a:rPr lang="ar-SA" dirty="0" err="1" smtClean="0"/>
              <a:t>مفهموي</a:t>
            </a:r>
            <a:r>
              <a:rPr lang="ar-SA" dirty="0" smtClean="0"/>
              <a:t> عن جسمي ووضعي في الفراغ.</a:t>
            </a:r>
          </a:p>
          <a:p>
            <a:r>
              <a:rPr lang="ar-SA" dirty="0" smtClean="0"/>
              <a:t>العلاقات: لتنظيم أوضاع جسمي في علاقته بالأشياء والاشخاص. </a:t>
            </a:r>
            <a:endParaRPr lang="ar-SA" dirty="0"/>
          </a:p>
        </p:txBody>
      </p:sp>
    </p:spTree>
    <p:extLst>
      <p:ext uri="{BB962C8B-B14F-4D97-AF65-F5344CB8AC3E}">
        <p14:creationId xmlns:p14="http://schemas.microsoft.com/office/powerpoint/2010/main" val="2830127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أغراض المنهج في نموذج المعنى الشخصي</a:t>
            </a:r>
            <a:endParaRPr lang="ar-SA" dirty="0"/>
          </a:p>
        </p:txBody>
      </p:sp>
      <p:sp>
        <p:nvSpPr>
          <p:cNvPr id="3" name="عنصر نائب للمحتوى 2"/>
          <p:cNvSpPr>
            <a:spLocks noGrp="1"/>
          </p:cNvSpPr>
          <p:nvPr>
            <p:ph idx="1"/>
          </p:nvPr>
        </p:nvSpPr>
        <p:spPr/>
        <p:txBody>
          <a:bodyPr>
            <a:normAutofit fontScale="92500" lnSpcReduction="10000"/>
          </a:bodyPr>
          <a:lstStyle/>
          <a:p>
            <a:pPr marL="0" indent="0">
              <a:buNone/>
            </a:pPr>
            <a:r>
              <a:rPr lang="ar-SA" dirty="0" smtClean="0">
                <a:solidFill>
                  <a:srgbClr val="FF0000"/>
                </a:solidFill>
              </a:rPr>
              <a:t>ثالثاً: التفاعل الاجتماعي . انا اتحرك للارتباط بالآخرين.</a:t>
            </a:r>
          </a:p>
          <a:p>
            <a:r>
              <a:rPr lang="ar-SA" dirty="0" smtClean="0"/>
              <a:t>الاتصال : اتحرك لمشاركة أفكاري ومشاعري مع الآخرين.</a:t>
            </a:r>
          </a:p>
          <a:p>
            <a:r>
              <a:rPr lang="ar-SA" dirty="0" smtClean="0"/>
              <a:t>التعبير: لتوصيل الافكار والمشاعر. </a:t>
            </a:r>
          </a:p>
          <a:p>
            <a:r>
              <a:rPr lang="ar-SA" dirty="0" smtClean="0"/>
              <a:t>التنافس: اتحرك لاختبار مقدرتي على التفاعل مع غيري من المؤدين.</a:t>
            </a:r>
          </a:p>
          <a:p>
            <a:r>
              <a:rPr lang="ar-SA" dirty="0" smtClean="0"/>
              <a:t>القيادة: اتحرك للتحفيز والتأثير في الأقران لتحقيق أهداف مشتركة. </a:t>
            </a:r>
          </a:p>
          <a:p>
            <a:r>
              <a:rPr lang="ar-SA" dirty="0" smtClean="0"/>
              <a:t>حساسية التعدد الثقافي: اتحرك لفهم واحترام وتقدير الاختلافات الثقافية.</a:t>
            </a:r>
            <a:endParaRPr lang="ar-SA" dirty="0"/>
          </a:p>
        </p:txBody>
      </p:sp>
    </p:spTree>
    <p:extLst>
      <p:ext uri="{BB962C8B-B14F-4D97-AF65-F5344CB8AC3E}">
        <p14:creationId xmlns:p14="http://schemas.microsoft.com/office/powerpoint/2010/main" val="42385055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أغراض المنهج في نموذج المعنى الشخصي</a:t>
            </a:r>
            <a:endParaRPr lang="ar-SA" dirty="0"/>
          </a:p>
        </p:txBody>
      </p:sp>
      <p:sp>
        <p:nvSpPr>
          <p:cNvPr id="3" name="عنصر نائب للمحتوى 2"/>
          <p:cNvSpPr>
            <a:spLocks noGrp="1"/>
          </p:cNvSpPr>
          <p:nvPr>
            <p:ph idx="1"/>
          </p:nvPr>
        </p:nvSpPr>
        <p:spPr/>
        <p:txBody>
          <a:bodyPr>
            <a:normAutofit fontScale="92500" lnSpcReduction="10000"/>
          </a:bodyPr>
          <a:lstStyle/>
          <a:p>
            <a:pPr marL="0" indent="0">
              <a:buNone/>
            </a:pPr>
            <a:r>
              <a:rPr lang="ar-SA" dirty="0" smtClean="0">
                <a:solidFill>
                  <a:srgbClr val="FF0000"/>
                </a:solidFill>
              </a:rPr>
              <a:t>فئات عملية الحركة. </a:t>
            </a:r>
          </a:p>
          <a:p>
            <a:r>
              <a:rPr lang="ar-SA" dirty="0" smtClean="0"/>
              <a:t>الحركات العامة : حركات تسهل تنمية خصائص الأنماط الحركية المؤثرة ، وهي عمليات استكشاف بحته يتلقاها المتعلم.</a:t>
            </a:r>
          </a:p>
          <a:p>
            <a:r>
              <a:rPr lang="ar-SA" dirty="0" smtClean="0"/>
              <a:t>الإدراكية: الوعي بالعلاقات الكلية للجسم والذات في الحركة ، سواء عن طريق أوضاع الجسم أو الافعال الحركية ، وقتد تحدث من خلال الاحساس بالتوازن في ثقل الجسم او مصادر عقلية معرفية. </a:t>
            </a:r>
          </a:p>
          <a:p>
            <a:r>
              <a:rPr lang="ar-SA" dirty="0" smtClean="0"/>
              <a:t>التنميط: تنظيم واستخدام اجزاء الجسم بطريقة متوافقة وناجحة لإنجاز نمط حركي أو مهارة ، ويتطلب استدعاء وأداء الخبرات الحركية السابقة. </a:t>
            </a:r>
            <a:endParaRPr lang="ar-SA" dirty="0"/>
          </a:p>
        </p:txBody>
      </p:sp>
    </p:spTree>
    <p:extLst>
      <p:ext uri="{BB962C8B-B14F-4D97-AF65-F5344CB8AC3E}">
        <p14:creationId xmlns:p14="http://schemas.microsoft.com/office/powerpoint/2010/main" val="17443587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أغراض المنهج في نموذج المعنى الشخصي</a:t>
            </a:r>
            <a:endParaRPr lang="ar-SA" dirty="0"/>
          </a:p>
        </p:txBody>
      </p:sp>
      <p:sp>
        <p:nvSpPr>
          <p:cNvPr id="3" name="عنصر نائب للمحتوى 2"/>
          <p:cNvSpPr>
            <a:spLocks noGrp="1"/>
          </p:cNvSpPr>
          <p:nvPr>
            <p:ph idx="1"/>
          </p:nvPr>
        </p:nvSpPr>
        <p:spPr/>
        <p:txBody>
          <a:bodyPr>
            <a:normAutofit fontScale="92500"/>
          </a:bodyPr>
          <a:lstStyle/>
          <a:p>
            <a:r>
              <a:rPr lang="ar-SA" dirty="0" smtClean="0"/>
              <a:t>الحركة الاعتيادية. عملية تنظيم وتحسين وأداء الحركات الماهرة، وتعتمد على القدرات الإدراكية الحركية من منظور حل متطلبات او واجبات حركية . </a:t>
            </a:r>
          </a:p>
          <a:p>
            <a:r>
              <a:rPr lang="ar-SA" dirty="0" smtClean="0"/>
              <a:t>تعديل : موائمة الحركة النمطية لمقابلة متطلبات حركية للواجب، وهذا يتضمن تعديل حركة معينة لأداء في ظروف مختلفة. </a:t>
            </a:r>
          </a:p>
          <a:p>
            <a:r>
              <a:rPr lang="ar-SA" dirty="0" smtClean="0"/>
              <a:t>صقل : اكتساب النعومة والتحكم الفعال في أداء النمط الحركي أو المهارة بتجويد العلاقات الفراغية والزمانية. </a:t>
            </a:r>
          </a:p>
          <a:p>
            <a:r>
              <a:rPr lang="ar-SA" dirty="0" smtClean="0"/>
              <a:t>الحركة المبدعة : </a:t>
            </a:r>
            <a:r>
              <a:rPr lang="ar-SA" dirty="0" err="1" smtClean="0"/>
              <a:t>الاداءات</a:t>
            </a:r>
            <a:r>
              <a:rPr lang="ar-SA" dirty="0" smtClean="0"/>
              <a:t> الحركية تتضمن عملية خلق او ابتكار حركة.</a:t>
            </a:r>
          </a:p>
          <a:p>
            <a:endParaRPr lang="ar-SA" dirty="0"/>
          </a:p>
        </p:txBody>
      </p:sp>
    </p:spTree>
    <p:extLst>
      <p:ext uri="{BB962C8B-B14F-4D97-AF65-F5344CB8AC3E}">
        <p14:creationId xmlns:p14="http://schemas.microsoft.com/office/powerpoint/2010/main" val="11744167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أغراض المنهج في نموذج المعنى الشخصي</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التنويع : ابتكار او بناء اختيارات شخصية منفردة في الاداء الحركي وهي محدودة بالطرق والمختلفة لأداء حركات معينة ولها طبيعة ظرفية فورية.</a:t>
            </a:r>
          </a:p>
          <a:p>
            <a:r>
              <a:rPr lang="ar-SA" dirty="0" smtClean="0"/>
              <a:t>الارتجال : مبادرة حركية شخصية جديدة ، او جمع بين أكثر من حركة ، والعملية قد تتضمن استثارة خارجية البناء ، ولكن لا تتطلب تخطيطا واعيا من المؤدي .</a:t>
            </a:r>
          </a:p>
          <a:p>
            <a:r>
              <a:rPr lang="ar-SA" dirty="0" smtClean="0"/>
              <a:t> التأليف: تركيبة من الحركات المتعلمة من خلال تصميم شخصي حركي متميز ، او ابتكار أنماط حركية جديدة على المؤدي، وعلى المؤدي ان يخلق استجابات حركية في ضوء تفسيره الشخصي لمواقف الحركة او الأداء. </a:t>
            </a:r>
          </a:p>
          <a:p>
            <a:endParaRPr lang="ar-SA" dirty="0"/>
          </a:p>
        </p:txBody>
      </p:sp>
    </p:spTree>
    <p:extLst>
      <p:ext uri="{BB962C8B-B14F-4D97-AF65-F5344CB8AC3E}">
        <p14:creationId xmlns:p14="http://schemas.microsoft.com/office/powerpoint/2010/main" val="215090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مثال منهج تربية بدنية وفق نموذج المعنى الشخصي</a:t>
            </a:r>
            <a:endParaRPr lang="ar-SA" dirty="0"/>
          </a:p>
        </p:txBody>
      </p:sp>
      <p:sp>
        <p:nvSpPr>
          <p:cNvPr id="3" name="عنصر نائب للمحتوى 2"/>
          <p:cNvSpPr>
            <a:spLocks noGrp="1"/>
          </p:cNvSpPr>
          <p:nvPr>
            <p:ph idx="1"/>
          </p:nvPr>
        </p:nvSpPr>
        <p:spPr/>
        <p:txBody>
          <a:bodyPr>
            <a:normAutofit fontScale="85000" lnSpcReduction="10000"/>
          </a:bodyPr>
          <a:lstStyle/>
          <a:p>
            <a:r>
              <a:rPr lang="ar-SA" dirty="0" smtClean="0"/>
              <a:t>مراكز تنظيم المنهج : </a:t>
            </a:r>
          </a:p>
          <a:p>
            <a:pPr marL="514350" indent="-514350">
              <a:buFont typeface="+mj-lt"/>
              <a:buAutoNum type="arabicPeriod"/>
            </a:pPr>
            <a:r>
              <a:rPr lang="ar-SA" dirty="0" smtClean="0"/>
              <a:t>تنمية الفرد بالاعتماد على اللياقة البدنية وسيطرة الجسم. </a:t>
            </a:r>
          </a:p>
          <a:p>
            <a:pPr marL="514350" indent="-514350">
              <a:buFont typeface="+mj-lt"/>
              <a:buAutoNum type="arabicPeriod"/>
            </a:pPr>
            <a:r>
              <a:rPr lang="ar-SA" dirty="0" smtClean="0"/>
              <a:t>المواءمة مع البيئة بالاعتماد على الالعاب. </a:t>
            </a:r>
          </a:p>
          <a:p>
            <a:pPr marL="514350" indent="-514350">
              <a:buFont typeface="+mj-lt"/>
              <a:buAutoNum type="arabicPeriod"/>
            </a:pPr>
            <a:r>
              <a:rPr lang="ar-SA" dirty="0" smtClean="0"/>
              <a:t>التفاعل الاجتماعي بالاعتماد على (الرقص-القيادة). </a:t>
            </a:r>
          </a:p>
          <a:p>
            <a:r>
              <a:rPr lang="ar-SA" dirty="0" smtClean="0"/>
              <a:t>أهداف المنهج :</a:t>
            </a:r>
          </a:p>
          <a:p>
            <a:r>
              <a:rPr lang="ar-SA" dirty="0" smtClean="0"/>
              <a:t>تنمية الفرد الماهر صاحب الكفاية الحركية . </a:t>
            </a:r>
          </a:p>
          <a:p>
            <a:r>
              <a:rPr lang="ar-SA" dirty="0" smtClean="0"/>
              <a:t>تنمية فهم ومهارة استخدام الحقائق والمفاهيم والتعميمات الحركية. </a:t>
            </a:r>
          </a:p>
          <a:p>
            <a:r>
              <a:rPr lang="ar-SA" dirty="0" smtClean="0"/>
              <a:t>تنمية الرغبة في الحركة. </a:t>
            </a:r>
          </a:p>
          <a:p>
            <a:r>
              <a:rPr lang="ar-SA" dirty="0" smtClean="0"/>
              <a:t>استكشاف </a:t>
            </a:r>
            <a:r>
              <a:rPr lang="ar-SA" dirty="0" err="1" smtClean="0"/>
              <a:t>استطاعات</a:t>
            </a:r>
            <a:r>
              <a:rPr lang="ar-SA" dirty="0" smtClean="0"/>
              <a:t> جديدة للوجود الإنساني (ادراك الحدود الحالية للجهد البدني – المقدرة على الاشتراك في العاب نشطة جديدة).</a:t>
            </a:r>
            <a:endParaRPr lang="ar-SA" dirty="0"/>
          </a:p>
        </p:txBody>
      </p:sp>
    </p:spTree>
    <p:extLst>
      <p:ext uri="{BB962C8B-B14F-4D97-AF65-F5344CB8AC3E}">
        <p14:creationId xmlns:p14="http://schemas.microsoft.com/office/powerpoint/2010/main" val="37954285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نماذج منهج التربية البدنية ومخرجاتها ومحتواها</a:t>
            </a:r>
            <a:endParaRPr lang="ar-SA"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1719669"/>
            <a:ext cx="8374738" cy="4373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9994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نماذج منهج التربية البدنية ومخرجاتها ومحتواها</a:t>
            </a:r>
            <a:endParaRPr lang="ar-SA"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1600200"/>
            <a:ext cx="7992887" cy="4925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84135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نماذج منهج التربية البدنية ومخرجاتها ومحتواها</a:t>
            </a:r>
            <a:endParaRPr lang="ar-SA"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5736" y="2204864"/>
            <a:ext cx="8012687"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6626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نموذج التربية للياقة البدنية </a:t>
            </a:r>
            <a:br>
              <a:rPr lang="ar-SA" dirty="0" smtClean="0"/>
            </a:br>
            <a:r>
              <a:rPr lang="en-US" dirty="0" smtClean="0"/>
              <a:t>Fitness Education Model</a:t>
            </a:r>
            <a:endParaRPr lang="ar-SA" dirty="0"/>
          </a:p>
        </p:txBody>
      </p:sp>
      <p:sp>
        <p:nvSpPr>
          <p:cNvPr id="3" name="عنصر نائب للمحتوى 2"/>
          <p:cNvSpPr>
            <a:spLocks noGrp="1"/>
          </p:cNvSpPr>
          <p:nvPr>
            <p:ph idx="1"/>
          </p:nvPr>
        </p:nvSpPr>
        <p:spPr/>
        <p:txBody>
          <a:bodyPr/>
          <a:lstStyle/>
          <a:p>
            <a:r>
              <a:rPr lang="ar-SA" dirty="0" smtClean="0"/>
              <a:t>اللياقة البدنية من أهم الاهداف العامة للتربية البدنية والرياضية. </a:t>
            </a:r>
          </a:p>
          <a:p>
            <a:r>
              <a:rPr lang="ar-SA" dirty="0" smtClean="0"/>
              <a:t>تعرف اللياقة البدنية بأنها : حالة نسبية من الإعداد البدني تمكن الفرد من التكيف مع الواجبات البدنية المطلوبة بكفاية ، بدون تعب لا داعي له ، مع بقاء فائق من الطاقة البدنية يستخدمها الفرد في وقت الفراغ. </a:t>
            </a:r>
            <a:endParaRPr lang="ar-SA" dirty="0"/>
          </a:p>
        </p:txBody>
      </p:sp>
    </p:spTree>
    <p:extLst>
      <p:ext uri="{BB962C8B-B14F-4D97-AF65-F5344CB8AC3E}">
        <p14:creationId xmlns:p14="http://schemas.microsoft.com/office/powerpoint/2010/main" val="32545269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نماذج منهج التربية البدنية ومخرجاتها ومحتواها</a:t>
            </a:r>
            <a:endParaRPr lang="ar-SA"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628800"/>
            <a:ext cx="7848872" cy="48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53027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نماذج منهج التربية البدنية ومخرجاتها ومحتواها</a:t>
            </a:r>
            <a:endParaRPr lang="ar-SA"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1686719"/>
            <a:ext cx="7560839" cy="4910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41185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نماذج منهج التربية البدنية ومخرجاتها ومحتواها</a:t>
            </a:r>
            <a:endParaRPr lang="ar-SA" dirty="0"/>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600200"/>
            <a:ext cx="7776864" cy="4925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8637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المراجع</a:t>
            </a:r>
            <a:endParaRPr lang="ar-SA" dirty="0"/>
          </a:p>
        </p:txBody>
      </p:sp>
      <p:sp>
        <p:nvSpPr>
          <p:cNvPr id="3" name="عنصر نائب للمحتوى 2"/>
          <p:cNvSpPr>
            <a:spLocks noGrp="1"/>
          </p:cNvSpPr>
          <p:nvPr>
            <p:ph idx="1"/>
          </p:nvPr>
        </p:nvSpPr>
        <p:spPr/>
        <p:txBody>
          <a:bodyPr>
            <a:normAutofit fontScale="77500" lnSpcReduction="20000"/>
          </a:bodyPr>
          <a:lstStyle/>
          <a:p>
            <a:r>
              <a:rPr lang="ar-SA" dirty="0" smtClean="0"/>
              <a:t>الخولي أمين ، الشافعي جمال (2005) مناهج التربية البدنية المعاصرة . الفصل الثالث: نماذج المناهج في التربية البدنية ، صفحة 91-139. </a:t>
            </a:r>
          </a:p>
          <a:p>
            <a:pPr algn="l" rtl="0"/>
            <a:r>
              <a:rPr lang="ar-SA" dirty="0"/>
              <a:t> </a:t>
            </a:r>
            <a:r>
              <a:rPr lang="en-GB" dirty="0"/>
              <a:t>Michael Metzler‏، Gavin T. Colquitt</a:t>
            </a:r>
            <a:r>
              <a:rPr lang="en-GB" dirty="0" smtClean="0"/>
              <a:t>‏ ( 2021) </a:t>
            </a:r>
            <a:r>
              <a:rPr lang="en-US" b="1" dirty="0" smtClean="0"/>
              <a:t>Instructional </a:t>
            </a:r>
            <a:r>
              <a:rPr lang="en-US" b="1" dirty="0"/>
              <a:t>Models for Physical </a:t>
            </a:r>
            <a:r>
              <a:rPr lang="en-US" b="1" dirty="0" smtClean="0"/>
              <a:t>Education, Available at: </a:t>
            </a:r>
            <a:r>
              <a:rPr lang="en-US" b="1" dirty="0" smtClean="0">
                <a:hlinkClick r:id="rId2"/>
              </a:rPr>
              <a:t>https://books.google.com.sa/books?id=k-0rEAAAQBAJ&amp;pg=PT13&amp;dq=physical+education+curriculum+models&amp;hl=ar&amp;sa=X&amp;ved=2ahUKEwjK94myzqH-AhXFTKQEHVH5BIcQ6AF6BAgKEAI#v=onepage&amp;q=physical%20education%20curriculum%20models&amp;f=false</a:t>
            </a:r>
            <a:r>
              <a:rPr lang="en-US" b="1" dirty="0" smtClean="0"/>
              <a:t> </a:t>
            </a:r>
          </a:p>
          <a:p>
            <a:pPr algn="l" rtl="0"/>
            <a:r>
              <a:rPr lang="en-US" dirty="0"/>
              <a:t/>
            </a:r>
            <a:br>
              <a:rPr lang="en-US" dirty="0"/>
            </a:br>
            <a:endParaRPr lang="ar-SA" dirty="0"/>
          </a:p>
        </p:txBody>
      </p:sp>
      <p:pic>
        <p:nvPicPr>
          <p:cNvPr id="7170" name="Picture 2" descr="C:\Users\AA\Downloads\qrcode_books.google.com.s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84527" y="4437112"/>
            <a:ext cx="1944216"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39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الإطار </a:t>
            </a:r>
            <a:r>
              <a:rPr lang="ar-SA" dirty="0" err="1" smtClean="0"/>
              <a:t>المفاهيمي</a:t>
            </a:r>
            <a:r>
              <a:rPr lang="ar-SA" dirty="0" smtClean="0"/>
              <a:t> للياقة البدنية</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599228064"/>
              </p:ext>
            </p:extLst>
          </p:nvPr>
        </p:nvGraphicFramePr>
        <p:xfrm>
          <a:off x="251520" y="1988840"/>
          <a:ext cx="4546848" cy="439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مربع نص 4"/>
          <p:cNvSpPr txBox="1"/>
          <p:nvPr/>
        </p:nvSpPr>
        <p:spPr>
          <a:xfrm>
            <a:off x="4860032" y="1772816"/>
            <a:ext cx="4032448" cy="3416320"/>
          </a:xfrm>
          <a:prstGeom prst="rect">
            <a:avLst/>
          </a:prstGeom>
          <a:noFill/>
        </p:spPr>
        <p:txBody>
          <a:bodyPr wrap="square" rtlCol="1">
            <a:spAutoFit/>
          </a:bodyPr>
          <a:lstStyle/>
          <a:p>
            <a:pPr marL="342900" indent="-342900">
              <a:buFont typeface="Arial" panose="020B0604020202020204" pitchFamily="34" charset="0"/>
              <a:buChar char="•"/>
            </a:pPr>
            <a:r>
              <a:rPr lang="ar-SA" sz="2400" dirty="0" smtClean="0"/>
              <a:t>اللياقة القلبية التنفسية تعني كفاية الجهازين الدوري والتنفسي.</a:t>
            </a:r>
          </a:p>
          <a:p>
            <a:pPr marL="342900" indent="-342900">
              <a:buFont typeface="Arial" panose="020B0604020202020204" pitchFamily="34" charset="0"/>
              <a:buChar char="•"/>
            </a:pPr>
            <a:r>
              <a:rPr lang="ar-SA" sz="2400" dirty="0" smtClean="0"/>
              <a:t>اللياقة العضلية تعني كافية العضلات.</a:t>
            </a:r>
          </a:p>
          <a:p>
            <a:pPr marL="342900" indent="-342900">
              <a:buFont typeface="Arial" panose="020B0604020202020204" pitchFamily="34" charset="0"/>
              <a:buChar char="•"/>
            </a:pPr>
            <a:r>
              <a:rPr lang="ar-SA" sz="2400" dirty="0" smtClean="0"/>
              <a:t>اللياقة المفصلية تعنى كفاية المفاصل في التحرك خلال مدى حركي واسع.</a:t>
            </a:r>
          </a:p>
          <a:p>
            <a:pPr marL="342900" indent="-342900">
              <a:buFont typeface="Arial" panose="020B0604020202020204" pitchFamily="34" charset="0"/>
              <a:buChar char="•"/>
            </a:pPr>
            <a:r>
              <a:rPr lang="ar-SA" sz="2400" dirty="0" smtClean="0"/>
              <a:t>لياقة التركيب الجسمي تعني تحكم الفرد في حجم دهون الجسم بنسبة إلى الوزن الكلي</a:t>
            </a:r>
            <a:endParaRPr lang="ar-SA" sz="2400" dirty="0"/>
          </a:p>
        </p:txBody>
      </p:sp>
    </p:spTree>
    <p:extLst>
      <p:ext uri="{BB962C8B-B14F-4D97-AF65-F5344CB8AC3E}">
        <p14:creationId xmlns:p14="http://schemas.microsoft.com/office/powerpoint/2010/main" val="4109807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1143000"/>
          </a:xfrm>
        </p:spPr>
        <p:txBody>
          <a:bodyPr/>
          <a:lstStyle/>
          <a:p>
            <a:r>
              <a:rPr lang="ar-SA" dirty="0" smtClean="0"/>
              <a:t>أصول النموذج ومصادره</a:t>
            </a:r>
            <a:endParaRPr lang="ar-SA" dirty="0"/>
          </a:p>
        </p:txBody>
      </p:sp>
      <p:sp>
        <p:nvSpPr>
          <p:cNvPr id="3" name="عنصر نائب للمحتوى 2"/>
          <p:cNvSpPr>
            <a:spLocks noGrp="1"/>
          </p:cNvSpPr>
          <p:nvPr>
            <p:ph idx="1"/>
          </p:nvPr>
        </p:nvSpPr>
        <p:spPr>
          <a:xfrm>
            <a:off x="251520" y="1196752"/>
            <a:ext cx="8435280" cy="4853136"/>
          </a:xfrm>
        </p:spPr>
        <p:txBody>
          <a:bodyPr>
            <a:noAutofit/>
          </a:bodyPr>
          <a:lstStyle/>
          <a:p>
            <a:r>
              <a:rPr lang="ar-SA" sz="2400" dirty="0" smtClean="0"/>
              <a:t>يعتمد النموذج على مفهوم اللياقة البدنية ، وبعض المفاهيم المرتبطة به مثل اللياقة الشاملة والصحة المتكاملة (العافية واسلوب الحياة الصحية والتغذية السليمة). </a:t>
            </a:r>
          </a:p>
          <a:p>
            <a:r>
              <a:rPr lang="ar-SA" sz="2400" dirty="0" smtClean="0"/>
              <a:t>ظهرت حركة الاهتمام باللياقة البدنية في </a:t>
            </a:r>
            <a:r>
              <a:rPr lang="ar-SA" sz="2400" dirty="0" err="1" smtClean="0"/>
              <a:t>بروكلين</a:t>
            </a:r>
            <a:r>
              <a:rPr lang="ar-SA" sz="2400" dirty="0" smtClean="0"/>
              <a:t> بالولايات المتحدة الامريكية عام 1885م على يد وليم أندرسون في أكاديمية </a:t>
            </a:r>
            <a:r>
              <a:rPr lang="ar-SA" sz="2400" dirty="0" err="1" smtClean="0"/>
              <a:t>أدلفى</a:t>
            </a:r>
            <a:r>
              <a:rPr lang="ar-SA" sz="2400" dirty="0" smtClean="0"/>
              <a:t>، والذي كان يعمل معلما للتمرينات السويدية العلاجية. </a:t>
            </a:r>
          </a:p>
          <a:p>
            <a:r>
              <a:rPr lang="ar-SA" sz="2400" dirty="0" smtClean="0"/>
              <a:t>اتسع مفهوم اللياقة البدنية ليشمل اللياقة الحركية والقدرات الرياضية العامة في أوائل القرن العشرين، ولكن انحسر الاهتمام باللياقة مع التوسع في تعليم المهارات الحركية الخاصة بالرياضة والأداء الرياضي خصوصاً في فترة الثلاثينات. </a:t>
            </a:r>
          </a:p>
          <a:p>
            <a:r>
              <a:rPr lang="ar-SA" sz="2400" dirty="0" smtClean="0"/>
              <a:t>تزايد الاهتمام باللياقة البدنية في أعقاب الحرب العالمية الثانية ، وادى نشر بحث كرواس </a:t>
            </a:r>
            <a:r>
              <a:rPr lang="ar-SA" sz="2400" dirty="0" err="1"/>
              <a:t>ه</a:t>
            </a:r>
            <a:r>
              <a:rPr lang="ar-SA" sz="2400" dirty="0" err="1" smtClean="0"/>
              <a:t>يرشلاند</a:t>
            </a:r>
            <a:r>
              <a:rPr lang="ar-SA" sz="2400" dirty="0" smtClean="0"/>
              <a:t> 1953م ، والذي ابرز نتائج غير مقبولة للأطفال الأمريكيين عن نظرائهم من البلاد الأوروبية.</a:t>
            </a:r>
          </a:p>
          <a:p>
            <a:r>
              <a:rPr lang="ar-SA" sz="2400" dirty="0" smtClean="0"/>
              <a:t>انتشرت الابحاث العلمية عن التأثيرات الفسيولوجية للنشاط البدني على جسم الانسان ولياقته وصحته في السبعينات وانتشرت حركة الهرولة في الطرقات والحدائق .</a:t>
            </a:r>
            <a:endParaRPr lang="ar-SA" sz="2400" dirty="0"/>
          </a:p>
        </p:txBody>
      </p:sp>
    </p:spTree>
    <p:extLst>
      <p:ext uri="{BB962C8B-B14F-4D97-AF65-F5344CB8AC3E}">
        <p14:creationId xmlns:p14="http://schemas.microsoft.com/office/powerpoint/2010/main" val="678583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الفلسفة التربوية لنموذج اللياقة البدنية</a:t>
            </a:r>
            <a:endParaRPr lang="ar-SA" dirty="0"/>
          </a:p>
        </p:txBody>
      </p:sp>
      <p:sp>
        <p:nvSpPr>
          <p:cNvPr id="3" name="عنصر نائب للمحتوى 2"/>
          <p:cNvSpPr>
            <a:spLocks noGrp="1"/>
          </p:cNvSpPr>
          <p:nvPr>
            <p:ph idx="1"/>
          </p:nvPr>
        </p:nvSpPr>
        <p:spPr/>
        <p:txBody>
          <a:bodyPr/>
          <a:lstStyle/>
          <a:p>
            <a:pPr marL="0" indent="0">
              <a:buNone/>
            </a:pPr>
            <a:r>
              <a:rPr lang="ar-SA" dirty="0" smtClean="0"/>
              <a:t>الفلسفة التربوية دعمت استخدام اللياقة البدنية من اجل تصميم مناهج التربية البدنية في اعتبار أن أولوية المنهج هي لتحسين نوعية الحياة من خلال تنمية مهارات النشاط البدني للفرد، والمعرفة المتصلة باللياقة واتجاهاته التي تتصل بتعهد/ ممارسة النشاط البدني كأسلوب حياة. </a:t>
            </a:r>
            <a:endParaRPr lang="ar-SA" dirty="0"/>
          </a:p>
        </p:txBody>
      </p:sp>
    </p:spTree>
    <p:extLst>
      <p:ext uri="{BB962C8B-B14F-4D97-AF65-F5344CB8AC3E}">
        <p14:creationId xmlns:p14="http://schemas.microsoft.com/office/powerpoint/2010/main" val="985768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خصائص نموذج التربية للياقة</a:t>
            </a:r>
            <a:endParaRPr lang="ar-SA" dirty="0"/>
          </a:p>
        </p:txBody>
      </p:sp>
      <p:sp>
        <p:nvSpPr>
          <p:cNvPr id="3" name="عنصر نائب للمحتوى 2"/>
          <p:cNvSpPr>
            <a:spLocks noGrp="1"/>
          </p:cNvSpPr>
          <p:nvPr>
            <p:ph idx="1"/>
          </p:nvPr>
        </p:nvSpPr>
        <p:spPr>
          <a:xfrm>
            <a:off x="467544" y="1556792"/>
            <a:ext cx="8229600" cy="4525963"/>
          </a:xfrm>
        </p:spPr>
        <p:txBody>
          <a:bodyPr>
            <a:normAutofit fontScale="70000" lnSpcReduction="20000"/>
          </a:bodyPr>
          <a:lstStyle/>
          <a:p>
            <a:pPr>
              <a:buFont typeface="Wingdings" panose="05000000000000000000" pitchFamily="2" charset="2"/>
              <a:buChar char="Ø"/>
            </a:pPr>
            <a:r>
              <a:rPr lang="ar-SA" dirty="0" smtClean="0"/>
              <a:t>التربية البدنية اليومية .</a:t>
            </a:r>
          </a:p>
          <a:p>
            <a:pPr>
              <a:buFont typeface="Wingdings" panose="05000000000000000000" pitchFamily="2" charset="2"/>
              <a:buChar char="Ø"/>
            </a:pPr>
            <a:r>
              <a:rPr lang="ar-SA" dirty="0" smtClean="0"/>
              <a:t>التركيز على الأنشطة الهوائية الحيوية.</a:t>
            </a:r>
          </a:p>
          <a:p>
            <a:pPr>
              <a:buFont typeface="Wingdings" panose="05000000000000000000" pitchFamily="2" charset="2"/>
              <a:buChar char="Ø"/>
            </a:pPr>
            <a:r>
              <a:rPr lang="ar-SA" dirty="0" smtClean="0"/>
              <a:t>الانتظام في قياس اللياقة البدنية.</a:t>
            </a:r>
          </a:p>
          <a:p>
            <a:pPr>
              <a:buFont typeface="Wingdings" panose="05000000000000000000" pitchFamily="2" charset="2"/>
              <a:buChar char="Ø"/>
            </a:pPr>
            <a:r>
              <a:rPr lang="ar-SA" dirty="0" smtClean="0"/>
              <a:t>مسؤولية المدرس في التوجيه والإرشاد. </a:t>
            </a:r>
          </a:p>
          <a:p>
            <a:pPr>
              <a:buFont typeface="Wingdings" panose="05000000000000000000" pitchFamily="2" charset="2"/>
              <a:buChar char="Ø"/>
            </a:pPr>
            <a:r>
              <a:rPr lang="ar-SA" dirty="0" smtClean="0"/>
              <a:t>الاعتماد على تفريد البرامج كلما أمكن ذلك. </a:t>
            </a:r>
          </a:p>
          <a:p>
            <a:pPr>
              <a:buFont typeface="Wingdings" panose="05000000000000000000" pitchFamily="2" charset="2"/>
              <a:buChar char="Ø"/>
            </a:pPr>
            <a:r>
              <a:rPr lang="ar-SA" dirty="0" smtClean="0"/>
              <a:t>تصميم البرامج في ضوء تقويم وقياس اللياقة. </a:t>
            </a:r>
          </a:p>
          <a:p>
            <a:pPr>
              <a:buFont typeface="Wingdings" panose="05000000000000000000" pitchFamily="2" charset="2"/>
              <a:buChar char="Ø"/>
            </a:pPr>
            <a:r>
              <a:rPr lang="ar-SA" dirty="0" smtClean="0"/>
              <a:t>تنمية المتعلم إلى أقصى حدود قدراته البدنية. </a:t>
            </a:r>
          </a:p>
          <a:p>
            <a:pPr>
              <a:buFont typeface="Wingdings" panose="05000000000000000000" pitchFamily="2" charset="2"/>
              <a:buChar char="Ø"/>
            </a:pPr>
            <a:r>
              <a:rPr lang="ar-SA" dirty="0" smtClean="0"/>
              <a:t>الاهتمام بتحقيق الذات من خلال النشاط البدني.</a:t>
            </a:r>
          </a:p>
          <a:p>
            <a:pPr>
              <a:buFont typeface="Wingdings" panose="05000000000000000000" pitchFamily="2" charset="2"/>
              <a:buChar char="Ø"/>
            </a:pPr>
            <a:r>
              <a:rPr lang="ar-SA" dirty="0" smtClean="0"/>
              <a:t>اللياقة تحتل موقع الأولية في محتوى المادة. </a:t>
            </a:r>
          </a:p>
          <a:p>
            <a:pPr>
              <a:buFont typeface="Wingdings" panose="05000000000000000000" pitchFamily="2" charset="2"/>
              <a:buChar char="Ø"/>
            </a:pPr>
            <a:r>
              <a:rPr lang="ar-SA" dirty="0" smtClean="0"/>
              <a:t>هذا النموذج من المناهج يحتاج إلى الانضباط. </a:t>
            </a:r>
          </a:p>
          <a:p>
            <a:pPr>
              <a:buFont typeface="Wingdings" panose="05000000000000000000" pitchFamily="2" charset="2"/>
              <a:buChar char="Ø"/>
            </a:pPr>
            <a:r>
              <a:rPr lang="ar-SA" dirty="0" smtClean="0"/>
              <a:t>الالمام بالمعرفة المرتبطة باللياقة والصحة.</a:t>
            </a:r>
          </a:p>
          <a:p>
            <a:pPr>
              <a:buFont typeface="Wingdings" panose="05000000000000000000" pitchFamily="2" charset="2"/>
              <a:buChar char="Ø"/>
            </a:pPr>
            <a:r>
              <a:rPr lang="ar-SA" dirty="0" smtClean="0"/>
              <a:t>تنمية المسؤولية والادارة الذاتية تتيح استكشاف المعنى في البرامج الشخصية. </a:t>
            </a:r>
          </a:p>
          <a:p>
            <a:endParaRPr lang="ar-SA" dirty="0"/>
          </a:p>
        </p:txBody>
      </p:sp>
    </p:spTree>
    <p:extLst>
      <p:ext uri="{BB962C8B-B14F-4D97-AF65-F5344CB8AC3E}">
        <p14:creationId xmlns:p14="http://schemas.microsoft.com/office/powerpoint/2010/main" val="3835643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الأهداف والحصائل المطلوبة</a:t>
            </a:r>
            <a:endParaRPr lang="ar-SA" dirty="0"/>
          </a:p>
        </p:txBody>
      </p:sp>
      <p:sp>
        <p:nvSpPr>
          <p:cNvPr id="3" name="عنصر نائب للمحتوى 2"/>
          <p:cNvSpPr>
            <a:spLocks noGrp="1"/>
          </p:cNvSpPr>
          <p:nvPr>
            <p:ph idx="1"/>
          </p:nvPr>
        </p:nvSpPr>
        <p:spPr/>
        <p:txBody>
          <a:bodyPr>
            <a:normAutofit fontScale="70000" lnSpcReduction="20000"/>
          </a:bodyPr>
          <a:lstStyle/>
          <a:p>
            <a:pPr marL="0" indent="0">
              <a:buNone/>
            </a:pPr>
            <a:r>
              <a:rPr lang="ar-SA" dirty="0" smtClean="0"/>
              <a:t>تباينت وجهات نظر المهتمين بتطبيق نموذج اللياقة ما بين جعل اللياقة البدنية هي الغاية الأسمى للمنهج، وبين جعلها جزءا هاماً منه فقط. ولكن كلا المنظورين يعتقد ان الحصائل المطلوبة من هذا النموذج تمثل في :</a:t>
            </a:r>
          </a:p>
          <a:p>
            <a:r>
              <a:rPr lang="ar-SA" dirty="0" smtClean="0"/>
              <a:t>تنمية الصفات البدنية المكونة للياقة البدنية للأداء (الرشاقة – السرعة – التوافق... ). </a:t>
            </a:r>
          </a:p>
          <a:p>
            <a:r>
              <a:rPr lang="ar-SA" dirty="0" smtClean="0"/>
              <a:t>تنمية المعارف المتصلة باللياقة البدنية والصحية (التحمل الدوري التنفسي – الياقة الشاملة- فوائد اللياقة على الصحة..).</a:t>
            </a:r>
          </a:p>
          <a:p>
            <a:r>
              <a:rPr lang="ar-SA" dirty="0" smtClean="0"/>
              <a:t>تنمية الوعي والاتجاهات الايجابية نحو النشاط البدني وجعله عادة يومية منتظمة. </a:t>
            </a:r>
          </a:p>
          <a:p>
            <a:r>
              <a:rPr lang="ar-SA" dirty="0" smtClean="0"/>
              <a:t>تنمية أسلوب حياة نشط يستمر مع الطالب مدى الحياة.</a:t>
            </a:r>
          </a:p>
          <a:p>
            <a:r>
              <a:rPr lang="ar-SA" dirty="0" smtClean="0"/>
              <a:t>تعزيز الصحة والعافية من خلال الربط والمتابعة بين الفحوص الصحية والاختبارات البدنية. </a:t>
            </a:r>
          </a:p>
          <a:p>
            <a:r>
              <a:rPr lang="ar-SA" dirty="0" smtClean="0"/>
              <a:t>ابراز جاذبية النشاط البدني وربطه بالمظهر العام لفرد من حيث مكونات الجسم ، نمط الجسم والخلو من الانحرافات </a:t>
            </a:r>
            <a:r>
              <a:rPr lang="ar-SA" dirty="0" err="1" smtClean="0"/>
              <a:t>القوامية</a:t>
            </a:r>
            <a:r>
              <a:rPr lang="ar-SA" dirty="0" smtClean="0"/>
              <a:t>. </a:t>
            </a:r>
          </a:p>
          <a:p>
            <a:r>
              <a:rPr lang="ar-SA" dirty="0" smtClean="0"/>
              <a:t>تنمية العلاقات الاجتماعية سليمة / السلمية من خلال المشاركة في النشاط البدني المنتظم. </a:t>
            </a:r>
            <a:endParaRPr lang="ar-SA" dirty="0"/>
          </a:p>
        </p:txBody>
      </p:sp>
    </p:spTree>
    <p:extLst>
      <p:ext uri="{BB962C8B-B14F-4D97-AF65-F5344CB8AC3E}">
        <p14:creationId xmlns:p14="http://schemas.microsoft.com/office/powerpoint/2010/main" val="3762117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تصميمات البرنامج – المرحلة الابتدائية</a:t>
            </a:r>
            <a:endParaRPr lang="ar-SA" dirty="0"/>
          </a:p>
        </p:txBody>
      </p:sp>
      <p:sp>
        <p:nvSpPr>
          <p:cNvPr id="3" name="عنصر نائب للمحتوى 2"/>
          <p:cNvSpPr>
            <a:spLocks noGrp="1"/>
          </p:cNvSpPr>
          <p:nvPr>
            <p:ph idx="1"/>
          </p:nvPr>
        </p:nvSpPr>
        <p:spPr/>
        <p:txBody>
          <a:bodyPr>
            <a:normAutofit fontScale="77500" lnSpcReduction="20000"/>
          </a:bodyPr>
          <a:lstStyle/>
          <a:p>
            <a:r>
              <a:rPr lang="ar-SA" dirty="0" smtClean="0"/>
              <a:t>يفضل التركيز على اللياقة الحركية ، وأنشطة الكفاية الإدراكية الحركية. </a:t>
            </a:r>
          </a:p>
          <a:p>
            <a:r>
              <a:rPr lang="ar-SA" dirty="0" smtClean="0"/>
              <a:t>وجه الباحثون نقداً لمنهج التربية للياقة أنه يتصف بالمدى الضيق ، ويعتقد الخبراء ان الاستعانة بالحركات الاصلية والمهارات الاساسية يمكن ان تغطي هذا الضيق إلى حد كبير من منظور المدى والتتابع. </a:t>
            </a:r>
          </a:p>
          <a:p>
            <a:r>
              <a:rPr lang="ar-SA" dirty="0" smtClean="0"/>
              <a:t>ابرز ملامح برنامج اللياقة كالتالي :</a:t>
            </a:r>
          </a:p>
          <a:p>
            <a:pPr>
              <a:buFont typeface="Wingdings" panose="05000000000000000000" pitchFamily="2" charset="2"/>
              <a:buChar char="v"/>
            </a:pPr>
            <a:r>
              <a:rPr lang="ar-SA" dirty="0"/>
              <a:t>ب</a:t>
            </a:r>
            <a:r>
              <a:rPr lang="ar-SA" dirty="0" smtClean="0"/>
              <a:t>رنامج شمل للياقة البدنية للأطفال يشتمل على تقويم قبلي وبعدي لكل صف دراسي. </a:t>
            </a:r>
          </a:p>
          <a:p>
            <a:pPr>
              <a:buFont typeface="Wingdings" panose="05000000000000000000" pitchFamily="2" charset="2"/>
              <a:buChar char="v"/>
            </a:pPr>
            <a:r>
              <a:rPr lang="ar-SA" dirty="0" smtClean="0"/>
              <a:t>مدى وتتابع منظم يقدم بتسلسل أسبوعي يعتمد على تنمية اللياقة البدنية المستمرة ، مهارة الحركة. </a:t>
            </a:r>
          </a:p>
          <a:p>
            <a:pPr>
              <a:buFont typeface="Wingdings" panose="05000000000000000000" pitchFamily="2" charset="2"/>
              <a:buChar char="v"/>
            </a:pPr>
            <a:r>
              <a:rPr lang="ar-SA" dirty="0" smtClean="0"/>
              <a:t>خبرات تربوية تعليمية مثل : الرقص الابتكار الهوائي ، مهارات البقاء على الحياة كالتسلق والسباحة والوثب ؛ حركات ايقاعية خلاقة؛ رياضات فردية </a:t>
            </a:r>
            <a:r>
              <a:rPr lang="ar-SA" dirty="0" err="1" smtClean="0"/>
              <a:t>ومنازلات</a:t>
            </a:r>
            <a:r>
              <a:rPr lang="ar-SA" dirty="0" smtClean="0"/>
              <a:t> في الصفوف الاخيرة من المرحلة؛ ألعاب رياضية ، مطاردات </a:t>
            </a:r>
            <a:r>
              <a:rPr lang="ar-SA" dirty="0" err="1" smtClean="0"/>
              <a:t>وتتابعات</a:t>
            </a:r>
            <a:r>
              <a:rPr lang="ar-SA" dirty="0" smtClean="0"/>
              <a:t> كثيرة . </a:t>
            </a:r>
            <a:endParaRPr lang="ar-SA" dirty="0"/>
          </a:p>
        </p:txBody>
      </p:sp>
    </p:spTree>
    <p:extLst>
      <p:ext uri="{BB962C8B-B14F-4D97-AF65-F5344CB8AC3E}">
        <p14:creationId xmlns:p14="http://schemas.microsoft.com/office/powerpoint/2010/main" val="383824905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1928</Words>
  <Application>Microsoft Office PowerPoint</Application>
  <PresentationFormat>عرض على الشاشة (3:4)‏</PresentationFormat>
  <Paragraphs>172</Paragraphs>
  <Slides>33</Slides>
  <Notes>1</Notes>
  <HiddenSlides>0</HiddenSlides>
  <MMClips>0</MMClips>
  <ScaleCrop>false</ScaleCrop>
  <HeadingPairs>
    <vt:vector size="4" baseType="variant">
      <vt:variant>
        <vt:lpstr>نسق</vt:lpstr>
      </vt:variant>
      <vt:variant>
        <vt:i4>1</vt:i4>
      </vt:variant>
      <vt:variant>
        <vt:lpstr>عناوين الشرائح</vt:lpstr>
      </vt:variant>
      <vt:variant>
        <vt:i4>33</vt:i4>
      </vt:variant>
    </vt:vector>
  </HeadingPairs>
  <TitlesOfParts>
    <vt:vector size="34" baseType="lpstr">
      <vt:lpstr>نسق Office</vt:lpstr>
      <vt:lpstr>نماذج المنهج في التربية البدنية </vt:lpstr>
      <vt:lpstr>أهداف المحاضرة</vt:lpstr>
      <vt:lpstr>نموذج التربية للياقة البدنية  Fitness Education Model</vt:lpstr>
      <vt:lpstr>الإطار المفاهيمي للياقة البدنية</vt:lpstr>
      <vt:lpstr>أصول النموذج ومصادره</vt:lpstr>
      <vt:lpstr>الفلسفة التربوية لنموذج اللياقة البدنية</vt:lpstr>
      <vt:lpstr>خصائص نموذج التربية للياقة</vt:lpstr>
      <vt:lpstr>الأهداف والحصائل المطلوبة</vt:lpstr>
      <vt:lpstr>تصميمات البرنامج – المرحلة الابتدائية</vt:lpstr>
      <vt:lpstr>تصميمات البرنامج- المرحلة المتوسطة</vt:lpstr>
      <vt:lpstr>خطة شتنت هيل للياقة البدنية المرتبطة بالصحة</vt:lpstr>
      <vt:lpstr>الوحدة الأولى مدخل للياقة </vt:lpstr>
      <vt:lpstr>نموذج المعنى الشخصي  Personal Meaning Model</vt:lpstr>
      <vt:lpstr>اصول النموذج ومصادره</vt:lpstr>
      <vt:lpstr>اصول النموذج ومصادره</vt:lpstr>
      <vt:lpstr>مبادئ نموذج المعنى الشخصي</vt:lpstr>
      <vt:lpstr>الأهداف والحصائل التربوية </vt:lpstr>
      <vt:lpstr>عرض تقديمي في PowerPoint</vt:lpstr>
      <vt:lpstr>الإطار المفاهيمي</vt:lpstr>
      <vt:lpstr>أغراض المنهج في نموذج المعنى الشخصي</vt:lpstr>
      <vt:lpstr>أغراض المنهج في نموذج المعنى الشخصي</vt:lpstr>
      <vt:lpstr>أغراض المنهج في نموذج المعنى الشخصي</vt:lpstr>
      <vt:lpstr>أغراض المنهج في نموذج المعنى الشخصي</vt:lpstr>
      <vt:lpstr>أغراض المنهج في نموذج المعنى الشخصي</vt:lpstr>
      <vt:lpstr>أغراض المنهج في نموذج المعنى الشخصي</vt:lpstr>
      <vt:lpstr>مثال منهج تربية بدنية وفق نموذج المعنى الشخصي</vt:lpstr>
      <vt:lpstr>نماذج منهج التربية البدنية ومخرجاتها ومحتواها</vt:lpstr>
      <vt:lpstr>نماذج منهج التربية البدنية ومخرجاتها ومحتواها</vt:lpstr>
      <vt:lpstr>نماذج منهج التربية البدنية ومخرجاتها ومحتواها</vt:lpstr>
      <vt:lpstr>نماذج منهج التربية البدنية ومخرجاتها ومحتواها</vt:lpstr>
      <vt:lpstr>نماذج منهج التربية البدنية ومخرجاتها ومحتواها</vt:lpstr>
      <vt:lpstr>نماذج منهج التربية البدنية ومخرجاتها ومحتواها</vt:lpstr>
      <vt:lpstr>المراجع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نماذج المنهج في التربية البدنية </dc:title>
  <dc:creator>AA</dc:creator>
  <cp:lastModifiedBy>AA</cp:lastModifiedBy>
  <cp:revision>1</cp:revision>
  <dcterms:created xsi:type="dcterms:W3CDTF">2023-09-25T10:03:47Z</dcterms:created>
  <dcterms:modified xsi:type="dcterms:W3CDTF">2023-09-25T10:05:15Z</dcterms:modified>
</cp:coreProperties>
</file>