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8" r:id="rId4"/>
    <p:sldId id="279" r:id="rId5"/>
    <p:sldId id="280" r:id="rId6"/>
    <p:sldId id="281" r:id="rId7"/>
    <p:sldId id="291" r:id="rId8"/>
    <p:sldId id="292" r:id="rId9"/>
    <p:sldId id="282" r:id="rId10"/>
    <p:sldId id="283" r:id="rId11"/>
    <p:sldId id="284" r:id="rId12"/>
    <p:sldId id="285" r:id="rId13"/>
    <p:sldId id="286" r:id="rId14"/>
    <p:sldId id="287" r:id="rId15"/>
    <p:sldId id="293" r:id="rId16"/>
    <p:sldId id="289"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102"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4A2837-AD30-41B0-AB34-3A550D2BD0FA}"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39662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A2837-AD30-41B0-AB34-3A550D2BD0FA}"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52617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A2837-AD30-41B0-AB34-3A550D2BD0FA}"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200487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A2837-AD30-41B0-AB34-3A550D2BD0FA}"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28411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4A2837-AD30-41B0-AB34-3A550D2BD0FA}"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399362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4A2837-AD30-41B0-AB34-3A550D2BD0FA}"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369480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A2837-AD30-41B0-AB34-3A550D2BD0FA}" type="datetimeFigureOut">
              <a:rPr lang="en-US" smtClean="0"/>
              <a:t>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173684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4A2837-AD30-41B0-AB34-3A550D2BD0FA}" type="datetimeFigureOut">
              <a:rPr lang="en-US" smtClean="0"/>
              <a:t>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271160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A2837-AD30-41B0-AB34-3A550D2BD0FA}" type="datetimeFigureOut">
              <a:rPr lang="en-US" smtClean="0"/>
              <a:t>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194958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4A2837-AD30-41B0-AB34-3A550D2BD0FA}"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76111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4A2837-AD30-41B0-AB34-3A550D2BD0FA}"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4248676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A2837-AD30-41B0-AB34-3A550D2BD0FA}" type="datetimeFigureOut">
              <a:rPr lang="en-US" smtClean="0"/>
              <a:t>3/1/2026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E8028-66A6-4021-BD9E-A109C5026574}" type="slidenum">
              <a:rPr lang="en-US" smtClean="0"/>
              <a:t>‹#›</a:t>
            </a:fld>
            <a:endParaRPr lang="en-US"/>
          </a:p>
        </p:txBody>
      </p:sp>
    </p:spTree>
    <p:extLst>
      <p:ext uri="{BB962C8B-B14F-4D97-AF65-F5344CB8AC3E}">
        <p14:creationId xmlns:p14="http://schemas.microsoft.com/office/powerpoint/2010/main" val="984585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jksus.org/molecular-identification-and-phylogenetic-analysis-of-cytochrome-b-gene-from-garra-tibanica-an-endogenous-species-from-saudi-arabia/#b0135"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481" y="789401"/>
            <a:ext cx="10884897" cy="1523494"/>
          </a:xfrm>
          <a:prstGeom prst="rect">
            <a:avLst/>
          </a:prstGeom>
        </p:spPr>
        <p:txBody>
          <a:bodyPr wrap="square">
            <a:spAutoFit/>
          </a:bodyPr>
          <a:lstStyle/>
          <a:p>
            <a:pPr algn="r" rtl="1"/>
            <a:r>
              <a:rPr lang="ar-SA" sz="2500" b="1" dirty="0"/>
              <a:t>الاتجاهات الحديثة في التصنيف الحيواني </a:t>
            </a:r>
            <a:r>
              <a:rPr lang="en-US" sz="2500" b="1" dirty="0" smtClean="0"/>
              <a:t>Modern </a:t>
            </a:r>
            <a:r>
              <a:rPr lang="en-US" sz="2500" b="1" dirty="0"/>
              <a:t>Trends in Biological </a:t>
            </a:r>
            <a:r>
              <a:rPr lang="en-US" sz="2500" b="1" dirty="0" smtClean="0"/>
              <a:t>Classification</a:t>
            </a:r>
            <a:endParaRPr lang="en-US" sz="2500" b="1" dirty="0"/>
          </a:p>
          <a:p>
            <a:pPr algn="r"/>
            <a:r>
              <a:rPr lang="en-US" sz="3200" dirty="0"/>
              <a:t/>
            </a:r>
            <a:br>
              <a:rPr lang="en-US" sz="3200" dirty="0"/>
            </a:br>
            <a:r>
              <a:rPr lang="ar-SA" dirty="0">
                <a:latin typeface="fkGroteskNeue"/>
              </a:rPr>
              <a:t/>
            </a:r>
            <a:br>
              <a:rPr lang="ar-SA" dirty="0">
                <a:latin typeface="fkGroteskNeue"/>
              </a:rPr>
            </a:br>
            <a:endParaRPr lang="en-US" dirty="0"/>
          </a:p>
        </p:txBody>
      </p:sp>
      <p:sp>
        <p:nvSpPr>
          <p:cNvPr id="5" name="Rectangle 4"/>
          <p:cNvSpPr/>
          <p:nvPr/>
        </p:nvSpPr>
        <p:spPr>
          <a:xfrm>
            <a:off x="0" y="155588"/>
            <a:ext cx="12191999" cy="830997"/>
          </a:xfrm>
          <a:prstGeom prst="rect">
            <a:avLst/>
          </a:prstGeom>
        </p:spPr>
        <p:txBody>
          <a:bodyPr wrap="square">
            <a:spAutoFit/>
          </a:bodyPr>
          <a:lstStyle/>
          <a:p>
            <a:pPr algn="ctr"/>
            <a:r>
              <a:rPr lang="ar-SA" sz="3000" b="1" dirty="0" smtClean="0">
                <a:solidFill>
                  <a:schemeClr val="tx1">
                    <a:lumMod val="95000"/>
                    <a:lumOff val="5000"/>
                  </a:schemeClr>
                </a:solidFill>
                <a:latin typeface="__Roboto_9af398"/>
              </a:rPr>
              <a:t>المحاضرة </a:t>
            </a:r>
            <a:r>
              <a:rPr lang="ar-SA" sz="3000" b="1" dirty="0" smtClean="0">
                <a:solidFill>
                  <a:schemeClr val="tx1">
                    <a:lumMod val="95000"/>
                    <a:lumOff val="5000"/>
                  </a:schemeClr>
                </a:solidFill>
                <a:latin typeface="__Roboto_9af398"/>
              </a:rPr>
              <a:t>الرابع والخامسة </a:t>
            </a:r>
            <a:r>
              <a:rPr lang="ar-SA" dirty="0">
                <a:latin typeface="fkGroteskNeue"/>
              </a:rPr>
              <a:t/>
            </a:r>
            <a:br>
              <a:rPr lang="ar-SA" dirty="0">
                <a:latin typeface="fkGroteskNeue"/>
              </a:rPr>
            </a:br>
            <a:endParaRPr lang="en-US" dirty="0"/>
          </a:p>
        </p:txBody>
      </p:sp>
      <p:sp>
        <p:nvSpPr>
          <p:cNvPr id="3" name="Rectangle 2"/>
          <p:cNvSpPr/>
          <p:nvPr/>
        </p:nvSpPr>
        <p:spPr>
          <a:xfrm>
            <a:off x="90290" y="1289891"/>
            <a:ext cx="11783438" cy="1015663"/>
          </a:xfrm>
          <a:prstGeom prst="rect">
            <a:avLst/>
          </a:prstGeom>
        </p:spPr>
        <p:txBody>
          <a:bodyPr wrap="square">
            <a:spAutoFit/>
          </a:bodyPr>
          <a:lstStyle/>
          <a:p>
            <a:pPr algn="just" rtl="1"/>
            <a:r>
              <a:rPr lang="ar-SA" sz="3000" dirty="0" smtClean="0">
                <a:latin typeface="Arial (Body)"/>
              </a:rPr>
              <a:t>شهد</a:t>
            </a:r>
            <a:r>
              <a:rPr lang="en-US" sz="3000" dirty="0" smtClean="0">
                <a:latin typeface="Arial (Body)"/>
              </a:rPr>
              <a:t> </a:t>
            </a:r>
            <a:r>
              <a:rPr lang="ar-SA" sz="3000" dirty="0" smtClean="0">
                <a:latin typeface="Arial (Body)"/>
              </a:rPr>
              <a:t>علم </a:t>
            </a:r>
            <a:r>
              <a:rPr lang="ar-SA" sz="3000" dirty="0">
                <a:latin typeface="Arial (Body)"/>
              </a:rPr>
              <a:t>التصنيف خلال العقود الأخيرة ثورة حقيقية مع إدخال البيانات الجزيئية والأساليب الحاسوبية والتمثيل الشجري للعلاقات التطورية.</a:t>
            </a:r>
            <a:endParaRPr lang="en-US" sz="3000" dirty="0">
              <a:latin typeface="Arial (Body)"/>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007" y="2329132"/>
            <a:ext cx="8715983" cy="4177900"/>
          </a:xfrm>
          <a:prstGeom prst="rect">
            <a:avLst/>
          </a:prstGeom>
        </p:spPr>
      </p:pic>
    </p:spTree>
    <p:extLst>
      <p:ext uri="{BB962C8B-B14F-4D97-AF65-F5344CB8AC3E}">
        <p14:creationId xmlns:p14="http://schemas.microsoft.com/office/powerpoint/2010/main" val="1329930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47098" y="214009"/>
            <a:ext cx="9165788" cy="553998"/>
          </a:xfrm>
          <a:prstGeom prst="rect">
            <a:avLst/>
          </a:prstGeom>
        </p:spPr>
        <p:txBody>
          <a:bodyPr wrap="square">
            <a:spAutoFit/>
          </a:bodyPr>
          <a:lstStyle/>
          <a:p>
            <a:r>
              <a:rPr lang="en-US" sz="3000" b="1" dirty="0">
                <a:latin typeface="fkGroteskNeue"/>
              </a:rPr>
              <a:t>DNA Barcoding </a:t>
            </a:r>
            <a:r>
              <a:rPr lang="ar-SA" sz="3000" b="1" dirty="0" smtClean="0">
                <a:latin typeface="fkGroteskNeue"/>
              </a:rPr>
              <a:t>الترميز </a:t>
            </a:r>
            <a:r>
              <a:rPr lang="ar-SA" sz="3000" b="1" dirty="0">
                <a:latin typeface="fkGroteskNeue"/>
              </a:rPr>
              <a:t>الشريطي للحمض </a:t>
            </a:r>
            <a:r>
              <a:rPr lang="ar-SA" sz="3000" b="1" dirty="0" smtClean="0">
                <a:latin typeface="fkGroteskNeue"/>
              </a:rPr>
              <a:t>النووي</a:t>
            </a:r>
            <a:endParaRPr lang="ar-SA" sz="3000" b="1" i="0" dirty="0">
              <a:effectLst/>
              <a:latin typeface="fkGroteskNeue"/>
            </a:endParaRPr>
          </a:p>
        </p:txBody>
      </p:sp>
      <p:sp>
        <p:nvSpPr>
          <p:cNvPr id="6" name="Rectangle 5"/>
          <p:cNvSpPr/>
          <p:nvPr/>
        </p:nvSpPr>
        <p:spPr>
          <a:xfrm>
            <a:off x="155642" y="839769"/>
            <a:ext cx="11783315" cy="3354765"/>
          </a:xfrm>
          <a:prstGeom prst="rect">
            <a:avLst/>
          </a:prstGeom>
        </p:spPr>
        <p:txBody>
          <a:bodyPr wrap="square">
            <a:spAutoFit/>
          </a:bodyPr>
          <a:lstStyle/>
          <a:p>
            <a:pPr algn="r" rtl="1">
              <a:buFont typeface="Arial" panose="020B0604020202020204" pitchFamily="34" charset="0"/>
              <a:buChar char="•"/>
            </a:pPr>
            <a:r>
              <a:rPr lang="ar-SA" sz="3000" dirty="0">
                <a:latin typeface="fkGroteskNeue"/>
              </a:rPr>
              <a:t>تقنية تستخدم قطعة قصيرة قياسية من الجينوم كـ “باركود” للتعرف السريع على </a:t>
            </a:r>
            <a:r>
              <a:rPr lang="ar-SA" sz="3000" dirty="0" smtClean="0">
                <a:latin typeface="fkGroteskNeue"/>
              </a:rPr>
              <a:t>الأنواع بناء على تسلسل مرجعي معروف ومسجل من اجل التعرف على هوية النوع. ​</a:t>
            </a:r>
            <a:endParaRPr lang="ar-SA" sz="3000" dirty="0">
              <a:latin typeface="fkGroteskNeue"/>
            </a:endParaRPr>
          </a:p>
          <a:p>
            <a:pPr algn="r" rtl="1">
              <a:buFont typeface="Arial" panose="020B0604020202020204" pitchFamily="34" charset="0"/>
              <a:buChar char="•"/>
            </a:pPr>
            <a:r>
              <a:rPr lang="ar-SA" sz="3000" dirty="0">
                <a:latin typeface="fkGroteskNeue"/>
              </a:rPr>
              <a:t>في الحيوانات غالباً يُستخدم جزء من جين </a:t>
            </a:r>
            <a:r>
              <a:rPr lang="en-US" sz="3000" dirty="0" smtClean="0">
                <a:latin typeface="fkGroteskNeue"/>
              </a:rPr>
              <a:t> COI </a:t>
            </a:r>
            <a:r>
              <a:rPr lang="ar-SA" sz="3000" dirty="0">
                <a:latin typeface="fkGroteskNeue"/>
              </a:rPr>
              <a:t>في الميتوكوندريا، بينما تستخدم واسمات مختلفة في النباتات والفطريات.​</a:t>
            </a:r>
          </a:p>
          <a:p>
            <a:pPr algn="r" rtl="1">
              <a:buFont typeface="Arial" panose="020B0604020202020204" pitchFamily="34" charset="0"/>
              <a:buChar char="•"/>
            </a:pPr>
            <a:r>
              <a:rPr lang="ar-SA" sz="3000" dirty="0">
                <a:latin typeface="fkGroteskNeue"/>
              </a:rPr>
              <a:t>قواعد بيانات عالمية </a:t>
            </a:r>
            <a:r>
              <a:rPr lang="ar-SA" sz="3000" dirty="0" smtClean="0">
                <a:latin typeface="fkGroteskNeue"/>
              </a:rPr>
              <a:t>مثل</a:t>
            </a:r>
            <a:r>
              <a:rPr lang="en-US" sz="3200" dirty="0" smtClean="0"/>
              <a:t>Barcode </a:t>
            </a:r>
            <a:r>
              <a:rPr lang="en-US" sz="3200" dirty="0"/>
              <a:t>of Life Data </a:t>
            </a:r>
            <a:r>
              <a:rPr lang="en-US" sz="3200" dirty="0" smtClean="0"/>
              <a:t>Systems (</a:t>
            </a:r>
            <a:r>
              <a:rPr lang="en-US" sz="3000" dirty="0" smtClean="0">
                <a:latin typeface="fkGroteskNeue"/>
              </a:rPr>
              <a:t>BOLD) </a:t>
            </a:r>
            <a:r>
              <a:rPr lang="ar-SA" sz="3000" dirty="0" smtClean="0">
                <a:latin typeface="fkGroteskNeue"/>
              </a:rPr>
              <a:t> أو</a:t>
            </a:r>
            <a:r>
              <a:rPr lang="en-US" sz="3000" dirty="0" smtClean="0">
                <a:latin typeface="fkGroteskNeue"/>
              </a:rPr>
              <a:t> </a:t>
            </a:r>
            <a:r>
              <a:rPr lang="en-US" sz="3200" dirty="0"/>
              <a:t>National </a:t>
            </a:r>
            <a:r>
              <a:rPr lang="ar-SA" sz="3200" dirty="0" smtClean="0"/>
              <a:t> </a:t>
            </a:r>
            <a:r>
              <a:rPr lang="en-US" sz="3200" dirty="0" smtClean="0"/>
              <a:t>Center </a:t>
            </a:r>
            <a:r>
              <a:rPr lang="en-US" sz="3200" dirty="0"/>
              <a:t>for Biotechnology Information </a:t>
            </a:r>
            <a:r>
              <a:rPr lang="en-US" sz="3200" dirty="0" smtClean="0"/>
              <a:t>(</a:t>
            </a:r>
            <a:r>
              <a:rPr lang="en-US" sz="3000" dirty="0" smtClean="0">
                <a:latin typeface="fkGroteskNeue"/>
              </a:rPr>
              <a:t>NCBI) </a:t>
            </a:r>
            <a:r>
              <a:rPr lang="ar-SA" sz="3000" dirty="0" smtClean="0">
                <a:latin typeface="fkGroteskNeue"/>
              </a:rPr>
              <a:t> لتخزين وحفظ المتواليات/البيانات </a:t>
            </a:r>
            <a:r>
              <a:rPr lang="ar-SA" sz="3000" dirty="0">
                <a:latin typeface="fkGroteskNeue"/>
              </a:rPr>
              <a:t>لتسهيل </a:t>
            </a:r>
            <a:r>
              <a:rPr lang="ar-SA" sz="3000" dirty="0" smtClean="0">
                <a:latin typeface="fkGroteskNeue"/>
              </a:rPr>
              <a:t>مقارنة التسلسل الجيني وتعريف </a:t>
            </a:r>
            <a:r>
              <a:rPr lang="ar-SA" sz="3000" dirty="0">
                <a:latin typeface="fkGroteskNeue"/>
              </a:rPr>
              <a:t>الأنواع ومراقبة التنوع الحيوي.</a:t>
            </a:r>
            <a:endParaRPr lang="ar-SA" sz="3000" b="0" i="0" dirty="0">
              <a:effectLst/>
              <a:latin typeface="fkGroteskNeue"/>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05" y="4054415"/>
            <a:ext cx="13112318" cy="2625616"/>
          </a:xfrm>
          <a:prstGeom prst="rect">
            <a:avLst/>
          </a:prstGeom>
        </p:spPr>
      </p:pic>
    </p:spTree>
    <p:extLst>
      <p:ext uri="{BB962C8B-B14F-4D97-AF65-F5344CB8AC3E}">
        <p14:creationId xmlns:p14="http://schemas.microsoft.com/office/powerpoint/2010/main" val="3742275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8038" y="120770"/>
            <a:ext cx="8725681" cy="553998"/>
          </a:xfrm>
          <a:prstGeom prst="rect">
            <a:avLst/>
          </a:prstGeom>
        </p:spPr>
        <p:txBody>
          <a:bodyPr wrap="square">
            <a:spAutoFit/>
          </a:bodyPr>
          <a:lstStyle/>
          <a:p>
            <a:pPr algn="r" rtl="1"/>
            <a:r>
              <a:rPr lang="ar-SA" sz="3000" b="1" dirty="0">
                <a:latin typeface="fkGroteskNeue"/>
              </a:rPr>
              <a:t>علم الوراثة </a:t>
            </a:r>
            <a:r>
              <a:rPr lang="ar-SA" sz="3000" b="1" dirty="0" smtClean="0">
                <a:latin typeface="fkGroteskNeue"/>
              </a:rPr>
              <a:t>التطوري الجزيئي </a:t>
            </a:r>
            <a:r>
              <a:rPr lang="en-US" sz="3000" b="1" dirty="0" smtClean="0">
                <a:latin typeface="fkGroteskNeue"/>
              </a:rPr>
              <a:t>Molecular </a:t>
            </a:r>
            <a:r>
              <a:rPr lang="en-US" sz="3000" b="1" dirty="0" err="1" smtClean="0">
                <a:latin typeface="fkGroteskNeue"/>
              </a:rPr>
              <a:t>Phylogenetics</a:t>
            </a:r>
            <a:r>
              <a:rPr lang="en-US" sz="3000" b="1" dirty="0">
                <a:latin typeface="fkGroteskNeue"/>
              </a:rPr>
              <a:t> </a:t>
            </a:r>
            <a:endParaRPr lang="en-US" sz="3000" b="1" i="0" dirty="0">
              <a:effectLst/>
              <a:latin typeface="fkGroteskNeue"/>
            </a:endParaRPr>
          </a:p>
        </p:txBody>
      </p:sp>
      <p:sp>
        <p:nvSpPr>
          <p:cNvPr id="5" name="Rectangle 4"/>
          <p:cNvSpPr/>
          <p:nvPr/>
        </p:nvSpPr>
        <p:spPr>
          <a:xfrm>
            <a:off x="362309" y="699550"/>
            <a:ext cx="11576165" cy="6401753"/>
          </a:xfrm>
          <a:prstGeom prst="rect">
            <a:avLst/>
          </a:prstGeom>
        </p:spPr>
        <p:txBody>
          <a:bodyPr wrap="square">
            <a:spAutoFit/>
          </a:bodyPr>
          <a:lstStyle/>
          <a:p>
            <a:pPr algn="r" rtl="1">
              <a:buFont typeface="Arial" panose="020B0604020202020204" pitchFamily="34" charset="0"/>
              <a:buChar char="•"/>
            </a:pPr>
            <a:r>
              <a:rPr lang="en-US" sz="3000" dirty="0" smtClean="0">
                <a:latin typeface="fkGroteskNeue"/>
              </a:rPr>
              <a:t> </a:t>
            </a:r>
            <a:r>
              <a:rPr lang="ar-SA" sz="3000" b="1" dirty="0" smtClean="0">
                <a:latin typeface="fkGroteskNeue"/>
              </a:rPr>
              <a:t>يعتمد على:</a:t>
            </a:r>
          </a:p>
          <a:p>
            <a:pPr algn="r" rtl="1">
              <a:buFont typeface="Arial" panose="020B0604020202020204" pitchFamily="34" charset="0"/>
              <a:buChar char="•"/>
            </a:pPr>
            <a:r>
              <a:rPr lang="ar-SA" sz="3000" dirty="0">
                <a:latin typeface="fkGroteskNeue"/>
              </a:rPr>
              <a:t>تسلسل جين واحد</a:t>
            </a:r>
          </a:p>
          <a:p>
            <a:pPr algn="r" rtl="1">
              <a:buFont typeface="Arial" panose="020B0604020202020204" pitchFamily="34" charset="0"/>
              <a:buChar char="•"/>
            </a:pPr>
            <a:r>
              <a:rPr lang="ar-SA" sz="3000" dirty="0">
                <a:latin typeface="fkGroteskNeue"/>
              </a:rPr>
              <a:t>عدة جينات </a:t>
            </a:r>
            <a:r>
              <a:rPr lang="en-US" sz="3000" dirty="0" err="1" smtClean="0">
                <a:latin typeface="fkGroteskNeue"/>
              </a:rPr>
              <a:t>Multilocus</a:t>
            </a:r>
            <a:r>
              <a:rPr lang="en-US" sz="3000" dirty="0" smtClean="0">
                <a:latin typeface="fkGroteskNeue"/>
              </a:rPr>
              <a:t> data</a:t>
            </a:r>
            <a:endParaRPr lang="en-US" sz="3000" dirty="0">
              <a:latin typeface="fkGroteskNeue"/>
            </a:endParaRPr>
          </a:p>
          <a:p>
            <a:pPr algn="r" rtl="1">
              <a:buFont typeface="Arial" panose="020B0604020202020204" pitchFamily="34" charset="0"/>
              <a:buChar char="•"/>
            </a:pPr>
            <a:r>
              <a:rPr lang="ar-SA" sz="3000" dirty="0" smtClean="0">
                <a:latin typeface="fkGroteskNeue"/>
              </a:rPr>
              <a:t> </a:t>
            </a:r>
            <a:r>
              <a:rPr lang="ar-SA" sz="3000" dirty="0">
                <a:latin typeface="fkGroteskNeue"/>
              </a:rPr>
              <a:t>الجينوم الكامل </a:t>
            </a:r>
            <a:r>
              <a:rPr lang="en-US" sz="3000" dirty="0" err="1" smtClean="0">
                <a:latin typeface="fkGroteskNeue"/>
              </a:rPr>
              <a:t>Phylogenomics</a:t>
            </a:r>
            <a:endParaRPr lang="ar-SA" sz="3000" dirty="0" smtClean="0">
              <a:latin typeface="fkGroteskNeue"/>
            </a:endParaRPr>
          </a:p>
          <a:p>
            <a:pPr algn="r" rtl="1"/>
            <a:r>
              <a:rPr lang="ar-SA" sz="2500" b="1" dirty="0">
                <a:latin typeface="fkGroteskNeue"/>
              </a:rPr>
              <a:t>والأشجار الناتجة تمثل فرضيات عن العلاقات </a:t>
            </a:r>
            <a:r>
              <a:rPr lang="ar-SA" sz="2500" b="1" dirty="0" smtClean="0">
                <a:latin typeface="fkGroteskNeue"/>
              </a:rPr>
              <a:t>التطورية</a:t>
            </a:r>
          </a:p>
          <a:p>
            <a:pPr algn="r" rtl="1"/>
            <a:r>
              <a:rPr lang="ar-SA" sz="2500" b="1" dirty="0" smtClean="0">
                <a:latin typeface="fkGroteskNeue"/>
              </a:rPr>
              <a:t> </a:t>
            </a:r>
            <a:r>
              <a:rPr lang="ar-SA" sz="2500" b="1" dirty="0">
                <a:latin typeface="fkGroteskNeue"/>
              </a:rPr>
              <a:t>(وليست حقائق مطلقة)، لأنها تعتمد على:</a:t>
            </a:r>
          </a:p>
          <a:p>
            <a:pPr marL="457200" indent="-457200" algn="r" rtl="1">
              <a:buFont typeface="Arial" panose="020B0604020202020204" pitchFamily="34" charset="0"/>
              <a:buChar char="•"/>
            </a:pPr>
            <a:r>
              <a:rPr lang="ar-SA" sz="3000" dirty="0">
                <a:latin typeface="fkGroteskNeue"/>
              </a:rPr>
              <a:t>البيانات المستخدمة</a:t>
            </a:r>
          </a:p>
          <a:p>
            <a:pPr marL="457200" indent="-457200" algn="r" rtl="1">
              <a:buFont typeface="Arial" panose="020B0604020202020204" pitchFamily="34" charset="0"/>
              <a:buChar char="•"/>
            </a:pPr>
            <a:r>
              <a:rPr lang="ar-SA" sz="3000" dirty="0">
                <a:latin typeface="fkGroteskNeue"/>
              </a:rPr>
              <a:t>النموذج التطوري المختار</a:t>
            </a:r>
          </a:p>
          <a:p>
            <a:pPr marL="457200" indent="-457200" algn="r" rtl="1">
              <a:buFont typeface="Arial" panose="020B0604020202020204" pitchFamily="34" charset="0"/>
              <a:buChar char="•"/>
            </a:pPr>
            <a:r>
              <a:rPr lang="ar-SA" sz="3000" dirty="0">
                <a:latin typeface="fkGroteskNeue"/>
              </a:rPr>
              <a:t>طريقة التحليل</a:t>
            </a:r>
          </a:p>
          <a:p>
            <a:pPr algn="r" rtl="1">
              <a:buFont typeface="Arial" panose="020B0604020202020204" pitchFamily="34" charset="0"/>
              <a:buChar char="•"/>
            </a:pPr>
            <a:r>
              <a:rPr lang="en-US" sz="3000" dirty="0" smtClean="0">
                <a:latin typeface="fkGroteskNeue"/>
              </a:rPr>
              <a:t> </a:t>
            </a:r>
            <a:r>
              <a:rPr lang="ar-SA" sz="3000" dirty="0">
                <a:latin typeface="fkGroteskNeue"/>
              </a:rPr>
              <a:t>الاعتماد على خوارزميات إحصائية مثل: </a:t>
            </a:r>
            <a:r>
              <a:rPr lang="en-US" sz="3000" dirty="0">
                <a:latin typeface="fkGroteskNeue"/>
              </a:rPr>
              <a:t>Neighbor-Joining </a:t>
            </a:r>
            <a:r>
              <a:rPr lang="en-US" sz="3000" dirty="0" smtClean="0">
                <a:latin typeface="fkGroteskNeue"/>
              </a:rPr>
              <a:t> </a:t>
            </a:r>
            <a:r>
              <a:rPr lang="ar-SA" sz="3000" dirty="0" smtClean="0">
                <a:latin typeface="fkGroteskNeue"/>
              </a:rPr>
              <a:t>،</a:t>
            </a:r>
            <a:r>
              <a:rPr lang="en-US" sz="3000" dirty="0" smtClean="0">
                <a:latin typeface="fkGroteskNeue"/>
              </a:rPr>
              <a:t>Maximum </a:t>
            </a:r>
            <a:r>
              <a:rPr lang="en-US" sz="3000" dirty="0">
                <a:latin typeface="fkGroteskNeue"/>
              </a:rPr>
              <a:t>Parsimony، Maximum </a:t>
            </a:r>
            <a:r>
              <a:rPr lang="en-US" sz="3000" dirty="0" smtClean="0">
                <a:latin typeface="fkGroteskNeue"/>
              </a:rPr>
              <a:t>Likelihood</a:t>
            </a:r>
            <a:r>
              <a:rPr lang="ar-SA" sz="3000" dirty="0" smtClean="0">
                <a:latin typeface="fkGroteskNeue"/>
              </a:rPr>
              <a:t>...الخ</a:t>
            </a:r>
            <a:r>
              <a:rPr lang="en-US" sz="3000" dirty="0" smtClean="0">
                <a:latin typeface="fkGroteskNeue"/>
              </a:rPr>
              <a:t> </a:t>
            </a:r>
            <a:r>
              <a:rPr lang="ar-SA" sz="3000" dirty="0" smtClean="0">
                <a:latin typeface="fkGroteskNeue"/>
              </a:rPr>
              <a:t>لبناء </a:t>
            </a:r>
            <a:r>
              <a:rPr lang="ar-SA" sz="3000" dirty="0">
                <a:latin typeface="fkGroteskNeue"/>
              </a:rPr>
              <a:t>أشجار قوية مدعومة إحصائياً.​</a:t>
            </a:r>
          </a:p>
          <a:p>
            <a:pPr algn="r" rtl="1">
              <a:buFont typeface="Arial" panose="020B0604020202020204" pitchFamily="34" charset="0"/>
              <a:buChar char="•"/>
            </a:pPr>
            <a:r>
              <a:rPr lang="en-US" sz="3000" dirty="0">
                <a:latin typeface="fkGroteskNeue"/>
              </a:rPr>
              <a:t> </a:t>
            </a:r>
            <a:r>
              <a:rPr lang="ar-SA" sz="3000" dirty="0">
                <a:latin typeface="fkGroteskNeue"/>
              </a:rPr>
              <a:t>توفر البرامج الحاسوبية مثل </a:t>
            </a:r>
            <a:r>
              <a:rPr lang="en-US" sz="3000" dirty="0">
                <a:latin typeface="fkGroteskNeue"/>
              </a:rPr>
              <a:t>MEGA </a:t>
            </a:r>
            <a:r>
              <a:rPr lang="ar-SA" sz="3000" dirty="0">
                <a:latin typeface="fkGroteskNeue"/>
              </a:rPr>
              <a:t>و</a:t>
            </a:r>
            <a:r>
              <a:rPr lang="en-US" sz="3000" dirty="0">
                <a:latin typeface="fkGroteskNeue"/>
              </a:rPr>
              <a:t>BEAST </a:t>
            </a:r>
            <a:r>
              <a:rPr lang="ar-SA" sz="3000" dirty="0">
                <a:latin typeface="fkGroteskNeue"/>
              </a:rPr>
              <a:t>و</a:t>
            </a:r>
            <a:r>
              <a:rPr lang="en-US" sz="3000" dirty="0" err="1">
                <a:latin typeface="fkGroteskNeue"/>
              </a:rPr>
              <a:t>RAxML</a:t>
            </a:r>
            <a:r>
              <a:rPr lang="en-US" sz="3000" dirty="0">
                <a:latin typeface="fkGroteskNeue"/>
              </a:rPr>
              <a:t> </a:t>
            </a:r>
            <a:r>
              <a:rPr lang="ar-SA" sz="3000" dirty="0">
                <a:latin typeface="fkGroteskNeue"/>
              </a:rPr>
              <a:t> وغيرها منصات لتحليل البيانات المتسلسلة.</a:t>
            </a:r>
          </a:p>
          <a:p>
            <a:pPr algn="r" rtl="1">
              <a:buFont typeface="Arial" panose="020B0604020202020204" pitchFamily="34" charset="0"/>
              <a:buChar char="•"/>
            </a:pPr>
            <a:endParaRPr lang="ar-SA" sz="3000" b="0" i="0" dirty="0">
              <a:effectLst/>
              <a:latin typeface="fkGroteskNeue"/>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79562" y="741872"/>
            <a:ext cx="5717136" cy="4037162"/>
          </a:xfrm>
          <a:prstGeom prst="rect">
            <a:avLst/>
          </a:prstGeom>
          <a:noFill/>
          <a:ln>
            <a:noFill/>
          </a:ln>
        </p:spPr>
      </p:pic>
    </p:spTree>
    <p:extLst>
      <p:ext uri="{BB962C8B-B14F-4D97-AF65-F5344CB8AC3E}">
        <p14:creationId xmlns:p14="http://schemas.microsoft.com/office/powerpoint/2010/main" val="328762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22583" y="322863"/>
            <a:ext cx="5913342" cy="5478423"/>
          </a:xfrm>
          <a:prstGeom prst="rect">
            <a:avLst/>
          </a:prstGeom>
        </p:spPr>
        <p:txBody>
          <a:bodyPr wrap="square">
            <a:spAutoFit/>
          </a:bodyPr>
          <a:lstStyle/>
          <a:p>
            <a:pPr algn="just" rtl="1"/>
            <a:r>
              <a:rPr lang="ar-SA" sz="2500" b="1" dirty="0">
                <a:latin typeface="fkGroteskNeue"/>
              </a:rPr>
              <a:t> النظم التصنيفية الديناميكية وقواعد البيانات العالمية </a:t>
            </a:r>
            <a:r>
              <a:rPr lang="ar-SA" sz="2500" b="1" dirty="0" smtClean="0">
                <a:latin typeface="fkGroteskNeue"/>
              </a:rPr>
              <a:t>النقاط</a:t>
            </a:r>
            <a:r>
              <a:rPr lang="ar-SA" sz="2500" b="1" dirty="0">
                <a:latin typeface="fkGroteskNeue"/>
              </a:rPr>
              <a:t>:</a:t>
            </a:r>
          </a:p>
          <a:p>
            <a:pPr marL="742950" lvl="1" indent="-285750" algn="just" rtl="1">
              <a:buFont typeface="Arial" panose="020B0604020202020204" pitchFamily="34" charset="0"/>
              <a:buChar char="•"/>
            </a:pPr>
            <a:r>
              <a:rPr lang="ar-SA" sz="2500" dirty="0">
                <a:latin typeface="fkGroteskNeue"/>
              </a:rPr>
              <a:t>لم يعد التصنيف “ثابتاً”، بل أصبح نظاماً ديناميكياً يتم تحديثه باستمرار وفق البيانات الجزيئية والحاسوبية الجديدة.​</a:t>
            </a:r>
          </a:p>
          <a:p>
            <a:pPr marL="742950" lvl="1" indent="-285750" algn="just" rtl="1">
              <a:buFont typeface="Arial" panose="020B0604020202020204" pitchFamily="34" charset="0"/>
              <a:buChar char="•"/>
            </a:pPr>
            <a:r>
              <a:rPr lang="ar-SA" sz="2500" dirty="0">
                <a:latin typeface="fkGroteskNeue"/>
              </a:rPr>
              <a:t>أمثلة على قواعد بيانات مرجعية:</a:t>
            </a:r>
          </a:p>
          <a:p>
            <a:pPr marL="1143000" lvl="2" indent="-228600" algn="just" rtl="1">
              <a:buFont typeface="Arial" panose="020B0604020202020204" pitchFamily="34" charset="0"/>
              <a:buChar char="•"/>
            </a:pPr>
            <a:r>
              <a:rPr lang="en-US" sz="2500">
                <a:latin typeface="fkGroteskNeue"/>
              </a:rPr>
              <a:t>NCBI Taxonomy Database</a:t>
            </a:r>
          </a:p>
          <a:p>
            <a:pPr marL="1143000" lvl="2" indent="-228600" algn="just" rtl="1">
              <a:buFont typeface="Arial" panose="020B0604020202020204" pitchFamily="34" charset="0"/>
              <a:buChar char="•"/>
            </a:pPr>
            <a:r>
              <a:rPr lang="en-US" sz="2500" dirty="0">
                <a:latin typeface="fkGroteskNeue"/>
              </a:rPr>
              <a:t>Barcode of Life Data System (BOLD)</a:t>
            </a:r>
          </a:p>
          <a:p>
            <a:pPr marL="1143000" lvl="2" indent="-228600" algn="just" rtl="1">
              <a:buFont typeface="Arial" panose="020B0604020202020204" pitchFamily="34" charset="0"/>
              <a:buChar char="•"/>
            </a:pPr>
            <a:r>
              <a:rPr lang="en-US" sz="2500" dirty="0">
                <a:latin typeface="fkGroteskNeue"/>
              </a:rPr>
              <a:t>Global Biodiversity Information Facility (GBIF)​</a:t>
            </a:r>
          </a:p>
          <a:p>
            <a:pPr marL="742950" lvl="1" indent="-285750" algn="just" rtl="1">
              <a:buFont typeface="Arial" panose="020B0604020202020204" pitchFamily="34" charset="0"/>
              <a:buChar char="•"/>
            </a:pPr>
            <a:r>
              <a:rPr lang="ar-SA" sz="2500">
                <a:latin typeface="fkGroteskNeue"/>
              </a:rPr>
              <a:t>تسمح هذه المنصات بتكامل بيانات التصنيف، والتوزيع الجغرافي، والتسلسل الجيني على مستوى العالم.</a:t>
            </a:r>
            <a:endParaRPr lang="ar-SA" sz="2500" b="0" i="0">
              <a:effectLst/>
              <a:latin typeface="fkGroteskNeue"/>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4362"/>
          <a:stretch/>
        </p:blipFill>
        <p:spPr>
          <a:xfrm>
            <a:off x="167719" y="222192"/>
            <a:ext cx="5663737" cy="6093150"/>
          </a:xfrm>
          <a:prstGeom prst="rect">
            <a:avLst/>
          </a:prstGeom>
        </p:spPr>
      </p:pic>
    </p:spTree>
    <p:extLst>
      <p:ext uri="{BB962C8B-B14F-4D97-AF65-F5344CB8AC3E}">
        <p14:creationId xmlns:p14="http://schemas.microsoft.com/office/powerpoint/2010/main" val="349694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7827" y="126573"/>
            <a:ext cx="7154174" cy="861774"/>
          </a:xfrm>
          <a:prstGeom prst="rect">
            <a:avLst/>
          </a:prstGeom>
        </p:spPr>
        <p:txBody>
          <a:bodyPr wrap="square">
            <a:spAutoFit/>
          </a:bodyPr>
          <a:lstStyle/>
          <a:p>
            <a:pPr algn="r" rtl="1"/>
            <a:r>
              <a:rPr lang="ar-SA" sz="2500" b="1" dirty="0">
                <a:latin typeface="fkGroteskNeue"/>
              </a:rPr>
              <a:t>التصنيف </a:t>
            </a:r>
            <a:r>
              <a:rPr lang="ar-SA" sz="2500" b="1" dirty="0" smtClean="0">
                <a:latin typeface="fkGroteskNeue"/>
              </a:rPr>
              <a:t>الحاسوبي/الرقمي </a:t>
            </a:r>
            <a:r>
              <a:rPr lang="en-US" sz="2500" b="1" dirty="0" smtClean="0">
                <a:latin typeface="fkGroteskNeue"/>
              </a:rPr>
              <a:t>Computational </a:t>
            </a:r>
            <a:r>
              <a:rPr lang="en-US" sz="2500" b="1" dirty="0">
                <a:latin typeface="fkGroteskNeue"/>
              </a:rPr>
              <a:t>&amp; Numerical </a:t>
            </a:r>
            <a:r>
              <a:rPr lang="en-US" sz="2500" b="1" dirty="0" smtClean="0">
                <a:latin typeface="fkGroteskNeue"/>
              </a:rPr>
              <a:t>Taxonomy</a:t>
            </a:r>
            <a:endParaRPr lang="en-US" sz="2500" b="1" i="0" dirty="0">
              <a:effectLst/>
              <a:latin typeface="fkGroteskNeue"/>
            </a:endParaRPr>
          </a:p>
        </p:txBody>
      </p:sp>
      <p:sp>
        <p:nvSpPr>
          <p:cNvPr id="5" name="Rectangle 4"/>
          <p:cNvSpPr/>
          <p:nvPr/>
        </p:nvSpPr>
        <p:spPr>
          <a:xfrm>
            <a:off x="9471119" y="752029"/>
            <a:ext cx="2458810" cy="861774"/>
          </a:xfrm>
          <a:prstGeom prst="rect">
            <a:avLst/>
          </a:prstGeom>
        </p:spPr>
        <p:txBody>
          <a:bodyPr wrap="square">
            <a:spAutoFit/>
          </a:bodyPr>
          <a:lstStyle/>
          <a:p>
            <a:pPr algn="just" rtl="1"/>
            <a:r>
              <a:rPr lang="ar-SA" sz="2500" dirty="0"/>
              <a:t/>
            </a:r>
            <a:br>
              <a:rPr lang="ar-SA" sz="2500" dirty="0"/>
            </a:br>
            <a:endParaRPr lang="en-US" sz="25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09" y="206181"/>
            <a:ext cx="6255861" cy="5504506"/>
          </a:xfrm>
          <a:prstGeom prst="rect">
            <a:avLst/>
          </a:prstGeom>
        </p:spPr>
      </p:pic>
      <p:sp>
        <p:nvSpPr>
          <p:cNvPr id="7" name="Rectangle 6"/>
          <p:cNvSpPr/>
          <p:nvPr/>
        </p:nvSpPr>
        <p:spPr>
          <a:xfrm>
            <a:off x="248456" y="5842337"/>
            <a:ext cx="5324208" cy="1015663"/>
          </a:xfrm>
          <a:prstGeom prst="rect">
            <a:avLst/>
          </a:prstGeom>
        </p:spPr>
        <p:txBody>
          <a:bodyPr wrap="square">
            <a:spAutoFit/>
          </a:bodyPr>
          <a:lstStyle/>
          <a:p>
            <a:pPr algn="just"/>
            <a:r>
              <a:rPr lang="en-US" sz="1500" dirty="0"/>
              <a:t>This study sorts through the genotypes of 161 breeds of dogs to establish genetic relationships and reveal the history of breed development through hybridization of existing </a:t>
            </a:r>
            <a:r>
              <a:rPr lang="en-US" sz="1500" dirty="0" smtClean="0"/>
              <a:t>breeds (Parker et al., 2017).</a:t>
            </a:r>
            <a:endParaRPr lang="en-US" sz="1500" dirty="0"/>
          </a:p>
        </p:txBody>
      </p:sp>
      <p:sp>
        <p:nvSpPr>
          <p:cNvPr id="2" name="Rectangle 1"/>
          <p:cNvSpPr>
            <a:spLocks noChangeArrowheads="1"/>
          </p:cNvSpPr>
          <p:nvPr/>
        </p:nvSpPr>
        <p:spPr bwMode="auto">
          <a:xfrm>
            <a:off x="6659592" y="1134895"/>
            <a:ext cx="520460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3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التصنيف الحاسوبي أو العددي يعتمد على تحويل الصفات إلى بيانات رقمية وتحليلها باستخدام تقنيات إحصائية مثل تحليل العناقيد وتقليل الأبعاد</a:t>
            </a:r>
            <a:r>
              <a:rPr kumimoji="0" lang="en-US" altLang="en-US" sz="3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ar-SA" altLang="en-US" sz="3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ar-SA" altLang="en-US" sz="30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أيضاً </a:t>
            </a:r>
            <a:r>
              <a:rPr kumimoji="0" lang="ar-SA" altLang="en-US" sz="3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يُستخدم مع البيانات المورفولوجية والجزيئية، ويستفيد من أدوات البيوانفورماتيك عند التعامل مع البيانات واسعة النطاق، لكنه يختلف مفاهيمياً عن التصنيف التطوري لأنه يعتمد على التشابه الكلي وليس بالضرورة على الأصل المشترك</a:t>
            </a:r>
            <a:r>
              <a:rPr kumimoji="0" lang="en-US" altLang="en-US" sz="3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n-US" altLang="en-US" sz="3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3895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275" y="162370"/>
            <a:ext cx="6971917" cy="553998"/>
          </a:xfrm>
          <a:prstGeom prst="rect">
            <a:avLst/>
          </a:prstGeom>
        </p:spPr>
        <p:txBody>
          <a:bodyPr wrap="square">
            <a:spAutoFit/>
          </a:bodyPr>
          <a:lstStyle/>
          <a:p>
            <a:pPr algn="r" rtl="1"/>
            <a:r>
              <a:rPr lang="ar-SA" sz="3000" b="1" dirty="0">
                <a:latin typeface="fkGroteskNeue"/>
              </a:rPr>
              <a:t> التصنيف المتكامل </a:t>
            </a:r>
            <a:r>
              <a:rPr lang="en-US" sz="3000" b="1" dirty="0" smtClean="0">
                <a:latin typeface="fkGroteskNeue"/>
              </a:rPr>
              <a:t>Integrative Taxonomy</a:t>
            </a:r>
            <a:endParaRPr lang="en-US" sz="3000" b="1" i="0" dirty="0">
              <a:effectLst/>
              <a:latin typeface="fkGroteskNeue"/>
            </a:endParaRPr>
          </a:p>
        </p:txBody>
      </p:sp>
      <p:sp>
        <p:nvSpPr>
          <p:cNvPr id="5" name="Rectangle 4"/>
          <p:cNvSpPr/>
          <p:nvPr/>
        </p:nvSpPr>
        <p:spPr>
          <a:xfrm>
            <a:off x="5338355" y="802147"/>
            <a:ext cx="6519300" cy="5093702"/>
          </a:xfrm>
          <a:prstGeom prst="rect">
            <a:avLst/>
          </a:prstGeom>
        </p:spPr>
        <p:txBody>
          <a:bodyPr wrap="square">
            <a:spAutoFit/>
          </a:bodyPr>
          <a:lstStyle/>
          <a:p>
            <a:pPr algn="r" rtl="1">
              <a:buFont typeface="Arial" panose="020B0604020202020204" pitchFamily="34" charset="0"/>
              <a:buChar char="•"/>
            </a:pPr>
            <a:r>
              <a:rPr lang="ar-SA" sz="2500" b="1" dirty="0">
                <a:latin typeface="fkGroteskNeue"/>
              </a:rPr>
              <a:t>التصنيف </a:t>
            </a:r>
            <a:r>
              <a:rPr lang="ar-SA" sz="2500" b="1" dirty="0" smtClean="0">
                <a:latin typeface="fkGroteskNeue"/>
              </a:rPr>
              <a:t>المتكامل يقوم </a:t>
            </a:r>
            <a:r>
              <a:rPr lang="ar-SA" sz="2500" b="1" dirty="0">
                <a:latin typeface="fkGroteskNeue"/>
              </a:rPr>
              <a:t>على:</a:t>
            </a:r>
          </a:p>
          <a:p>
            <a:pPr marL="342900" indent="-342900" algn="r" rtl="1">
              <a:buFont typeface="Arial" panose="020B0604020202020204" pitchFamily="34" charset="0"/>
              <a:buChar char="•"/>
            </a:pPr>
            <a:r>
              <a:rPr lang="ar-SA" sz="2500" dirty="0">
                <a:latin typeface="fkGroteskNeue"/>
              </a:rPr>
              <a:t>دمج عدة مصادر مستقلة من الأدلة </a:t>
            </a:r>
            <a:r>
              <a:rPr lang="en-US" sz="2500" dirty="0" smtClean="0">
                <a:latin typeface="fkGroteskNeue"/>
              </a:rPr>
              <a:t>Multiple </a:t>
            </a:r>
            <a:r>
              <a:rPr lang="en-US" sz="2500" dirty="0">
                <a:latin typeface="fkGroteskNeue"/>
              </a:rPr>
              <a:t>lines of </a:t>
            </a:r>
            <a:r>
              <a:rPr lang="en-US" sz="2500" dirty="0" smtClean="0">
                <a:latin typeface="fkGroteskNeue"/>
              </a:rPr>
              <a:t>evidence</a:t>
            </a:r>
            <a:endParaRPr lang="en-US" sz="2500" dirty="0">
              <a:latin typeface="fkGroteskNeue"/>
            </a:endParaRPr>
          </a:p>
          <a:p>
            <a:pPr marL="342900" indent="-342900" algn="r" rtl="1">
              <a:buFont typeface="Arial" panose="020B0604020202020204" pitchFamily="34" charset="0"/>
              <a:buChar char="•"/>
            </a:pPr>
            <a:r>
              <a:rPr lang="ar-SA" sz="2500" dirty="0">
                <a:latin typeface="fkGroteskNeue"/>
              </a:rPr>
              <a:t>لا يعتمد على نوع بيانات واحد فقط</a:t>
            </a:r>
          </a:p>
          <a:p>
            <a:pPr marL="342900" indent="-342900" algn="r" rtl="1">
              <a:buFont typeface="Arial" panose="020B0604020202020204" pitchFamily="34" charset="0"/>
              <a:buChar char="•"/>
            </a:pPr>
            <a:r>
              <a:rPr lang="ar-SA" sz="2500" dirty="0">
                <a:latin typeface="fkGroteskNeue"/>
              </a:rPr>
              <a:t>يهدف إلى اختبار فرضية حدود النوع (</a:t>
            </a:r>
            <a:r>
              <a:rPr lang="en-US" sz="2500" dirty="0">
                <a:latin typeface="fkGroteskNeue"/>
              </a:rPr>
              <a:t>Species </a:t>
            </a:r>
            <a:r>
              <a:rPr lang="ar-SA" sz="2500" dirty="0" smtClean="0">
                <a:latin typeface="fkGroteskNeue"/>
              </a:rPr>
              <a:t> </a:t>
            </a:r>
            <a:r>
              <a:rPr lang="en-US" sz="2500" dirty="0" smtClean="0">
                <a:latin typeface="fkGroteskNeue"/>
              </a:rPr>
              <a:t>boundaries</a:t>
            </a:r>
            <a:r>
              <a:rPr lang="en-US" sz="2500" dirty="0">
                <a:latin typeface="fkGroteskNeue"/>
              </a:rPr>
              <a:t>) </a:t>
            </a:r>
            <a:r>
              <a:rPr lang="ar-SA" sz="2500" dirty="0" smtClean="0">
                <a:latin typeface="fkGroteskNeue"/>
              </a:rPr>
              <a:t> من </a:t>
            </a:r>
            <a:r>
              <a:rPr lang="ar-SA" sz="2500" dirty="0">
                <a:latin typeface="fkGroteskNeue"/>
              </a:rPr>
              <a:t>زوايا متعددة</a:t>
            </a:r>
          </a:p>
          <a:p>
            <a:pPr algn="r" rtl="1"/>
            <a:r>
              <a:rPr lang="ar-SA" sz="2500" b="1" dirty="0">
                <a:latin typeface="fkGroteskNeue"/>
              </a:rPr>
              <a:t>وغالبًا تشمل البيانات:</a:t>
            </a:r>
          </a:p>
          <a:p>
            <a:pPr marL="342900" indent="-342900" algn="r" rtl="1">
              <a:buFont typeface="Arial" panose="020B0604020202020204" pitchFamily="34" charset="0"/>
              <a:buChar char="•"/>
            </a:pPr>
            <a:r>
              <a:rPr lang="ar-SA" sz="2500" dirty="0">
                <a:latin typeface="fkGroteskNeue"/>
              </a:rPr>
              <a:t>الصفات المورفولوجية</a:t>
            </a:r>
          </a:p>
          <a:p>
            <a:pPr marL="342900" indent="-342900" algn="r" rtl="1">
              <a:buFont typeface="Arial" panose="020B0604020202020204" pitchFamily="34" charset="0"/>
              <a:buChar char="•"/>
            </a:pPr>
            <a:r>
              <a:rPr lang="ar-SA" sz="2500" dirty="0">
                <a:latin typeface="fkGroteskNeue"/>
              </a:rPr>
              <a:t>البيانات الجزيئية </a:t>
            </a:r>
            <a:r>
              <a:rPr lang="en-US" sz="2500" dirty="0" smtClean="0">
                <a:latin typeface="fkGroteskNeue"/>
              </a:rPr>
              <a:t>DNA</a:t>
            </a:r>
            <a:endParaRPr lang="en-US" sz="2500" dirty="0">
              <a:latin typeface="fkGroteskNeue"/>
            </a:endParaRPr>
          </a:p>
          <a:p>
            <a:pPr marL="342900" indent="-342900" algn="r" rtl="1">
              <a:buFont typeface="Arial" panose="020B0604020202020204" pitchFamily="34" charset="0"/>
              <a:buChar char="•"/>
            </a:pPr>
            <a:r>
              <a:rPr lang="ar-SA" sz="2500" dirty="0">
                <a:latin typeface="fkGroteskNeue"/>
              </a:rPr>
              <a:t>المعطيات البيئية </a:t>
            </a:r>
            <a:r>
              <a:rPr lang="en-US" sz="2500" dirty="0" smtClean="0">
                <a:latin typeface="fkGroteskNeue"/>
              </a:rPr>
              <a:t>Ecology</a:t>
            </a:r>
            <a:endParaRPr lang="en-US" sz="2500" dirty="0">
              <a:latin typeface="fkGroteskNeue"/>
            </a:endParaRPr>
          </a:p>
          <a:p>
            <a:pPr marL="342900" indent="-342900" algn="r" rtl="1">
              <a:buFont typeface="Arial" panose="020B0604020202020204" pitchFamily="34" charset="0"/>
              <a:buChar char="•"/>
            </a:pPr>
            <a:r>
              <a:rPr lang="ar-SA" sz="2500" dirty="0">
                <a:latin typeface="fkGroteskNeue"/>
              </a:rPr>
              <a:t>السلوك</a:t>
            </a:r>
          </a:p>
          <a:p>
            <a:pPr marL="342900" indent="-342900" algn="r" rtl="1">
              <a:buFont typeface="Arial" panose="020B0604020202020204" pitchFamily="34" charset="0"/>
              <a:buChar char="•"/>
            </a:pPr>
            <a:r>
              <a:rPr lang="ar-SA" sz="2500" dirty="0">
                <a:latin typeface="fkGroteskNeue"/>
              </a:rPr>
              <a:t>التوزيع الجغرافي</a:t>
            </a:r>
          </a:p>
          <a:p>
            <a:pPr marL="342900" indent="-342900" algn="r" rtl="1">
              <a:buFont typeface="Arial" panose="020B0604020202020204" pitchFamily="34" charset="0"/>
              <a:buChar char="•"/>
            </a:pPr>
            <a:r>
              <a:rPr lang="ar-SA" sz="2500" dirty="0">
                <a:latin typeface="fkGroteskNeue"/>
              </a:rPr>
              <a:t>أحيانًا البيانات الصوتية أو الكيميائية</a:t>
            </a:r>
            <a:endParaRPr lang="ar-SA" sz="2500" b="0" i="0" dirty="0">
              <a:effectLst/>
              <a:latin typeface="fkGroteskNeue"/>
            </a:endParaRPr>
          </a:p>
        </p:txBody>
      </p:sp>
      <p:sp>
        <p:nvSpPr>
          <p:cNvPr id="2" name="Rectangle 1"/>
          <p:cNvSpPr/>
          <p:nvPr/>
        </p:nvSpPr>
        <p:spPr>
          <a:xfrm>
            <a:off x="845388" y="5797277"/>
            <a:ext cx="10903789" cy="861774"/>
          </a:xfrm>
          <a:prstGeom prst="rect">
            <a:avLst/>
          </a:prstGeom>
        </p:spPr>
        <p:txBody>
          <a:bodyPr wrap="square">
            <a:spAutoFit/>
          </a:bodyPr>
          <a:lstStyle/>
          <a:p>
            <a:pPr algn="just" rtl="1"/>
            <a:r>
              <a:rPr lang="ar-SA" sz="2500" b="1" dirty="0" smtClean="0"/>
              <a:t>والهدف ليقلل </a:t>
            </a:r>
            <a:r>
              <a:rPr lang="ar-SA" sz="2500" b="1" dirty="0"/>
              <a:t>من الاعتماد على معيار واحد فقط (مثل الشكل أو الجينات)، مما يزيد من موثوقية الحدود بين الأنواع.</a:t>
            </a:r>
            <a:endParaRPr lang="en-US" sz="2500" b="1" dirty="0"/>
          </a:p>
        </p:txBody>
      </p:sp>
    </p:spTree>
    <p:extLst>
      <p:ext uri="{BB962C8B-B14F-4D97-AF65-F5344CB8AC3E}">
        <p14:creationId xmlns:p14="http://schemas.microsoft.com/office/powerpoint/2010/main" val="1755025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cse Aqa Genetic Variation Environmental Gene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44" y="189782"/>
            <a:ext cx="6804515" cy="66682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78208" y="189781"/>
            <a:ext cx="4334841" cy="584775"/>
          </a:xfrm>
          <a:prstGeom prst="rect">
            <a:avLst/>
          </a:prstGeom>
        </p:spPr>
        <p:txBody>
          <a:bodyPr wrap="none">
            <a:spAutoFit/>
          </a:bodyPr>
          <a:lstStyle/>
          <a:p>
            <a:r>
              <a:rPr lang="ar-SA" sz="3200" b="1" dirty="0"/>
              <a:t>مثال نموذجي للتصنيف المتكامل</a:t>
            </a:r>
            <a:endParaRPr lang="en-US" sz="3000" b="1" dirty="0"/>
          </a:p>
        </p:txBody>
      </p:sp>
      <p:sp>
        <p:nvSpPr>
          <p:cNvPr id="6" name="Rectangle 5"/>
          <p:cNvSpPr/>
          <p:nvPr/>
        </p:nvSpPr>
        <p:spPr>
          <a:xfrm>
            <a:off x="4727276" y="466152"/>
            <a:ext cx="6964392" cy="2400657"/>
          </a:xfrm>
          <a:prstGeom prst="rect">
            <a:avLst/>
          </a:prstGeom>
        </p:spPr>
        <p:txBody>
          <a:bodyPr wrap="square">
            <a:spAutoFit/>
          </a:bodyPr>
          <a:lstStyle/>
          <a:p>
            <a:pPr algn="r" rtl="1"/>
            <a:endParaRPr lang="ar-SA" sz="3000" dirty="0"/>
          </a:p>
          <a:p>
            <a:pPr marL="514350" indent="-514350" algn="r" rtl="1">
              <a:buFont typeface="+mj-lt"/>
              <a:buAutoNum type="arabicPeriod"/>
            </a:pPr>
            <a:r>
              <a:rPr lang="ar-SA" sz="3000" dirty="0"/>
              <a:t>اختلاف مورفولوجي ثابت</a:t>
            </a:r>
          </a:p>
          <a:p>
            <a:pPr marL="514350" indent="-514350" algn="r" rtl="1">
              <a:buFont typeface="+mj-lt"/>
              <a:buAutoNum type="arabicPeriod"/>
            </a:pPr>
            <a:r>
              <a:rPr lang="ar-SA" sz="3000" dirty="0"/>
              <a:t>تمايز جيني واضح</a:t>
            </a:r>
          </a:p>
          <a:p>
            <a:pPr marL="514350" indent="-514350" algn="r" rtl="1">
              <a:buFont typeface="+mj-lt"/>
              <a:buAutoNum type="arabicPeriod"/>
            </a:pPr>
            <a:r>
              <a:rPr lang="ar-SA" sz="3000" dirty="0"/>
              <a:t>اختلاف بيئي أو سلوكي</a:t>
            </a:r>
          </a:p>
          <a:p>
            <a:pPr marL="514350" indent="-514350" algn="r" rtl="1">
              <a:buFont typeface="+mj-lt"/>
              <a:buAutoNum type="arabicPeriod"/>
            </a:pPr>
            <a:r>
              <a:rPr lang="ar-SA" sz="3000" dirty="0"/>
              <a:t>وجود عزلة تناسلية محتملة</a:t>
            </a:r>
            <a:endParaRPr lang="en-US" sz="3000" dirty="0"/>
          </a:p>
        </p:txBody>
      </p:sp>
    </p:spTree>
    <p:extLst>
      <p:ext uri="{BB962C8B-B14F-4D97-AF65-F5344CB8AC3E}">
        <p14:creationId xmlns:p14="http://schemas.microsoft.com/office/powerpoint/2010/main" val="7957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04096" y="183166"/>
            <a:ext cx="6184706" cy="553998"/>
          </a:xfrm>
          <a:prstGeom prst="rect">
            <a:avLst/>
          </a:prstGeom>
        </p:spPr>
        <p:txBody>
          <a:bodyPr wrap="none">
            <a:spAutoFit/>
          </a:bodyPr>
          <a:lstStyle/>
          <a:p>
            <a:r>
              <a:rPr lang="ar-SA" sz="3000" b="1" dirty="0">
                <a:latin typeface="fkGroteskNeue"/>
              </a:rPr>
              <a:t>تطبيقات الاتجاهات الحديثة في تصنيف الحيوانات</a:t>
            </a:r>
            <a:endParaRPr lang="ar-SA" sz="3000" b="1" i="0" dirty="0">
              <a:effectLst/>
              <a:latin typeface="fkGroteskNeue"/>
            </a:endParaRPr>
          </a:p>
        </p:txBody>
      </p:sp>
      <p:sp>
        <p:nvSpPr>
          <p:cNvPr id="5" name="Rectangle 4"/>
          <p:cNvSpPr/>
          <p:nvPr/>
        </p:nvSpPr>
        <p:spPr>
          <a:xfrm>
            <a:off x="726554" y="837069"/>
            <a:ext cx="11269549" cy="2862322"/>
          </a:xfrm>
          <a:prstGeom prst="rect">
            <a:avLst/>
          </a:prstGeom>
        </p:spPr>
        <p:txBody>
          <a:bodyPr wrap="square">
            <a:spAutoFit/>
          </a:bodyPr>
          <a:lstStyle/>
          <a:p>
            <a:pPr algn="r" rtl="1">
              <a:buFont typeface="Arial" panose="020B0604020202020204" pitchFamily="34" charset="0"/>
              <a:buChar char="•"/>
            </a:pPr>
            <a:endParaRPr lang="ar-SA" sz="3000" dirty="0">
              <a:latin typeface="fkGroteskNeue"/>
            </a:endParaRPr>
          </a:p>
          <a:p>
            <a:pPr marL="742950" lvl="1" indent="-285750" algn="r" rtl="1">
              <a:buFont typeface="Arial" panose="020B0604020202020204" pitchFamily="34" charset="0"/>
              <a:buChar char="•"/>
            </a:pPr>
            <a:r>
              <a:rPr lang="ar-SA" sz="3000" dirty="0">
                <a:latin typeface="Arial (Body)"/>
              </a:rPr>
              <a:t>إعادة تصنيف مجموعات كبرى (مثل الطيور والزواحف) استناداً إلى القرابة </a:t>
            </a:r>
            <a:r>
              <a:rPr lang="ar-SA" sz="3000" dirty="0" smtClean="0">
                <a:latin typeface="Arial (Body)"/>
              </a:rPr>
              <a:t>الجزيئية.</a:t>
            </a:r>
            <a:endParaRPr lang="ar-SA" sz="3000" dirty="0">
              <a:latin typeface="Arial (Body)"/>
            </a:endParaRPr>
          </a:p>
          <a:p>
            <a:pPr marL="742950" lvl="1" indent="-285750" algn="r" rtl="1">
              <a:buFont typeface="Arial" panose="020B0604020202020204" pitchFamily="34" charset="0"/>
              <a:buChar char="•"/>
            </a:pPr>
            <a:r>
              <a:rPr lang="ar-SA" sz="3000" dirty="0">
                <a:latin typeface="Arial (Body)"/>
              </a:rPr>
              <a:t>اكتشاف أنواع حيوانية جديدة في البيئات البحرية العميقة باستخدام </a:t>
            </a:r>
            <a:r>
              <a:rPr lang="en-US" sz="3000" dirty="0">
                <a:latin typeface="Arial (Body)"/>
              </a:rPr>
              <a:t>DNA </a:t>
            </a:r>
            <a:r>
              <a:rPr lang="en-US" sz="3000" dirty="0" smtClean="0">
                <a:latin typeface="Arial (Body)"/>
              </a:rPr>
              <a:t>Barcoding </a:t>
            </a:r>
            <a:r>
              <a:rPr lang="ar-SA" sz="3000" dirty="0" smtClean="0">
                <a:latin typeface="Arial (Body)"/>
              </a:rPr>
              <a:t>وتحليل </a:t>
            </a:r>
            <a:r>
              <a:rPr lang="ar-SA" sz="3000" dirty="0">
                <a:latin typeface="Arial (Body)"/>
              </a:rPr>
              <a:t>الميتاجينوم </a:t>
            </a:r>
            <a:r>
              <a:rPr lang="en-US" sz="3000" dirty="0" err="1" smtClean="0">
                <a:latin typeface="Arial (Body)"/>
              </a:rPr>
              <a:t>eDNA</a:t>
            </a:r>
            <a:r>
              <a:rPr lang="ar-SA" sz="3000" dirty="0" smtClean="0">
                <a:latin typeface="Arial (Body)"/>
              </a:rPr>
              <a:t>.</a:t>
            </a:r>
            <a:endParaRPr lang="en-US" sz="3000" dirty="0">
              <a:latin typeface="Arial (Body)"/>
            </a:endParaRPr>
          </a:p>
          <a:p>
            <a:pPr marL="742950" lvl="1" indent="-285750" algn="r" rtl="1">
              <a:buFont typeface="Arial" panose="020B0604020202020204" pitchFamily="34" charset="0"/>
              <a:buChar char="•"/>
            </a:pPr>
            <a:r>
              <a:rPr lang="ar-SA" sz="3000" dirty="0">
                <a:latin typeface="Arial (Body)"/>
              </a:rPr>
              <a:t>تصحيح وضع مجموعات كانت تعد “متعددة </a:t>
            </a:r>
            <a:r>
              <a:rPr lang="ar-SA" sz="3000" dirty="0" smtClean="0">
                <a:latin typeface="Arial (Body)"/>
              </a:rPr>
              <a:t>الأصل </a:t>
            </a:r>
            <a:r>
              <a:rPr lang="en-US" sz="3000" dirty="0" smtClean="0">
                <a:latin typeface="Arial (Body)"/>
              </a:rPr>
              <a:t>Polyphyletic، </a:t>
            </a:r>
            <a:r>
              <a:rPr lang="ar-SA" sz="3000" dirty="0">
                <a:latin typeface="Arial (Body)"/>
              </a:rPr>
              <a:t>وفصلها أو إعادة دمجها في مجموعات أحادية الأصل</a:t>
            </a:r>
            <a:r>
              <a:rPr lang="ar-SA" sz="3000" dirty="0" smtClean="0">
                <a:latin typeface="Arial (Body)"/>
              </a:rPr>
              <a:t>.</a:t>
            </a:r>
            <a:endParaRPr lang="ar-SA" sz="3000" dirty="0">
              <a:latin typeface="Arial (Body)"/>
            </a:endParaRPr>
          </a:p>
        </p:txBody>
      </p:sp>
    </p:spTree>
    <p:extLst>
      <p:ext uri="{BB962C8B-B14F-4D97-AF65-F5344CB8AC3E}">
        <p14:creationId xmlns:p14="http://schemas.microsoft.com/office/powerpoint/2010/main" val="1043229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4093" y="347310"/>
            <a:ext cx="3215945" cy="553998"/>
          </a:xfrm>
          <a:prstGeom prst="rect">
            <a:avLst/>
          </a:prstGeom>
        </p:spPr>
        <p:txBody>
          <a:bodyPr wrap="none">
            <a:spAutoFit/>
          </a:bodyPr>
          <a:lstStyle/>
          <a:p>
            <a:r>
              <a:rPr lang="ar-SA" sz="3000" b="1" dirty="0">
                <a:latin typeface="fkGroteskNeue"/>
              </a:rPr>
              <a:t>تحديات التصنيف الحديث</a:t>
            </a:r>
            <a:endParaRPr lang="ar-SA" sz="3000" b="1" i="0" dirty="0">
              <a:effectLst/>
              <a:latin typeface="fkGroteskNeue"/>
            </a:endParaRPr>
          </a:p>
        </p:txBody>
      </p:sp>
      <p:sp>
        <p:nvSpPr>
          <p:cNvPr id="5" name="Rectangle 4"/>
          <p:cNvSpPr/>
          <p:nvPr/>
        </p:nvSpPr>
        <p:spPr>
          <a:xfrm>
            <a:off x="1452785" y="624309"/>
            <a:ext cx="10434415" cy="5170646"/>
          </a:xfrm>
          <a:prstGeom prst="rect">
            <a:avLst/>
          </a:prstGeom>
        </p:spPr>
        <p:txBody>
          <a:bodyPr wrap="square">
            <a:spAutoFit/>
          </a:bodyPr>
          <a:lstStyle/>
          <a:p>
            <a:pPr algn="r" rtl="1">
              <a:buFont typeface="Arial" panose="020B0604020202020204" pitchFamily="34" charset="0"/>
              <a:buChar char="•"/>
            </a:pPr>
            <a:endParaRPr lang="ar-SA" sz="3000" dirty="0">
              <a:latin typeface="fkGroteskNeue"/>
            </a:endParaRPr>
          </a:p>
          <a:p>
            <a:pPr marL="742950" lvl="1" indent="-285750" algn="r" rtl="1">
              <a:buFont typeface="Arial" panose="020B0604020202020204" pitchFamily="34" charset="0"/>
              <a:buChar char="•"/>
            </a:pPr>
            <a:r>
              <a:rPr lang="ar-SA" sz="3000" dirty="0">
                <a:latin typeface="fkGroteskNeue"/>
              </a:rPr>
              <a:t>تضارب النتائج بين البيانات </a:t>
            </a:r>
            <a:r>
              <a:rPr lang="ar-SA" sz="3000" dirty="0" err="1">
                <a:latin typeface="fkGroteskNeue"/>
              </a:rPr>
              <a:t>المورفولوجية</a:t>
            </a:r>
            <a:r>
              <a:rPr lang="ar-SA" sz="3000" dirty="0">
                <a:latin typeface="fkGroteskNeue"/>
              </a:rPr>
              <a:t> والجزيئية في بعض المجموعات، مما يتطلب تفسيراً دقيقاً ومزيداً من البيانات.</a:t>
            </a:r>
          </a:p>
          <a:p>
            <a:pPr marL="742950" lvl="1" indent="-285750" algn="r" rtl="1">
              <a:buFont typeface="Arial" panose="020B0604020202020204" pitchFamily="34" charset="0"/>
              <a:buChar char="•"/>
            </a:pPr>
            <a:r>
              <a:rPr lang="ar-SA" sz="3000" dirty="0">
                <a:latin typeface="fkGroteskNeue"/>
              </a:rPr>
              <a:t>الحاجة إلى موارد مالية وتقنية كبيرة (أجهزة تسلسل، حوسبة عالية الأداء، قواعد بيانات) خصوصاً في الدول ذات الموارد المحدودة.​</a:t>
            </a:r>
          </a:p>
          <a:p>
            <a:pPr marL="742950" lvl="1" indent="-285750" algn="r" rtl="1">
              <a:buFont typeface="Arial" panose="020B0604020202020204" pitchFamily="34" charset="0"/>
              <a:buChar char="•"/>
            </a:pPr>
            <a:r>
              <a:rPr lang="ar-SA" sz="3000" dirty="0">
                <a:latin typeface="fkGroteskNeue"/>
              </a:rPr>
              <a:t>التغير المستمر في الأسماء والتصنيفات، وما يترتب عليه من صعوبة في متابعة الأدبيات العلمية وتحديث الكتب الدراسية.​</a:t>
            </a:r>
          </a:p>
          <a:p>
            <a:pPr marL="742950" lvl="1" indent="-285750" algn="r" rtl="1">
              <a:buFont typeface="Arial" panose="020B0604020202020204" pitchFamily="34" charset="0"/>
              <a:buChar char="•"/>
            </a:pPr>
            <a:r>
              <a:rPr lang="ar-SA" sz="3000" dirty="0">
                <a:latin typeface="fkGroteskNeue"/>
              </a:rPr>
              <a:t>قضايا منهجية: اختيار الجينات المناسبة، نماذج التطور، حجم العينة، جودة البيانات.</a:t>
            </a:r>
          </a:p>
          <a:p>
            <a:pPr algn="r" rtl="1"/>
            <a:r>
              <a:rPr lang="ar-SA" sz="3000" dirty="0"/>
              <a:t/>
            </a:r>
            <a:br>
              <a:rPr lang="ar-SA" sz="3000" dirty="0"/>
            </a:br>
            <a:endParaRPr lang="en-US" sz="3000" dirty="0"/>
          </a:p>
        </p:txBody>
      </p:sp>
    </p:spTree>
    <p:extLst>
      <p:ext uri="{BB962C8B-B14F-4D97-AF65-F5344CB8AC3E}">
        <p14:creationId xmlns:p14="http://schemas.microsoft.com/office/powerpoint/2010/main" val="256808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jksus.org/content/185/2023/35/1/img/10.1016_j.jksus.2022.102390-fi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752" y="950056"/>
            <a:ext cx="10389140" cy="50752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5313" y="6077358"/>
            <a:ext cx="11809378" cy="492443"/>
          </a:xfrm>
          <a:prstGeom prst="rect">
            <a:avLst/>
          </a:prstGeom>
        </p:spPr>
        <p:txBody>
          <a:bodyPr wrap="square">
            <a:spAutoFit/>
          </a:bodyPr>
          <a:lstStyle/>
          <a:p>
            <a:pPr algn="just"/>
            <a:r>
              <a:rPr lang="en-US" sz="1300" b="1" dirty="0">
                <a:solidFill>
                  <a:schemeClr val="tx1">
                    <a:lumMod val="95000"/>
                    <a:lumOff val="5000"/>
                  </a:schemeClr>
                </a:solidFill>
                <a:latin typeface="Times" panose="02020603060405020304" pitchFamily="18" charset="0"/>
              </a:rPr>
              <a:t>Genetic distance </a:t>
            </a:r>
            <a:r>
              <a:rPr lang="en-US" sz="1300" b="1" dirty="0" err="1">
                <a:solidFill>
                  <a:schemeClr val="tx1">
                    <a:lumMod val="95000"/>
                    <a:lumOff val="5000"/>
                  </a:schemeClr>
                </a:solidFill>
                <a:latin typeface="Times" panose="02020603060405020304" pitchFamily="18" charset="0"/>
              </a:rPr>
              <a:t>heatmap</a:t>
            </a:r>
            <a:r>
              <a:rPr lang="en-US" sz="1300" b="1" dirty="0">
                <a:solidFill>
                  <a:schemeClr val="tx1">
                    <a:lumMod val="95000"/>
                    <a:lumOff val="5000"/>
                  </a:schemeClr>
                </a:solidFill>
                <a:latin typeface="Times" panose="02020603060405020304" pitchFamily="18" charset="0"/>
              </a:rPr>
              <a:t>. The </a:t>
            </a:r>
            <a:r>
              <a:rPr lang="en-US" sz="1300" b="1" dirty="0" err="1">
                <a:solidFill>
                  <a:schemeClr val="tx1">
                    <a:lumMod val="95000"/>
                    <a:lumOff val="5000"/>
                  </a:schemeClr>
                </a:solidFill>
                <a:latin typeface="Times" panose="02020603060405020304" pitchFamily="18" charset="0"/>
              </a:rPr>
              <a:t>heatmap</a:t>
            </a:r>
            <a:r>
              <a:rPr lang="en-US" sz="1300" b="1" dirty="0">
                <a:solidFill>
                  <a:schemeClr val="tx1">
                    <a:lumMod val="95000"/>
                    <a:lumOff val="5000"/>
                  </a:schemeClr>
                </a:solidFill>
                <a:latin typeface="Times" panose="02020603060405020304" pitchFamily="18" charset="0"/>
              </a:rPr>
              <a:t> plot was constructed with genetic distance data </a:t>
            </a:r>
            <a:r>
              <a:rPr lang="en-US" sz="1300" b="1" dirty="0" smtClean="0">
                <a:solidFill>
                  <a:schemeClr val="tx1">
                    <a:lumMod val="95000"/>
                    <a:lumOff val="5000"/>
                  </a:schemeClr>
                </a:solidFill>
                <a:latin typeface="Times" panose="02020603060405020304" pitchFamily="18" charset="0"/>
              </a:rPr>
              <a:t>using </a:t>
            </a:r>
            <a:r>
              <a:rPr lang="en-US" sz="1300" b="1" dirty="0">
                <a:solidFill>
                  <a:schemeClr val="tx1">
                    <a:lumMod val="95000"/>
                    <a:lumOff val="5000"/>
                  </a:schemeClr>
                </a:solidFill>
                <a:latin typeface="Times" panose="02020603060405020304" pitchFamily="18" charset="0"/>
              </a:rPr>
              <a:t>CLUSTVIS web tool (</a:t>
            </a:r>
            <a:r>
              <a:rPr lang="en-US" sz="1300" b="1" dirty="0" err="1">
                <a:solidFill>
                  <a:schemeClr val="tx1">
                    <a:lumMod val="95000"/>
                    <a:lumOff val="5000"/>
                  </a:schemeClr>
                </a:solidFill>
                <a:latin typeface="Times" panose="02020603060405020304" pitchFamily="18" charset="0"/>
                <a:hlinkClick r:id="rId3" tooltip="ClustVis: a web tool for visualizing clustering of multivariate data using Principal Component Analysis and heatmap"/>
              </a:rPr>
              <a:t>Metsalu</a:t>
            </a:r>
            <a:r>
              <a:rPr lang="en-US" sz="1300" b="1" dirty="0">
                <a:solidFill>
                  <a:schemeClr val="tx1">
                    <a:lumMod val="95000"/>
                    <a:lumOff val="5000"/>
                  </a:schemeClr>
                </a:solidFill>
                <a:latin typeface="Times" panose="02020603060405020304" pitchFamily="18" charset="0"/>
                <a:hlinkClick r:id="rId3" tooltip="ClustVis: a web tool for visualizing clustering of multivariate data using Principal Component Analysis and heatmap"/>
              </a:rPr>
              <a:t> and </a:t>
            </a:r>
            <a:r>
              <a:rPr lang="en-US" sz="1300" b="1" dirty="0" err="1">
                <a:solidFill>
                  <a:schemeClr val="tx1">
                    <a:lumMod val="95000"/>
                    <a:lumOff val="5000"/>
                  </a:schemeClr>
                </a:solidFill>
                <a:latin typeface="Times" panose="02020603060405020304" pitchFamily="18" charset="0"/>
                <a:hlinkClick r:id="rId3" tooltip="ClustVis: a web tool for visualizing clustering of multivariate data using Principal Component Analysis and heatmap"/>
              </a:rPr>
              <a:t>Vilo</a:t>
            </a:r>
            <a:r>
              <a:rPr lang="en-US" sz="1300" b="1" dirty="0">
                <a:solidFill>
                  <a:schemeClr val="tx1">
                    <a:lumMod val="95000"/>
                    <a:lumOff val="5000"/>
                  </a:schemeClr>
                </a:solidFill>
                <a:latin typeface="Times" panose="02020603060405020304" pitchFamily="18" charset="0"/>
                <a:hlinkClick r:id="rId3" tooltip="ClustVis: a web tool for visualizing clustering of multivariate data using Principal Component Analysis and heatmap"/>
              </a:rPr>
              <a:t>, 2015</a:t>
            </a:r>
            <a:r>
              <a:rPr lang="en-US" sz="1300" b="1" dirty="0">
                <a:solidFill>
                  <a:schemeClr val="tx1">
                    <a:lumMod val="95000"/>
                    <a:lumOff val="5000"/>
                  </a:schemeClr>
                </a:solidFill>
                <a:latin typeface="Times" panose="02020603060405020304" pitchFamily="18" charset="0"/>
              </a:rPr>
              <a:t>). Red square: subgroup with low distance, including </a:t>
            </a:r>
            <a:r>
              <a:rPr lang="en-US" sz="1300" b="1" i="1" dirty="0">
                <a:solidFill>
                  <a:schemeClr val="tx1">
                    <a:lumMod val="95000"/>
                    <a:lumOff val="5000"/>
                  </a:schemeClr>
                </a:solidFill>
                <a:latin typeface="Times" panose="02020603060405020304" pitchFamily="18" charset="0"/>
              </a:rPr>
              <a:t>G. </a:t>
            </a:r>
            <a:r>
              <a:rPr lang="en-US" sz="1300" b="1" i="1" dirty="0" err="1">
                <a:solidFill>
                  <a:schemeClr val="tx1">
                    <a:lumMod val="95000"/>
                    <a:lumOff val="5000"/>
                  </a:schemeClr>
                </a:solidFill>
                <a:latin typeface="Times" panose="02020603060405020304" pitchFamily="18" charset="0"/>
              </a:rPr>
              <a:t>tibanica</a:t>
            </a:r>
            <a:r>
              <a:rPr lang="en-US" sz="1300" b="1" i="1" dirty="0">
                <a:solidFill>
                  <a:schemeClr val="tx1">
                    <a:lumMod val="95000"/>
                    <a:lumOff val="5000"/>
                  </a:schemeClr>
                </a:solidFill>
                <a:latin typeface="Times" panose="02020603060405020304" pitchFamily="18" charset="0"/>
              </a:rPr>
              <a:t> and G. </a:t>
            </a:r>
            <a:r>
              <a:rPr lang="en-US" sz="1300" b="1" i="1" dirty="0" err="1" smtClean="0">
                <a:solidFill>
                  <a:schemeClr val="tx1">
                    <a:lumMod val="95000"/>
                    <a:lumOff val="5000"/>
                  </a:schemeClr>
                </a:solidFill>
                <a:latin typeface="Times" panose="02020603060405020304" pitchFamily="18" charset="0"/>
              </a:rPr>
              <a:t>sahilia</a:t>
            </a:r>
            <a:r>
              <a:rPr lang="en-US" sz="1300" b="1" dirty="0">
                <a:solidFill>
                  <a:schemeClr val="tx1">
                    <a:lumMod val="95000"/>
                    <a:lumOff val="5000"/>
                  </a:schemeClr>
                </a:solidFill>
                <a:latin typeface="Times" panose="02020603060405020304" pitchFamily="18" charset="0"/>
              </a:rPr>
              <a:t> </a:t>
            </a:r>
            <a:r>
              <a:rPr lang="en-US" sz="1300" b="1" dirty="0" smtClean="0">
                <a:solidFill>
                  <a:schemeClr val="tx1">
                    <a:lumMod val="95000"/>
                    <a:lumOff val="5000"/>
                  </a:schemeClr>
                </a:solidFill>
                <a:latin typeface="Times" panose="02020603060405020304" pitchFamily="18" charset="0"/>
              </a:rPr>
              <a:t>(Alrefaei et al., 2022).</a:t>
            </a:r>
            <a:endParaRPr lang="en-US" sz="1300" b="1" dirty="0">
              <a:solidFill>
                <a:schemeClr val="tx1">
                  <a:lumMod val="95000"/>
                  <a:lumOff val="5000"/>
                </a:schemeClr>
              </a:solidFill>
              <a:latin typeface="Times" panose="02020603060405020304" pitchFamily="18" charset="0"/>
            </a:endParaRPr>
          </a:p>
        </p:txBody>
      </p:sp>
      <p:sp>
        <p:nvSpPr>
          <p:cNvPr id="2" name="Rectangle 1"/>
          <p:cNvSpPr/>
          <p:nvPr/>
        </p:nvSpPr>
        <p:spPr>
          <a:xfrm>
            <a:off x="0" y="130477"/>
            <a:ext cx="11645661" cy="861774"/>
          </a:xfrm>
          <a:prstGeom prst="rect">
            <a:avLst/>
          </a:prstGeom>
        </p:spPr>
        <p:txBody>
          <a:bodyPr wrap="square">
            <a:spAutoFit/>
          </a:bodyPr>
          <a:lstStyle/>
          <a:p>
            <a:pPr algn="r" rtl="1"/>
            <a:r>
              <a:rPr lang="en-US" sz="2500" b="1" dirty="0">
                <a:latin typeface="Arial (Body)"/>
              </a:rPr>
              <a:t>Genetic distance </a:t>
            </a:r>
            <a:r>
              <a:rPr lang="en-US" sz="2500" b="1" dirty="0" err="1">
                <a:latin typeface="Arial (Body)"/>
              </a:rPr>
              <a:t>heatmap</a:t>
            </a:r>
            <a:r>
              <a:rPr lang="en-US" sz="2500" dirty="0">
                <a:latin typeface="Arial (Body)"/>
              </a:rPr>
              <a:t> </a:t>
            </a:r>
            <a:r>
              <a:rPr lang="ar-SA" sz="2500" dirty="0" smtClean="0">
                <a:latin typeface="Arial (Body)"/>
              </a:rPr>
              <a:t> هي </a:t>
            </a:r>
            <a:r>
              <a:rPr lang="ar-SA" sz="2500" dirty="0">
                <a:latin typeface="Arial (Body)"/>
              </a:rPr>
              <a:t>خريطة حرارية تُستخدم لعرض المسافة الوراثية </a:t>
            </a:r>
            <a:r>
              <a:rPr lang="en-US" sz="2500" dirty="0" smtClean="0">
                <a:latin typeface="Arial (Body)"/>
              </a:rPr>
              <a:t>Genetic distance </a:t>
            </a:r>
            <a:r>
              <a:rPr lang="ar-SA" sz="2500" dirty="0" smtClean="0">
                <a:latin typeface="Arial (Body)"/>
              </a:rPr>
              <a:t> بين </a:t>
            </a:r>
            <a:r>
              <a:rPr lang="ar-SA" sz="2500" dirty="0">
                <a:latin typeface="Arial (Body)"/>
              </a:rPr>
              <a:t>مجموعة من الأفراد أو السلالات أو الأنواع بشكل بصري سهل الفهم.</a:t>
            </a:r>
            <a:endParaRPr lang="en-US" sz="2500" dirty="0">
              <a:latin typeface="Arial (Body)"/>
            </a:endParaRPr>
          </a:p>
        </p:txBody>
      </p:sp>
    </p:spTree>
    <p:extLst>
      <p:ext uri="{BB962C8B-B14F-4D97-AF65-F5344CB8AC3E}">
        <p14:creationId xmlns:p14="http://schemas.microsoft.com/office/powerpoint/2010/main" val="55867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3677" y="267670"/>
            <a:ext cx="5953327" cy="553998"/>
          </a:xfrm>
          <a:prstGeom prst="rect">
            <a:avLst/>
          </a:prstGeom>
        </p:spPr>
        <p:txBody>
          <a:bodyPr wrap="square">
            <a:spAutoFit/>
          </a:bodyPr>
          <a:lstStyle/>
          <a:p>
            <a:pPr algn="r"/>
            <a:r>
              <a:rPr lang="ar-SA" sz="3000" b="1" dirty="0">
                <a:latin typeface="fkGroteskNeue"/>
              </a:rPr>
              <a:t>لماذا نحتاج </a:t>
            </a:r>
            <a:r>
              <a:rPr lang="ar-SA" sz="3000" b="1" dirty="0" smtClean="0">
                <a:latin typeface="fkGroteskNeue"/>
              </a:rPr>
              <a:t>الاتجاهات الحديثة في التصنيف؟</a:t>
            </a:r>
            <a:endParaRPr lang="ar-SA" sz="3000" b="1" i="0" dirty="0">
              <a:effectLst/>
              <a:latin typeface="fkGroteskNeue"/>
            </a:endParaRPr>
          </a:p>
        </p:txBody>
      </p:sp>
      <p:sp>
        <p:nvSpPr>
          <p:cNvPr id="5" name="Rectangle 4"/>
          <p:cNvSpPr/>
          <p:nvPr/>
        </p:nvSpPr>
        <p:spPr>
          <a:xfrm>
            <a:off x="252919" y="876368"/>
            <a:ext cx="11673191" cy="3862596"/>
          </a:xfrm>
          <a:prstGeom prst="rect">
            <a:avLst/>
          </a:prstGeom>
        </p:spPr>
        <p:txBody>
          <a:bodyPr wrap="square">
            <a:spAutoFit/>
          </a:bodyPr>
          <a:lstStyle/>
          <a:p>
            <a:pPr algn="just" rtl="1">
              <a:buFont typeface="Arial" panose="020B0604020202020204" pitchFamily="34" charset="0"/>
              <a:buChar char="•"/>
            </a:pPr>
            <a:r>
              <a:rPr lang="ar-SA" sz="3000" dirty="0" smtClean="0">
                <a:latin typeface="fkGroteskNeue"/>
              </a:rPr>
              <a:t> </a:t>
            </a:r>
            <a:r>
              <a:rPr lang="ar-SA" sz="3500" dirty="0" smtClean="0">
                <a:latin typeface="Arial (Body)"/>
              </a:rPr>
              <a:t>ظهور </a:t>
            </a:r>
            <a:r>
              <a:rPr lang="ar-SA" sz="3500" dirty="0">
                <a:latin typeface="Arial (Body)"/>
              </a:rPr>
              <a:t>كائنات </a:t>
            </a:r>
            <a:r>
              <a:rPr lang="ar-SA" sz="3500" dirty="0" smtClean="0">
                <a:latin typeface="Arial (Body)"/>
              </a:rPr>
              <a:t>متشابهة شكلياً </a:t>
            </a:r>
            <a:r>
              <a:rPr lang="ar-SA" sz="3500" dirty="0">
                <a:latin typeface="Arial (Body)"/>
              </a:rPr>
              <a:t>لكنها مختلفة وراثياً (الأنواع الشقيقة/الأنواع الخفية </a:t>
            </a:r>
            <a:r>
              <a:rPr lang="en-US" sz="3500" dirty="0">
                <a:latin typeface="Arial (Body)"/>
              </a:rPr>
              <a:t>cryptic species).​</a:t>
            </a:r>
          </a:p>
          <a:p>
            <a:pPr algn="just" rtl="1">
              <a:buFont typeface="Arial" panose="020B0604020202020204" pitchFamily="34" charset="0"/>
              <a:buChar char="•"/>
            </a:pPr>
            <a:r>
              <a:rPr lang="ar-SA" sz="3500" dirty="0" smtClean="0">
                <a:latin typeface="Arial (Body)"/>
              </a:rPr>
              <a:t> اكتشاف </a:t>
            </a:r>
            <a:r>
              <a:rPr lang="ar-SA" sz="3500" dirty="0">
                <a:latin typeface="Arial (Body)"/>
              </a:rPr>
              <a:t>تنوع حيوي ضخم في البيئات غير المدروسة (العمق البحري، التربة، الميكروبيوم)، لا يمكن تمييزه بسهولة مورفولوجياً.</a:t>
            </a:r>
          </a:p>
          <a:p>
            <a:pPr algn="just" rtl="1">
              <a:buFont typeface="Arial" panose="020B0604020202020204" pitchFamily="34" charset="0"/>
              <a:buChar char="•"/>
            </a:pPr>
            <a:r>
              <a:rPr lang="ar-SA" sz="3500" dirty="0" smtClean="0">
                <a:latin typeface="Arial (Body)"/>
              </a:rPr>
              <a:t> تداخل </a:t>
            </a:r>
            <a:r>
              <a:rPr lang="ar-SA" sz="3500" dirty="0">
                <a:latin typeface="Arial (Body)"/>
              </a:rPr>
              <a:t>ظواهر مثل التطور المتقارب والتباين البيئي يجعل الاعتماد فقط على الشكل مضللاً أحياناً.​</a:t>
            </a:r>
          </a:p>
          <a:p>
            <a:pPr algn="just" rtl="1">
              <a:buFont typeface="Arial" panose="020B0604020202020204" pitchFamily="34" charset="0"/>
              <a:buChar char="•"/>
            </a:pPr>
            <a:r>
              <a:rPr lang="ar-SA" sz="3500" dirty="0">
                <a:latin typeface="Arial (Body)"/>
              </a:rPr>
              <a:t>الحاجة إلى تصنيف يعكس التاريخ التطوري </a:t>
            </a:r>
            <a:r>
              <a:rPr lang="ar-SA" sz="3500" dirty="0" smtClean="0">
                <a:latin typeface="Arial (Body)"/>
              </a:rPr>
              <a:t>الحقيقي</a:t>
            </a:r>
            <a:r>
              <a:rPr lang="en-US" sz="3500" dirty="0" smtClean="0">
                <a:latin typeface="Arial (Body)"/>
              </a:rPr>
              <a:t>phylogeny </a:t>
            </a:r>
            <a:r>
              <a:rPr lang="ar-SA" sz="3500" dirty="0" smtClean="0">
                <a:latin typeface="Arial (Body)"/>
              </a:rPr>
              <a:t> للكائنات</a:t>
            </a:r>
            <a:r>
              <a:rPr lang="ar-SA" sz="3500" dirty="0">
                <a:latin typeface="Arial (Body)"/>
              </a:rPr>
              <a:t>.</a:t>
            </a:r>
            <a:endParaRPr lang="ar-SA" sz="3500" b="0" i="0" dirty="0">
              <a:effectLst/>
              <a:latin typeface="Arial (Body)"/>
            </a:endParaRPr>
          </a:p>
        </p:txBody>
      </p:sp>
    </p:spTree>
    <p:extLst>
      <p:ext uri="{BB962C8B-B14F-4D97-AF65-F5344CB8AC3E}">
        <p14:creationId xmlns:p14="http://schemas.microsoft.com/office/powerpoint/2010/main" val="3048714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830" y="456244"/>
            <a:ext cx="11517549" cy="6155531"/>
          </a:xfrm>
          <a:prstGeom prst="rect">
            <a:avLst/>
          </a:prstGeom>
        </p:spPr>
        <p:txBody>
          <a:bodyPr wrap="square">
            <a:spAutoFit/>
          </a:bodyPr>
          <a:lstStyle/>
          <a:p>
            <a:pPr algn="r" rtl="1"/>
            <a:r>
              <a:rPr lang="ar-SA" sz="3000" b="1" dirty="0" smtClean="0">
                <a:latin typeface="fkGroteskNeue"/>
              </a:rPr>
              <a:t>التصنيف </a:t>
            </a:r>
            <a:r>
              <a:rPr lang="ar-SA" sz="3000" b="1" dirty="0">
                <a:latin typeface="fkGroteskNeue"/>
              </a:rPr>
              <a:t>التطوري (التصنيف التفرعي </a:t>
            </a:r>
            <a:r>
              <a:rPr lang="en-US" sz="3000" b="1" dirty="0">
                <a:latin typeface="fkGroteskNeue"/>
              </a:rPr>
              <a:t>Cladistics</a:t>
            </a:r>
            <a:r>
              <a:rPr lang="ar-SA" sz="3000" b="1" dirty="0" smtClean="0">
                <a:latin typeface="fkGroteskNeue"/>
              </a:rPr>
              <a:t>)</a:t>
            </a:r>
            <a:endParaRPr lang="en-US" sz="3000" b="1" dirty="0" smtClean="0">
              <a:latin typeface="fkGroteskNeue"/>
            </a:endParaRPr>
          </a:p>
          <a:p>
            <a:pPr algn="r" rtl="1"/>
            <a:endParaRPr lang="ar-SA" sz="3000" b="1" dirty="0" smtClean="0">
              <a:latin typeface="fkGroteskNeue"/>
            </a:endParaRPr>
          </a:p>
          <a:p>
            <a:pPr marL="742950" lvl="1" indent="-285750" algn="just" rtl="1">
              <a:buFont typeface="Arial" panose="020B0604020202020204" pitchFamily="34" charset="0"/>
              <a:buChar char="•"/>
            </a:pPr>
            <a:r>
              <a:rPr lang="ar-SA" sz="3000" dirty="0" smtClean="0">
                <a:latin typeface="fkGroteskNeue"/>
              </a:rPr>
              <a:t>التصنيف </a:t>
            </a:r>
            <a:r>
              <a:rPr lang="ar-SA" sz="3000" dirty="0">
                <a:latin typeface="fkGroteskNeue"/>
              </a:rPr>
              <a:t>التطوري التفرعي </a:t>
            </a:r>
            <a:r>
              <a:rPr lang="en-US" sz="3000" dirty="0" smtClean="0">
                <a:latin typeface="fkGroteskNeue"/>
              </a:rPr>
              <a:t>Cladistics</a:t>
            </a:r>
            <a:r>
              <a:rPr lang="ar-SA" sz="3000" dirty="0" smtClean="0">
                <a:latin typeface="fkGroteskNeue"/>
              </a:rPr>
              <a:t> يركز </a:t>
            </a:r>
            <a:r>
              <a:rPr lang="ar-SA" sz="3000" dirty="0">
                <a:latin typeface="fkGroteskNeue"/>
              </a:rPr>
              <a:t>على بناء مجموعات أحادية الأصل </a:t>
            </a:r>
            <a:r>
              <a:rPr lang="en-US" sz="3000" dirty="0" smtClean="0">
                <a:latin typeface="fkGroteskNeue"/>
              </a:rPr>
              <a:t>Monophyletic </a:t>
            </a:r>
            <a:r>
              <a:rPr lang="en-US" sz="3000" dirty="0">
                <a:latin typeface="fkGroteskNeue"/>
              </a:rPr>
              <a:t>groups / </a:t>
            </a:r>
            <a:r>
              <a:rPr lang="en-US" sz="3000" dirty="0" smtClean="0">
                <a:latin typeface="fkGroteskNeue"/>
              </a:rPr>
              <a:t>Clades </a:t>
            </a:r>
            <a:r>
              <a:rPr lang="ar-SA" sz="3000" dirty="0" smtClean="0">
                <a:latin typeface="fkGroteskNeue"/>
              </a:rPr>
              <a:t> (سلف مشترك واحد) أو تعتمد </a:t>
            </a:r>
            <a:r>
              <a:rPr lang="ar-SA" sz="3000" dirty="0">
                <a:latin typeface="fkGroteskNeue"/>
              </a:rPr>
              <a:t>على الصفات المشتركة </a:t>
            </a:r>
            <a:r>
              <a:rPr lang="ar-SA" sz="3000" dirty="0" smtClean="0">
                <a:latin typeface="fkGroteskNeue"/>
              </a:rPr>
              <a:t>المُشتَقّة</a:t>
            </a:r>
            <a:r>
              <a:rPr lang="en-US" sz="3000" dirty="0" smtClean="0">
                <a:latin typeface="fkGroteskNeue"/>
              </a:rPr>
              <a:t>.</a:t>
            </a:r>
            <a:r>
              <a:rPr lang="ar-SA" sz="3000" dirty="0" smtClean="0">
                <a:latin typeface="fkGroteskNeue"/>
              </a:rPr>
              <a:t> (</a:t>
            </a:r>
            <a:r>
              <a:rPr lang="ar-SA" sz="3200" dirty="0"/>
              <a:t>صفات تطورت في سلف مشترك </a:t>
            </a:r>
            <a:r>
              <a:rPr lang="ar-SA" sz="3200" dirty="0" smtClean="0"/>
              <a:t>حديث وتوجد في جميع افراد المجموعة).</a:t>
            </a:r>
            <a:endParaRPr lang="en-US" sz="3000" dirty="0">
              <a:latin typeface="fkGroteskNeue"/>
            </a:endParaRPr>
          </a:p>
          <a:p>
            <a:pPr marL="742950" lvl="1" indent="-285750" algn="r" rtl="1">
              <a:buFont typeface="Arial" panose="020B0604020202020204" pitchFamily="34" charset="0"/>
              <a:buChar char="•"/>
            </a:pPr>
            <a:r>
              <a:rPr lang="ar-SA" sz="3000" dirty="0">
                <a:latin typeface="fkGroteskNeue"/>
              </a:rPr>
              <a:t>يهدف التصنيف التطوري </a:t>
            </a:r>
            <a:r>
              <a:rPr lang="ar-SA" sz="3000" dirty="0" smtClean="0">
                <a:latin typeface="fkGroteskNeue"/>
              </a:rPr>
              <a:t>ليعكس </a:t>
            </a:r>
            <a:r>
              <a:rPr lang="ar-SA" sz="3000" dirty="0">
                <a:latin typeface="fkGroteskNeue"/>
              </a:rPr>
              <a:t>شجرة النَسَب التطوري، وليس مجرد درجة التشابه.</a:t>
            </a:r>
          </a:p>
          <a:p>
            <a:pPr marL="742950" lvl="1" indent="-285750" algn="r" rtl="1">
              <a:buFont typeface="Arial" panose="020B0604020202020204" pitchFamily="34" charset="0"/>
              <a:buChar char="•"/>
            </a:pPr>
            <a:r>
              <a:rPr lang="ar-SA" sz="3000" dirty="0">
                <a:latin typeface="fkGroteskNeue"/>
              </a:rPr>
              <a:t>يُمثَّل نتاج الكلاديستيك في شكل مخططات تشعبية تسمى </a:t>
            </a:r>
            <a:r>
              <a:rPr lang="en-US" sz="3000" dirty="0" smtClean="0">
                <a:latin typeface="fkGroteskNeue"/>
              </a:rPr>
              <a:t>Cladograms</a:t>
            </a:r>
            <a:r>
              <a:rPr lang="ar-SA" sz="3000" dirty="0" smtClean="0">
                <a:latin typeface="fkGroteskNeue"/>
              </a:rPr>
              <a:t>على شكل مخطط تفرعي يظهر:</a:t>
            </a:r>
          </a:p>
          <a:p>
            <a:pPr marL="742950" lvl="1" indent="-285750" algn="r" rtl="1">
              <a:buFont typeface="Arial" panose="020B0604020202020204" pitchFamily="34" charset="0"/>
              <a:buChar char="•"/>
            </a:pPr>
            <a:r>
              <a:rPr lang="ar-SA" sz="3000" dirty="0">
                <a:latin typeface="fkGroteskNeue"/>
              </a:rPr>
              <a:t>نقاط التفرع </a:t>
            </a:r>
            <a:r>
              <a:rPr lang="ar-SA" sz="3000" dirty="0" smtClean="0">
                <a:latin typeface="fkGroteskNeue"/>
              </a:rPr>
              <a:t>= أسلاف </a:t>
            </a:r>
            <a:r>
              <a:rPr lang="ar-SA" sz="3000" dirty="0">
                <a:latin typeface="fkGroteskNeue"/>
              </a:rPr>
              <a:t>مشتركة</a:t>
            </a:r>
          </a:p>
          <a:p>
            <a:pPr marL="742950" lvl="1" indent="-285750" algn="r" rtl="1">
              <a:buFont typeface="Arial" panose="020B0604020202020204" pitchFamily="34" charset="0"/>
              <a:buChar char="•"/>
            </a:pPr>
            <a:r>
              <a:rPr lang="ar-SA" sz="3000" dirty="0" smtClean="0">
                <a:latin typeface="fkGroteskNeue"/>
              </a:rPr>
              <a:t>الفروع </a:t>
            </a:r>
            <a:r>
              <a:rPr lang="ar-SA" sz="3000" dirty="0">
                <a:latin typeface="fkGroteskNeue"/>
              </a:rPr>
              <a:t>= سلالات </a:t>
            </a:r>
            <a:r>
              <a:rPr lang="ar-SA" sz="3000" dirty="0" smtClean="0">
                <a:latin typeface="fkGroteskNeue"/>
              </a:rPr>
              <a:t>تطورية</a:t>
            </a:r>
            <a:endParaRPr lang="ar-SA" sz="3000" dirty="0">
              <a:latin typeface="fkGroteskNeue"/>
            </a:endParaRPr>
          </a:p>
          <a:p>
            <a:pPr marL="742950" lvl="1" indent="-285750" algn="r" rtl="1">
              <a:buFont typeface="Arial" panose="020B0604020202020204" pitchFamily="34" charset="0"/>
              <a:buChar char="•"/>
            </a:pPr>
            <a:r>
              <a:rPr lang="ar-SA" sz="3000" dirty="0">
                <a:latin typeface="fkGroteskNeue"/>
              </a:rPr>
              <a:t>الترتيب النسبي لظهور الصفات</a:t>
            </a:r>
            <a:endParaRPr lang="ar-SA" sz="3000" dirty="0" smtClean="0">
              <a:latin typeface="fkGroteskNeue"/>
            </a:endParaRPr>
          </a:p>
          <a:p>
            <a:pPr marL="742950" lvl="1" indent="-285750" algn="r" rtl="1">
              <a:buFont typeface="Arial" panose="020B0604020202020204" pitchFamily="34" charset="0"/>
              <a:buChar char="•"/>
            </a:pPr>
            <a:endParaRPr lang="en-US" sz="3000" dirty="0">
              <a:latin typeface="fkGroteskNeue"/>
            </a:endParaRPr>
          </a:p>
        </p:txBody>
      </p:sp>
    </p:spTree>
    <p:extLst>
      <p:ext uri="{BB962C8B-B14F-4D97-AF65-F5344CB8AC3E}">
        <p14:creationId xmlns:p14="http://schemas.microsoft.com/office/powerpoint/2010/main" val="75152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 Educational Content on Animal Classification&#10;&#10;### Class Mammalia&#10;&#10;This diagram illustrates the classification of various animals within the class Mammalia, highlighting the hierarchical structure from class to family with identifiable traits. A turtle serves as an outgroup for comparative purposes.&#10;&#10;### Order Carnivora&#10;&#10;Within the class Mammalia, certain animals belong to the order Carnivora, characterized by having carnivorous (meat-eating) teeth, which is a shared trait among all members.&#10;&#10;#### Family Felidae&#10;&#10;Among the Carnivora, we have the family Felidae, which includes cats and cat-like predators known for specific traits such as retractable claws, and the unique ability of some to purr.&#10;&#10;### Comparative Analysis&#10;&#10;- **Turtle (Outgroup)**&#10;  - Does not belong to class Mammalia.&#10;  &#10;- **Horse**&#10;  - A member of class Mammalia not within order Carnivora.&#10;  &#10;- **Wolf**&#10;  - Belongs to order Carnivora but not to the family Felidae.&#10;&#10;- **Leopard and Domestic Cat**&#10;  - Both belong to the family Felidae, exhibiting retractable claws.&#10;  - The domestic cat has the additional unique ability to purr.&#10;&#10;### Key Characteristics:&#10;&#10;1. **Hair:** A defining trait of all Mammalia.&#10;2. **Carnivorous (meat-eating teeth):** Distinguishes members of the Carnivora order within Mammalia.&#10;3. **Retractable claws:** Specific to the family Felidae.&#10;4. **Ability to purr:** Present in some members of Felidae, such as domestic cats.&#10;&#10;### Diagram Explanation&#10;&#10;The diagram uses a nested, hierarchical structure with colored zones to depict the evolutionary relationships and common traits among different animals. Each section is annotated with key characteristics:&#10;&#10;- **Light blue section ('Class Mammalia')** encompasses all labeled mammals including horse and wolf.&#10;- **Purple section ('Order Carnivora')** includes carnivorous mammals like the wolf, leopard, and domestic cat.&#10;- **Yellow section ('Family Felidae')** contains members with retractable claws, including the leopard and domestic cat. &#10;&#10;Red lines help to indicate specific evolutionary traits such as hair, carnivorous teeth, retractable claws, and the ability to purr at various divergence points in the evolutionary p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847" y="291830"/>
            <a:ext cx="10680970" cy="53113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6928" y="5593803"/>
            <a:ext cx="11303539" cy="707886"/>
          </a:xfrm>
          <a:prstGeom prst="rect">
            <a:avLst/>
          </a:prstGeom>
        </p:spPr>
        <p:txBody>
          <a:bodyPr wrap="square">
            <a:spAutoFit/>
          </a:bodyPr>
          <a:lstStyle/>
          <a:p>
            <a:pPr algn="just"/>
            <a:r>
              <a:rPr lang="en-US" sz="2000" b="1" dirty="0"/>
              <a:t> This diagram illustrates the classification of various animals within the class Mammalia, highlighting the hierarchical structure from class to family with identifiable traits.</a:t>
            </a:r>
          </a:p>
        </p:txBody>
      </p:sp>
    </p:spTree>
    <p:extLst>
      <p:ext uri="{BB962C8B-B14F-4D97-AF65-F5344CB8AC3E}">
        <p14:creationId xmlns:p14="http://schemas.microsoft.com/office/powerpoint/2010/main" val="107376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9788" y="175098"/>
            <a:ext cx="6883948" cy="553998"/>
          </a:xfrm>
          <a:prstGeom prst="rect">
            <a:avLst/>
          </a:prstGeom>
        </p:spPr>
        <p:txBody>
          <a:bodyPr wrap="square">
            <a:spAutoFit/>
          </a:bodyPr>
          <a:lstStyle/>
          <a:p>
            <a:pPr algn="r" rtl="1"/>
            <a:r>
              <a:rPr lang="ar-SA" sz="3000" b="1" dirty="0">
                <a:latin typeface="fkGroteskNeue"/>
              </a:rPr>
              <a:t> التصنيف الجزيئي </a:t>
            </a:r>
            <a:r>
              <a:rPr lang="en-US" sz="3000" b="1" dirty="0" smtClean="0">
                <a:latin typeface="fkGroteskNeue"/>
              </a:rPr>
              <a:t>Molecular Taxonomy</a:t>
            </a:r>
            <a:endParaRPr lang="en-US" sz="3000" b="1" i="0" dirty="0">
              <a:effectLst/>
              <a:latin typeface="fkGroteskNeue"/>
            </a:endParaRPr>
          </a:p>
        </p:txBody>
      </p:sp>
      <p:sp>
        <p:nvSpPr>
          <p:cNvPr id="5" name="Rectangle 4"/>
          <p:cNvSpPr/>
          <p:nvPr/>
        </p:nvSpPr>
        <p:spPr>
          <a:xfrm>
            <a:off x="428017" y="986162"/>
            <a:ext cx="11420272" cy="4524315"/>
          </a:xfrm>
          <a:prstGeom prst="rect">
            <a:avLst/>
          </a:prstGeom>
        </p:spPr>
        <p:txBody>
          <a:bodyPr wrap="square">
            <a:spAutoFit/>
          </a:bodyPr>
          <a:lstStyle/>
          <a:p>
            <a:pPr algn="r" rtl="1">
              <a:buFont typeface="Arial" panose="020B0604020202020204" pitchFamily="34" charset="0"/>
              <a:buChar char="•"/>
            </a:pPr>
            <a:r>
              <a:rPr lang="ar-SA" sz="3200" dirty="0" smtClean="0">
                <a:latin typeface="fkGroteskNeue"/>
              </a:rPr>
              <a:t> يعتمد </a:t>
            </a:r>
            <a:r>
              <a:rPr lang="ar-SA" sz="3200" dirty="0">
                <a:latin typeface="fkGroteskNeue"/>
              </a:rPr>
              <a:t>على تحليل الحمض النووي </a:t>
            </a:r>
            <a:r>
              <a:rPr lang="en-US" sz="3200" dirty="0" smtClean="0">
                <a:latin typeface="fkGroteskNeue"/>
              </a:rPr>
              <a:t>DNA، </a:t>
            </a:r>
            <a:r>
              <a:rPr lang="ar-SA" sz="3200" dirty="0">
                <a:latin typeface="fkGroteskNeue"/>
              </a:rPr>
              <a:t>والحمض النووي الرايبوزي </a:t>
            </a:r>
            <a:r>
              <a:rPr lang="en-US" sz="3200" dirty="0" smtClean="0">
                <a:latin typeface="fkGroteskNeue"/>
              </a:rPr>
              <a:t>RNA، </a:t>
            </a:r>
            <a:r>
              <a:rPr lang="ar-SA" sz="3200" dirty="0">
                <a:latin typeface="fkGroteskNeue"/>
              </a:rPr>
              <a:t>وتسلسلات البروتين للكشف عن القرابة بين </a:t>
            </a:r>
            <a:r>
              <a:rPr lang="ar-SA" sz="3200" dirty="0" smtClean="0">
                <a:latin typeface="fkGroteskNeue"/>
              </a:rPr>
              <a:t>الأنواع.​</a:t>
            </a:r>
            <a:endParaRPr lang="ar-SA" sz="3200" dirty="0">
              <a:latin typeface="fkGroteskNeue"/>
            </a:endParaRPr>
          </a:p>
          <a:p>
            <a:pPr algn="r" rtl="1"/>
            <a:r>
              <a:rPr lang="ar-SA" sz="3200" b="1" dirty="0"/>
              <a:t>التصنيف الجزيئي مكَّن من:</a:t>
            </a:r>
          </a:p>
          <a:p>
            <a:pPr algn="r" rtl="1"/>
            <a:r>
              <a:rPr lang="ar-SA" sz="3200" dirty="0" smtClean="0"/>
              <a:t>1. اكتشاف </a:t>
            </a:r>
            <a:r>
              <a:rPr lang="ar-SA" sz="3200" dirty="0"/>
              <a:t>الأنواع الخفية </a:t>
            </a:r>
            <a:r>
              <a:rPr lang="ar-SA" sz="3200" dirty="0" smtClean="0"/>
              <a:t>التي </a:t>
            </a:r>
            <a:r>
              <a:rPr lang="ar-SA" sz="3200" dirty="0"/>
              <a:t>لا يمكن تمييزها </a:t>
            </a:r>
            <a:r>
              <a:rPr lang="ar-SA" sz="3200" dirty="0" smtClean="0"/>
              <a:t>مورفولوجيا</a:t>
            </a:r>
            <a:r>
              <a:rPr lang="ar-SA" sz="3200" dirty="0"/>
              <a:t>.</a:t>
            </a:r>
          </a:p>
          <a:p>
            <a:pPr algn="r" rtl="1"/>
            <a:r>
              <a:rPr lang="ar-SA" sz="3200" dirty="0" smtClean="0"/>
              <a:t>2. تصحيح </a:t>
            </a:r>
            <a:r>
              <a:rPr lang="ar-SA" sz="3200" dirty="0"/>
              <a:t>مجموعات كانت مبنية على تشابه شكلي غير تطوري.</a:t>
            </a:r>
          </a:p>
          <a:p>
            <a:pPr algn="r" rtl="1"/>
            <a:r>
              <a:rPr lang="ar-SA" sz="3200" dirty="0" smtClean="0"/>
              <a:t>3. إعادة </a:t>
            </a:r>
            <a:r>
              <a:rPr lang="ar-SA" sz="3200" dirty="0"/>
              <a:t>بناء العلاقات التطورية بدقة أعلى باستخدام نماذج إحصائية وجزيئية</a:t>
            </a:r>
            <a:r>
              <a:rPr lang="ar-SA" sz="3200" dirty="0" smtClean="0"/>
              <a:t>.</a:t>
            </a:r>
          </a:p>
          <a:p>
            <a:pPr algn="r" rtl="1"/>
            <a:endParaRPr lang="ar-SA" sz="3200" dirty="0"/>
          </a:p>
          <a:p>
            <a:pPr algn="r" rtl="1"/>
            <a:r>
              <a:rPr lang="ar-SA" sz="3200" dirty="0"/>
              <a:t/>
            </a:r>
            <a:br>
              <a:rPr lang="ar-SA" sz="3200" dirty="0"/>
            </a:br>
            <a:endParaRPr lang="en-US" sz="3200" dirty="0"/>
          </a:p>
        </p:txBody>
      </p:sp>
    </p:spTree>
    <p:extLst>
      <p:ext uri="{BB962C8B-B14F-4D97-AF65-F5344CB8AC3E}">
        <p14:creationId xmlns:p14="http://schemas.microsoft.com/office/powerpoint/2010/main" val="179690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6272" y="584061"/>
            <a:ext cx="9799607" cy="4247317"/>
          </a:xfrm>
          <a:prstGeom prst="rect">
            <a:avLst/>
          </a:prstGeom>
        </p:spPr>
        <p:txBody>
          <a:bodyPr wrap="square">
            <a:spAutoFit/>
          </a:bodyPr>
          <a:lstStyle/>
          <a:p>
            <a:pPr algn="r" rtl="1">
              <a:buFont typeface="Arial" panose="020B0604020202020204" pitchFamily="34" charset="0"/>
              <a:buChar char="•"/>
            </a:pPr>
            <a:r>
              <a:rPr lang="ar-SA" sz="3000" b="1" dirty="0">
                <a:latin typeface="fkGroteskNeue"/>
              </a:rPr>
              <a:t>أمثلة على الواسمات الجزيئية المستخدمة</a:t>
            </a:r>
            <a:r>
              <a:rPr lang="ar-SA" sz="3000" b="1" dirty="0" smtClean="0">
                <a:latin typeface="fkGroteskNeue"/>
              </a:rPr>
              <a:t>:</a:t>
            </a:r>
          </a:p>
          <a:p>
            <a:pPr algn="r"/>
            <a:r>
              <a:rPr lang="en-US" sz="3000" b="1" dirty="0">
                <a:latin typeface="fkGroteskNeue"/>
              </a:rPr>
              <a:t>mitochondrial </a:t>
            </a:r>
            <a:r>
              <a:rPr lang="en-US" sz="3000" b="1" dirty="0" smtClean="0">
                <a:latin typeface="fkGroteskNeue"/>
              </a:rPr>
              <a:t>DNA</a:t>
            </a:r>
            <a:r>
              <a:rPr lang="ar-SA" sz="3000" b="1" dirty="0" smtClean="0">
                <a:latin typeface="fkGroteskNeue"/>
              </a:rPr>
              <a:t> و </a:t>
            </a:r>
            <a:r>
              <a:rPr lang="en-US" sz="3000" b="1" dirty="0">
                <a:latin typeface="fkGroteskNeue"/>
              </a:rPr>
              <a:t>COI </a:t>
            </a:r>
            <a:r>
              <a:rPr lang="ar-SA" sz="3000" b="1" dirty="0" smtClean="0">
                <a:latin typeface="fkGroteskNeue"/>
              </a:rPr>
              <a:t>1. في </a:t>
            </a:r>
            <a:r>
              <a:rPr lang="ar-SA" sz="3000" b="1" dirty="0">
                <a:latin typeface="fkGroteskNeue"/>
              </a:rPr>
              <a:t>الحيوانات</a:t>
            </a:r>
            <a:endParaRPr lang="ar-SA" sz="3000" b="1" dirty="0" smtClean="0">
              <a:latin typeface="fkGroteskNeue"/>
            </a:endParaRPr>
          </a:p>
          <a:p>
            <a:pPr algn="r" rtl="1"/>
            <a:r>
              <a:rPr lang="ar-SA" sz="3000" dirty="0" smtClean="0"/>
              <a:t> </a:t>
            </a:r>
            <a:r>
              <a:rPr lang="en-US" sz="3000" b="1" dirty="0" err="1" smtClean="0"/>
              <a:t>mtDNA</a:t>
            </a:r>
            <a:r>
              <a:rPr lang="en-US" sz="3000" dirty="0" smtClean="0"/>
              <a:t> </a:t>
            </a:r>
            <a:r>
              <a:rPr lang="ar-SA" sz="3000" dirty="0" smtClean="0"/>
              <a:t> يستخدم كثيرا </a:t>
            </a:r>
            <a:r>
              <a:rPr lang="ar-SA" sz="3000" dirty="0"/>
              <a:t>لأنه:</a:t>
            </a:r>
          </a:p>
          <a:p>
            <a:pPr marL="457200" indent="-457200" algn="r" rtl="1">
              <a:buFont typeface="Wingdings" panose="05000000000000000000" pitchFamily="2" charset="2"/>
              <a:buChar char="§"/>
            </a:pPr>
            <a:r>
              <a:rPr lang="ar-SA" sz="3000" dirty="0"/>
              <a:t>سريع التطور نسبيًا</a:t>
            </a:r>
          </a:p>
          <a:p>
            <a:pPr marL="457200" indent="-457200" algn="r" rtl="1">
              <a:buFont typeface="Wingdings" panose="05000000000000000000" pitchFamily="2" charset="2"/>
              <a:buChar char="§"/>
            </a:pPr>
            <a:r>
              <a:rPr lang="ar-SA" sz="3000" dirty="0"/>
              <a:t>يُورث غالبًا من الأم</a:t>
            </a:r>
          </a:p>
          <a:p>
            <a:pPr marL="457200" indent="-457200" algn="r" rtl="1">
              <a:buFont typeface="Wingdings" panose="05000000000000000000" pitchFamily="2" charset="2"/>
              <a:buChar char="§"/>
            </a:pPr>
            <a:r>
              <a:rPr lang="ar-SA" sz="3000" dirty="0"/>
              <a:t>لا يخضع لإعادة التركيب مثل </a:t>
            </a:r>
            <a:r>
              <a:rPr lang="en-US" sz="3000" dirty="0"/>
              <a:t>DNA </a:t>
            </a:r>
            <a:endParaRPr lang="ar-SA" sz="3000" dirty="0" smtClean="0"/>
          </a:p>
          <a:p>
            <a:pPr algn="r" rtl="1"/>
            <a:r>
              <a:rPr lang="ar-SA" sz="3000" b="1" dirty="0" smtClean="0"/>
              <a:t>جين </a:t>
            </a:r>
            <a:r>
              <a:rPr lang="en-US" sz="3000" b="1" dirty="0"/>
              <a:t>COI (Cytochrome c oxidase subunit I):</a:t>
            </a:r>
          </a:p>
          <a:p>
            <a:pPr marL="457200" indent="-457200" algn="r" rtl="1">
              <a:buFont typeface="Wingdings" panose="05000000000000000000" pitchFamily="2" charset="2"/>
              <a:buChar char="§"/>
            </a:pPr>
            <a:r>
              <a:rPr lang="ar-SA" sz="3000" dirty="0"/>
              <a:t>يُستخدم في تقنية </a:t>
            </a:r>
            <a:r>
              <a:rPr lang="en-US" sz="3000" dirty="0"/>
              <a:t>DNA barcoding</a:t>
            </a:r>
          </a:p>
          <a:p>
            <a:pPr marL="457200" indent="-457200" algn="r" rtl="1">
              <a:buFont typeface="Wingdings" panose="05000000000000000000" pitchFamily="2" charset="2"/>
              <a:buChar char="§"/>
            </a:pPr>
            <a:r>
              <a:rPr lang="ar-SA" sz="3000" dirty="0"/>
              <a:t>معيار عالمي تقريبًا لتعريف الأنواع الحيوانية</a:t>
            </a:r>
            <a:endParaRPr lang="en-US" sz="3000" dirty="0"/>
          </a:p>
        </p:txBody>
      </p:sp>
    </p:spTree>
    <p:extLst>
      <p:ext uri="{BB962C8B-B14F-4D97-AF65-F5344CB8AC3E}">
        <p14:creationId xmlns:p14="http://schemas.microsoft.com/office/powerpoint/2010/main" val="392648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7348" y="383881"/>
            <a:ext cx="11219127" cy="5909310"/>
          </a:xfrm>
          <a:prstGeom prst="rect">
            <a:avLst/>
          </a:prstGeom>
        </p:spPr>
        <p:txBody>
          <a:bodyPr wrap="square">
            <a:spAutoFit/>
          </a:bodyPr>
          <a:lstStyle/>
          <a:p>
            <a:pPr algn="r" rtl="1"/>
            <a:r>
              <a:rPr lang="ar-SA" sz="3000" b="1" dirty="0" smtClean="0"/>
              <a:t>2- في البكتيريا جينات </a:t>
            </a:r>
            <a:r>
              <a:rPr lang="en-US" sz="3000" b="1" dirty="0" err="1" smtClean="0"/>
              <a:t>rRNA</a:t>
            </a:r>
            <a:endParaRPr lang="en-US" sz="3000" b="1" dirty="0" smtClean="0"/>
          </a:p>
          <a:p>
            <a:pPr algn="r" rtl="1"/>
            <a:r>
              <a:rPr lang="ar-SA" sz="3200" b="1" dirty="0"/>
              <a:t>جين</a:t>
            </a:r>
            <a:r>
              <a:rPr lang="ar-SA" sz="3200" dirty="0"/>
              <a:t> </a:t>
            </a:r>
            <a:r>
              <a:rPr lang="en-US" sz="3200" b="1" dirty="0" smtClean="0"/>
              <a:t>S </a:t>
            </a:r>
            <a:r>
              <a:rPr lang="en-US" sz="3200" b="1" dirty="0" err="1" smtClean="0"/>
              <a:t>rRNA</a:t>
            </a:r>
            <a:r>
              <a:rPr lang="ar-SA" sz="3200" b="1" dirty="0" smtClean="0"/>
              <a:t>16</a:t>
            </a:r>
            <a:endParaRPr lang="en-US" sz="3200" dirty="0" smtClean="0"/>
          </a:p>
          <a:p>
            <a:pPr algn="r" rtl="1"/>
            <a:r>
              <a:rPr lang="ar-SA" sz="3200" dirty="0" smtClean="0"/>
              <a:t>يُستخدم على نطاق واسع في تصنيف البكتيريا والعتائق</a:t>
            </a:r>
            <a:endParaRPr lang="en-US" sz="3200" dirty="0" smtClean="0"/>
          </a:p>
          <a:p>
            <a:pPr algn="r" rtl="1"/>
            <a:endParaRPr lang="ar-SA" sz="3200" dirty="0" smtClean="0"/>
          </a:p>
          <a:p>
            <a:pPr algn="r" rtl="1"/>
            <a:r>
              <a:rPr lang="ar-SA" sz="3000" b="1" dirty="0" smtClean="0"/>
              <a:t>3- في حقيقات النوى</a:t>
            </a:r>
          </a:p>
          <a:p>
            <a:pPr algn="r" rtl="1"/>
            <a:r>
              <a:rPr lang="ar-SA" sz="3000" b="1" dirty="0" smtClean="0"/>
              <a:t>يستخدم </a:t>
            </a:r>
            <a:r>
              <a:rPr lang="en-US" sz="3000" b="1" dirty="0"/>
              <a:t>18S </a:t>
            </a:r>
            <a:r>
              <a:rPr lang="en-US" sz="3000" b="1" dirty="0" err="1" smtClean="0"/>
              <a:t>rRNA</a:t>
            </a:r>
            <a:r>
              <a:rPr lang="ar-SA" sz="3000" b="1" dirty="0" smtClean="0"/>
              <a:t> لان </a:t>
            </a:r>
            <a:r>
              <a:rPr lang="ar-SA" sz="3200" dirty="0" smtClean="0"/>
              <a:t>كل </a:t>
            </a:r>
            <a:r>
              <a:rPr lang="ar-SA" sz="3200" dirty="0"/>
              <a:t>الكائنات حقيقية النوى (حيوانات، نباتات، فطريات، </a:t>
            </a:r>
            <a:r>
              <a:rPr lang="ar-SA" sz="3200" dirty="0" smtClean="0"/>
              <a:t>طلائعيات) تمتلك </a:t>
            </a:r>
            <a:r>
              <a:rPr lang="ar-SA" sz="3200" dirty="0"/>
              <a:t>هذا </a:t>
            </a:r>
            <a:r>
              <a:rPr lang="ar-SA" sz="3200" dirty="0" smtClean="0"/>
              <a:t>الجين كما انه يحتوي على مناطق متغيرة.</a:t>
            </a:r>
          </a:p>
          <a:p>
            <a:pPr marL="457200" indent="-457200" algn="r" rtl="1">
              <a:buFont typeface="Wingdings" panose="05000000000000000000" pitchFamily="2" charset="2"/>
              <a:buChar char="§"/>
            </a:pPr>
            <a:r>
              <a:rPr lang="ar-SA" sz="3200" dirty="0"/>
              <a:t>مناطق محافظة (للتثبيت والمقارنة العامة)</a:t>
            </a:r>
          </a:p>
          <a:p>
            <a:pPr marL="457200" indent="-457200" algn="r" rtl="1">
              <a:buFont typeface="Wingdings" panose="05000000000000000000" pitchFamily="2" charset="2"/>
              <a:buChar char="§"/>
            </a:pPr>
            <a:r>
              <a:rPr lang="ar-SA" sz="3200" dirty="0"/>
              <a:t>مناطق متغيرة (تميّز بين الأنواع أو الأجناس)</a:t>
            </a:r>
          </a:p>
          <a:p>
            <a:pPr algn="r" rtl="1"/>
            <a:r>
              <a:rPr lang="ar-SA" sz="3200" b="1" dirty="0"/>
              <a:t>هذا التوازن يجعله </a:t>
            </a:r>
            <a:r>
              <a:rPr lang="ar-SA" sz="3200" b="1" dirty="0" smtClean="0"/>
              <a:t>مثاليا </a:t>
            </a:r>
            <a:r>
              <a:rPr lang="ar-SA" sz="3200" b="1" dirty="0"/>
              <a:t>للتحليل التطوري.</a:t>
            </a:r>
          </a:p>
          <a:p>
            <a:pPr algn="r" rtl="1"/>
            <a:r>
              <a:rPr lang="ar-SA" sz="3200" dirty="0" smtClean="0"/>
              <a:t> </a:t>
            </a:r>
            <a:endParaRPr lang="ar-SA" sz="3000" b="1" dirty="0"/>
          </a:p>
          <a:p>
            <a:pPr algn="r" rtl="1"/>
            <a:endParaRPr lang="en-US" sz="3000" b="1" dirty="0"/>
          </a:p>
        </p:txBody>
      </p:sp>
    </p:spTree>
    <p:extLst>
      <p:ext uri="{BB962C8B-B14F-4D97-AF65-F5344CB8AC3E}">
        <p14:creationId xmlns:p14="http://schemas.microsoft.com/office/powerpoint/2010/main" val="393291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38"/>
          <a:stretch/>
        </p:blipFill>
        <p:spPr>
          <a:xfrm>
            <a:off x="272375" y="705393"/>
            <a:ext cx="5330757" cy="48199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684" y="879565"/>
            <a:ext cx="5817142" cy="4567923"/>
          </a:xfrm>
          <a:prstGeom prst="rect">
            <a:avLst/>
          </a:prstGeom>
        </p:spPr>
      </p:pic>
      <p:sp>
        <p:nvSpPr>
          <p:cNvPr id="6" name="Rectangle 5"/>
          <p:cNvSpPr/>
          <p:nvPr/>
        </p:nvSpPr>
        <p:spPr>
          <a:xfrm>
            <a:off x="740192" y="5831891"/>
            <a:ext cx="2183675" cy="369332"/>
          </a:xfrm>
          <a:prstGeom prst="rect">
            <a:avLst/>
          </a:prstGeom>
        </p:spPr>
        <p:txBody>
          <a:bodyPr wrap="none">
            <a:spAutoFit/>
          </a:bodyPr>
          <a:lstStyle/>
          <a:p>
            <a:r>
              <a:rPr lang="en-US" b="1" dirty="0" smtClean="0"/>
              <a:t>(Alrefaei </a:t>
            </a:r>
            <a:r>
              <a:rPr lang="en-US" b="1" dirty="0"/>
              <a:t>et al., 2021)</a:t>
            </a:r>
          </a:p>
        </p:txBody>
      </p:sp>
      <p:sp>
        <p:nvSpPr>
          <p:cNvPr id="2" name="Rectangle 1"/>
          <p:cNvSpPr/>
          <p:nvPr/>
        </p:nvSpPr>
        <p:spPr>
          <a:xfrm>
            <a:off x="7153613" y="0"/>
            <a:ext cx="4745210" cy="553998"/>
          </a:xfrm>
          <a:prstGeom prst="rect">
            <a:avLst/>
          </a:prstGeom>
        </p:spPr>
        <p:txBody>
          <a:bodyPr wrap="none">
            <a:spAutoFit/>
          </a:bodyPr>
          <a:lstStyle/>
          <a:p>
            <a:r>
              <a:rPr lang="ar-SA" sz="3000" b="1" dirty="0"/>
              <a:t>الخطوات الأساسية </a:t>
            </a:r>
            <a:r>
              <a:rPr lang="ar-SA" sz="3000" b="1" dirty="0" smtClean="0"/>
              <a:t>لتضخيم والتحليل </a:t>
            </a:r>
            <a:endParaRPr lang="en-US" sz="3000" b="1" dirty="0"/>
          </a:p>
        </p:txBody>
      </p:sp>
    </p:spTree>
    <p:extLst>
      <p:ext uri="{BB962C8B-B14F-4D97-AF65-F5344CB8AC3E}">
        <p14:creationId xmlns:p14="http://schemas.microsoft.com/office/powerpoint/2010/main" val="524480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4074</TotalTime>
  <Words>1077</Words>
  <Application>Microsoft Office PowerPoint</Application>
  <PresentationFormat>Widescreen</PresentationFormat>
  <Paragraphs>107</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__Roboto_9af398</vt:lpstr>
      <vt:lpstr>Arial</vt:lpstr>
      <vt:lpstr>Arial (Body)</vt:lpstr>
      <vt:lpstr>Calibri</vt:lpstr>
      <vt:lpstr>Calibri Light</vt:lpstr>
      <vt:lpstr>fkGroteskNeue</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مقدمة وأهداف العرض</dc:title>
  <dc:creator>user</dc:creator>
  <cp:lastModifiedBy>Abdulwahed F. Alrefaei</cp:lastModifiedBy>
  <cp:revision>101</cp:revision>
  <dcterms:created xsi:type="dcterms:W3CDTF">2025-10-13T17:31:52Z</dcterms:created>
  <dcterms:modified xsi:type="dcterms:W3CDTF">2026-03-02T09:42:39Z</dcterms:modified>
</cp:coreProperties>
</file>