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2837-AD30-41B0-AB34-3A550D2BD0FA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50378" y="789401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رابعًا: علاقة </a:t>
            </a:r>
            <a:r>
              <a:rPr lang="ar-SA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بالتنوع الحيوي</a:t>
            </a:r>
          </a:p>
          <a:p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48393" y="1343399"/>
            <a:ext cx="1089798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كل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حدث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يزيد عدد الأنواع على الأرض، وبالتالي يرفع مستوى التنوع الحيوي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Biodiversity،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ويُعد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المحرك الرئيس لتنوّع الكائنات عبر الزمن الجيولوجي.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نمطان 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من التغيّر التطوري 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مهمان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لتصنيف:</a:t>
            </a:r>
            <a:endParaRPr lang="ar-SA" sz="3000" b="1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marL="742950" lvl="1" indent="-285750" algn="just" rtl="1">
              <a:buFont typeface="Arial" panose="020B0604020202020204" pitchFamily="34" charset="0"/>
              <a:buChar char="•"/>
            </a:pP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التغيّر ضمن 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السلالة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Anagenesis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تطور تدريجي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يحدث داخل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نوع واحد دون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انشطار أو تفرع الى أنواع جديدة؛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هنا لا يزيد عدد الأنواع بل يتغير شكل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وخصائص النوع نفسه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مع الزمن.</a:t>
            </a:r>
          </a:p>
          <a:p>
            <a:pPr marL="742950" lvl="1" indent="-285750" algn="just" rtl="1">
              <a:buFont typeface="Arial" panose="020B0604020202020204" pitchFamily="34" charset="0"/>
              <a:buChar char="•"/>
            </a:pP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التغيّر </a:t>
            </a:r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بالتفرّع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Cladogenesis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انشطار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سلالة واحدة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إلى سلالتين أو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أكثر، أي حدوث انتواع،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وهذا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النمط من التطور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يؤدي إلى زيادة عدد الأنواع، وهو الأساس لرسم أشجار النشوء والتطور في التصنيف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النشوئي (التطوري).</a:t>
            </a:r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just" rtl="1"/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إذن شجرة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الحياة (التصنيف)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التي يستعملها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المّصنِّف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Phylogenetic tree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ليست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إلا سجلًّا لملايين الأحداث من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عبر التاريخ.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55588"/>
            <a:ext cx="1219199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المحاضرة الثالثة </a:t>
            </a:r>
            <a:endParaRPr lang="ar-SA" sz="3000" b="1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93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135" y="789539"/>
            <a:ext cx="114549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fkGroteskNeue"/>
              </a:rPr>
              <a:t>نوع وحيد النمط ونوع متعدد الأنماط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>
                <a:latin typeface="fkGroteskNeue"/>
              </a:rPr>
              <a:t>النوع وحيد </a:t>
            </a:r>
            <a:r>
              <a:rPr lang="ar-SA" sz="3000" dirty="0" smtClean="0">
                <a:latin typeface="fkGroteskNeue"/>
              </a:rPr>
              <a:t>النمط</a:t>
            </a:r>
            <a:r>
              <a:rPr lang="en-US" sz="3000" dirty="0" smtClean="0">
                <a:latin typeface="fkGroteskNeue"/>
              </a:rPr>
              <a:t>Monotypic species</a:t>
            </a:r>
            <a:r>
              <a:rPr lang="en-US" sz="3000" dirty="0">
                <a:latin typeface="fkGroteskNeue"/>
              </a:rPr>
              <a:t> </a:t>
            </a:r>
            <a:r>
              <a:rPr lang="ar-SA" sz="3000" dirty="0" smtClean="0">
                <a:latin typeface="fkGroteskNeue"/>
              </a:rPr>
              <a:t> نوع </a:t>
            </a:r>
            <a:r>
              <a:rPr lang="ar-SA" sz="3000" dirty="0">
                <a:latin typeface="fkGroteskNeue"/>
              </a:rPr>
              <a:t>لا تُقسَّم جماعاته إلى </a:t>
            </a:r>
            <a:r>
              <a:rPr lang="ar-SA" sz="3000" dirty="0" err="1">
                <a:latin typeface="fkGroteskNeue"/>
              </a:rPr>
              <a:t>نويعات</a:t>
            </a:r>
            <a:r>
              <a:rPr lang="ar-SA" sz="3000" dirty="0">
                <a:latin typeface="fkGroteskNeue"/>
              </a:rPr>
              <a:t>؛ إما لأن الأفراد متشابهون </a:t>
            </a:r>
            <a:r>
              <a:rPr lang="ar-SA" sz="3000" dirty="0" smtClean="0">
                <a:latin typeface="fkGroteskNeue"/>
              </a:rPr>
              <a:t>جدا</a:t>
            </a:r>
            <a:r>
              <a:rPr lang="ar-SA" sz="3000" dirty="0">
                <a:latin typeface="fkGroteskNeue"/>
              </a:rPr>
              <a:t>، أو لأن التباين موجود لكنه غير منظّم </a:t>
            </a:r>
            <a:r>
              <a:rPr lang="ar-SA" sz="3000" dirty="0" smtClean="0">
                <a:latin typeface="fkGroteskNeue"/>
              </a:rPr>
              <a:t>جغرافيا </a:t>
            </a:r>
            <a:r>
              <a:rPr lang="ar-SA" sz="3000" dirty="0">
                <a:latin typeface="fkGroteskNeue"/>
              </a:rPr>
              <a:t>أو لا يحمل دلالة تصنيفية واضحة.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>
                <a:latin typeface="fkGroteskNeue"/>
              </a:rPr>
              <a:t>النوع متعدد </a:t>
            </a:r>
            <a:r>
              <a:rPr lang="ar-SA" sz="3000" dirty="0" smtClean="0">
                <a:latin typeface="fkGroteskNeue"/>
              </a:rPr>
              <a:t>الأنماط</a:t>
            </a:r>
            <a:r>
              <a:rPr lang="en-US" sz="3000" dirty="0" smtClean="0">
                <a:latin typeface="fkGroteskNeue"/>
              </a:rPr>
              <a:t>Polytypic species </a:t>
            </a:r>
            <a:r>
              <a:rPr lang="en-US" sz="3000" dirty="0">
                <a:latin typeface="fkGroteskNeue"/>
              </a:rPr>
              <a:t> </a:t>
            </a:r>
            <a:r>
              <a:rPr lang="ar-SA" sz="3000" dirty="0" smtClean="0">
                <a:latin typeface="fkGroteskNeue"/>
              </a:rPr>
              <a:t> نوع </a:t>
            </a:r>
            <a:r>
              <a:rPr lang="ar-SA" sz="3000" dirty="0">
                <a:latin typeface="fkGroteskNeue"/>
              </a:rPr>
              <a:t>يضم </a:t>
            </a:r>
            <a:r>
              <a:rPr lang="ar-SA" sz="3000" dirty="0" err="1">
                <a:latin typeface="fkGroteskNeue"/>
              </a:rPr>
              <a:t>نويعين</a:t>
            </a:r>
            <a:r>
              <a:rPr lang="ar-SA" sz="3000" dirty="0">
                <a:latin typeface="fkGroteskNeue"/>
              </a:rPr>
              <a:t> أو أكثر متميزين مورفولوجيًا </a:t>
            </a:r>
            <a:r>
              <a:rPr lang="ar-SA" sz="3000" dirty="0" smtClean="0">
                <a:latin typeface="fkGroteskNeue"/>
              </a:rPr>
              <a:t>وجغرافيا ووراثيا</a:t>
            </a:r>
            <a:r>
              <a:rPr lang="ar-SA" sz="3000" dirty="0">
                <a:latin typeface="fkGroteskNeue"/>
              </a:rPr>
              <a:t>، ما يبرر وصفهم </a:t>
            </a:r>
            <a:r>
              <a:rPr lang="ar-SA" sz="3000" dirty="0" err="1">
                <a:latin typeface="fkGroteskNeue"/>
              </a:rPr>
              <a:t>كنويعات</a:t>
            </a:r>
            <a:r>
              <a:rPr lang="ar-SA" sz="3000" dirty="0">
                <a:latin typeface="fkGroteskNeue"/>
              </a:rPr>
              <a:t>.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80160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4553" y="318945"/>
            <a:ext cx="11828833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خامسًا: </a:t>
            </a:r>
            <a:r>
              <a:rPr lang="ar-SA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وعلم التصنيف 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Taxonomy</a:t>
            </a:r>
          </a:p>
          <a:p>
            <a:pPr marL="742950" lvl="1" indent="-285750"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مفهوم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 في التصنيف يعتمد على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اعتبار الانواع حزماً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أو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كتلاً منفصلة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من الأفراد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لا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تختلط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وراثيا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بغيرها؛ وهذه الحزم تتكوّن نتيجة عملية الانتواع.</a:t>
            </a:r>
          </a:p>
          <a:p>
            <a:pPr marL="742950" lvl="1" indent="-285750"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ويعتمد التصنيف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الحديث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(النشوئي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)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على البيانات المورفولوجية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الجزيئية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والسلوكية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لرسم العلاقات التطورية بين الأنواع، أي لتتبّع تاريخ الانتواع الذي أدى إلى ظهور هذه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الأنواع وتفرعها.</a:t>
            </a:r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marL="742950" lvl="1" indent="-285750" algn="just" rtl="1">
              <a:buFont typeface="Arial" panose="020B0604020202020204" pitchFamily="34" charset="0"/>
              <a:buChar char="•"/>
            </a:pP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في الحالات التي تقع على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طيف/متصل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Speciation continuum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(أي أن تكوّن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الأنواع لا يحدث فجأة، بل عبر سلسلة مراحل تدريجية، حيث تبدا بتباين داخل النوع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الواحد</a:t>
            </a:r>
            <a:r>
              <a:rPr lang="ar-SA" sz="3200" dirty="0"/>
              <a:t> وتنتهي بعزل تكاثري شبه كامل أو كامل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)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قد يكون من الصعب وضع حدّ واضح بين نوعين، لأن العزلة التكاثرية لم تكتمل بعد؛ هنا يستعمل علماء التصنيف </a:t>
            </a:r>
            <a:r>
              <a:rPr lang="ar-SA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التصنيف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التكاملي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Integrative taxonomy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الذي يجمع أكثر من نوع من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الأدلة/البيانات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(جينات، مورفولوجيا، بيئة، سلوك) لاتخاذ قرار حول حدود الأنواع.</a:t>
            </a:r>
          </a:p>
          <a:p>
            <a:pPr algn="r" rtl="1"/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2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196" y="573546"/>
            <a:ext cx="116035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sz="3000" b="1" dirty="0">
                <a:latin typeface="fkGroteskNeue"/>
              </a:rPr>
              <a:t>العزل </a:t>
            </a:r>
            <a:r>
              <a:rPr lang="ar-SA" sz="3000" b="1" dirty="0" smtClean="0">
                <a:latin typeface="fkGroteskNeue"/>
              </a:rPr>
              <a:t>التكاثري </a:t>
            </a:r>
            <a:r>
              <a:rPr lang="ar-SA" sz="3000" b="1" dirty="0">
                <a:latin typeface="fkGroteskNeue"/>
              </a:rPr>
              <a:t>ل</a:t>
            </a:r>
            <a:r>
              <a:rPr lang="ar-SA" sz="3000" b="1" dirty="0" smtClean="0">
                <a:latin typeface="fkGroteskNeue"/>
              </a:rPr>
              <a:t>عملية </a:t>
            </a:r>
            <a:r>
              <a:rPr lang="ar-SA" sz="3000" b="1" dirty="0" err="1">
                <a:latin typeface="fkGroteskNeue"/>
              </a:rPr>
              <a:t>الانتواع</a:t>
            </a:r>
            <a:endParaRPr lang="ar-SA" sz="3000" b="1" dirty="0">
              <a:latin typeface="fkGroteskNeue"/>
            </a:endParaRPr>
          </a:p>
          <a:p>
            <a:pPr algn="r"/>
            <a:r>
              <a:rPr lang="ar-SA" sz="3000" dirty="0">
                <a:latin typeface="fkGroteskNeue"/>
              </a:rPr>
              <a:t>العزل التكاثري هو مجموعة من الآليات التي </a:t>
            </a:r>
            <a:r>
              <a:rPr lang="ar-SA" sz="3000" dirty="0" smtClean="0">
                <a:latin typeface="fkGroteskNeue"/>
              </a:rPr>
              <a:t>تمنع حدوث </a:t>
            </a:r>
            <a:r>
              <a:rPr lang="ar-SA" sz="3000" dirty="0">
                <a:latin typeface="fkGroteskNeue"/>
              </a:rPr>
              <a:t>التزاوج أو نجاح النسل بين جماعات مختلفة، وبالتالي تمنع تدفق </a:t>
            </a:r>
            <a:r>
              <a:rPr lang="ar-SA" sz="3000" dirty="0" smtClean="0">
                <a:latin typeface="fkGroteskNeue"/>
              </a:rPr>
              <a:t>الجينات بينها.</a:t>
            </a:r>
            <a:endParaRPr lang="ar-SA" sz="3000" dirty="0">
              <a:latin typeface="fkGroteskNeue"/>
            </a:endParaRP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ar-SA" sz="3000" b="1" dirty="0" smtClean="0">
                <a:latin typeface="fkGroteskNeue"/>
              </a:rPr>
              <a:t>أنواع </a:t>
            </a:r>
            <a:r>
              <a:rPr lang="ar-SA" sz="3000" b="1" dirty="0">
                <a:latin typeface="fkGroteskNeue"/>
              </a:rPr>
              <a:t>العزل التكاثري</a:t>
            </a:r>
          </a:p>
          <a:p>
            <a:pPr algn="r"/>
            <a:r>
              <a:rPr lang="ar-SA" sz="3000" dirty="0">
                <a:latin typeface="fkGroteskNeue"/>
              </a:rPr>
              <a:t>يقسم العزل التكاثري غالبًا إلى:</a:t>
            </a:r>
          </a:p>
          <a:p>
            <a:pPr algn="r" rtl="1">
              <a:buFont typeface="+mj-lt"/>
              <a:buAutoNum type="arabicPeriod"/>
            </a:pPr>
            <a:r>
              <a:rPr lang="ar-SA" sz="3000" dirty="0">
                <a:latin typeface="fkGroteskNeue"/>
              </a:rPr>
              <a:t>عزل قبل </a:t>
            </a:r>
            <a:r>
              <a:rPr lang="ar-SA" sz="3000" dirty="0" smtClean="0">
                <a:latin typeface="fkGroteskNeue"/>
              </a:rPr>
              <a:t>إخصابي</a:t>
            </a:r>
            <a:r>
              <a:rPr lang="en-US" sz="3000" dirty="0" err="1" smtClean="0">
                <a:latin typeface="fkGroteskNeue"/>
              </a:rPr>
              <a:t>Prezygotic</a:t>
            </a:r>
            <a:r>
              <a:rPr lang="en-US" sz="3000" dirty="0" smtClean="0">
                <a:latin typeface="fkGroteskNeue"/>
              </a:rPr>
              <a:t> </a:t>
            </a:r>
            <a:r>
              <a:rPr lang="ar-SA" sz="3000" dirty="0" smtClean="0">
                <a:latin typeface="fkGroteskNeue"/>
              </a:rPr>
              <a:t> يعمل </a:t>
            </a:r>
            <a:r>
              <a:rPr lang="ar-SA" sz="3000" dirty="0">
                <a:latin typeface="fkGroteskNeue"/>
              </a:rPr>
              <a:t>قبل تكوّن </a:t>
            </a:r>
            <a:r>
              <a:rPr lang="ar-SA" sz="3000" dirty="0" err="1">
                <a:latin typeface="fkGroteskNeue"/>
              </a:rPr>
              <a:t>الزيجوت</a:t>
            </a:r>
            <a:r>
              <a:rPr lang="ar-SA" sz="3000" dirty="0">
                <a:latin typeface="fkGroteskNeue"/>
              </a:rPr>
              <a:t> (البيضة المخصّبة) ويمنع حدوث التزاوج أو الإخصاب.</a:t>
            </a:r>
          </a:p>
          <a:p>
            <a:pPr algn="r" rtl="1">
              <a:buFont typeface="+mj-lt"/>
              <a:buAutoNum type="arabicPeriod"/>
            </a:pPr>
            <a:r>
              <a:rPr lang="ar-SA" sz="3000" dirty="0">
                <a:latin typeface="fkGroteskNeue"/>
              </a:rPr>
              <a:t>عزل بعد </a:t>
            </a:r>
            <a:r>
              <a:rPr lang="ar-SA" sz="3000" dirty="0" smtClean="0">
                <a:latin typeface="fkGroteskNeue"/>
              </a:rPr>
              <a:t>إخصابي</a:t>
            </a:r>
            <a:r>
              <a:rPr lang="en-US" sz="3000" dirty="0" err="1" smtClean="0">
                <a:latin typeface="fkGroteskNeue"/>
              </a:rPr>
              <a:t>Postzygotic</a:t>
            </a:r>
            <a:r>
              <a:rPr lang="en-US" sz="3000" dirty="0" smtClean="0">
                <a:latin typeface="fkGroteskNeue"/>
              </a:rPr>
              <a:t> </a:t>
            </a:r>
            <a:r>
              <a:rPr lang="ar-SA" sz="3000" dirty="0" smtClean="0">
                <a:latin typeface="fkGroteskNeue"/>
              </a:rPr>
              <a:t> يعمل </a:t>
            </a:r>
            <a:r>
              <a:rPr lang="ar-SA" sz="3000" dirty="0">
                <a:latin typeface="fkGroteskNeue"/>
              </a:rPr>
              <a:t>بعد تكوّن </a:t>
            </a:r>
            <a:r>
              <a:rPr lang="ar-SA" sz="3000" dirty="0" err="1">
                <a:latin typeface="fkGroteskNeue"/>
              </a:rPr>
              <a:t>الزيجوت</a:t>
            </a:r>
            <a:r>
              <a:rPr lang="ar-SA" sz="3000" dirty="0">
                <a:latin typeface="fkGroteskNeue"/>
              </a:rPr>
              <a:t>، </a:t>
            </a:r>
            <a:r>
              <a:rPr lang="ar-SA" sz="3000" dirty="0" smtClean="0">
                <a:latin typeface="fkGroteskNeue"/>
              </a:rPr>
              <a:t>وغالبا </a:t>
            </a:r>
            <a:r>
              <a:rPr lang="ar-SA" sz="3000" dirty="0">
                <a:latin typeface="fkGroteskNeue"/>
              </a:rPr>
              <a:t>يقلّل من بقاء أو خصوبة </a:t>
            </a:r>
            <a:r>
              <a:rPr lang="ar-SA" sz="3000" dirty="0" smtClean="0">
                <a:latin typeface="fkGroteskNeue"/>
              </a:rPr>
              <a:t>الهجين</a:t>
            </a:r>
            <a:r>
              <a:rPr lang="ar-SA" sz="3000" dirty="0">
                <a:latin typeface="fkGroteskNeue"/>
              </a:rPr>
              <a:t>.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83332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500" b="1" dirty="0" smtClean="0">
                <a:latin typeface="fkGroteskNeue"/>
              </a:rPr>
              <a:t>العزل </a:t>
            </a:r>
            <a:r>
              <a:rPr lang="ar-SA" sz="2500" b="1" dirty="0">
                <a:latin typeface="fkGroteskNeue"/>
              </a:rPr>
              <a:t>قبل </a:t>
            </a:r>
            <a:r>
              <a:rPr lang="ar-SA" sz="2500" b="1" dirty="0" err="1" smtClean="0">
                <a:latin typeface="fkGroteskNeue"/>
              </a:rPr>
              <a:t>الإخصابي</a:t>
            </a:r>
            <a:r>
              <a:rPr lang="ar-SA" sz="2500" b="1" dirty="0" smtClean="0">
                <a:latin typeface="fkGroteskNeue"/>
              </a:rPr>
              <a:t>: </a:t>
            </a:r>
            <a:endParaRPr lang="ar-SA" sz="2500" b="1" dirty="0">
              <a:latin typeface="fkGroteskNeue"/>
            </a:endParaRPr>
          </a:p>
          <a:p>
            <a:pPr algn="r" rtl="1"/>
            <a:r>
              <a:rPr lang="ar-SA" sz="2500" b="1" dirty="0" smtClean="0">
                <a:latin typeface="fkGroteskNeue"/>
              </a:rPr>
              <a:t>أهم </a:t>
            </a:r>
            <a:r>
              <a:rPr lang="ar-SA" sz="2500" b="1" dirty="0">
                <a:latin typeface="fkGroteskNeue"/>
              </a:rPr>
              <a:t>أنواعه: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500" b="1" dirty="0">
                <a:latin typeface="fkGroteskNeue"/>
              </a:rPr>
              <a:t>عزل موئلي </a:t>
            </a:r>
            <a:r>
              <a:rPr lang="en-US" sz="2500" b="1" dirty="0" smtClean="0">
                <a:latin typeface="fkGroteskNeue"/>
              </a:rPr>
              <a:t>Habitat isolation</a:t>
            </a:r>
            <a:r>
              <a:rPr lang="en-US" sz="2500" dirty="0">
                <a:latin typeface="fkGroteskNeue"/>
              </a:rPr>
              <a:t/>
            </a:r>
            <a:br>
              <a:rPr lang="en-US" sz="2500" dirty="0">
                <a:latin typeface="fkGroteskNeue"/>
              </a:rPr>
            </a:br>
            <a:r>
              <a:rPr lang="ar-SA" sz="2500" dirty="0">
                <a:latin typeface="fkGroteskNeue"/>
              </a:rPr>
              <a:t>تعيش الجماعات في بيئات مختلفة فلا تتقابل.</a:t>
            </a:r>
          </a:p>
          <a:p>
            <a:pPr lvl="1" algn="r" rtl="1"/>
            <a:r>
              <a:rPr lang="ar-SA" sz="2500" dirty="0">
                <a:latin typeface="fkGroteskNeue"/>
              </a:rPr>
              <a:t>مثال: نوعان من الحشرات يعيشان على نباتين مختلفين في نفس المنطقة، فلا يلتقيان للتزاوج.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500" b="1" dirty="0">
                <a:latin typeface="fkGroteskNeue"/>
              </a:rPr>
              <a:t>عزل زمني </a:t>
            </a:r>
            <a:r>
              <a:rPr lang="en-US" sz="2500" b="1" dirty="0" smtClean="0">
                <a:latin typeface="fkGroteskNeue"/>
              </a:rPr>
              <a:t>Temporal isolation</a:t>
            </a:r>
            <a:r>
              <a:rPr lang="en-US" sz="2500" dirty="0">
                <a:latin typeface="fkGroteskNeue"/>
              </a:rPr>
              <a:t/>
            </a:r>
            <a:br>
              <a:rPr lang="en-US" sz="2500" dirty="0">
                <a:latin typeface="fkGroteskNeue"/>
              </a:rPr>
            </a:br>
            <a:r>
              <a:rPr lang="ar-SA" sz="2500" dirty="0">
                <a:latin typeface="fkGroteskNeue"/>
              </a:rPr>
              <a:t>اختلاف في موسم أو وقت التزاوج.</a:t>
            </a:r>
          </a:p>
          <a:p>
            <a:pPr lvl="1" algn="r" rtl="1"/>
            <a:r>
              <a:rPr lang="ar-SA" sz="2500" dirty="0">
                <a:latin typeface="fkGroteskNeue"/>
              </a:rPr>
              <a:t>مثال: نوع من الضفادع يتزاوج في الربيع وآخر في الصيف، رغم العيش في نفس البركة.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500" b="1" dirty="0">
                <a:latin typeface="fkGroteskNeue"/>
              </a:rPr>
              <a:t>عزل </a:t>
            </a:r>
            <a:r>
              <a:rPr lang="ar-SA" sz="2500" b="1" dirty="0" smtClean="0">
                <a:latin typeface="fkGroteskNeue"/>
              </a:rPr>
              <a:t>سلوكي </a:t>
            </a:r>
            <a:r>
              <a:rPr lang="en-US" sz="2500" b="1" dirty="0" smtClean="0">
                <a:latin typeface="fkGroteskNeue"/>
              </a:rPr>
              <a:t>Behavioral isolation</a:t>
            </a:r>
            <a:r>
              <a:rPr lang="en-US" sz="2500" dirty="0">
                <a:latin typeface="fkGroteskNeue"/>
              </a:rPr>
              <a:t/>
            </a:r>
            <a:br>
              <a:rPr lang="en-US" sz="2500" dirty="0">
                <a:latin typeface="fkGroteskNeue"/>
              </a:rPr>
            </a:br>
            <a:r>
              <a:rPr lang="ar-SA" sz="2500" dirty="0">
                <a:latin typeface="fkGroteskNeue"/>
              </a:rPr>
              <a:t>اختلاف طقوس أو إشارات التزاوج (أصوات، رقصات، روائح).</a:t>
            </a:r>
          </a:p>
          <a:p>
            <a:pPr lvl="1" algn="r" rtl="1"/>
            <a:r>
              <a:rPr lang="ar-SA" sz="2500" dirty="0">
                <a:latin typeface="fkGroteskNeue"/>
              </a:rPr>
              <a:t>مثال </a:t>
            </a:r>
            <a:r>
              <a:rPr lang="ar-SA" sz="2500" dirty="0">
                <a:latin typeface="fkGroteskNeue"/>
              </a:rPr>
              <a:t>: </a:t>
            </a:r>
            <a:r>
              <a:rPr lang="ar-SA" sz="2500" dirty="0">
                <a:latin typeface="fkGroteskNeue"/>
              </a:rPr>
              <a:t>طيور لها </a:t>
            </a:r>
            <a:r>
              <a:rPr lang="ar-SA" sz="2500" dirty="0">
                <a:latin typeface="fkGroteskNeue"/>
              </a:rPr>
              <a:t>أصوات </a:t>
            </a:r>
            <a:r>
              <a:rPr lang="ar-SA" sz="2500" dirty="0">
                <a:latin typeface="fkGroteskNeue"/>
              </a:rPr>
              <a:t>مختلفة لا تستجيب إناثها </a:t>
            </a:r>
            <a:r>
              <a:rPr lang="ar-SA" sz="2500" dirty="0">
                <a:latin typeface="fkGroteskNeue"/>
              </a:rPr>
              <a:t>لأصوات </a:t>
            </a:r>
            <a:r>
              <a:rPr lang="ar-SA" sz="2500" dirty="0">
                <a:latin typeface="fkGroteskNeue"/>
              </a:rPr>
              <a:t>الأنواع الأخرى.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500" dirty="0">
                <a:latin typeface="fkGroteskNeue"/>
              </a:rPr>
              <a:t>عزل ميكانيكي </a:t>
            </a:r>
            <a:r>
              <a:rPr lang="en-US" sz="2500" b="1" dirty="0" smtClean="0">
                <a:latin typeface="fkGroteskNeue"/>
              </a:rPr>
              <a:t>Mechanical isolation</a:t>
            </a:r>
            <a:r>
              <a:rPr lang="en-US" sz="2500" dirty="0">
                <a:latin typeface="fkGroteskNeue"/>
              </a:rPr>
              <a:t/>
            </a:r>
            <a:br>
              <a:rPr lang="en-US" sz="2500" dirty="0">
                <a:latin typeface="fkGroteskNeue"/>
              </a:rPr>
            </a:br>
            <a:r>
              <a:rPr lang="ar-SA" sz="2500" dirty="0">
                <a:latin typeface="fkGroteskNeue"/>
              </a:rPr>
              <a:t>عدم توافق الأعضاء التناسلية أو بنية الزهرة/الملقِّح.</a:t>
            </a:r>
          </a:p>
          <a:p>
            <a:pPr lvl="1" algn="r" rtl="1"/>
            <a:r>
              <a:rPr lang="ar-SA" sz="2500" dirty="0">
                <a:latin typeface="fkGroteskNeue"/>
              </a:rPr>
              <a:t>مثال: اختلاف شكل الزهرة يمنع نوعًا من الحشرات من نقل اللقاح بين نوعين من النباتات.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500" dirty="0">
                <a:latin typeface="fkGroteskNeue"/>
              </a:rPr>
              <a:t>عزل </a:t>
            </a:r>
            <a:r>
              <a:rPr lang="ar-SA" sz="2500" dirty="0" err="1">
                <a:latin typeface="fkGroteskNeue"/>
              </a:rPr>
              <a:t>جاميتي</a:t>
            </a:r>
            <a:r>
              <a:rPr lang="ar-SA" sz="2500" dirty="0">
                <a:latin typeface="fkGroteskNeue"/>
              </a:rPr>
              <a:t> </a:t>
            </a:r>
            <a:r>
              <a:rPr lang="en-US" sz="2500" b="1" dirty="0" err="1" smtClean="0">
                <a:latin typeface="fkGroteskNeue"/>
              </a:rPr>
              <a:t>Gametic</a:t>
            </a:r>
            <a:r>
              <a:rPr lang="en-US" sz="2500" b="1" dirty="0" smtClean="0">
                <a:latin typeface="fkGroteskNeue"/>
              </a:rPr>
              <a:t> isolation</a:t>
            </a:r>
            <a:r>
              <a:rPr lang="en-US" sz="2500" dirty="0">
                <a:latin typeface="fkGroteskNeue"/>
              </a:rPr>
              <a:t/>
            </a:r>
            <a:br>
              <a:rPr lang="en-US" sz="2500" dirty="0">
                <a:latin typeface="fkGroteskNeue"/>
              </a:rPr>
            </a:br>
            <a:r>
              <a:rPr lang="ar-SA" sz="2500" dirty="0">
                <a:latin typeface="fkGroteskNeue"/>
              </a:rPr>
              <a:t>الحيوانات المنوية لا يمكنها تخصيب البويضات لعدم التوافق الكيميائي أو المناعي.</a:t>
            </a:r>
          </a:p>
          <a:p>
            <a:pPr lvl="1" algn="r" rtl="1"/>
            <a:r>
              <a:rPr lang="ar-SA" sz="2500" dirty="0">
                <a:latin typeface="fkGroteskNeue"/>
              </a:rPr>
              <a:t>مثال: في العديد من الكائنات البحرية، تطرح الأمشاج في الماء، لكن بروتينات سطح </a:t>
            </a:r>
            <a:r>
              <a:rPr lang="ar-SA" sz="2500" dirty="0" err="1">
                <a:latin typeface="fkGroteskNeue"/>
              </a:rPr>
              <a:t>الجاميتات</a:t>
            </a:r>
            <a:r>
              <a:rPr lang="ar-SA" sz="2500" dirty="0">
                <a:latin typeface="fkGroteskNeue"/>
              </a:rPr>
              <a:t> تمنع الإخصاب بين الأنواع.</a:t>
            </a:r>
            <a:endParaRPr lang="ar-SA" sz="25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9921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2139" y="357416"/>
            <a:ext cx="110060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fkGroteskNeue"/>
              </a:rPr>
              <a:t>العزل بعد الإخصابي </a:t>
            </a:r>
            <a:endParaRPr lang="ar-SA" sz="3000" b="1" dirty="0" smtClean="0">
              <a:latin typeface="fkGroteskNeue"/>
            </a:endParaRPr>
          </a:p>
          <a:p>
            <a:pPr algn="r" rtl="1"/>
            <a:r>
              <a:rPr lang="ar-SA" sz="3000" b="1" dirty="0" smtClean="0">
                <a:latin typeface="fkGroteskNeue"/>
              </a:rPr>
              <a:t>هجين </a:t>
            </a:r>
            <a:r>
              <a:rPr lang="ar-SA" sz="3000" b="1" dirty="0">
                <a:latin typeface="fkGroteskNeue"/>
              </a:rPr>
              <a:t>غير قابلة للحياة </a:t>
            </a:r>
            <a:r>
              <a:rPr lang="en-US" sz="3000" b="1" dirty="0" smtClean="0">
                <a:latin typeface="fkGroteskNeue"/>
              </a:rPr>
              <a:t>Hybrid </a:t>
            </a:r>
            <a:r>
              <a:rPr lang="en-US" sz="3000" b="1" dirty="0" err="1" smtClean="0">
                <a:latin typeface="fkGroteskNeue"/>
              </a:rPr>
              <a:t>inviability</a:t>
            </a:r>
            <a:r>
              <a:rPr lang="en-US" sz="3000" dirty="0">
                <a:latin typeface="fkGroteskNeue"/>
              </a:rPr>
              <a:t/>
            </a:r>
            <a:br>
              <a:rPr lang="en-US" sz="3000" dirty="0">
                <a:latin typeface="fkGroteskNeue"/>
              </a:rPr>
            </a:br>
            <a:r>
              <a:rPr lang="ar-SA" sz="3000" dirty="0">
                <a:latin typeface="fkGroteskNeue"/>
              </a:rPr>
              <a:t>يموت الجنين </a:t>
            </a:r>
            <a:r>
              <a:rPr lang="ar-SA" sz="3000" dirty="0" smtClean="0">
                <a:latin typeface="fkGroteskNeue"/>
              </a:rPr>
              <a:t>مبكرا </a:t>
            </a:r>
            <a:r>
              <a:rPr lang="ar-SA" sz="3000" dirty="0">
                <a:latin typeface="fkGroteskNeue"/>
              </a:rPr>
              <a:t>أو يكون </a:t>
            </a:r>
            <a:r>
              <a:rPr lang="ar-SA" sz="3000" dirty="0" smtClean="0">
                <a:latin typeface="fkGroteskNeue"/>
              </a:rPr>
              <a:t>ضعيفا </a:t>
            </a:r>
            <a:r>
              <a:rPr lang="ar-SA" sz="3000" dirty="0">
                <a:latin typeface="fkGroteskNeue"/>
              </a:rPr>
              <a:t>غير قادر على الوصول للنضج الجنسي.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b="1" dirty="0" smtClean="0">
                <a:latin typeface="fkGroteskNeue"/>
              </a:rPr>
              <a:t>هجين </a:t>
            </a:r>
            <a:r>
              <a:rPr lang="ar-SA" sz="3000" b="1" dirty="0">
                <a:latin typeface="fkGroteskNeue"/>
              </a:rPr>
              <a:t>عقيمة </a:t>
            </a:r>
            <a:r>
              <a:rPr lang="en-US" sz="3000" b="1" dirty="0" smtClean="0">
                <a:latin typeface="fkGroteskNeue"/>
              </a:rPr>
              <a:t>Hybrid sterility</a:t>
            </a:r>
            <a:r>
              <a:rPr lang="en-US" sz="3000" dirty="0">
                <a:latin typeface="fkGroteskNeue"/>
              </a:rPr>
              <a:t/>
            </a:r>
            <a:br>
              <a:rPr lang="en-US" sz="3000" dirty="0">
                <a:latin typeface="fkGroteskNeue"/>
              </a:rPr>
            </a:br>
            <a:r>
              <a:rPr lang="ar-SA" sz="3000" b="1" dirty="0">
                <a:latin typeface="fkGroteskNeue"/>
              </a:rPr>
              <a:t>النسل يعيش لكن لا يمكنه التناسل.</a:t>
            </a:r>
          </a:p>
          <a:p>
            <a:pPr lvl="1" algn="r" rtl="1"/>
            <a:r>
              <a:rPr lang="ar-SA" sz="3000" dirty="0">
                <a:latin typeface="fkGroteskNeue"/>
              </a:rPr>
              <a:t>مثال </a:t>
            </a:r>
            <a:r>
              <a:rPr lang="ar-SA" sz="3000" dirty="0" smtClean="0">
                <a:latin typeface="fkGroteskNeue"/>
              </a:rPr>
              <a:t>: </a:t>
            </a:r>
            <a:r>
              <a:rPr lang="ar-SA" sz="3000" dirty="0">
                <a:latin typeface="fkGroteskNeue"/>
              </a:rPr>
              <a:t>البغل (هجين بين الحمار والحصان) عقيم.​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b="1" dirty="0">
                <a:latin typeface="fkGroteskNeue"/>
              </a:rPr>
              <a:t>انهيار </a:t>
            </a:r>
            <a:r>
              <a:rPr lang="ar-SA" sz="3000" b="1" dirty="0" smtClean="0">
                <a:latin typeface="fkGroteskNeue"/>
              </a:rPr>
              <a:t>الهجين </a:t>
            </a:r>
            <a:r>
              <a:rPr lang="en-US" sz="3000" b="1" dirty="0" smtClean="0">
                <a:latin typeface="fkGroteskNeue"/>
              </a:rPr>
              <a:t>Hybrid</a:t>
            </a:r>
            <a:r>
              <a:rPr lang="en-US" sz="3000" dirty="0" smtClean="0">
                <a:latin typeface="fkGroteskNeue"/>
              </a:rPr>
              <a:t> </a:t>
            </a:r>
            <a:r>
              <a:rPr lang="en-US" sz="3000" b="1" dirty="0" smtClean="0">
                <a:latin typeface="fkGroteskNeue"/>
              </a:rPr>
              <a:t>breakdown</a:t>
            </a:r>
            <a:r>
              <a:rPr lang="en-US" sz="3000" dirty="0">
                <a:latin typeface="fkGroteskNeue"/>
              </a:rPr>
              <a:t/>
            </a:r>
            <a:br>
              <a:rPr lang="en-US" sz="3000" dirty="0">
                <a:latin typeface="fkGroteskNeue"/>
              </a:rPr>
            </a:br>
            <a:r>
              <a:rPr lang="ar-SA" sz="3000" dirty="0">
                <a:latin typeface="fkGroteskNeue"/>
              </a:rPr>
              <a:t>الجيل الأول من </a:t>
            </a:r>
            <a:r>
              <a:rPr lang="ar-SA" sz="3000" dirty="0" smtClean="0">
                <a:latin typeface="fkGroteskNeue"/>
              </a:rPr>
              <a:t>الهجين </a:t>
            </a:r>
            <a:r>
              <a:rPr lang="ar-SA" sz="3000" dirty="0">
                <a:latin typeface="fkGroteskNeue"/>
              </a:rPr>
              <a:t>قد يكون </a:t>
            </a:r>
            <a:r>
              <a:rPr lang="ar-SA" sz="3000" dirty="0" smtClean="0">
                <a:latin typeface="fkGroteskNeue"/>
              </a:rPr>
              <a:t>خصبا نسبيا</a:t>
            </a:r>
            <a:r>
              <a:rPr lang="ar-SA" sz="3000" dirty="0">
                <a:latin typeface="fkGroteskNeue"/>
              </a:rPr>
              <a:t>، لكن الأجيال اللاحقة تظهر فيها مشكلات في البقاء أو الخصوبة.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396890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627" y="213557"/>
            <a:ext cx="11621193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fkGroteskNeue"/>
              </a:rPr>
              <a:t>القوى التطورية المسببة </a:t>
            </a:r>
            <a:r>
              <a:rPr lang="ar-SA" sz="3000" b="1" dirty="0" err="1">
                <a:latin typeface="fkGroteskNeue"/>
              </a:rPr>
              <a:t>للانتواع</a:t>
            </a:r>
            <a:endParaRPr lang="ar-SA" sz="3000" b="1" dirty="0">
              <a:latin typeface="fkGroteskNeue"/>
            </a:endParaRPr>
          </a:p>
          <a:p>
            <a:pPr algn="r" rtl="1"/>
            <a:r>
              <a:rPr lang="ar-SA" sz="3000" dirty="0">
                <a:latin typeface="fkGroteskNeue"/>
              </a:rPr>
              <a:t>إضافة للعوامل الجغرافية والعزل التكاثري، هناك قوى تطورية </a:t>
            </a:r>
            <a:r>
              <a:rPr lang="ar-SA" sz="3000" dirty="0" smtClean="0">
                <a:latin typeface="fkGroteskNeue"/>
              </a:rPr>
              <a:t>تعمل على </a:t>
            </a:r>
            <a:r>
              <a:rPr lang="ar-SA" sz="3000" dirty="0">
                <a:latin typeface="fkGroteskNeue"/>
              </a:rPr>
              <a:t>تراكم </a:t>
            </a:r>
            <a:r>
              <a:rPr lang="ar-SA" sz="3000" dirty="0" smtClean="0">
                <a:latin typeface="fkGroteskNeue"/>
              </a:rPr>
              <a:t>الاختلافات </a:t>
            </a:r>
            <a:r>
              <a:rPr lang="ar-SA" sz="3200" dirty="0" smtClean="0"/>
              <a:t>الوراثية </a:t>
            </a:r>
            <a:r>
              <a:rPr lang="ar-SA" sz="3200" dirty="0"/>
              <a:t>والصفات</a:t>
            </a:r>
            <a:r>
              <a:rPr lang="ar-SA" sz="3000" dirty="0" smtClean="0">
                <a:latin typeface="fkGroteskNeue"/>
              </a:rPr>
              <a:t> </a:t>
            </a:r>
            <a:r>
              <a:rPr lang="ar-SA" sz="3000" dirty="0">
                <a:latin typeface="fkGroteskNeue"/>
              </a:rPr>
              <a:t>بين </a:t>
            </a:r>
            <a:r>
              <a:rPr lang="ar-SA" sz="3000" dirty="0" smtClean="0">
                <a:latin typeface="fkGroteskNeue"/>
              </a:rPr>
              <a:t>الجماعات</a:t>
            </a:r>
            <a:r>
              <a:rPr lang="ar-SA" sz="3200" dirty="0"/>
              <a:t>، مما يعزز عملية الانتواع ويؤدي إلى تكوّن أنواع جديدة مع مرور </a:t>
            </a:r>
            <a:r>
              <a:rPr lang="ar-SA" sz="3200" dirty="0" smtClean="0"/>
              <a:t>الزمن</a:t>
            </a:r>
            <a:r>
              <a:rPr lang="ar-SA" sz="3000" dirty="0" smtClean="0">
                <a:latin typeface="fkGroteskNeue"/>
              </a:rPr>
              <a:t>.</a:t>
            </a:r>
            <a:endParaRPr lang="ar-SA" sz="3000" dirty="0">
              <a:latin typeface="fkGroteskNeue"/>
            </a:endParaRPr>
          </a:p>
          <a:p>
            <a:pPr algn="r" rtl="1"/>
            <a:r>
              <a:rPr lang="ar-SA" sz="3000" b="1" dirty="0" smtClean="0">
                <a:latin typeface="fkGroteskNeue"/>
              </a:rPr>
              <a:t>الانتقاء </a:t>
            </a:r>
            <a:r>
              <a:rPr lang="ar-SA" sz="3000" b="1" dirty="0">
                <a:latin typeface="fkGroteskNeue"/>
              </a:rPr>
              <a:t>الطبيعي </a:t>
            </a:r>
            <a:r>
              <a:rPr lang="en-US" sz="3000" b="1" dirty="0" smtClean="0">
                <a:latin typeface="fkGroteskNeue"/>
              </a:rPr>
              <a:t>Natural selection</a:t>
            </a:r>
            <a:endParaRPr lang="en-US" sz="3000" b="1" dirty="0">
              <a:latin typeface="fkGroteskNeue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يفضّل </a:t>
            </a:r>
            <a:r>
              <a:rPr lang="ar-SA" sz="3000" dirty="0">
                <a:latin typeface="fkGroteskNeue"/>
              </a:rPr>
              <a:t>الأفراد الأكثر </a:t>
            </a:r>
            <a:r>
              <a:rPr lang="ar-SA" sz="3000" dirty="0" smtClean="0">
                <a:latin typeface="fkGroteskNeue"/>
              </a:rPr>
              <a:t>تكيفا </a:t>
            </a:r>
            <a:r>
              <a:rPr lang="ar-SA" sz="3000" dirty="0">
                <a:latin typeface="fkGroteskNeue"/>
              </a:rPr>
              <a:t>مع البيئة المحلية </a:t>
            </a:r>
            <a:r>
              <a:rPr lang="ar-SA" sz="3000" dirty="0" smtClean="0">
                <a:latin typeface="fkGroteskNeue"/>
              </a:rPr>
              <a:t>كتوفر الغذاء</a:t>
            </a:r>
            <a:r>
              <a:rPr lang="ar-SA" sz="3000" dirty="0">
                <a:latin typeface="fkGroteskNeue"/>
              </a:rPr>
              <a:t>، </a:t>
            </a:r>
            <a:r>
              <a:rPr lang="ar-SA" sz="3000" dirty="0" smtClean="0">
                <a:latin typeface="fkGroteskNeue"/>
              </a:rPr>
              <a:t>المفترسات، أو الظروف  المناخ</a:t>
            </a:r>
            <a:r>
              <a:rPr lang="ar-SA" sz="3000" dirty="0" smtClean="0">
                <a:latin typeface="fkGroteskNeue"/>
              </a:rPr>
              <a:t>ية</a:t>
            </a:r>
            <a:r>
              <a:rPr lang="ar-SA" sz="3000" dirty="0">
                <a:latin typeface="fkGroteskNeue"/>
              </a:rPr>
              <a:t>،</a:t>
            </a:r>
            <a:r>
              <a:rPr lang="ar-SA" sz="3000" dirty="0" smtClean="0">
                <a:latin typeface="fkGroteskNeue"/>
              </a:rPr>
              <a:t> </a:t>
            </a:r>
            <a:r>
              <a:rPr lang="ar-SA" sz="3000" dirty="0">
                <a:latin typeface="fkGroteskNeue"/>
              </a:rPr>
              <a:t>ومع الوقت </a:t>
            </a:r>
            <a:r>
              <a:rPr lang="ar-SA" sz="3000" dirty="0" smtClean="0">
                <a:latin typeface="fkGroteskNeue"/>
              </a:rPr>
              <a:t>يؤدي هذا الى تثبيت </a:t>
            </a:r>
            <a:r>
              <a:rPr lang="ar-SA" sz="3000" dirty="0">
                <a:latin typeface="fkGroteskNeue"/>
              </a:rPr>
              <a:t>أليلات مختلفة في كل جماعة.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في </a:t>
            </a:r>
            <a:r>
              <a:rPr lang="ar-SA" sz="3000" dirty="0">
                <a:latin typeface="fkGroteskNeue"/>
              </a:rPr>
              <a:t>كل بيئة، </a:t>
            </a:r>
            <a:r>
              <a:rPr lang="ar-SA" sz="3000" dirty="0" smtClean="0">
                <a:latin typeface="fkGroteskNeue"/>
              </a:rPr>
              <a:t>تكون صفات </a:t>
            </a:r>
            <a:r>
              <a:rPr lang="ar-SA" sz="3000" dirty="0">
                <a:latin typeface="fkGroteskNeue"/>
              </a:rPr>
              <a:t>معينة تكون ذات ملاءمة أعلى، مما يخلق </a:t>
            </a:r>
            <a:r>
              <a:rPr lang="ar-SA" sz="3000" dirty="0" smtClean="0">
                <a:latin typeface="fkGroteskNeue"/>
              </a:rPr>
              <a:t>تباينا تكيفيا </a:t>
            </a:r>
            <a:r>
              <a:rPr lang="ar-SA" sz="3000" dirty="0">
                <a:latin typeface="fkGroteskNeue"/>
              </a:rPr>
              <a:t>بين الجماعات.</a:t>
            </a:r>
          </a:p>
          <a:p>
            <a:pPr algn="r" rtl="1"/>
            <a:r>
              <a:rPr lang="ar-SA" sz="3000" dirty="0">
                <a:latin typeface="fkGroteskNeue"/>
              </a:rPr>
              <a:t>مثال:</a:t>
            </a:r>
            <a:br>
              <a:rPr lang="ar-SA" sz="3000" dirty="0">
                <a:latin typeface="fkGroteskNeue"/>
              </a:rPr>
            </a:br>
            <a:r>
              <a:rPr lang="ar-SA" sz="3000" dirty="0">
                <a:latin typeface="fkGroteskNeue"/>
              </a:rPr>
              <a:t>في طيور </a:t>
            </a:r>
            <a:r>
              <a:rPr lang="ar-SA" sz="3000" dirty="0" smtClean="0">
                <a:latin typeface="fkGroteskNeue"/>
              </a:rPr>
              <a:t>العصافير، </a:t>
            </a:r>
            <a:r>
              <a:rPr lang="ar-SA" sz="3000" dirty="0">
                <a:latin typeface="fkGroteskNeue"/>
              </a:rPr>
              <a:t>اختلاف نوع البذور المتاحة على كل جزيرة أدى إلى تفضيل أشكال مناقير معينة (مخروطية قوية للبذور الصلبة، </a:t>
            </a:r>
            <a:r>
              <a:rPr lang="ar-SA" sz="3000" dirty="0" smtClean="0">
                <a:latin typeface="fkGroteskNeue"/>
              </a:rPr>
              <a:t>مناقير رفيعة وحادة  لالتقاط الحشرات</a:t>
            </a:r>
            <a:r>
              <a:rPr lang="ar-SA" sz="3000" dirty="0">
                <a:latin typeface="fkGroteskNeue"/>
              </a:rPr>
              <a:t>)، ما ساهم في التمايز بين الأنواع.</a:t>
            </a:r>
          </a:p>
          <a:p>
            <a:pPr algn="r" rtl="1"/>
            <a:r>
              <a:rPr lang="ar-SA" sz="3000" dirty="0"/>
              <a:t/>
            </a:r>
            <a:br>
              <a:rPr lang="ar-SA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80367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8049" y="179249"/>
            <a:ext cx="1133856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 smtClean="0">
                <a:latin typeface="fkGroteskNeue"/>
              </a:rPr>
              <a:t>الانحراف الجيني </a:t>
            </a:r>
            <a:r>
              <a:rPr lang="en-US" sz="3000" b="1" dirty="0" smtClean="0">
                <a:latin typeface="fkGroteskNeue"/>
              </a:rPr>
              <a:t>Genetic drift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/>
              <a:t>هو تغيّر عشوائي في تكرار الأليلات داخل الجماعة السكانية، ويكون تأثيره أكثر وضوحًا في الجماعات الصغيرة، كما في حالات تأثير </a:t>
            </a:r>
            <a:r>
              <a:rPr lang="ar-SA" sz="3200" dirty="0" smtClean="0"/>
              <a:t>المؤسِّس</a:t>
            </a:r>
            <a:r>
              <a:rPr lang="en-US" sz="3200" dirty="0" smtClean="0">
                <a:latin typeface="fkGroteskNeue"/>
              </a:rPr>
              <a:t> Founder effect</a:t>
            </a:r>
            <a:r>
              <a:rPr lang="ar-SA" sz="3000" dirty="0">
                <a:latin typeface="fkGroteskNeue"/>
              </a:rPr>
              <a:t> (</a:t>
            </a:r>
            <a:r>
              <a:rPr lang="ar-SA" sz="3200" dirty="0"/>
              <a:t>مجموعة صغيرة تؤسس جماعة جديدة)</a:t>
            </a:r>
            <a:r>
              <a:rPr lang="ar-SA" sz="3200" dirty="0" smtClean="0"/>
              <a:t> </a:t>
            </a:r>
            <a:r>
              <a:rPr lang="ar-SA" sz="3200" dirty="0"/>
              <a:t>أو عقب حدوث اختناقات سكانية، حيث يمكن أن تفقد أو تثبت أليلات دون ارتباط بقيمتها </a:t>
            </a:r>
            <a:r>
              <a:rPr lang="ar-SA" sz="3200" dirty="0" smtClean="0"/>
              <a:t>التكيفية.</a:t>
            </a:r>
            <a:r>
              <a:rPr lang="ar-SA" sz="3000" dirty="0" smtClean="0">
                <a:latin typeface="fkGroteskNeue"/>
              </a:rPr>
              <a:t> </a:t>
            </a:r>
            <a:endParaRPr lang="en-US" sz="3000" dirty="0" smtClean="0">
              <a:latin typeface="fkGroteskNeue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قد تثبت أليلات مختلفة عشوائيا في كل جماعة مع الزمن، وتشارك في بناء العزل التكاثري.</a:t>
            </a:r>
          </a:p>
          <a:p>
            <a:pPr algn="r" rtl="1"/>
            <a:r>
              <a:rPr lang="ar-SA" sz="3000" b="1" dirty="0" smtClean="0">
                <a:latin typeface="fkGroteskNeue"/>
              </a:rPr>
              <a:t>الطفرات </a:t>
            </a:r>
            <a:r>
              <a:rPr lang="ar-SA" sz="3000" b="1" dirty="0">
                <a:latin typeface="fkGroteskNeue"/>
              </a:rPr>
              <a:t>وإعادة التركيب الجيني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>
                <a:latin typeface="fkGroteskNeue"/>
              </a:rPr>
              <a:t>الطفرات تولّد أليلات جديدة؛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>
                <a:latin typeface="fkGroteskNeue"/>
              </a:rPr>
              <a:t>إعادة التركيب تعيد ترتيب </a:t>
            </a:r>
            <a:r>
              <a:rPr lang="ar-SA" sz="3000" dirty="0" err="1">
                <a:latin typeface="fkGroteskNeue"/>
              </a:rPr>
              <a:t>الأليلات</a:t>
            </a:r>
            <a:r>
              <a:rPr lang="ar-SA" sz="3000" dirty="0">
                <a:latin typeface="fkGroteskNeue"/>
              </a:rPr>
              <a:t> </a:t>
            </a:r>
            <a:r>
              <a:rPr lang="ar-SA" sz="3000" dirty="0" smtClean="0">
                <a:latin typeface="fkGroteskNeue"/>
              </a:rPr>
              <a:t>الموجودة؛ مع </a:t>
            </a:r>
            <a:r>
              <a:rPr lang="ar-SA" sz="3000" dirty="0">
                <a:latin typeface="fkGroteskNeue"/>
              </a:rPr>
              <a:t>الانتقاء والانحراف، تسهم في فروق جينية بين الجماعات.</a:t>
            </a:r>
          </a:p>
          <a:p>
            <a:pPr algn="r" rtl="1"/>
            <a:r>
              <a:rPr lang="ar-SA" sz="3000" b="1" dirty="0" smtClean="0">
                <a:latin typeface="fkGroteskNeue"/>
              </a:rPr>
              <a:t>التعزيز </a:t>
            </a:r>
            <a:r>
              <a:rPr lang="en-US" sz="3000" b="1" dirty="0" smtClean="0">
                <a:latin typeface="fkGroteskNeue"/>
              </a:rPr>
              <a:t>Reinforcement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عندما تتقارب جماعتان شبه منفصلتين وينتج بينهما هجين أقل ملاءمة، فإن الانتقاء يميل إلى زيادة قوة الحواجز قبل </a:t>
            </a:r>
            <a:r>
              <a:rPr lang="ar-SA" sz="3000" dirty="0" err="1" smtClean="0">
                <a:latin typeface="fkGroteskNeue"/>
              </a:rPr>
              <a:t>الإخصابية</a:t>
            </a:r>
            <a:r>
              <a:rPr lang="ar-SA" sz="3000" dirty="0" smtClean="0">
                <a:latin typeface="fkGroteskNeue"/>
              </a:rPr>
              <a:t> (مثل اختلاف أكبر في السلوك أو وقت التزاوج).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هذا </a:t>
            </a:r>
            <a:r>
              <a:rPr lang="ar-SA" sz="3000" dirty="0">
                <a:latin typeface="fkGroteskNeue"/>
              </a:rPr>
              <a:t>التعزيز يزيد صلابة العزل التكاثري ويُتمّم عملية </a:t>
            </a:r>
            <a:r>
              <a:rPr lang="ar-SA" sz="3000" dirty="0" err="1">
                <a:latin typeface="fkGroteskNeue"/>
              </a:rPr>
              <a:t>الانتواع</a:t>
            </a:r>
            <a:r>
              <a:rPr lang="ar-SA" sz="3000" dirty="0">
                <a:latin typeface="fkGroteskNeue"/>
              </a:rPr>
              <a:t>.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632137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7472" y="623423"/>
            <a:ext cx="1130672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fkGroteskNeue"/>
              </a:rPr>
              <a:t>تعريف </a:t>
            </a:r>
            <a:r>
              <a:rPr lang="ar-SA" sz="3000" b="1" dirty="0" err="1">
                <a:latin typeface="fkGroteskNeue"/>
              </a:rPr>
              <a:t>النويع</a:t>
            </a:r>
            <a:r>
              <a:rPr lang="ar-SA" sz="3000" b="1" dirty="0">
                <a:latin typeface="fkGroteskNeue"/>
              </a:rPr>
              <a:t> وموقعه التصنيفي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err="1">
                <a:latin typeface="fkGroteskNeue"/>
              </a:rPr>
              <a:t>النُّوَيْع</a:t>
            </a:r>
            <a:r>
              <a:rPr lang="ar-SA" sz="3000" dirty="0">
                <a:latin typeface="fkGroteskNeue"/>
              </a:rPr>
              <a:t> هو مرتبة تصنيفية تقع تحت النوع وفوق السلالة </a:t>
            </a:r>
            <a:r>
              <a:rPr lang="ar-SA" sz="3000" dirty="0" smtClean="0">
                <a:latin typeface="fkGroteskNeue"/>
              </a:rPr>
              <a:t>ويُستخدم </a:t>
            </a:r>
            <a:r>
              <a:rPr lang="ar-SA" sz="3000" dirty="0">
                <a:latin typeface="fkGroteskNeue"/>
              </a:rPr>
              <a:t>لوصف تجمعات متميزة داخل النوع الواحد.​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>
                <a:latin typeface="fkGroteskNeue"/>
              </a:rPr>
              <a:t>في علم الحيوان يُعَد </a:t>
            </a:r>
            <a:r>
              <a:rPr lang="ar-SA" sz="3000" dirty="0" err="1">
                <a:latin typeface="fkGroteskNeue"/>
              </a:rPr>
              <a:t>النويع</a:t>
            </a:r>
            <a:r>
              <a:rPr lang="ar-SA" sz="3000" dirty="0">
                <a:latin typeface="fkGroteskNeue"/>
              </a:rPr>
              <a:t> المرتبة الرسمية الوحيدة المعترف بها تحت النوع حسب القانون الدولي للتسمية </a:t>
            </a:r>
            <a:r>
              <a:rPr lang="ar-SA" sz="3000" dirty="0" smtClean="0">
                <a:latin typeface="fkGroteskNeue"/>
              </a:rPr>
              <a:t>الحيوانية.</a:t>
            </a:r>
            <a:endParaRPr lang="ar-SA" sz="3000" dirty="0">
              <a:latin typeface="fkGroteskNeue"/>
            </a:endParaRPr>
          </a:p>
          <a:p>
            <a:pPr algn="r" rtl="1"/>
            <a:r>
              <a:rPr lang="ar-SA" sz="3000" dirty="0" err="1" smtClean="0">
                <a:latin typeface="fkGroteskNeue"/>
              </a:rPr>
              <a:t>فالنويع</a:t>
            </a:r>
            <a:r>
              <a:rPr lang="ar-SA" sz="3000" dirty="0" smtClean="0">
                <a:latin typeface="fkGroteskNeue"/>
              </a:rPr>
              <a:t> </a:t>
            </a:r>
            <a:r>
              <a:rPr lang="ar-SA" sz="3000" dirty="0">
                <a:latin typeface="fkGroteskNeue"/>
              </a:rPr>
              <a:t>يمثل شكلاً </a:t>
            </a:r>
            <a:r>
              <a:rPr lang="ar-SA" sz="3000" dirty="0" smtClean="0">
                <a:latin typeface="fkGroteskNeue"/>
              </a:rPr>
              <a:t>محليا مميزا</a:t>
            </a:r>
            <a:r>
              <a:rPr lang="ar-SA" sz="3000" dirty="0">
                <a:latin typeface="fkGroteskNeue"/>
              </a:rPr>
              <a:t> من النوع، </a:t>
            </a:r>
            <a:r>
              <a:rPr lang="ar-SA" sz="3000" dirty="0" smtClean="0">
                <a:latin typeface="fkGroteskNeue"/>
              </a:rPr>
              <a:t>غالبا </a:t>
            </a:r>
            <a:r>
              <a:rPr lang="ar-SA" sz="3000" dirty="0">
                <a:latin typeface="fkGroteskNeue"/>
              </a:rPr>
              <a:t>مع تمايز جغرافي أو </a:t>
            </a:r>
            <a:r>
              <a:rPr lang="ar-SA" sz="3000" dirty="0" err="1">
                <a:latin typeface="fkGroteskNeue"/>
              </a:rPr>
              <a:t>مورفولوجي</a:t>
            </a:r>
            <a:r>
              <a:rPr lang="ar-SA" sz="3000" dirty="0">
                <a:latin typeface="fkGroteskNeue"/>
              </a:rPr>
              <a:t> واضح، لكنه لا يصل إلى درجة أن يُعد </a:t>
            </a:r>
            <a:r>
              <a:rPr lang="ar-SA" sz="3000" dirty="0" smtClean="0">
                <a:latin typeface="fkGroteskNeue"/>
              </a:rPr>
              <a:t>نوعا </a:t>
            </a:r>
            <a:r>
              <a:rPr lang="ar-SA" sz="3000" dirty="0">
                <a:latin typeface="fkGroteskNeue"/>
              </a:rPr>
              <a:t>مستقلاً </a:t>
            </a:r>
            <a:r>
              <a:rPr lang="ar-SA" sz="3000" dirty="0" smtClean="0">
                <a:latin typeface="fkGroteskNeue"/>
              </a:rPr>
              <a:t>بيولوجيا</a:t>
            </a:r>
            <a:r>
              <a:rPr lang="ar-SA" sz="3000" dirty="0">
                <a:latin typeface="fkGroteskNeue"/>
              </a:rPr>
              <a:t>.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013006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2014" y="357552"/>
            <a:ext cx="1075666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000" b="1" dirty="0">
                <a:latin typeface="fkGroteskNeue"/>
              </a:rPr>
              <a:t>معايير تعريف </a:t>
            </a:r>
            <a:r>
              <a:rPr lang="ar-SA" sz="3000" b="1" dirty="0" err="1">
                <a:latin typeface="fkGroteskNeue"/>
              </a:rPr>
              <a:t>النويع</a:t>
            </a:r>
            <a:endParaRPr lang="ar-SA" sz="3000" b="1" dirty="0">
              <a:latin typeface="fkGroteskNeue"/>
            </a:endParaRPr>
          </a:p>
          <a:p>
            <a:pPr algn="just" rtl="1"/>
            <a:r>
              <a:rPr lang="ar-SA" sz="3000" dirty="0" smtClean="0">
                <a:latin typeface="fkGroteskNeue"/>
              </a:rPr>
              <a:t>هناك معايير عامة</a:t>
            </a:r>
            <a:endParaRPr lang="ar-SA" sz="3000" dirty="0">
              <a:latin typeface="fkGroteskNeue"/>
            </a:endParaRPr>
          </a:p>
          <a:p>
            <a:pPr algn="just" rtl="1"/>
            <a:r>
              <a:rPr lang="ar-SA" sz="3000" dirty="0">
                <a:latin typeface="fkGroteskNeue"/>
              </a:rPr>
              <a:t>يتم تعريف </a:t>
            </a:r>
            <a:r>
              <a:rPr lang="ar-SA" sz="3000" dirty="0" err="1">
                <a:latin typeface="fkGroteskNeue"/>
              </a:rPr>
              <a:t>النويع</a:t>
            </a:r>
            <a:r>
              <a:rPr lang="ar-SA" sz="3000" dirty="0">
                <a:latin typeface="fkGroteskNeue"/>
              </a:rPr>
              <a:t> عادةً بالاعتماد على مجموعة من المعايير المتداخلة: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اختلاف</a:t>
            </a:r>
            <a:r>
              <a:rPr lang="ar-SA" sz="3000" dirty="0">
                <a:latin typeface="fkGroteskNeue"/>
              </a:rPr>
              <a:t> </a:t>
            </a:r>
            <a:r>
              <a:rPr lang="ar-SA" sz="3000" dirty="0" err="1">
                <a:latin typeface="fkGroteskNeue"/>
              </a:rPr>
              <a:t>مورفولوجي</a:t>
            </a:r>
            <a:r>
              <a:rPr lang="ar-SA" sz="3000" dirty="0">
                <a:latin typeface="fkGroteskNeue"/>
              </a:rPr>
              <a:t> ثابت (لون، حجم، شكل قرون أو ريش، إلخ).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تمايز</a:t>
            </a:r>
            <a:r>
              <a:rPr lang="ar-SA" sz="3000" dirty="0">
                <a:latin typeface="fkGroteskNeue"/>
              </a:rPr>
              <a:t> جغرافي واضح (انتشار في منطقة معينة لا تختلط </a:t>
            </a:r>
            <a:r>
              <a:rPr lang="ar-SA" sz="3000" dirty="0" smtClean="0">
                <a:latin typeface="fkGroteskNeue"/>
              </a:rPr>
              <a:t>كثيرا </a:t>
            </a:r>
            <a:r>
              <a:rPr lang="ar-SA" sz="3000" dirty="0">
                <a:latin typeface="fkGroteskNeue"/>
              </a:rPr>
              <a:t>مع باقي الجماعات).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درجة </a:t>
            </a:r>
            <a:r>
              <a:rPr lang="ar-SA" sz="3000" dirty="0">
                <a:latin typeface="fkGroteskNeue"/>
              </a:rPr>
              <a:t>من التمايز الوراثي يمكن كشفها </a:t>
            </a:r>
            <a:r>
              <a:rPr lang="ar-SA" sz="3000" dirty="0" err="1">
                <a:latin typeface="fkGroteskNeue"/>
              </a:rPr>
              <a:t>بالواسمات</a:t>
            </a:r>
            <a:r>
              <a:rPr lang="ar-SA" sz="3000" dirty="0">
                <a:latin typeface="fkGroteskNeue"/>
              </a:rPr>
              <a:t> الجزيئية، مع استمرار قدرة التزاوج وإنتاج نسل خصب.</a:t>
            </a:r>
          </a:p>
          <a:p>
            <a:pPr algn="just" rtl="1"/>
            <a:r>
              <a:rPr lang="ar-SA" sz="3000" dirty="0">
                <a:latin typeface="fkGroteskNeue"/>
              </a:rPr>
              <a:t>شرط مهم:</a:t>
            </a:r>
          </a:p>
          <a:p>
            <a:pPr algn="just" rtl="1">
              <a:buFont typeface="Arial" panose="020B0604020202020204" pitchFamily="34" charset="0"/>
              <a:buChar char="•"/>
            </a:pPr>
            <a:r>
              <a:rPr lang="ar-SA" sz="3000" dirty="0" smtClean="0">
                <a:latin typeface="fkGroteskNeue"/>
              </a:rPr>
              <a:t> يمكن </a:t>
            </a:r>
            <a:r>
              <a:rPr lang="ar-SA" sz="3000" dirty="0">
                <a:latin typeface="fkGroteskNeue"/>
              </a:rPr>
              <a:t>لأفراد </a:t>
            </a:r>
            <a:r>
              <a:rPr lang="ar-SA" sz="3000" dirty="0" err="1">
                <a:latin typeface="fkGroteskNeue"/>
              </a:rPr>
              <a:t>النويعات</a:t>
            </a:r>
            <a:r>
              <a:rPr lang="ar-SA" sz="3000" dirty="0">
                <a:latin typeface="fkGroteskNeue"/>
              </a:rPr>
              <a:t> المختلفة لنفس النوع أن يتزاوجوا وينتجوا </a:t>
            </a:r>
            <a:r>
              <a:rPr lang="ar-SA" sz="3000" dirty="0" smtClean="0">
                <a:latin typeface="fkGroteskNeue"/>
              </a:rPr>
              <a:t>نسلا خصبا</a:t>
            </a:r>
            <a:r>
              <a:rPr lang="ar-SA" sz="3000" dirty="0">
                <a:latin typeface="fkGroteskNeue"/>
              </a:rPr>
              <a:t> عند التلاقي (أي لا يوجد عزل تكاثري كامل كما بين الأنواع)، لكنهم لا يتزاوجون عادة في البرية بسبب العزلة الجغرافية أو تفضيلات سلوكية/بيئية.​</a:t>
            </a:r>
            <a:endParaRPr lang="ar-SA" sz="30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2977403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1122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__Roboto_9af398</vt:lpstr>
      <vt:lpstr>Arial</vt:lpstr>
      <vt:lpstr>Calibri</vt:lpstr>
      <vt:lpstr>Calibri Light</vt:lpstr>
      <vt:lpstr>fkGroteskNeue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وأهداف العرض</dc:title>
  <dc:creator>user</dc:creator>
  <cp:lastModifiedBy>Abdulwahed F. Alrefaei</cp:lastModifiedBy>
  <cp:revision>61</cp:revision>
  <dcterms:created xsi:type="dcterms:W3CDTF">2025-10-13T17:31:52Z</dcterms:created>
  <dcterms:modified xsi:type="dcterms:W3CDTF">2026-02-10T09:39:49Z</dcterms:modified>
</cp:coreProperties>
</file>