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2" r:id="rId2"/>
    <p:sldId id="273"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676" autoAdjust="0"/>
  </p:normalViewPr>
  <p:slideViewPr>
    <p:cSldViewPr>
      <p:cViewPr varScale="1">
        <p:scale>
          <a:sx n="69" d="100"/>
          <a:sy n="69" d="100"/>
        </p:scale>
        <p:origin x="1416" y="60"/>
      </p:cViewPr>
      <p:guideLst>
        <p:guide orient="horz" pos="2160"/>
        <p:guide pos="2880"/>
      </p:guideLst>
    </p:cSldViewPr>
  </p:slideViewPr>
  <p:outlineViewPr>
    <p:cViewPr>
      <p:scale>
        <a:sx n="33" d="100"/>
        <a:sy n="33" d="100"/>
      </p:scale>
      <p:origin x="0" y="349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8B07B05-5C6E-4DD6-ADD8-763684623D4C}" type="datetimeFigureOut">
              <a:rPr lang="ar-SA" smtClean="0"/>
              <a:t>06/02/43</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DF27721-8EA7-4629-BF4E-A3E9653EF440}"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8B07B05-5C6E-4DD6-ADD8-763684623D4C}" type="datetimeFigureOut">
              <a:rPr lang="ar-SA" smtClean="0"/>
              <a:t>06/02/43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8B07B05-5C6E-4DD6-ADD8-763684623D4C}" type="datetimeFigureOut">
              <a:rPr lang="ar-SA" smtClean="0"/>
              <a:t>06/02/43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B07B05-5C6E-4DD6-ADD8-763684623D4C}" type="datetimeFigureOut">
              <a:rPr lang="ar-SA" smtClean="0"/>
              <a:t>06/02/43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B07B05-5C6E-4DD6-ADD8-763684623D4C}" type="datetimeFigureOut">
              <a:rPr lang="ar-SA" smtClean="0"/>
              <a:t>06/02/43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8B07B05-5C6E-4DD6-ADD8-763684623D4C}" type="datetimeFigureOut">
              <a:rPr lang="ar-SA" smtClean="0"/>
              <a:t>06/02/43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DF27721-8EA7-4629-BF4E-A3E9653EF440}"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B07B05-5C6E-4DD6-ADD8-763684623D4C}" type="datetimeFigureOut">
              <a:rPr lang="ar-SA" smtClean="0"/>
              <a:t>06/02/43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8B07B05-5C6E-4DD6-ADD8-763684623D4C}" type="datetimeFigureOut">
              <a:rPr lang="ar-SA" smtClean="0"/>
              <a:t>06/02/43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07B05-5C6E-4DD6-ADD8-763684623D4C}" type="datetimeFigureOut">
              <a:rPr lang="ar-SA" smtClean="0"/>
              <a:t>06/02/43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8B07B05-5C6E-4DD6-ADD8-763684623D4C}" type="datetimeFigureOut">
              <a:rPr lang="ar-SA" smtClean="0"/>
              <a:t>06/02/43</a:t>
            </a:fld>
            <a:endParaRPr lang="ar-SA"/>
          </a:p>
        </p:txBody>
      </p:sp>
      <p:sp>
        <p:nvSpPr>
          <p:cNvPr id="7" name="Slide Number Placeholder 6"/>
          <p:cNvSpPr>
            <a:spLocks noGrp="1"/>
          </p:cNvSpPr>
          <p:nvPr>
            <p:ph type="sldNum" sz="quarter" idx="12"/>
          </p:nvPr>
        </p:nvSpPr>
        <p:spPr/>
        <p:txBody>
          <a:bodyPr/>
          <a:lstStyle/>
          <a:p>
            <a:fld id="{FDF27721-8EA7-4629-BF4E-A3E9653EF440}"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B07B05-5C6E-4DD6-ADD8-763684623D4C}" type="datetimeFigureOut">
              <a:rPr lang="ar-SA" smtClean="0"/>
              <a:t>06/02/43</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FDF27721-8EA7-4629-BF4E-A3E9653EF440}"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8B07B05-5C6E-4DD6-ADD8-763684623D4C}" type="datetimeFigureOut">
              <a:rPr lang="ar-SA" smtClean="0"/>
              <a:t>06/02/43</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DF27721-8EA7-4629-BF4E-A3E9653EF44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lstStyle/>
          <a:p>
            <a:pPr algn="just"/>
            <a:r>
              <a:rPr lang="ar-SA" dirty="0" smtClean="0">
                <a:latin typeface="Traditional Arabic" pitchFamily="18" charset="-78"/>
                <a:cs typeface="Traditional Arabic" pitchFamily="18" charset="-78"/>
              </a:rPr>
              <a:t>الحاسب في الاقتصاد التطبيقي</a:t>
            </a:r>
            <a:endParaRPr lang="ar-SA" dirty="0">
              <a:latin typeface="Traditional Arabic" pitchFamily="18" charset="-78"/>
              <a:cs typeface="Traditional Arabic" pitchFamily="18" charset="-78"/>
            </a:endParaRPr>
          </a:p>
        </p:txBody>
      </p:sp>
      <p:sp>
        <p:nvSpPr>
          <p:cNvPr id="3" name="عنوان فرعي 2"/>
          <p:cNvSpPr>
            <a:spLocks noGrp="1"/>
          </p:cNvSpPr>
          <p:nvPr>
            <p:ph type="subTitle" idx="1"/>
          </p:nvPr>
        </p:nvSpPr>
        <p:spPr/>
        <p:txBody>
          <a:bodyPr/>
          <a:lstStyle/>
          <a:p>
            <a:pPr algn="just"/>
            <a:r>
              <a:rPr lang="ar-SA" b="1">
                <a:cs typeface="Akhbar MT" pitchFamily="2" charset="-78"/>
              </a:rPr>
              <a:t>د</a:t>
            </a:r>
            <a:r>
              <a:rPr lang="ar-SA" b="1" smtClean="0">
                <a:cs typeface="Akhbar MT" pitchFamily="2" charset="-78"/>
              </a:rPr>
              <a:t>. </a:t>
            </a:r>
            <a:r>
              <a:rPr lang="ar-SA" b="1" dirty="0" smtClean="0">
                <a:cs typeface="Akhbar MT" pitchFamily="2" charset="-78"/>
              </a:rPr>
              <a:t>يوسف بن عبدالرحمن العمري</a:t>
            </a:r>
            <a:endParaRPr lang="ar-SA" b="1" dirty="0">
              <a:cs typeface="Akhbar MT" pitchFamily="2" charset="-78"/>
            </a:endParaRPr>
          </a:p>
        </p:txBody>
      </p:sp>
    </p:spTree>
    <p:extLst>
      <p:ext uri="{BB962C8B-B14F-4D97-AF65-F5344CB8AC3E}">
        <p14:creationId xmlns:p14="http://schemas.microsoft.com/office/powerpoint/2010/main" val="2848458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latin typeface="Traditional Arabic" pitchFamily="18" charset="-78"/>
                <a:cs typeface="Traditional Arabic" pitchFamily="18" charset="-78"/>
              </a:rPr>
              <a:t>توازن المستهلك:</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68580" indent="0">
              <a:buNone/>
            </a:pPr>
            <a:r>
              <a:rPr lang="ar-SA" dirty="0">
                <a:latin typeface="Traditional Arabic" pitchFamily="18" charset="-78"/>
                <a:cs typeface="Traditional Arabic" pitchFamily="18" charset="-78"/>
              </a:rPr>
              <a:t>نظراً لأن المستهلك يشتري عدد من السلع ولكل منها منفعة مختلفة، وفي ظل دخل المستهلك المحدود فإنه يواجه مشكلة الاختيار بين السلع التي تحقق أقصى اشباع أو منفعة ممكنة.</a:t>
            </a:r>
            <a:endParaRPr lang="en-US" dirty="0">
              <a:latin typeface="Traditional Arabic" pitchFamily="18" charset="-78"/>
              <a:cs typeface="Traditional Arabic" pitchFamily="18" charset="-78"/>
            </a:endParaRPr>
          </a:p>
          <a:p>
            <a:pPr marL="68580" indent="0">
              <a:buNone/>
            </a:pPr>
            <a:r>
              <a:rPr lang="ar-SA" dirty="0">
                <a:latin typeface="Traditional Arabic" pitchFamily="18" charset="-78"/>
                <a:cs typeface="Traditional Arabic" pitchFamily="18" charset="-78"/>
              </a:rPr>
              <a:t>ومن النظرية الاقتصادية فان المستهلك يحقق التوازن أو أقصى اشباع  ممكن عندما تتساوى المنفعة الحدية لكل ريال ينفق على كل سلعة وذلك باستخدام القانون التالي:</a:t>
            </a:r>
            <a:endParaRPr lang="en-US" dirty="0">
              <a:latin typeface="Traditional Arabic" pitchFamily="18" charset="-78"/>
              <a:cs typeface="Traditional Arabic" pitchFamily="18" charset="-78"/>
            </a:endParaRPr>
          </a:p>
          <a:p>
            <a:pPr marL="68580" indent="0">
              <a:buNone/>
            </a:pPr>
            <a:r>
              <a:rPr lang="ar-SA" dirty="0" smtClean="0">
                <a:latin typeface="Traditional Arabic" pitchFamily="18" charset="-78"/>
                <a:cs typeface="Traditional Arabic" pitchFamily="18" charset="-78"/>
              </a:rPr>
              <a:t>     المنفعة </a:t>
            </a:r>
            <a:r>
              <a:rPr lang="ar-SA" dirty="0">
                <a:latin typeface="Traditional Arabic" pitchFamily="18" charset="-78"/>
                <a:cs typeface="Traditional Arabic" pitchFamily="18" charset="-78"/>
              </a:rPr>
              <a:t>الحدية للسلعة أ </a:t>
            </a:r>
            <a:r>
              <a:rPr lang="ar-SA"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 </a:t>
            </a:r>
            <a:r>
              <a:rPr lang="ar-SA" dirty="0" smtClean="0">
                <a:latin typeface="Traditional Arabic" pitchFamily="18" charset="-78"/>
                <a:cs typeface="Traditional Arabic" pitchFamily="18" charset="-78"/>
              </a:rPr>
              <a:t>  </a:t>
            </a:r>
            <a:r>
              <a:rPr lang="ar-SA" dirty="0">
                <a:latin typeface="Traditional Arabic" pitchFamily="18" charset="-78"/>
                <a:cs typeface="Traditional Arabic" pitchFamily="18" charset="-78"/>
              </a:rPr>
              <a:t>المنفعة الحدية للسلعة ب</a:t>
            </a:r>
            <a:r>
              <a:rPr lang="en-US" dirty="0">
                <a:latin typeface="Traditional Arabic" pitchFamily="18" charset="-78"/>
                <a:cs typeface="Traditional Arabic" pitchFamily="18" charset="-78"/>
              </a:rPr>
              <a:t> </a:t>
            </a:r>
            <a:endParaRPr lang="ar-SA" dirty="0" smtClean="0">
              <a:latin typeface="Traditional Arabic" pitchFamily="18" charset="-78"/>
              <a:cs typeface="Traditional Arabic" pitchFamily="18" charset="-78"/>
            </a:endParaRPr>
          </a:p>
          <a:p>
            <a:pPr marL="68580" indent="0">
              <a:buNone/>
            </a:pPr>
            <a:r>
              <a:rPr lang="ar-SA" dirty="0">
                <a:latin typeface="Traditional Arabic" pitchFamily="18" charset="-78"/>
                <a:cs typeface="Traditional Arabic" pitchFamily="18" charset="-78"/>
              </a:rPr>
              <a:t> </a:t>
            </a:r>
            <a:r>
              <a:rPr lang="ar-SA" dirty="0" smtClean="0">
                <a:latin typeface="Traditional Arabic" pitchFamily="18" charset="-78"/>
                <a:cs typeface="Traditional Arabic" pitchFamily="18" charset="-78"/>
              </a:rPr>
              <a:t>        سعر </a:t>
            </a:r>
            <a:r>
              <a:rPr lang="ar-SA" dirty="0">
                <a:latin typeface="Traditional Arabic" pitchFamily="18" charset="-78"/>
                <a:cs typeface="Traditional Arabic" pitchFamily="18" charset="-78"/>
              </a:rPr>
              <a:t>السلعة أ		   سعر السلعة ب</a:t>
            </a:r>
            <a:endParaRPr lang="en-US" dirty="0">
              <a:latin typeface="Traditional Arabic" pitchFamily="18" charset="-78"/>
              <a:cs typeface="Traditional Arabic" pitchFamily="18" charset="-78"/>
            </a:endParaRPr>
          </a:p>
          <a:p>
            <a:pPr marL="68580" indent="0">
              <a:buNone/>
            </a:pPr>
            <a:r>
              <a:rPr lang="ar-SA"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marL="68580" indent="0">
              <a:buNone/>
            </a:pPr>
            <a:endParaRPr lang="ar-SA" dirty="0">
              <a:latin typeface="Traditional Arabic" pitchFamily="18" charset="-78"/>
              <a:cs typeface="Traditional Arabic" pitchFamily="18" charset="-78"/>
            </a:endParaRPr>
          </a:p>
        </p:txBody>
      </p:sp>
      <p:cxnSp>
        <p:nvCxnSpPr>
          <p:cNvPr id="5" name="رابط مستقيم 4"/>
          <p:cNvCxnSpPr/>
          <p:nvPr/>
        </p:nvCxnSpPr>
        <p:spPr>
          <a:xfrm flipH="1">
            <a:off x="5796136" y="486916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رابط مستقيم 5"/>
          <p:cNvCxnSpPr/>
          <p:nvPr/>
        </p:nvCxnSpPr>
        <p:spPr>
          <a:xfrm flipH="1">
            <a:off x="3491880" y="4852555"/>
            <a:ext cx="1296144"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مستطيل 6"/>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421528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a:latin typeface="Traditional Arabic" pitchFamily="18" charset="-78"/>
                <a:cs typeface="Traditional Arabic" pitchFamily="18" charset="-78"/>
              </a:rPr>
              <a:t>تفضيلات المستهلك</a:t>
            </a:r>
            <a:r>
              <a:rPr lang="ar-SA"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1043492" y="2323653"/>
            <a:ext cx="6777317" cy="2689524"/>
          </a:xfrm>
        </p:spPr>
        <p:txBody>
          <a:bodyPr/>
          <a:lstStyle/>
          <a:p>
            <a:pPr algn="just">
              <a:lnSpc>
                <a:spcPct val="150000"/>
              </a:lnSpc>
            </a:pPr>
            <a:r>
              <a:rPr lang="ar-SA" dirty="0">
                <a:latin typeface="Traditional Arabic" pitchFamily="18" charset="-78"/>
                <a:cs typeface="Traditional Arabic" pitchFamily="18" charset="-78"/>
              </a:rPr>
              <a:t>من خلال تحليل المنفعة الترتيبي يستطيع المستهلك تفضيل أو ترتيب السلع المختلفة. وفي المثال السابق إذا كان يرغب المستهلك ترتيب تفضيلاته بين السلعتين أ وَ ب مع افتراض ثبات دخل وذوق المستهلك وعدم قدرته على التأثير على أسعار السلعتين. وبافتراض تفضيلات المستهلك كما في الجدول التالي</a:t>
            </a:r>
            <a:r>
              <a:rPr lang="ar-SA" dirty="0" smtClean="0">
                <a:latin typeface="Traditional Arabic" pitchFamily="18" charset="-78"/>
                <a:cs typeface="Traditional Arabic" pitchFamily="18" charset="-78"/>
              </a:rPr>
              <a:t>.</a:t>
            </a:r>
          </a:p>
          <a:p>
            <a:pPr algn="just">
              <a:lnSpc>
                <a:spcPct val="150000"/>
              </a:lnSpc>
            </a:pPr>
            <a:endParaRPr lang="en-US" dirty="0" smtClean="0">
              <a:latin typeface="Traditional Arabic" pitchFamily="18" charset="-78"/>
              <a:cs typeface="Traditional Arabic" pitchFamily="18" charset="-78"/>
            </a:endParaRPr>
          </a:p>
          <a:p>
            <a:pPr algn="just">
              <a:lnSpc>
                <a:spcPct val="150000"/>
              </a:lnSpc>
            </a:pPr>
            <a:endParaRPr lang="ar-SA" dirty="0">
              <a:latin typeface="Traditional Arabic" pitchFamily="18" charset="-78"/>
              <a:cs typeface="Traditional Arabic" pitchFamily="18" charset="-78"/>
            </a:endParaRPr>
          </a:p>
        </p:txBody>
      </p:sp>
      <p:sp>
        <p:nvSpPr>
          <p:cNvPr id="4" name="مستطيل 3"/>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25803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325474287"/>
              </p:ext>
            </p:extLst>
          </p:nvPr>
        </p:nvGraphicFramePr>
        <p:xfrm>
          <a:off x="1547692" y="1134036"/>
          <a:ext cx="6120624" cy="2239630"/>
        </p:xfrm>
        <a:graphic>
          <a:graphicData uri="http://schemas.openxmlformats.org/drawingml/2006/table">
            <a:tbl>
              <a:tblPr rtl="1" firstRow="1" firstCol="1" bandRow="1">
                <a:tableStyleId>{5C22544A-7EE6-4342-B048-85BDC9FD1C3A}</a:tableStyleId>
              </a:tblPr>
              <a:tblGrid>
                <a:gridCol w="2040208">
                  <a:extLst>
                    <a:ext uri="{9D8B030D-6E8A-4147-A177-3AD203B41FA5}">
                      <a16:colId xmlns:a16="http://schemas.microsoft.com/office/drawing/2014/main" val="20000"/>
                    </a:ext>
                  </a:extLst>
                </a:gridCol>
                <a:gridCol w="2040208">
                  <a:extLst>
                    <a:ext uri="{9D8B030D-6E8A-4147-A177-3AD203B41FA5}">
                      <a16:colId xmlns:a16="http://schemas.microsoft.com/office/drawing/2014/main" val="20001"/>
                    </a:ext>
                  </a:extLst>
                </a:gridCol>
                <a:gridCol w="2040208">
                  <a:extLst>
                    <a:ext uri="{9D8B030D-6E8A-4147-A177-3AD203B41FA5}">
                      <a16:colId xmlns:a16="http://schemas.microsoft.com/office/drawing/2014/main" val="20002"/>
                    </a:ext>
                  </a:extLst>
                </a:gridCol>
              </a:tblGrid>
              <a:tr h="447926">
                <a:tc>
                  <a:txBody>
                    <a:bodyPr/>
                    <a:lstStyle/>
                    <a:p>
                      <a:pPr marL="0" marR="0" algn="ctr" rtl="1">
                        <a:lnSpc>
                          <a:spcPct val="115000"/>
                        </a:lnSpc>
                        <a:spcBef>
                          <a:spcPts val="0"/>
                        </a:spcBef>
                        <a:spcAft>
                          <a:spcPts val="0"/>
                        </a:spcAft>
                      </a:pPr>
                      <a:r>
                        <a:rPr lang="ar-SA" sz="1400" dirty="0">
                          <a:effectLst/>
                        </a:rPr>
                        <a:t>الوحدة</a:t>
                      </a:r>
                      <a:endParaRPr lang="en-US" sz="1200" dirty="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السلعة أ</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السلعة ب</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447926">
                <a:tc>
                  <a:txBody>
                    <a:bodyPr/>
                    <a:lstStyle/>
                    <a:p>
                      <a:pPr marL="0" marR="0" algn="ctr" rtl="1">
                        <a:lnSpc>
                          <a:spcPct val="115000"/>
                        </a:lnSpc>
                        <a:spcBef>
                          <a:spcPts val="0"/>
                        </a:spcBef>
                        <a:spcAft>
                          <a:spcPts val="0"/>
                        </a:spcAft>
                      </a:pPr>
                      <a:r>
                        <a:rPr lang="ar-SA" sz="1400">
                          <a:effectLst/>
                        </a:rPr>
                        <a:t>أ</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2</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12</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447926">
                <a:tc>
                  <a:txBody>
                    <a:bodyPr/>
                    <a:lstStyle/>
                    <a:p>
                      <a:pPr marL="0" marR="0" algn="ctr" rtl="1">
                        <a:lnSpc>
                          <a:spcPct val="115000"/>
                        </a:lnSpc>
                        <a:spcBef>
                          <a:spcPts val="0"/>
                        </a:spcBef>
                        <a:spcAft>
                          <a:spcPts val="0"/>
                        </a:spcAft>
                      </a:pPr>
                      <a:r>
                        <a:rPr lang="ar-SA" sz="1400">
                          <a:effectLst/>
                        </a:rPr>
                        <a:t>ب</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4</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9</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447926">
                <a:tc>
                  <a:txBody>
                    <a:bodyPr/>
                    <a:lstStyle/>
                    <a:p>
                      <a:pPr marL="0" marR="0" algn="ctr" rtl="1">
                        <a:lnSpc>
                          <a:spcPct val="115000"/>
                        </a:lnSpc>
                        <a:spcBef>
                          <a:spcPts val="0"/>
                        </a:spcBef>
                        <a:spcAft>
                          <a:spcPts val="0"/>
                        </a:spcAft>
                      </a:pPr>
                      <a:r>
                        <a:rPr lang="ar-SA" sz="1400">
                          <a:effectLst/>
                        </a:rPr>
                        <a:t>ج</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6</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6</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447926">
                <a:tc>
                  <a:txBody>
                    <a:bodyPr/>
                    <a:lstStyle/>
                    <a:p>
                      <a:pPr marL="0" marR="0" algn="ctr" rtl="1">
                        <a:lnSpc>
                          <a:spcPct val="115000"/>
                        </a:lnSpc>
                        <a:spcBef>
                          <a:spcPts val="0"/>
                        </a:spcBef>
                        <a:spcAft>
                          <a:spcPts val="0"/>
                        </a:spcAft>
                      </a:pPr>
                      <a:r>
                        <a:rPr lang="ar-SA" sz="1400">
                          <a:effectLst/>
                        </a:rPr>
                        <a:t>د</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a:effectLst/>
                        </a:rPr>
                        <a:t>8</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400" dirty="0">
                          <a:effectLst/>
                        </a:rPr>
                        <a:t>3</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5" name="مستطيل 4"/>
          <p:cNvSpPr/>
          <p:nvPr/>
        </p:nvSpPr>
        <p:spPr>
          <a:xfrm>
            <a:off x="4869095" y="764704"/>
            <a:ext cx="3706463" cy="369332"/>
          </a:xfrm>
          <a:prstGeom prst="rect">
            <a:avLst/>
          </a:prstGeom>
        </p:spPr>
        <p:txBody>
          <a:bodyPr wrap="none">
            <a:spAutoFit/>
          </a:bodyPr>
          <a:lstStyle/>
          <a:p>
            <a:r>
              <a:rPr lang="ar-SA" dirty="0"/>
              <a:t>تفضيلات المستهلك من السلعة أ وَ ب</a:t>
            </a:r>
            <a:endParaRPr lang="en-US" dirty="0"/>
          </a:p>
        </p:txBody>
      </p:sp>
      <p:sp>
        <p:nvSpPr>
          <p:cNvPr id="6" name="مستطيل 5"/>
          <p:cNvSpPr/>
          <p:nvPr/>
        </p:nvSpPr>
        <p:spPr>
          <a:xfrm>
            <a:off x="582670" y="3429000"/>
            <a:ext cx="7992888" cy="2585323"/>
          </a:xfrm>
          <a:prstGeom prst="rect">
            <a:avLst/>
          </a:prstGeom>
        </p:spPr>
        <p:txBody>
          <a:bodyPr wrap="square">
            <a:spAutoFit/>
          </a:bodyPr>
          <a:lstStyle/>
          <a:p>
            <a:pPr algn="just">
              <a:lnSpc>
                <a:spcPct val="150000"/>
              </a:lnSpc>
            </a:pPr>
            <a:r>
              <a:rPr lang="ar-SA" dirty="0">
                <a:latin typeface="Traditional Arabic" pitchFamily="18" charset="-78"/>
                <a:cs typeface="Traditional Arabic" pitchFamily="18" charset="-78"/>
              </a:rPr>
              <a:t>نقوم برسم تفضيلات المستهلك للسلعتين أ و َ ب للحصول على نفس الاشباع عند أي نقطة على منحنى السواء من السلعة أ وَ ب.</a:t>
            </a:r>
            <a:endParaRPr lang="en-US" dirty="0">
              <a:latin typeface="Traditional Arabic" pitchFamily="18" charset="-78"/>
              <a:cs typeface="Traditional Arabic" pitchFamily="18" charset="-78"/>
            </a:endParaRPr>
          </a:p>
          <a:p>
            <a:pPr algn="just">
              <a:lnSpc>
                <a:spcPct val="150000"/>
              </a:lnSpc>
            </a:pPr>
            <a:r>
              <a:rPr lang="ar-SA" dirty="0">
                <a:latin typeface="Traditional Arabic" pitchFamily="18" charset="-78"/>
                <a:cs typeface="Traditional Arabic" pitchFamily="18" charset="-78"/>
              </a:rPr>
              <a:t>ويحقق المستهلك أقصى اشباع من السلعتين أ وَ ب في ظل دخله المحدود عند تماس منحنى السواء مع خط الدخل. ولتبسيط الموضوع فنفترض أن دخل المستهلك هو 5000 ريال، وسعر السلعة أ 50 ريال، وسعر السلعة ب 100 ريال، فإنه يستطيع في هذه الحالة شراء 100 وحدة من السلعة أ فقط أو شراء 50 وحدة من السلعة ب فقط أو توليفة من السلعتين، وباستخدام برنامج </a:t>
            </a:r>
            <a:r>
              <a:rPr lang="ar-SA" dirty="0" err="1">
                <a:latin typeface="Traditional Arabic" pitchFamily="18" charset="-78"/>
                <a:cs typeface="Traditional Arabic" pitchFamily="18" charset="-78"/>
              </a:rPr>
              <a:t>الاكسل</a:t>
            </a:r>
            <a:r>
              <a:rPr lang="ar-SA" dirty="0">
                <a:latin typeface="Traditional Arabic" pitchFamily="18" charset="-78"/>
                <a:cs typeface="Traditional Arabic" pitchFamily="18" charset="-78"/>
              </a:rPr>
              <a:t> يمكن رسم خط الدخل ومنحنى السواء، وعند تماس منحنى السواء مع خط الدخل عند النقطة م فإن ذلك هو الوضع الذي يكون المستهلك يحقق أقصى اشباع ممكن في ظل دخله. والتي تمثل استهلاك 40 وحدة من السلع أ و30 وحدة من السلعة ب.</a:t>
            </a:r>
            <a:endParaRPr lang="en-US" dirty="0">
              <a:latin typeface="Traditional Arabic" pitchFamily="18" charset="-78"/>
              <a:cs typeface="Traditional Arabic" pitchFamily="18" charset="-78"/>
            </a:endParaRPr>
          </a:p>
        </p:txBody>
      </p:sp>
      <p:sp>
        <p:nvSpPr>
          <p:cNvPr id="7" name="مستطيل 6"/>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719396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لوحة قماشية 116"/>
          <p:cNvGrpSpPr/>
          <p:nvPr/>
        </p:nvGrpSpPr>
        <p:grpSpPr>
          <a:xfrm>
            <a:off x="2187805" y="1628800"/>
            <a:ext cx="6128610" cy="4248472"/>
            <a:chOff x="0" y="0"/>
            <a:chExt cx="3459480" cy="2200275"/>
          </a:xfrm>
        </p:grpSpPr>
        <p:sp>
          <p:nvSpPr>
            <p:cNvPr id="5" name="مستطيل 4"/>
            <p:cNvSpPr/>
            <p:nvPr/>
          </p:nvSpPr>
          <p:spPr>
            <a:xfrm>
              <a:off x="0" y="0"/>
              <a:ext cx="3459480" cy="2200275"/>
            </a:xfrm>
            <a:prstGeom prst="rect">
              <a:avLst/>
            </a:prstGeom>
            <a:noFill/>
          </p:spPr>
        </p:sp>
        <p:cxnSp>
          <p:nvCxnSpPr>
            <p:cNvPr id="6" name="Line 63"/>
            <p:cNvCxnSpPr/>
            <p:nvPr/>
          </p:nvCxnSpPr>
          <p:spPr bwMode="auto">
            <a:xfrm flipV="1">
              <a:off x="563880" y="238125"/>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64"/>
            <p:cNvCxnSpPr/>
            <p:nvPr/>
          </p:nvCxnSpPr>
          <p:spPr bwMode="auto">
            <a:xfrm>
              <a:off x="563880" y="1838325"/>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Text Box 65"/>
            <p:cNvSpPr txBox="1">
              <a:spLocks noChangeArrowheads="1"/>
            </p:cNvSpPr>
            <p:nvPr/>
          </p:nvSpPr>
          <p:spPr bwMode="auto">
            <a:xfrm>
              <a:off x="2668905" y="1704975"/>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600" b="1">
                  <a:effectLst/>
                  <a:latin typeface="Times New Roman"/>
                  <a:ea typeface="Times New Roman"/>
                </a:rPr>
                <a:t>السلعة أ</a:t>
              </a:r>
              <a:endParaRPr lang="en-US" sz="1600">
                <a:effectLst/>
                <a:latin typeface="Times New Roman"/>
                <a:ea typeface="Times New Roman"/>
              </a:endParaRPr>
            </a:p>
          </p:txBody>
        </p:sp>
        <p:sp>
          <p:nvSpPr>
            <p:cNvPr id="9" name="Text Box 66"/>
            <p:cNvSpPr txBox="1">
              <a:spLocks noChangeArrowheads="1"/>
            </p:cNvSpPr>
            <p:nvPr/>
          </p:nvSpPr>
          <p:spPr bwMode="auto">
            <a:xfrm>
              <a:off x="78105" y="0"/>
              <a:ext cx="781685"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b="1">
                  <a:effectLst/>
                  <a:latin typeface="Times New Roman"/>
                  <a:ea typeface="Times New Roman"/>
                  <a:cs typeface="Simplified Arabic"/>
                </a:rPr>
                <a:t>السلعة ب</a:t>
              </a:r>
              <a:endParaRPr lang="en-US" sz="1600">
                <a:effectLst/>
                <a:latin typeface="Times New Roman"/>
                <a:ea typeface="Times New Roman"/>
              </a:endParaRPr>
            </a:p>
          </p:txBody>
        </p:sp>
        <p:cxnSp>
          <p:nvCxnSpPr>
            <p:cNvPr id="10" name="Line 67"/>
            <p:cNvCxnSpPr/>
            <p:nvPr/>
          </p:nvCxnSpPr>
          <p:spPr bwMode="auto">
            <a:xfrm>
              <a:off x="868680" y="1040130"/>
              <a:ext cx="635" cy="7981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1" name="Text Box 68"/>
            <p:cNvSpPr txBox="1">
              <a:spLocks noChangeArrowheads="1"/>
            </p:cNvSpPr>
            <p:nvPr/>
          </p:nvSpPr>
          <p:spPr bwMode="auto">
            <a:xfrm>
              <a:off x="678180" y="186690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20</a:t>
              </a:r>
              <a:endParaRPr lang="en-US" sz="1600">
                <a:effectLst/>
                <a:latin typeface="Times New Roman"/>
                <a:ea typeface="Times New Roman"/>
              </a:endParaRPr>
            </a:p>
          </p:txBody>
        </p:sp>
        <p:sp>
          <p:nvSpPr>
            <p:cNvPr id="12" name="Text Box 69"/>
            <p:cNvSpPr txBox="1">
              <a:spLocks noChangeArrowheads="1"/>
            </p:cNvSpPr>
            <p:nvPr/>
          </p:nvSpPr>
          <p:spPr bwMode="auto">
            <a:xfrm>
              <a:off x="973455" y="1857375"/>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600">
                  <a:effectLst/>
                  <a:latin typeface="Times New Roman"/>
                  <a:ea typeface="Times New Roman"/>
                </a:rPr>
                <a:t>40</a:t>
              </a:r>
              <a:endParaRPr lang="en-US" sz="1600">
                <a:effectLst/>
                <a:latin typeface="Times New Roman"/>
                <a:ea typeface="Times New Roman"/>
              </a:endParaRPr>
            </a:p>
          </p:txBody>
        </p:sp>
        <p:sp>
          <p:nvSpPr>
            <p:cNvPr id="13" name="Text Box 70"/>
            <p:cNvSpPr txBox="1">
              <a:spLocks noChangeArrowheads="1"/>
            </p:cNvSpPr>
            <p:nvPr/>
          </p:nvSpPr>
          <p:spPr bwMode="auto">
            <a:xfrm>
              <a:off x="1230630" y="1857375"/>
              <a:ext cx="381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600">
                  <a:effectLst/>
                  <a:latin typeface="Times New Roman"/>
                  <a:ea typeface="Times New Roman"/>
                </a:rPr>
                <a:t>60</a:t>
              </a:r>
              <a:endParaRPr lang="en-US" sz="1600">
                <a:effectLst/>
                <a:latin typeface="Times New Roman"/>
                <a:ea typeface="Times New Roman"/>
              </a:endParaRPr>
            </a:p>
          </p:txBody>
        </p:sp>
        <p:cxnSp>
          <p:nvCxnSpPr>
            <p:cNvPr id="14" name="Line 71"/>
            <p:cNvCxnSpPr/>
            <p:nvPr/>
          </p:nvCxnSpPr>
          <p:spPr bwMode="auto">
            <a:xfrm>
              <a:off x="573405" y="819150"/>
              <a:ext cx="1295400" cy="101917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15" name="Text Box 72"/>
            <p:cNvSpPr txBox="1">
              <a:spLocks noChangeArrowheads="1"/>
            </p:cNvSpPr>
            <p:nvPr/>
          </p:nvSpPr>
          <p:spPr bwMode="auto">
            <a:xfrm>
              <a:off x="1506855" y="185737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80</a:t>
              </a:r>
              <a:endParaRPr lang="en-US" sz="1600">
                <a:effectLst/>
                <a:latin typeface="Times New Roman"/>
                <a:ea typeface="Times New Roman"/>
              </a:endParaRPr>
            </a:p>
          </p:txBody>
        </p:sp>
        <p:sp>
          <p:nvSpPr>
            <p:cNvPr id="16" name="Text Box 73"/>
            <p:cNvSpPr txBox="1">
              <a:spLocks noChangeArrowheads="1"/>
            </p:cNvSpPr>
            <p:nvPr/>
          </p:nvSpPr>
          <p:spPr bwMode="auto">
            <a:xfrm>
              <a:off x="1706880" y="1857375"/>
              <a:ext cx="4572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100</a:t>
              </a:r>
              <a:endParaRPr lang="en-US" sz="1600">
                <a:effectLst/>
                <a:latin typeface="Times New Roman"/>
                <a:ea typeface="Times New Roman"/>
              </a:endParaRPr>
            </a:p>
          </p:txBody>
        </p:sp>
        <p:sp>
          <p:nvSpPr>
            <p:cNvPr id="17" name="Text Box 74"/>
            <p:cNvSpPr txBox="1">
              <a:spLocks noChangeArrowheads="1"/>
            </p:cNvSpPr>
            <p:nvPr/>
          </p:nvSpPr>
          <p:spPr bwMode="auto">
            <a:xfrm>
              <a:off x="211455" y="69532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50</a:t>
              </a:r>
              <a:endParaRPr lang="en-US" sz="1600">
                <a:effectLst/>
                <a:latin typeface="Times New Roman"/>
                <a:ea typeface="Times New Roman"/>
              </a:endParaRPr>
            </a:p>
          </p:txBody>
        </p:sp>
        <p:sp>
          <p:nvSpPr>
            <p:cNvPr id="18" name="Text Box 75"/>
            <p:cNvSpPr txBox="1">
              <a:spLocks noChangeArrowheads="1"/>
            </p:cNvSpPr>
            <p:nvPr/>
          </p:nvSpPr>
          <p:spPr bwMode="auto">
            <a:xfrm>
              <a:off x="211455" y="119570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30</a:t>
              </a:r>
              <a:endParaRPr lang="en-US" sz="1600">
                <a:effectLst/>
                <a:latin typeface="Times New Roman"/>
                <a:ea typeface="Times New Roman"/>
              </a:endParaRPr>
            </a:p>
          </p:txBody>
        </p:sp>
        <p:sp>
          <p:nvSpPr>
            <p:cNvPr id="19" name="Text Box 76"/>
            <p:cNvSpPr txBox="1">
              <a:spLocks noChangeArrowheads="1"/>
            </p:cNvSpPr>
            <p:nvPr/>
          </p:nvSpPr>
          <p:spPr bwMode="auto">
            <a:xfrm>
              <a:off x="135255" y="1466850"/>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20</a:t>
              </a:r>
              <a:endParaRPr lang="en-US" sz="1600">
                <a:effectLst/>
                <a:latin typeface="Times New Roman"/>
                <a:ea typeface="Times New Roman"/>
              </a:endParaRPr>
            </a:p>
          </p:txBody>
        </p:sp>
        <p:cxnSp>
          <p:nvCxnSpPr>
            <p:cNvPr id="20" name="Line 77"/>
            <p:cNvCxnSpPr/>
            <p:nvPr/>
          </p:nvCxnSpPr>
          <p:spPr bwMode="auto">
            <a:xfrm>
              <a:off x="1164590" y="1282065"/>
              <a:ext cx="635" cy="52768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1" name="Line 78"/>
            <p:cNvCxnSpPr/>
            <p:nvPr/>
          </p:nvCxnSpPr>
          <p:spPr bwMode="auto">
            <a:xfrm>
              <a:off x="1507490" y="1573530"/>
              <a:ext cx="635" cy="2647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2" name="Line 79"/>
            <p:cNvCxnSpPr/>
            <p:nvPr/>
          </p:nvCxnSpPr>
          <p:spPr bwMode="auto">
            <a:xfrm flipH="1">
              <a:off x="563880" y="1040130"/>
              <a:ext cx="305435"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3" name="Line 80"/>
            <p:cNvCxnSpPr/>
            <p:nvPr/>
          </p:nvCxnSpPr>
          <p:spPr bwMode="auto">
            <a:xfrm flipH="1">
              <a:off x="563880" y="1282065"/>
              <a:ext cx="57150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4" name="Line 81"/>
            <p:cNvCxnSpPr/>
            <p:nvPr/>
          </p:nvCxnSpPr>
          <p:spPr bwMode="auto">
            <a:xfrm flipH="1">
              <a:off x="573405" y="1583690"/>
              <a:ext cx="89535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25" name="Text Box 82"/>
            <p:cNvSpPr txBox="1">
              <a:spLocks noChangeArrowheads="1"/>
            </p:cNvSpPr>
            <p:nvPr/>
          </p:nvSpPr>
          <p:spPr bwMode="auto">
            <a:xfrm>
              <a:off x="211455" y="94805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a:effectLst/>
                  <a:latin typeface="Times New Roman"/>
                  <a:ea typeface="Times New Roman"/>
                </a:rPr>
                <a:t>40</a:t>
              </a:r>
              <a:endParaRPr lang="en-US" sz="1600">
                <a:effectLst/>
                <a:latin typeface="Times New Roman"/>
                <a:ea typeface="Times New Roman"/>
              </a:endParaRPr>
            </a:p>
          </p:txBody>
        </p:sp>
        <p:sp>
          <p:nvSpPr>
            <p:cNvPr id="26" name="Arc 83"/>
            <p:cNvSpPr>
              <a:spLocks/>
            </p:cNvSpPr>
            <p:nvPr/>
          </p:nvSpPr>
          <p:spPr bwMode="auto">
            <a:xfrm rot="10800000">
              <a:off x="764540" y="676275"/>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952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sz="2400"/>
            </a:p>
          </p:txBody>
        </p:sp>
        <p:sp>
          <p:nvSpPr>
            <p:cNvPr id="27" name="Arc 84"/>
            <p:cNvSpPr>
              <a:spLocks/>
            </p:cNvSpPr>
            <p:nvPr/>
          </p:nvSpPr>
          <p:spPr bwMode="auto">
            <a:xfrm rot="10800000">
              <a:off x="859790" y="609600"/>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sz="2400"/>
            </a:p>
          </p:txBody>
        </p:sp>
        <p:sp>
          <p:nvSpPr>
            <p:cNvPr id="28" name="Arc 85"/>
            <p:cNvSpPr>
              <a:spLocks/>
            </p:cNvSpPr>
            <p:nvPr/>
          </p:nvSpPr>
          <p:spPr bwMode="auto">
            <a:xfrm rot="10800000">
              <a:off x="964565" y="504825"/>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952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sz="2400"/>
            </a:p>
          </p:txBody>
        </p:sp>
        <p:sp>
          <p:nvSpPr>
            <p:cNvPr id="29" name="Text Box 86"/>
            <p:cNvSpPr txBox="1">
              <a:spLocks noChangeArrowheads="1"/>
            </p:cNvSpPr>
            <p:nvPr/>
          </p:nvSpPr>
          <p:spPr bwMode="auto">
            <a:xfrm>
              <a:off x="1049655" y="1049655"/>
              <a:ext cx="361950" cy="32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600" b="1">
                  <a:effectLst/>
                  <a:latin typeface="Times New Roman"/>
                  <a:ea typeface="Times New Roman"/>
                </a:rPr>
                <a:t>م</a:t>
              </a:r>
              <a:endParaRPr lang="en-US" sz="1600">
                <a:effectLst/>
                <a:latin typeface="Times New Roman"/>
                <a:ea typeface="Times New Roman"/>
              </a:endParaRPr>
            </a:p>
          </p:txBody>
        </p:sp>
      </p:grpSp>
      <p:sp>
        <p:nvSpPr>
          <p:cNvPr id="30" name="مستطيل 29"/>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772125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a:latin typeface="Traditional Arabic" pitchFamily="18" charset="-78"/>
                <a:cs typeface="Traditional Arabic" pitchFamily="18" charset="-78"/>
              </a:rPr>
              <a:t>اشتقاق منحنى الطلب باستخدام منحنيات السواء:</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1043492" y="2323653"/>
            <a:ext cx="6777317" cy="1537396"/>
          </a:xfrm>
        </p:spPr>
        <p:txBody>
          <a:bodyPr/>
          <a:lstStyle/>
          <a:p>
            <a:pPr marL="68580" indent="0">
              <a:buNone/>
            </a:pPr>
            <a:r>
              <a:rPr lang="ar-SA" dirty="0">
                <a:latin typeface="Traditional Arabic" pitchFamily="18" charset="-78"/>
                <a:cs typeface="Traditional Arabic" pitchFamily="18" charset="-78"/>
              </a:rPr>
              <a:t>يمكن اشتقاق منحنيات السواء لاشتقاق منحنى الطلب وذلك من خلال تفضيلات المستهلك عند تغير دخل المستهلك وأسعار السلع المستهلكة:</a:t>
            </a:r>
            <a:endParaRPr lang="en-US" dirty="0">
              <a:latin typeface="Traditional Arabic" pitchFamily="18" charset="-78"/>
              <a:cs typeface="Traditional Arabic" pitchFamily="18" charset="-78"/>
            </a:endParaRPr>
          </a:p>
          <a:p>
            <a:pPr marL="68580" indent="0">
              <a:buNone/>
            </a:pPr>
            <a:endParaRPr lang="ar-SA" dirty="0">
              <a:latin typeface="Traditional Arabic" pitchFamily="18" charset="-78"/>
              <a:cs typeface="Traditional Arabic" pitchFamily="18" charset="-78"/>
            </a:endParaRPr>
          </a:p>
        </p:txBody>
      </p:sp>
      <p:grpSp>
        <p:nvGrpSpPr>
          <p:cNvPr id="4" name="لوحة قماشية 91"/>
          <p:cNvGrpSpPr/>
          <p:nvPr/>
        </p:nvGrpSpPr>
        <p:grpSpPr>
          <a:xfrm>
            <a:off x="1094010" y="3352800"/>
            <a:ext cx="4558110" cy="2956520"/>
            <a:chOff x="0" y="0"/>
            <a:chExt cx="3459480" cy="2200275"/>
          </a:xfrm>
        </p:grpSpPr>
        <p:sp>
          <p:nvSpPr>
            <p:cNvPr id="5" name="مستطيل 4"/>
            <p:cNvSpPr/>
            <p:nvPr/>
          </p:nvSpPr>
          <p:spPr>
            <a:xfrm>
              <a:off x="0" y="0"/>
              <a:ext cx="3459480" cy="2200275"/>
            </a:xfrm>
            <a:prstGeom prst="rect">
              <a:avLst/>
            </a:prstGeom>
            <a:noFill/>
          </p:spPr>
        </p:sp>
        <p:cxnSp>
          <p:nvCxnSpPr>
            <p:cNvPr id="6" name="Line 35"/>
            <p:cNvCxnSpPr/>
            <p:nvPr/>
          </p:nvCxnSpPr>
          <p:spPr bwMode="auto">
            <a:xfrm flipV="1">
              <a:off x="563880" y="238125"/>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36"/>
            <p:cNvCxnSpPr/>
            <p:nvPr/>
          </p:nvCxnSpPr>
          <p:spPr bwMode="auto">
            <a:xfrm>
              <a:off x="563880" y="1838325"/>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Text Box 37"/>
            <p:cNvSpPr txBox="1">
              <a:spLocks noChangeArrowheads="1"/>
            </p:cNvSpPr>
            <p:nvPr/>
          </p:nvSpPr>
          <p:spPr bwMode="auto">
            <a:xfrm>
              <a:off x="2668905" y="1704975"/>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b="1">
                  <a:effectLst/>
                  <a:latin typeface="Times New Roman"/>
                  <a:ea typeface="Times New Roman"/>
                </a:rPr>
                <a:t>السلعة أ</a:t>
              </a:r>
              <a:endParaRPr lang="en-US" sz="1200">
                <a:effectLst/>
                <a:latin typeface="Times New Roman"/>
                <a:ea typeface="Times New Roman"/>
              </a:endParaRPr>
            </a:p>
          </p:txBody>
        </p:sp>
        <p:sp>
          <p:nvSpPr>
            <p:cNvPr id="9" name="Text Box 38"/>
            <p:cNvSpPr txBox="1">
              <a:spLocks noChangeArrowheads="1"/>
            </p:cNvSpPr>
            <p:nvPr/>
          </p:nvSpPr>
          <p:spPr bwMode="auto">
            <a:xfrm>
              <a:off x="78105" y="0"/>
              <a:ext cx="781685"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b="1">
                  <a:effectLst/>
                  <a:latin typeface="Times New Roman"/>
                  <a:ea typeface="Times New Roman"/>
                  <a:cs typeface="Simplified Arabic"/>
                </a:rPr>
                <a:t>السلعة ب</a:t>
              </a:r>
              <a:endParaRPr lang="en-US" sz="1200">
                <a:effectLst/>
                <a:latin typeface="Times New Roman"/>
                <a:ea typeface="Times New Roman"/>
              </a:endParaRPr>
            </a:p>
          </p:txBody>
        </p:sp>
        <p:cxnSp>
          <p:nvCxnSpPr>
            <p:cNvPr id="10" name="Line 39"/>
            <p:cNvCxnSpPr/>
            <p:nvPr/>
          </p:nvCxnSpPr>
          <p:spPr bwMode="auto">
            <a:xfrm>
              <a:off x="868680" y="1040130"/>
              <a:ext cx="635" cy="7981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1" name="Text Box 40"/>
            <p:cNvSpPr txBox="1">
              <a:spLocks noChangeArrowheads="1"/>
            </p:cNvSpPr>
            <p:nvPr/>
          </p:nvSpPr>
          <p:spPr bwMode="auto">
            <a:xfrm>
              <a:off x="678180" y="186690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20</a:t>
              </a:r>
              <a:endParaRPr lang="en-US" sz="1200">
                <a:effectLst/>
                <a:latin typeface="Times New Roman"/>
                <a:ea typeface="Times New Roman"/>
              </a:endParaRPr>
            </a:p>
          </p:txBody>
        </p:sp>
        <p:sp>
          <p:nvSpPr>
            <p:cNvPr id="12" name="Text Box 41"/>
            <p:cNvSpPr txBox="1">
              <a:spLocks noChangeArrowheads="1"/>
            </p:cNvSpPr>
            <p:nvPr/>
          </p:nvSpPr>
          <p:spPr bwMode="auto">
            <a:xfrm>
              <a:off x="973455" y="1857375"/>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40</a:t>
              </a:r>
              <a:endParaRPr lang="en-US" sz="1200">
                <a:effectLst/>
                <a:latin typeface="Times New Roman"/>
                <a:ea typeface="Times New Roman"/>
              </a:endParaRPr>
            </a:p>
          </p:txBody>
        </p:sp>
        <p:sp>
          <p:nvSpPr>
            <p:cNvPr id="13" name="Text Box 42"/>
            <p:cNvSpPr txBox="1">
              <a:spLocks noChangeArrowheads="1"/>
            </p:cNvSpPr>
            <p:nvPr/>
          </p:nvSpPr>
          <p:spPr bwMode="auto">
            <a:xfrm>
              <a:off x="1230630" y="1857375"/>
              <a:ext cx="381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60</a:t>
              </a:r>
              <a:endParaRPr lang="en-US" sz="1200">
                <a:effectLst/>
                <a:latin typeface="Times New Roman"/>
                <a:ea typeface="Times New Roman"/>
              </a:endParaRPr>
            </a:p>
          </p:txBody>
        </p:sp>
        <p:cxnSp>
          <p:nvCxnSpPr>
            <p:cNvPr id="14" name="Line 43"/>
            <p:cNvCxnSpPr/>
            <p:nvPr/>
          </p:nvCxnSpPr>
          <p:spPr bwMode="auto">
            <a:xfrm>
              <a:off x="573405" y="819150"/>
              <a:ext cx="1295400" cy="101917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15" name="Text Box 44"/>
            <p:cNvSpPr txBox="1">
              <a:spLocks noChangeArrowheads="1"/>
            </p:cNvSpPr>
            <p:nvPr/>
          </p:nvSpPr>
          <p:spPr bwMode="auto">
            <a:xfrm>
              <a:off x="1506855" y="185737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80</a:t>
              </a:r>
              <a:endParaRPr lang="en-US" sz="1200">
                <a:effectLst/>
                <a:latin typeface="Times New Roman"/>
                <a:ea typeface="Times New Roman"/>
              </a:endParaRPr>
            </a:p>
          </p:txBody>
        </p:sp>
        <p:sp>
          <p:nvSpPr>
            <p:cNvPr id="16" name="Text Box 45"/>
            <p:cNvSpPr txBox="1">
              <a:spLocks noChangeArrowheads="1"/>
            </p:cNvSpPr>
            <p:nvPr/>
          </p:nvSpPr>
          <p:spPr bwMode="auto">
            <a:xfrm>
              <a:off x="1706880" y="1857375"/>
              <a:ext cx="4572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100</a:t>
              </a:r>
              <a:endParaRPr lang="en-US" sz="1200">
                <a:effectLst/>
                <a:latin typeface="Times New Roman"/>
                <a:ea typeface="Times New Roman"/>
              </a:endParaRPr>
            </a:p>
          </p:txBody>
        </p:sp>
        <p:sp>
          <p:nvSpPr>
            <p:cNvPr id="17" name="Text Box 46"/>
            <p:cNvSpPr txBox="1">
              <a:spLocks noChangeArrowheads="1"/>
            </p:cNvSpPr>
            <p:nvPr/>
          </p:nvSpPr>
          <p:spPr bwMode="auto">
            <a:xfrm>
              <a:off x="211455" y="69532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50</a:t>
              </a:r>
              <a:endParaRPr lang="en-US" sz="1200">
                <a:effectLst/>
                <a:latin typeface="Times New Roman"/>
                <a:ea typeface="Times New Roman"/>
              </a:endParaRPr>
            </a:p>
          </p:txBody>
        </p:sp>
        <p:sp>
          <p:nvSpPr>
            <p:cNvPr id="18" name="Text Box 47"/>
            <p:cNvSpPr txBox="1">
              <a:spLocks noChangeArrowheads="1"/>
            </p:cNvSpPr>
            <p:nvPr/>
          </p:nvSpPr>
          <p:spPr bwMode="auto">
            <a:xfrm>
              <a:off x="211455" y="119570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30</a:t>
              </a:r>
              <a:endParaRPr lang="en-US" sz="1200">
                <a:effectLst/>
                <a:latin typeface="Times New Roman"/>
                <a:ea typeface="Times New Roman"/>
              </a:endParaRPr>
            </a:p>
          </p:txBody>
        </p:sp>
        <p:sp>
          <p:nvSpPr>
            <p:cNvPr id="19" name="Text Box 48"/>
            <p:cNvSpPr txBox="1">
              <a:spLocks noChangeArrowheads="1"/>
            </p:cNvSpPr>
            <p:nvPr/>
          </p:nvSpPr>
          <p:spPr bwMode="auto">
            <a:xfrm>
              <a:off x="135255" y="1466850"/>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20</a:t>
              </a:r>
              <a:endParaRPr lang="en-US" sz="1200">
                <a:effectLst/>
                <a:latin typeface="Times New Roman"/>
                <a:ea typeface="Times New Roman"/>
              </a:endParaRPr>
            </a:p>
          </p:txBody>
        </p:sp>
        <p:cxnSp>
          <p:nvCxnSpPr>
            <p:cNvPr id="20" name="Line 49"/>
            <p:cNvCxnSpPr/>
            <p:nvPr/>
          </p:nvCxnSpPr>
          <p:spPr bwMode="auto">
            <a:xfrm>
              <a:off x="1164590" y="1282065"/>
              <a:ext cx="635" cy="52768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1" name="Line 50"/>
            <p:cNvCxnSpPr/>
            <p:nvPr/>
          </p:nvCxnSpPr>
          <p:spPr bwMode="auto">
            <a:xfrm>
              <a:off x="1507490" y="1573530"/>
              <a:ext cx="635" cy="2647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2" name="Line 51"/>
            <p:cNvCxnSpPr/>
            <p:nvPr/>
          </p:nvCxnSpPr>
          <p:spPr bwMode="auto">
            <a:xfrm flipH="1">
              <a:off x="563880" y="1040130"/>
              <a:ext cx="305435"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3" name="Line 52"/>
            <p:cNvCxnSpPr/>
            <p:nvPr/>
          </p:nvCxnSpPr>
          <p:spPr bwMode="auto">
            <a:xfrm flipH="1">
              <a:off x="563880" y="1282065"/>
              <a:ext cx="57150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4" name="Line 53"/>
            <p:cNvCxnSpPr/>
            <p:nvPr/>
          </p:nvCxnSpPr>
          <p:spPr bwMode="auto">
            <a:xfrm flipH="1">
              <a:off x="573405" y="1583690"/>
              <a:ext cx="89535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25" name="Text Box 54"/>
            <p:cNvSpPr txBox="1">
              <a:spLocks noChangeArrowheads="1"/>
            </p:cNvSpPr>
            <p:nvPr/>
          </p:nvSpPr>
          <p:spPr bwMode="auto">
            <a:xfrm>
              <a:off x="211455" y="94805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40</a:t>
              </a:r>
              <a:endParaRPr lang="en-US" sz="1200">
                <a:effectLst/>
                <a:latin typeface="Times New Roman"/>
                <a:ea typeface="Times New Roman"/>
              </a:endParaRPr>
            </a:p>
          </p:txBody>
        </p:sp>
        <p:sp>
          <p:nvSpPr>
            <p:cNvPr id="26" name="Arc 55"/>
            <p:cNvSpPr>
              <a:spLocks/>
            </p:cNvSpPr>
            <p:nvPr/>
          </p:nvSpPr>
          <p:spPr bwMode="auto">
            <a:xfrm rot="10800000">
              <a:off x="764540" y="685800"/>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952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27" name="Arc 56"/>
            <p:cNvSpPr>
              <a:spLocks/>
            </p:cNvSpPr>
            <p:nvPr/>
          </p:nvSpPr>
          <p:spPr bwMode="auto">
            <a:xfrm rot="10800000">
              <a:off x="859790" y="609600"/>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28" name="Arc 57"/>
            <p:cNvSpPr>
              <a:spLocks/>
            </p:cNvSpPr>
            <p:nvPr/>
          </p:nvSpPr>
          <p:spPr bwMode="auto">
            <a:xfrm rot="10800000">
              <a:off x="964565" y="504825"/>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952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29" name="Text Box 58"/>
            <p:cNvSpPr txBox="1">
              <a:spLocks noChangeArrowheads="1"/>
            </p:cNvSpPr>
            <p:nvPr/>
          </p:nvSpPr>
          <p:spPr bwMode="auto">
            <a:xfrm>
              <a:off x="1049655" y="1078230"/>
              <a:ext cx="361950" cy="32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b="1">
                  <a:effectLst/>
                  <a:latin typeface="Times New Roman"/>
                  <a:ea typeface="Times New Roman"/>
                </a:rPr>
                <a:t>م</a:t>
              </a:r>
              <a:endParaRPr lang="en-US" sz="1200">
                <a:effectLst/>
                <a:latin typeface="Times New Roman"/>
                <a:ea typeface="Times New Roman"/>
              </a:endParaRPr>
            </a:p>
          </p:txBody>
        </p:sp>
        <p:cxnSp>
          <p:nvCxnSpPr>
            <p:cNvPr id="30" name="Line 59"/>
            <p:cNvCxnSpPr/>
            <p:nvPr/>
          </p:nvCxnSpPr>
          <p:spPr bwMode="auto">
            <a:xfrm>
              <a:off x="563880" y="809625"/>
              <a:ext cx="1819275" cy="100012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cxnSp>
          <p:nvCxnSpPr>
            <p:cNvPr id="31" name="Line 60"/>
            <p:cNvCxnSpPr/>
            <p:nvPr/>
          </p:nvCxnSpPr>
          <p:spPr bwMode="auto">
            <a:xfrm>
              <a:off x="573405" y="828675"/>
              <a:ext cx="933450" cy="1009650"/>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grpSp>
      <p:sp>
        <p:nvSpPr>
          <p:cNvPr id="32" name="مستطيل 31"/>
          <p:cNvSpPr/>
          <p:nvPr/>
        </p:nvSpPr>
        <p:spPr>
          <a:xfrm>
            <a:off x="4848928" y="4507894"/>
            <a:ext cx="3668409" cy="646331"/>
          </a:xfrm>
          <a:prstGeom prst="rect">
            <a:avLst/>
          </a:prstGeom>
        </p:spPr>
        <p:txBody>
          <a:bodyPr wrap="square">
            <a:spAutoFit/>
          </a:bodyPr>
          <a:lstStyle/>
          <a:p>
            <a:r>
              <a:rPr lang="ar-SA" dirty="0">
                <a:cs typeface="Akhbar MT" pitchFamily="2" charset="-78"/>
              </a:rPr>
              <a:t>شكل (4): تفضيلات المستهلك عند تغير دخل المستهلك وأسعار السلع المستهلكة</a:t>
            </a:r>
          </a:p>
        </p:txBody>
      </p:sp>
      <p:sp>
        <p:nvSpPr>
          <p:cNvPr id="33" name="مستطيل 32"/>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538545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just">
              <a:lnSpc>
                <a:spcPct val="200000"/>
              </a:lnSpc>
            </a:pPr>
            <a:r>
              <a:rPr lang="ar-SA" dirty="0">
                <a:latin typeface="Traditional Arabic" pitchFamily="18" charset="-78"/>
                <a:cs typeface="Traditional Arabic" pitchFamily="18" charset="-78"/>
              </a:rPr>
              <a:t>فعند انخفاض سعر السلعة من 50 ريال مع بقاء ثبات دخل المستهلك وسعر السلعة ب، فإن منحنى الدخل سوف ينتقل إلى اليمين وبالتالي يستطيع المستهلك الحصول على كميات أكبر من السلعة أ، حيث يكون توازن المستهلك هو 40 وحدة من السلعة أ و30 وحدة من السلعة ب.</a:t>
            </a:r>
            <a:endParaRPr lang="en-US" dirty="0">
              <a:latin typeface="Traditional Arabic" pitchFamily="18" charset="-78"/>
              <a:cs typeface="Traditional Arabic" pitchFamily="18" charset="-78"/>
            </a:endParaRPr>
          </a:p>
          <a:p>
            <a:pPr algn="just">
              <a:lnSpc>
                <a:spcPct val="200000"/>
              </a:lnSpc>
            </a:pPr>
            <a:endParaRPr lang="ar-SA" dirty="0">
              <a:latin typeface="Traditional Arabic" pitchFamily="18" charset="-78"/>
              <a:cs typeface="Traditional Arabic" pitchFamily="18" charset="-78"/>
            </a:endParaRPr>
          </a:p>
        </p:txBody>
      </p:sp>
      <p:sp>
        <p:nvSpPr>
          <p:cNvPr id="5" name="مستطيل 4"/>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195559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لوحة قماشية 64"/>
          <p:cNvGrpSpPr/>
          <p:nvPr/>
        </p:nvGrpSpPr>
        <p:grpSpPr>
          <a:xfrm>
            <a:off x="971600" y="620688"/>
            <a:ext cx="4680520" cy="5688632"/>
            <a:chOff x="0" y="0"/>
            <a:chExt cx="3459480" cy="3886200"/>
          </a:xfrm>
        </p:grpSpPr>
        <p:sp>
          <p:nvSpPr>
            <p:cNvPr id="5" name="مستطيل 4"/>
            <p:cNvSpPr/>
            <p:nvPr/>
          </p:nvSpPr>
          <p:spPr>
            <a:xfrm>
              <a:off x="0" y="0"/>
              <a:ext cx="3459480" cy="3886200"/>
            </a:xfrm>
            <a:prstGeom prst="rect">
              <a:avLst/>
            </a:prstGeom>
            <a:noFill/>
          </p:spPr>
        </p:sp>
        <p:cxnSp>
          <p:nvCxnSpPr>
            <p:cNvPr id="6" name="Line 4"/>
            <p:cNvCxnSpPr/>
            <p:nvPr/>
          </p:nvCxnSpPr>
          <p:spPr bwMode="auto">
            <a:xfrm>
              <a:off x="563880" y="809625"/>
              <a:ext cx="1959610" cy="102933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cxnSp>
          <p:nvCxnSpPr>
            <p:cNvPr id="7" name="Line 5"/>
            <p:cNvCxnSpPr/>
            <p:nvPr/>
          </p:nvCxnSpPr>
          <p:spPr bwMode="auto">
            <a:xfrm flipV="1">
              <a:off x="563880" y="238125"/>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Line 6"/>
            <p:cNvCxnSpPr/>
            <p:nvPr/>
          </p:nvCxnSpPr>
          <p:spPr bwMode="auto">
            <a:xfrm>
              <a:off x="563880" y="1838325"/>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9" name="Text Box 7"/>
            <p:cNvSpPr txBox="1">
              <a:spLocks noChangeArrowheads="1"/>
            </p:cNvSpPr>
            <p:nvPr/>
          </p:nvSpPr>
          <p:spPr bwMode="auto">
            <a:xfrm>
              <a:off x="2668905" y="1704975"/>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b="1">
                  <a:effectLst/>
                  <a:latin typeface="Times New Roman"/>
                  <a:ea typeface="Times New Roman"/>
                </a:rPr>
                <a:t>السلعة أ</a:t>
              </a:r>
              <a:endParaRPr lang="en-US" sz="1200">
                <a:effectLst/>
                <a:latin typeface="Times New Roman"/>
                <a:ea typeface="Times New Roman"/>
              </a:endParaRPr>
            </a:p>
          </p:txBody>
        </p:sp>
        <p:sp>
          <p:nvSpPr>
            <p:cNvPr id="10" name="Text Box 8"/>
            <p:cNvSpPr txBox="1">
              <a:spLocks noChangeArrowheads="1"/>
            </p:cNvSpPr>
            <p:nvPr/>
          </p:nvSpPr>
          <p:spPr bwMode="auto">
            <a:xfrm>
              <a:off x="78105" y="0"/>
              <a:ext cx="781685"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b="1">
                  <a:effectLst/>
                  <a:latin typeface="Times New Roman"/>
                  <a:ea typeface="Times New Roman"/>
                  <a:cs typeface="Simplified Arabic"/>
                </a:rPr>
                <a:t>السلعة ب</a:t>
              </a:r>
              <a:endParaRPr lang="en-US" sz="1200">
                <a:effectLst/>
                <a:latin typeface="Times New Roman"/>
                <a:ea typeface="Times New Roman"/>
              </a:endParaRPr>
            </a:p>
          </p:txBody>
        </p:sp>
        <p:sp>
          <p:nvSpPr>
            <p:cNvPr id="11" name="Text Box 9"/>
            <p:cNvSpPr txBox="1">
              <a:spLocks noChangeArrowheads="1"/>
            </p:cNvSpPr>
            <p:nvPr/>
          </p:nvSpPr>
          <p:spPr bwMode="auto">
            <a:xfrm>
              <a:off x="982980" y="183896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40</a:t>
              </a:r>
              <a:endParaRPr lang="en-US" sz="1200">
                <a:effectLst/>
                <a:latin typeface="Times New Roman"/>
                <a:ea typeface="Times New Roman"/>
              </a:endParaRPr>
            </a:p>
          </p:txBody>
        </p:sp>
        <p:sp>
          <p:nvSpPr>
            <p:cNvPr id="12" name="Text Box 10"/>
            <p:cNvSpPr txBox="1">
              <a:spLocks noChangeArrowheads="1"/>
            </p:cNvSpPr>
            <p:nvPr/>
          </p:nvSpPr>
          <p:spPr bwMode="auto">
            <a:xfrm>
              <a:off x="2281555" y="1838960"/>
              <a:ext cx="46418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125</a:t>
              </a:r>
              <a:endParaRPr lang="en-US" sz="1200">
                <a:effectLst/>
                <a:latin typeface="Times New Roman"/>
                <a:ea typeface="Times New Roman"/>
              </a:endParaRPr>
            </a:p>
          </p:txBody>
        </p:sp>
        <p:sp>
          <p:nvSpPr>
            <p:cNvPr id="13" name="Text Box 11"/>
            <p:cNvSpPr txBox="1">
              <a:spLocks noChangeArrowheads="1"/>
            </p:cNvSpPr>
            <p:nvPr/>
          </p:nvSpPr>
          <p:spPr bwMode="auto">
            <a:xfrm>
              <a:off x="1633855" y="182118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100</a:t>
              </a:r>
              <a:endParaRPr lang="en-US" sz="1200">
                <a:effectLst/>
                <a:latin typeface="Times New Roman"/>
                <a:ea typeface="Times New Roman"/>
              </a:endParaRPr>
            </a:p>
          </p:txBody>
        </p:sp>
        <p:cxnSp>
          <p:nvCxnSpPr>
            <p:cNvPr id="14" name="Line 12"/>
            <p:cNvCxnSpPr/>
            <p:nvPr/>
          </p:nvCxnSpPr>
          <p:spPr bwMode="auto">
            <a:xfrm>
              <a:off x="573405" y="819150"/>
              <a:ext cx="1295400" cy="101917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15" name="Text Box 13"/>
            <p:cNvSpPr txBox="1">
              <a:spLocks noChangeArrowheads="1"/>
            </p:cNvSpPr>
            <p:nvPr/>
          </p:nvSpPr>
          <p:spPr bwMode="auto">
            <a:xfrm>
              <a:off x="211455" y="69532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50</a:t>
              </a:r>
              <a:endParaRPr lang="en-US" sz="1200">
                <a:effectLst/>
                <a:latin typeface="Times New Roman"/>
                <a:ea typeface="Times New Roman"/>
              </a:endParaRPr>
            </a:p>
          </p:txBody>
        </p:sp>
        <p:sp>
          <p:nvSpPr>
            <p:cNvPr id="16" name="Text Box 14"/>
            <p:cNvSpPr txBox="1">
              <a:spLocks noChangeArrowheads="1"/>
            </p:cNvSpPr>
            <p:nvPr/>
          </p:nvSpPr>
          <p:spPr bwMode="auto">
            <a:xfrm>
              <a:off x="211455" y="119570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30</a:t>
              </a:r>
              <a:endParaRPr lang="en-US" sz="1200">
                <a:effectLst/>
                <a:latin typeface="Times New Roman"/>
                <a:ea typeface="Times New Roman"/>
              </a:endParaRPr>
            </a:p>
          </p:txBody>
        </p:sp>
        <p:cxnSp>
          <p:nvCxnSpPr>
            <p:cNvPr id="17" name="Line 15"/>
            <p:cNvCxnSpPr/>
            <p:nvPr/>
          </p:nvCxnSpPr>
          <p:spPr bwMode="auto">
            <a:xfrm flipH="1">
              <a:off x="1193800" y="1287145"/>
              <a:ext cx="305435" cy="6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8" name="Arc 16"/>
            <p:cNvSpPr>
              <a:spLocks/>
            </p:cNvSpPr>
            <p:nvPr/>
          </p:nvSpPr>
          <p:spPr bwMode="auto">
            <a:xfrm rot="10800000">
              <a:off x="859790" y="609600"/>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19" name="Arc 17"/>
            <p:cNvSpPr>
              <a:spLocks/>
            </p:cNvSpPr>
            <p:nvPr/>
          </p:nvSpPr>
          <p:spPr bwMode="auto">
            <a:xfrm rot="10800000">
              <a:off x="996315" y="501650"/>
              <a:ext cx="1162050" cy="944880"/>
            </a:xfrm>
            <a:custGeom>
              <a:avLst/>
              <a:gdLst>
                <a:gd name="G0" fmla="+- 1313 0 0"/>
                <a:gd name="G1" fmla="+- 21600 0 0"/>
                <a:gd name="G2" fmla="+- 21600 0 0"/>
                <a:gd name="T0" fmla="*/ 0 w 22913"/>
                <a:gd name="T1" fmla="*/ 40 h 21600"/>
                <a:gd name="T2" fmla="*/ 22913 w 22913"/>
                <a:gd name="T3" fmla="*/ 21600 h 21600"/>
                <a:gd name="T4" fmla="*/ 1313 w 22913"/>
                <a:gd name="T5" fmla="*/ 21600 h 21600"/>
              </a:gdLst>
              <a:ahLst/>
              <a:cxnLst>
                <a:cxn ang="0">
                  <a:pos x="T0" y="T1"/>
                </a:cxn>
                <a:cxn ang="0">
                  <a:pos x="T2" y="T3"/>
                </a:cxn>
                <a:cxn ang="0">
                  <a:pos x="T4" y="T5"/>
                </a:cxn>
              </a:cxnLst>
              <a:rect l="0" t="0" r="r" b="b"/>
              <a:pathLst>
                <a:path w="22913" h="21600" fill="none" extrusionOk="0">
                  <a:moveTo>
                    <a:pt x="-1" y="39"/>
                  </a:moveTo>
                  <a:cubicBezTo>
                    <a:pt x="437" y="13"/>
                    <a:pt x="875" y="-1"/>
                    <a:pt x="1313" y="0"/>
                  </a:cubicBezTo>
                  <a:cubicBezTo>
                    <a:pt x="13242" y="0"/>
                    <a:pt x="22913" y="9670"/>
                    <a:pt x="22913" y="21600"/>
                  </a:cubicBezTo>
                </a:path>
                <a:path w="22913" h="21600" stroke="0" extrusionOk="0">
                  <a:moveTo>
                    <a:pt x="-1" y="39"/>
                  </a:moveTo>
                  <a:cubicBezTo>
                    <a:pt x="437" y="13"/>
                    <a:pt x="875" y="-1"/>
                    <a:pt x="1313" y="0"/>
                  </a:cubicBezTo>
                  <a:cubicBezTo>
                    <a:pt x="13242" y="0"/>
                    <a:pt x="22913" y="9670"/>
                    <a:pt x="22913" y="21600"/>
                  </a:cubicBezTo>
                  <a:lnTo>
                    <a:pt x="1313" y="21600"/>
                  </a:lnTo>
                  <a:close/>
                </a:path>
              </a:pathLst>
            </a:custGeom>
            <a:noFill/>
            <a:ln w="952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cxnSp>
          <p:nvCxnSpPr>
            <p:cNvPr id="20" name="Line 18"/>
            <p:cNvCxnSpPr/>
            <p:nvPr/>
          </p:nvCxnSpPr>
          <p:spPr bwMode="auto">
            <a:xfrm flipV="1">
              <a:off x="573405" y="1924050"/>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19"/>
            <p:cNvCxnSpPr/>
            <p:nvPr/>
          </p:nvCxnSpPr>
          <p:spPr bwMode="auto">
            <a:xfrm>
              <a:off x="573405" y="3524250"/>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2" name="Text Box 20"/>
            <p:cNvSpPr txBox="1">
              <a:spLocks noChangeArrowheads="1"/>
            </p:cNvSpPr>
            <p:nvPr/>
          </p:nvSpPr>
          <p:spPr bwMode="auto">
            <a:xfrm>
              <a:off x="2678430" y="3390900"/>
              <a:ext cx="685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b="1">
                  <a:effectLst/>
                  <a:latin typeface="Times New Roman"/>
                  <a:ea typeface="Times New Roman"/>
                </a:rPr>
                <a:t>السلعة أ</a:t>
              </a:r>
              <a:endParaRPr lang="en-US" sz="1200">
                <a:effectLst/>
                <a:latin typeface="Times New Roman"/>
                <a:ea typeface="Times New Roman"/>
              </a:endParaRPr>
            </a:p>
          </p:txBody>
        </p:sp>
        <p:sp>
          <p:nvSpPr>
            <p:cNvPr id="23" name="Text Box 21"/>
            <p:cNvSpPr txBox="1">
              <a:spLocks noChangeArrowheads="1"/>
            </p:cNvSpPr>
            <p:nvPr/>
          </p:nvSpPr>
          <p:spPr bwMode="auto">
            <a:xfrm>
              <a:off x="0" y="1752600"/>
              <a:ext cx="678180" cy="713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b="1">
                  <a:effectLst/>
                  <a:latin typeface="Times New Roman"/>
                  <a:ea typeface="Times New Roman"/>
                  <a:cs typeface="Simplified Arabic"/>
                </a:rPr>
                <a:t>سعر السلعة أ</a:t>
              </a:r>
              <a:endParaRPr lang="en-US" sz="1200">
                <a:effectLst/>
                <a:latin typeface="Times New Roman"/>
                <a:ea typeface="Times New Roman"/>
              </a:endParaRPr>
            </a:p>
          </p:txBody>
        </p:sp>
        <p:sp>
          <p:nvSpPr>
            <p:cNvPr id="24" name="Text Box 22"/>
            <p:cNvSpPr txBox="1">
              <a:spLocks noChangeArrowheads="1"/>
            </p:cNvSpPr>
            <p:nvPr/>
          </p:nvSpPr>
          <p:spPr bwMode="auto">
            <a:xfrm>
              <a:off x="982980" y="3543300"/>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40</a:t>
              </a:r>
              <a:endParaRPr lang="en-US" sz="1200">
                <a:effectLst/>
                <a:latin typeface="Times New Roman"/>
                <a:ea typeface="Times New Roman"/>
              </a:endParaRPr>
            </a:p>
          </p:txBody>
        </p:sp>
        <p:sp>
          <p:nvSpPr>
            <p:cNvPr id="25" name="Text Box 23"/>
            <p:cNvSpPr txBox="1">
              <a:spLocks noChangeArrowheads="1"/>
            </p:cNvSpPr>
            <p:nvPr/>
          </p:nvSpPr>
          <p:spPr bwMode="auto">
            <a:xfrm>
              <a:off x="1240155" y="3543300"/>
              <a:ext cx="381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a:effectLst/>
                  <a:latin typeface="Times New Roman"/>
                  <a:ea typeface="Times New Roman"/>
                </a:rPr>
                <a:t>50</a:t>
              </a:r>
              <a:endParaRPr lang="en-US" sz="1200">
                <a:effectLst/>
                <a:latin typeface="Times New Roman"/>
                <a:ea typeface="Times New Roman"/>
              </a:endParaRPr>
            </a:p>
          </p:txBody>
        </p:sp>
        <p:cxnSp>
          <p:nvCxnSpPr>
            <p:cNvPr id="26" name="Line 24"/>
            <p:cNvCxnSpPr/>
            <p:nvPr/>
          </p:nvCxnSpPr>
          <p:spPr bwMode="auto">
            <a:xfrm>
              <a:off x="728980" y="2633980"/>
              <a:ext cx="955040" cy="756920"/>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27" name="Text Box 25"/>
            <p:cNvSpPr txBox="1">
              <a:spLocks noChangeArrowheads="1"/>
            </p:cNvSpPr>
            <p:nvPr/>
          </p:nvSpPr>
          <p:spPr bwMode="auto">
            <a:xfrm>
              <a:off x="220980" y="287655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50</a:t>
              </a:r>
              <a:endParaRPr lang="en-US" sz="1200">
                <a:effectLst/>
                <a:latin typeface="Times New Roman"/>
                <a:ea typeface="Times New Roman"/>
              </a:endParaRPr>
            </a:p>
          </p:txBody>
        </p:sp>
        <p:cxnSp>
          <p:nvCxnSpPr>
            <p:cNvPr id="28" name="Line 26"/>
            <p:cNvCxnSpPr/>
            <p:nvPr/>
          </p:nvCxnSpPr>
          <p:spPr bwMode="auto">
            <a:xfrm>
              <a:off x="1174750" y="1287780"/>
              <a:ext cx="635" cy="22078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9" name="Line 27"/>
            <p:cNvCxnSpPr/>
            <p:nvPr/>
          </p:nvCxnSpPr>
          <p:spPr bwMode="auto">
            <a:xfrm>
              <a:off x="1504950" y="1289685"/>
              <a:ext cx="635" cy="223139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30" name="Line 28"/>
            <p:cNvCxnSpPr/>
            <p:nvPr/>
          </p:nvCxnSpPr>
          <p:spPr bwMode="auto">
            <a:xfrm flipH="1">
              <a:off x="573405" y="2967990"/>
              <a:ext cx="57150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31" name="Line 29"/>
            <p:cNvCxnSpPr/>
            <p:nvPr/>
          </p:nvCxnSpPr>
          <p:spPr bwMode="auto">
            <a:xfrm flipH="1">
              <a:off x="582930" y="3269615"/>
              <a:ext cx="89535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32" name="Text Box 30"/>
            <p:cNvSpPr txBox="1">
              <a:spLocks noChangeArrowheads="1"/>
            </p:cNvSpPr>
            <p:nvPr/>
          </p:nvSpPr>
          <p:spPr bwMode="auto">
            <a:xfrm>
              <a:off x="220980" y="313372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40</a:t>
              </a:r>
              <a:endParaRPr lang="en-US" sz="1200">
                <a:effectLst/>
                <a:latin typeface="Times New Roman"/>
                <a:ea typeface="Times New Roman"/>
              </a:endParaRPr>
            </a:p>
          </p:txBody>
        </p:sp>
        <p:cxnSp>
          <p:nvCxnSpPr>
            <p:cNvPr id="33" name="Line 31"/>
            <p:cNvCxnSpPr/>
            <p:nvPr/>
          </p:nvCxnSpPr>
          <p:spPr bwMode="auto">
            <a:xfrm flipH="1">
              <a:off x="557530" y="1282065"/>
              <a:ext cx="941705" cy="825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34" name="Text Box 32"/>
            <p:cNvSpPr txBox="1">
              <a:spLocks noChangeArrowheads="1"/>
            </p:cNvSpPr>
            <p:nvPr/>
          </p:nvSpPr>
          <p:spPr bwMode="auto">
            <a:xfrm>
              <a:off x="1322070" y="184023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200">
                  <a:effectLst/>
                  <a:latin typeface="Times New Roman"/>
                  <a:ea typeface="Times New Roman"/>
                </a:rPr>
                <a:t>50</a:t>
              </a:r>
              <a:endParaRPr lang="en-US" sz="1200">
                <a:effectLst/>
                <a:latin typeface="Times New Roman"/>
                <a:ea typeface="Times New Roman"/>
              </a:endParaRPr>
            </a:p>
          </p:txBody>
        </p:sp>
      </p:grpSp>
      <p:sp>
        <p:nvSpPr>
          <p:cNvPr id="35" name="مستطيل 34"/>
          <p:cNvSpPr/>
          <p:nvPr/>
        </p:nvSpPr>
        <p:spPr>
          <a:xfrm>
            <a:off x="5510363" y="3593949"/>
            <a:ext cx="3120077" cy="830997"/>
          </a:xfrm>
          <a:prstGeom prst="rect">
            <a:avLst/>
          </a:prstGeom>
        </p:spPr>
        <p:txBody>
          <a:bodyPr wrap="square">
            <a:spAutoFit/>
          </a:bodyPr>
          <a:lstStyle/>
          <a:p>
            <a:pPr algn="ctr"/>
            <a:r>
              <a:rPr lang="ar-SA" sz="2400" b="1" dirty="0">
                <a:cs typeface="Akhbar MT" pitchFamily="2" charset="-78"/>
              </a:rPr>
              <a:t>اشتقاق منحنى الطلب باستخدام منحنيات السواء</a:t>
            </a:r>
            <a:endParaRPr lang="ar-SA" sz="2400" dirty="0">
              <a:cs typeface="Akhbar MT" pitchFamily="2" charset="-78"/>
            </a:endParaRPr>
          </a:p>
        </p:txBody>
      </p:sp>
      <p:sp>
        <p:nvSpPr>
          <p:cNvPr id="36" name="مستطيل 35"/>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406916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dirty="0" smtClean="0">
                <a:cs typeface="Akhbar MT" pitchFamily="2" charset="-78"/>
              </a:rPr>
              <a:t>خلال هذه المحاضرة سنتعلم ما يلي:</a:t>
            </a:r>
            <a:endParaRPr lang="en-US" sz="3200" dirty="0">
              <a:cs typeface="Akhbar MT" pitchFamily="2" charset="-78"/>
            </a:endParaRPr>
          </a:p>
        </p:txBody>
      </p:sp>
      <p:sp>
        <p:nvSpPr>
          <p:cNvPr id="3" name="عنصر نائب للمحتوى 2"/>
          <p:cNvSpPr>
            <a:spLocks noGrp="1"/>
          </p:cNvSpPr>
          <p:nvPr>
            <p:ph idx="1"/>
          </p:nvPr>
        </p:nvSpPr>
        <p:spPr/>
        <p:txBody>
          <a:bodyPr>
            <a:normAutofit/>
          </a:bodyPr>
          <a:lstStyle/>
          <a:p>
            <a:pPr lvl="1">
              <a:lnSpc>
                <a:spcPct val="200000"/>
              </a:lnSpc>
            </a:pPr>
            <a:r>
              <a:rPr lang="ar-SA" sz="2000" dirty="0" smtClean="0">
                <a:cs typeface="Akhbar MT" pitchFamily="2" charset="-78"/>
              </a:rPr>
              <a:t>اشتقاق دوال الطلب الفردية </a:t>
            </a:r>
          </a:p>
          <a:p>
            <a:pPr lvl="1">
              <a:lnSpc>
                <a:spcPct val="200000"/>
              </a:lnSpc>
            </a:pPr>
            <a:r>
              <a:rPr lang="ar-SA" sz="2000" dirty="0" smtClean="0">
                <a:cs typeface="Akhbar MT" pitchFamily="2" charset="-78"/>
              </a:rPr>
              <a:t>اشتقاق منحنى الطلب</a:t>
            </a:r>
          </a:p>
          <a:p>
            <a:pPr lvl="1">
              <a:lnSpc>
                <a:spcPct val="200000"/>
              </a:lnSpc>
            </a:pPr>
            <a:r>
              <a:rPr lang="ar-SA" sz="2000" dirty="0" smtClean="0">
                <a:cs typeface="Akhbar MT" pitchFamily="2" charset="-78"/>
              </a:rPr>
              <a:t>توازن المستهلك</a:t>
            </a:r>
          </a:p>
          <a:p>
            <a:pPr lvl="1">
              <a:lnSpc>
                <a:spcPct val="200000"/>
              </a:lnSpc>
            </a:pPr>
            <a:r>
              <a:rPr lang="ar-SA" sz="2000" dirty="0" smtClean="0">
                <a:cs typeface="Akhbar MT" pitchFamily="2" charset="-78"/>
              </a:rPr>
              <a:t>تفضيلات المستهلك</a:t>
            </a:r>
          </a:p>
          <a:p>
            <a:pPr>
              <a:lnSpc>
                <a:spcPct val="200000"/>
              </a:lnSpc>
            </a:pPr>
            <a:endParaRPr lang="en-US" dirty="0">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latin typeface="Traditional Arabic" pitchFamily="18" charset="-78"/>
                <a:cs typeface="Traditional Arabic" pitchFamily="18" charset="-78"/>
              </a:rPr>
              <a:t>الفصل الثالث</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a:latin typeface="Traditional Arabic" pitchFamily="18" charset="-78"/>
                <a:cs typeface="Traditional Arabic" pitchFamily="18" charset="-78"/>
              </a:rPr>
              <a:t>نظرية المستهلك (سلوك المستهلك)</a:t>
            </a:r>
            <a:endParaRPr lang="en-US"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85138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a:latin typeface="Traditional Arabic" pitchFamily="18" charset="-78"/>
                <a:cs typeface="Traditional Arabic" pitchFamily="18" charset="-78"/>
              </a:rPr>
              <a:t>اشتقاق دوال الطلب الفردية وفقاً لمنهج المنفعة الكلاسيكية</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755576" y="2323652"/>
            <a:ext cx="7632848" cy="4129684"/>
          </a:xfrm>
        </p:spPr>
        <p:txBody>
          <a:bodyPr>
            <a:normAutofit/>
          </a:bodyPr>
          <a:lstStyle/>
          <a:p>
            <a:pPr algn="just">
              <a:lnSpc>
                <a:spcPct val="150000"/>
              </a:lnSpc>
            </a:pPr>
            <a:r>
              <a:rPr lang="ar-SA" dirty="0">
                <a:latin typeface="Traditional Arabic" pitchFamily="18" charset="-78"/>
                <a:cs typeface="Traditional Arabic" pitchFamily="18" charset="-78"/>
              </a:rPr>
              <a:t>يترتب على استهلاك فرد ما لوحدات سلعة اكتسابه اشباعاً أو تحقيقه قدر معين من المنفعة الكلية وتزداد المنفعة الكلية بازدياد الوحدات المستهلكة من أي سلعة حتى يبلغ المستهلك حد الاشباع الكامل وهو ذلك المستوى من الاشباع الذي عنده لا يترتب على استهلاك الفرد لمزيد من وحدات السلعة أي ازدياد في منفعته الكلية. فالمنفعة الكلية هي مجموع منافع الوحدات المستهلكة من السلعة. وتعرف المنفعة الحدية </a:t>
            </a:r>
            <a:r>
              <a:rPr lang="en-US" dirty="0">
                <a:latin typeface="Traditional Arabic" pitchFamily="18" charset="-78"/>
                <a:cs typeface="Traditional Arabic" pitchFamily="18" charset="-78"/>
              </a:rPr>
              <a:t>Marginal Utility</a:t>
            </a:r>
            <a:r>
              <a:rPr lang="ar-SA" dirty="0">
                <a:latin typeface="Traditional Arabic" pitchFamily="18" charset="-78"/>
                <a:cs typeface="Traditional Arabic" pitchFamily="18" charset="-78"/>
              </a:rPr>
              <a:t> بأنها الزيادة في المنفعة الكلية الناشئة عن ازدياد عدد الوحدات المستهلكة من السلعة.</a:t>
            </a:r>
            <a:endParaRPr lang="en-US" dirty="0">
              <a:latin typeface="Traditional Arabic" pitchFamily="18" charset="-78"/>
              <a:cs typeface="Traditional Arabic" pitchFamily="18" charset="-78"/>
            </a:endParaRPr>
          </a:p>
        </p:txBody>
      </p:sp>
      <p:sp>
        <p:nvSpPr>
          <p:cNvPr id="4" name="مستطيل 3"/>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245027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لوحة قماشية 204"/>
          <p:cNvGrpSpPr/>
          <p:nvPr/>
        </p:nvGrpSpPr>
        <p:grpSpPr>
          <a:xfrm>
            <a:off x="1078976" y="837414"/>
            <a:ext cx="4861175" cy="5111865"/>
            <a:chOff x="0" y="0"/>
            <a:chExt cx="3459480" cy="4343400"/>
          </a:xfrm>
        </p:grpSpPr>
        <p:sp>
          <p:nvSpPr>
            <p:cNvPr id="5" name="مستطيل 4"/>
            <p:cNvSpPr/>
            <p:nvPr/>
          </p:nvSpPr>
          <p:spPr>
            <a:xfrm>
              <a:off x="0" y="0"/>
              <a:ext cx="3459480" cy="4343400"/>
            </a:xfrm>
            <a:prstGeom prst="rect">
              <a:avLst/>
            </a:prstGeom>
            <a:noFill/>
          </p:spPr>
        </p:sp>
        <p:cxnSp>
          <p:nvCxnSpPr>
            <p:cNvPr id="6" name="Line 111"/>
            <p:cNvCxnSpPr/>
            <p:nvPr/>
          </p:nvCxnSpPr>
          <p:spPr bwMode="auto">
            <a:xfrm flipV="1">
              <a:off x="563880" y="2371725"/>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12"/>
            <p:cNvCxnSpPr/>
            <p:nvPr/>
          </p:nvCxnSpPr>
          <p:spPr bwMode="auto">
            <a:xfrm>
              <a:off x="563880" y="3971925"/>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Text Box 113"/>
            <p:cNvSpPr txBox="1">
              <a:spLocks noChangeArrowheads="1"/>
            </p:cNvSpPr>
            <p:nvPr/>
          </p:nvSpPr>
          <p:spPr bwMode="auto">
            <a:xfrm>
              <a:off x="2849880" y="38576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a:t>
              </a:r>
            </a:p>
          </p:txBody>
        </p:sp>
        <p:sp>
          <p:nvSpPr>
            <p:cNvPr id="9" name="Text Box 114"/>
            <p:cNvSpPr txBox="1">
              <a:spLocks noChangeArrowheads="1"/>
            </p:cNvSpPr>
            <p:nvPr/>
          </p:nvSpPr>
          <p:spPr bwMode="auto">
            <a:xfrm>
              <a:off x="106680" y="2419350"/>
              <a:ext cx="533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cs typeface="Traditional Arabic"/>
                </a:rPr>
                <a:t>المنفعة الحدية</a:t>
              </a:r>
              <a:endParaRPr lang="en-US" sz="1400" b="1">
                <a:effectLst/>
                <a:latin typeface="Times New Roman"/>
                <a:ea typeface="Times New Roman"/>
              </a:endParaRPr>
            </a:p>
          </p:txBody>
        </p:sp>
        <p:cxnSp>
          <p:nvCxnSpPr>
            <p:cNvPr id="10" name="Line 115"/>
            <p:cNvCxnSpPr/>
            <p:nvPr/>
          </p:nvCxnSpPr>
          <p:spPr bwMode="auto">
            <a:xfrm flipV="1">
              <a:off x="568325" y="412750"/>
              <a:ext cx="635" cy="164719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116"/>
            <p:cNvCxnSpPr/>
            <p:nvPr/>
          </p:nvCxnSpPr>
          <p:spPr bwMode="auto">
            <a:xfrm>
              <a:off x="568325" y="2059940"/>
              <a:ext cx="228155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 name="Text Box 117"/>
            <p:cNvSpPr txBox="1">
              <a:spLocks noChangeArrowheads="1"/>
            </p:cNvSpPr>
            <p:nvPr/>
          </p:nvSpPr>
          <p:spPr bwMode="auto">
            <a:xfrm>
              <a:off x="2930525" y="1945640"/>
              <a:ext cx="34163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a:t>
              </a:r>
            </a:p>
          </p:txBody>
        </p:sp>
        <p:sp>
          <p:nvSpPr>
            <p:cNvPr id="13" name="Arc 118"/>
            <p:cNvSpPr>
              <a:spLocks/>
            </p:cNvSpPr>
            <p:nvPr/>
          </p:nvSpPr>
          <p:spPr bwMode="auto">
            <a:xfrm rot="11879947" flipV="1">
              <a:off x="808990" y="542290"/>
              <a:ext cx="1058545" cy="1718310"/>
            </a:xfrm>
            <a:custGeom>
              <a:avLst/>
              <a:gdLst>
                <a:gd name="G0" fmla="+- 5336 0 0"/>
                <a:gd name="G1" fmla="+- 21600 0 0"/>
                <a:gd name="G2" fmla="+- 21600 0 0"/>
                <a:gd name="T0" fmla="*/ 0 w 26936"/>
                <a:gd name="T1" fmla="*/ 670 h 21600"/>
                <a:gd name="T2" fmla="*/ 26936 w 26936"/>
                <a:gd name="T3" fmla="*/ 21600 h 21600"/>
                <a:gd name="T4" fmla="*/ 5336 w 26936"/>
                <a:gd name="T5" fmla="*/ 21600 h 21600"/>
              </a:gdLst>
              <a:ahLst/>
              <a:cxnLst>
                <a:cxn ang="0">
                  <a:pos x="T0" y="T1"/>
                </a:cxn>
                <a:cxn ang="0">
                  <a:pos x="T2" y="T3"/>
                </a:cxn>
                <a:cxn ang="0">
                  <a:pos x="T4" y="T5"/>
                </a:cxn>
              </a:cxnLst>
              <a:rect l="0" t="0" r="r" b="b"/>
              <a:pathLst>
                <a:path w="26936" h="21600" fill="none" extrusionOk="0">
                  <a:moveTo>
                    <a:pt x="-1" y="669"/>
                  </a:moveTo>
                  <a:cubicBezTo>
                    <a:pt x="1743" y="224"/>
                    <a:pt x="3536" y="-1"/>
                    <a:pt x="5336" y="0"/>
                  </a:cubicBezTo>
                  <a:cubicBezTo>
                    <a:pt x="17265" y="0"/>
                    <a:pt x="26936" y="9670"/>
                    <a:pt x="26936" y="21600"/>
                  </a:cubicBezTo>
                </a:path>
                <a:path w="26936" h="21600" stroke="0" extrusionOk="0">
                  <a:moveTo>
                    <a:pt x="-1" y="669"/>
                  </a:moveTo>
                  <a:cubicBezTo>
                    <a:pt x="1743" y="224"/>
                    <a:pt x="3536" y="-1"/>
                    <a:pt x="5336" y="0"/>
                  </a:cubicBezTo>
                  <a:cubicBezTo>
                    <a:pt x="17265" y="0"/>
                    <a:pt x="26936" y="9670"/>
                    <a:pt x="26936" y="21600"/>
                  </a:cubicBezTo>
                  <a:lnTo>
                    <a:pt x="5336"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sz="2000" b="1"/>
            </a:p>
          </p:txBody>
        </p:sp>
        <p:cxnSp>
          <p:nvCxnSpPr>
            <p:cNvPr id="14" name="Line 119"/>
            <p:cNvCxnSpPr/>
            <p:nvPr/>
          </p:nvCxnSpPr>
          <p:spPr bwMode="auto">
            <a:xfrm>
              <a:off x="1263650" y="905510"/>
              <a:ext cx="635" cy="306641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15" name="Line 120"/>
            <p:cNvCxnSpPr/>
            <p:nvPr/>
          </p:nvCxnSpPr>
          <p:spPr bwMode="auto">
            <a:xfrm>
              <a:off x="1711325" y="678815"/>
              <a:ext cx="635" cy="328358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16" name="Line 121"/>
            <p:cNvCxnSpPr/>
            <p:nvPr/>
          </p:nvCxnSpPr>
          <p:spPr bwMode="auto">
            <a:xfrm flipH="1">
              <a:off x="963930" y="1245235"/>
              <a:ext cx="9525" cy="272669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17" name="Line 122"/>
            <p:cNvCxnSpPr/>
            <p:nvPr/>
          </p:nvCxnSpPr>
          <p:spPr bwMode="auto">
            <a:xfrm flipH="1">
              <a:off x="588010" y="1236980"/>
              <a:ext cx="62865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18" name="Line 123"/>
            <p:cNvCxnSpPr/>
            <p:nvPr/>
          </p:nvCxnSpPr>
          <p:spPr bwMode="auto">
            <a:xfrm flipH="1">
              <a:off x="568960" y="902335"/>
              <a:ext cx="69469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9" name="Text Box 124"/>
            <p:cNvSpPr txBox="1">
              <a:spLocks noChangeArrowheads="1"/>
            </p:cNvSpPr>
            <p:nvPr/>
          </p:nvSpPr>
          <p:spPr bwMode="auto">
            <a:xfrm>
              <a:off x="668655" y="20669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X1</a:t>
              </a:r>
            </a:p>
          </p:txBody>
        </p:sp>
        <p:sp>
          <p:nvSpPr>
            <p:cNvPr id="20" name="Text Box 125"/>
            <p:cNvSpPr txBox="1">
              <a:spLocks noChangeArrowheads="1"/>
            </p:cNvSpPr>
            <p:nvPr/>
          </p:nvSpPr>
          <p:spPr bwMode="auto">
            <a:xfrm>
              <a:off x="963930" y="20669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a:t>
              </a:r>
              <a:r>
                <a:rPr lang="en-US" sz="1400" b="1" baseline="-25000">
                  <a:effectLst/>
                  <a:latin typeface="Times New Roman"/>
                  <a:ea typeface="Times New Roman"/>
                </a:rPr>
                <a:t>2</a:t>
              </a:r>
              <a:endParaRPr lang="en-US" sz="1400" b="1">
                <a:effectLst/>
                <a:latin typeface="Times New Roman"/>
                <a:ea typeface="Times New Roman"/>
              </a:endParaRPr>
            </a:p>
          </p:txBody>
        </p:sp>
        <p:sp>
          <p:nvSpPr>
            <p:cNvPr id="21" name="Text Box 126"/>
            <p:cNvSpPr txBox="1">
              <a:spLocks noChangeArrowheads="1"/>
            </p:cNvSpPr>
            <p:nvPr/>
          </p:nvSpPr>
          <p:spPr bwMode="auto">
            <a:xfrm>
              <a:off x="1478280" y="20669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X3</a:t>
              </a:r>
            </a:p>
          </p:txBody>
        </p:sp>
        <p:sp>
          <p:nvSpPr>
            <p:cNvPr id="22" name="Text Box 127"/>
            <p:cNvSpPr txBox="1">
              <a:spLocks noChangeArrowheads="1"/>
            </p:cNvSpPr>
            <p:nvPr/>
          </p:nvSpPr>
          <p:spPr bwMode="auto">
            <a:xfrm>
              <a:off x="170180" y="112395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M1</a:t>
              </a:r>
            </a:p>
          </p:txBody>
        </p:sp>
        <p:sp>
          <p:nvSpPr>
            <p:cNvPr id="23" name="Text Box 128"/>
            <p:cNvSpPr txBox="1">
              <a:spLocks noChangeArrowheads="1"/>
            </p:cNvSpPr>
            <p:nvPr/>
          </p:nvSpPr>
          <p:spPr bwMode="auto">
            <a:xfrm>
              <a:off x="160655" y="8001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M2</a:t>
              </a:r>
            </a:p>
          </p:txBody>
        </p:sp>
        <p:sp>
          <p:nvSpPr>
            <p:cNvPr id="24" name="Text Box 129"/>
            <p:cNvSpPr txBox="1">
              <a:spLocks noChangeArrowheads="1"/>
            </p:cNvSpPr>
            <p:nvPr/>
          </p:nvSpPr>
          <p:spPr bwMode="auto">
            <a:xfrm>
              <a:off x="176530" y="48577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M3</a:t>
              </a:r>
            </a:p>
          </p:txBody>
        </p:sp>
        <p:cxnSp>
          <p:nvCxnSpPr>
            <p:cNvPr id="25" name="Line 130"/>
            <p:cNvCxnSpPr/>
            <p:nvPr/>
          </p:nvCxnSpPr>
          <p:spPr bwMode="auto">
            <a:xfrm flipH="1">
              <a:off x="558800" y="673100"/>
              <a:ext cx="1200785"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26" name="Text Box 131"/>
            <p:cNvSpPr txBox="1">
              <a:spLocks noChangeArrowheads="1"/>
            </p:cNvSpPr>
            <p:nvPr/>
          </p:nvSpPr>
          <p:spPr bwMode="auto">
            <a:xfrm>
              <a:off x="249555" y="20669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0</a:t>
              </a:r>
            </a:p>
          </p:txBody>
        </p:sp>
        <p:sp>
          <p:nvSpPr>
            <p:cNvPr id="27" name="Text Box 132"/>
            <p:cNvSpPr txBox="1">
              <a:spLocks noChangeArrowheads="1"/>
            </p:cNvSpPr>
            <p:nvPr/>
          </p:nvSpPr>
          <p:spPr bwMode="auto">
            <a:xfrm>
              <a:off x="621030" y="104775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A</a:t>
              </a:r>
            </a:p>
          </p:txBody>
        </p:sp>
        <p:sp>
          <p:nvSpPr>
            <p:cNvPr id="28" name="Text Box 133"/>
            <p:cNvSpPr txBox="1">
              <a:spLocks noChangeArrowheads="1"/>
            </p:cNvSpPr>
            <p:nvPr/>
          </p:nvSpPr>
          <p:spPr bwMode="auto">
            <a:xfrm>
              <a:off x="906780" y="73342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B</a:t>
              </a:r>
            </a:p>
          </p:txBody>
        </p:sp>
        <p:sp>
          <p:nvSpPr>
            <p:cNvPr id="29" name="Text Box 134"/>
            <p:cNvSpPr txBox="1">
              <a:spLocks noChangeArrowheads="1"/>
            </p:cNvSpPr>
            <p:nvPr/>
          </p:nvSpPr>
          <p:spPr bwMode="auto">
            <a:xfrm>
              <a:off x="1087755" y="120015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C</a:t>
              </a:r>
            </a:p>
          </p:txBody>
        </p:sp>
        <p:sp>
          <p:nvSpPr>
            <p:cNvPr id="30" name="Text Box 135"/>
            <p:cNvSpPr txBox="1">
              <a:spLocks noChangeArrowheads="1"/>
            </p:cNvSpPr>
            <p:nvPr/>
          </p:nvSpPr>
          <p:spPr bwMode="auto">
            <a:xfrm>
              <a:off x="678180" y="40005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X1</a:t>
              </a:r>
            </a:p>
          </p:txBody>
        </p:sp>
        <p:sp>
          <p:nvSpPr>
            <p:cNvPr id="31" name="Text Box 136"/>
            <p:cNvSpPr txBox="1">
              <a:spLocks noChangeArrowheads="1"/>
            </p:cNvSpPr>
            <p:nvPr/>
          </p:nvSpPr>
          <p:spPr bwMode="auto">
            <a:xfrm>
              <a:off x="973455" y="40005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a:t>
              </a:r>
              <a:r>
                <a:rPr lang="en-US" sz="1400" b="1" baseline="-25000">
                  <a:effectLst/>
                  <a:latin typeface="Times New Roman"/>
                  <a:ea typeface="Times New Roman"/>
                </a:rPr>
                <a:t>2</a:t>
              </a:r>
              <a:endParaRPr lang="en-US" sz="1400" b="1">
                <a:effectLst/>
                <a:latin typeface="Times New Roman"/>
                <a:ea typeface="Times New Roman"/>
              </a:endParaRPr>
            </a:p>
          </p:txBody>
        </p:sp>
        <p:sp>
          <p:nvSpPr>
            <p:cNvPr id="32" name="Text Box 137"/>
            <p:cNvSpPr txBox="1">
              <a:spLocks noChangeArrowheads="1"/>
            </p:cNvSpPr>
            <p:nvPr/>
          </p:nvSpPr>
          <p:spPr bwMode="auto">
            <a:xfrm>
              <a:off x="1487805" y="40005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en-US" sz="1400" b="1">
                  <a:effectLst/>
                  <a:latin typeface="Times New Roman"/>
                  <a:ea typeface="Times New Roman"/>
                </a:rPr>
                <a:t>X3</a:t>
              </a:r>
            </a:p>
          </p:txBody>
        </p:sp>
        <p:cxnSp>
          <p:nvCxnSpPr>
            <p:cNvPr id="33" name="Line 138"/>
            <p:cNvCxnSpPr/>
            <p:nvPr/>
          </p:nvCxnSpPr>
          <p:spPr bwMode="auto">
            <a:xfrm>
              <a:off x="941705" y="3352800"/>
              <a:ext cx="955675" cy="75501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34" name="Text Box 139"/>
            <p:cNvSpPr txBox="1">
              <a:spLocks noChangeArrowheads="1"/>
            </p:cNvSpPr>
            <p:nvPr/>
          </p:nvSpPr>
          <p:spPr bwMode="auto">
            <a:xfrm>
              <a:off x="1263650" y="95250"/>
              <a:ext cx="80835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b="1">
                  <a:effectLst/>
                  <a:latin typeface="Times New Roman"/>
                  <a:ea typeface="Times New Roman"/>
                  <a:cs typeface="Simplified Arabic"/>
                </a:rPr>
                <a:t>نقطة التشبع</a:t>
              </a:r>
              <a:endParaRPr lang="en-US" sz="1400" b="1">
                <a:effectLst/>
                <a:latin typeface="Times New Roman"/>
                <a:ea typeface="Times New Roman"/>
              </a:endParaRPr>
            </a:p>
          </p:txBody>
        </p:sp>
        <p:cxnSp>
          <p:nvCxnSpPr>
            <p:cNvPr id="35" name="AutoShape 140"/>
            <p:cNvCxnSpPr>
              <a:cxnSpLocks noChangeShapeType="1"/>
            </p:cNvCxnSpPr>
            <p:nvPr/>
          </p:nvCxnSpPr>
          <p:spPr bwMode="auto">
            <a:xfrm>
              <a:off x="1673860" y="345440"/>
              <a:ext cx="37465" cy="260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141"/>
            <p:cNvSpPr txBox="1">
              <a:spLocks noChangeArrowheads="1"/>
            </p:cNvSpPr>
            <p:nvPr/>
          </p:nvSpPr>
          <p:spPr bwMode="auto">
            <a:xfrm>
              <a:off x="97155" y="0"/>
              <a:ext cx="533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cs typeface="Traditional Arabic"/>
                </a:rPr>
                <a:t>المنفعة الكلية</a:t>
              </a:r>
              <a:endParaRPr lang="en-US" sz="1400" b="1">
                <a:effectLst/>
                <a:latin typeface="Times New Roman"/>
                <a:ea typeface="Times New Roman"/>
              </a:endParaRPr>
            </a:p>
          </p:txBody>
        </p:sp>
        <p:sp>
          <p:nvSpPr>
            <p:cNvPr id="37" name="Text Box 142"/>
            <p:cNvSpPr txBox="1">
              <a:spLocks noChangeArrowheads="1"/>
            </p:cNvSpPr>
            <p:nvPr/>
          </p:nvSpPr>
          <p:spPr bwMode="auto">
            <a:xfrm>
              <a:off x="2125980" y="605790"/>
              <a:ext cx="5238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U(x)</a:t>
              </a:r>
            </a:p>
          </p:txBody>
        </p:sp>
        <p:sp>
          <p:nvSpPr>
            <p:cNvPr id="38" name="Text Box 143"/>
            <p:cNvSpPr txBox="1">
              <a:spLocks noChangeArrowheads="1"/>
            </p:cNvSpPr>
            <p:nvPr/>
          </p:nvSpPr>
          <p:spPr bwMode="auto">
            <a:xfrm>
              <a:off x="1754505" y="3262630"/>
              <a:ext cx="5905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en-US" sz="1400" b="1">
                  <a:effectLst/>
                  <a:latin typeface="Times New Roman"/>
                  <a:ea typeface="Times New Roman"/>
                </a:rPr>
                <a:t>Mu(x)</a:t>
              </a:r>
            </a:p>
          </p:txBody>
        </p:sp>
      </p:grpSp>
      <p:sp>
        <p:nvSpPr>
          <p:cNvPr id="39" name="مستطيل 38"/>
          <p:cNvSpPr/>
          <p:nvPr/>
        </p:nvSpPr>
        <p:spPr>
          <a:xfrm>
            <a:off x="5189979" y="3682725"/>
            <a:ext cx="3441473" cy="646331"/>
          </a:xfrm>
          <a:prstGeom prst="rect">
            <a:avLst/>
          </a:prstGeom>
        </p:spPr>
        <p:txBody>
          <a:bodyPr wrap="square">
            <a:spAutoFit/>
          </a:bodyPr>
          <a:lstStyle/>
          <a:p>
            <a:r>
              <a:rPr lang="ar-SA" b="1" dirty="0">
                <a:cs typeface="Akhbar MT" pitchFamily="2" charset="-78"/>
              </a:rPr>
              <a:t>شكل (1): المنفعة الكلية للسعلة (</a:t>
            </a:r>
            <a:r>
              <a:rPr lang="en-US" b="1" dirty="0">
                <a:cs typeface="Akhbar MT" pitchFamily="2" charset="-78"/>
              </a:rPr>
              <a:t>X</a:t>
            </a:r>
            <a:r>
              <a:rPr lang="ar-SA" b="1" dirty="0">
                <a:cs typeface="Akhbar MT" pitchFamily="2" charset="-78"/>
              </a:rPr>
              <a:t>) والمنفعة الحدية </a:t>
            </a:r>
            <a:r>
              <a:rPr lang="en-US" b="1" dirty="0">
                <a:cs typeface="Akhbar MT" pitchFamily="2" charset="-78"/>
              </a:rPr>
              <a:t>Mu(x)</a:t>
            </a:r>
          </a:p>
        </p:txBody>
      </p:sp>
      <p:sp>
        <p:nvSpPr>
          <p:cNvPr id="40" name="مستطيل 39"/>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974587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1052736"/>
            <a:ext cx="7776980" cy="5184576"/>
          </a:xfrm>
        </p:spPr>
        <p:txBody>
          <a:bodyPr>
            <a:normAutofit/>
          </a:bodyPr>
          <a:lstStyle/>
          <a:p>
            <a:pPr algn="just">
              <a:lnSpc>
                <a:spcPct val="150000"/>
              </a:lnSpc>
            </a:pPr>
            <a:r>
              <a:rPr lang="ar-SA" dirty="0">
                <a:latin typeface="Traditional Arabic" pitchFamily="18" charset="-78"/>
                <a:cs typeface="Traditional Arabic" pitchFamily="18" charset="-78"/>
              </a:rPr>
              <a:t>فمن الشكل (1) ومن خلال منحنى المنفعة الكلية يمكن رسم منحنى المنفعة الحدية. فالمنفعة الحدية للوحدة </a:t>
            </a:r>
            <a:r>
              <a:rPr lang="en-US" dirty="0">
                <a:latin typeface="Traditional Arabic" pitchFamily="18" charset="-78"/>
                <a:cs typeface="Traditional Arabic" pitchFamily="18" charset="-78"/>
              </a:rPr>
              <a:t>X2</a:t>
            </a:r>
            <a:r>
              <a:rPr lang="ar-SA" dirty="0">
                <a:latin typeface="Traditional Arabic" pitchFamily="18" charset="-78"/>
                <a:cs typeface="Traditional Arabic" pitchFamily="18" charset="-78"/>
              </a:rPr>
              <a:t> كانت المسافة </a:t>
            </a:r>
            <a:r>
              <a:rPr lang="en-US" dirty="0">
                <a:latin typeface="Traditional Arabic" pitchFamily="18" charset="-78"/>
                <a:cs typeface="Traditional Arabic" pitchFamily="18" charset="-78"/>
              </a:rPr>
              <a:t>M2-M1</a:t>
            </a:r>
            <a:r>
              <a:rPr lang="ar-SA" dirty="0">
                <a:latin typeface="Traditional Arabic" pitchFamily="18" charset="-78"/>
                <a:cs typeface="Traditional Arabic" pitchFamily="18" charset="-78"/>
              </a:rPr>
              <a:t> وهي نفس المسافة </a:t>
            </a:r>
            <a:r>
              <a:rPr lang="en-US" dirty="0">
                <a:latin typeface="Traditional Arabic" pitchFamily="18" charset="-78"/>
                <a:cs typeface="Traditional Arabic" pitchFamily="18" charset="-78"/>
              </a:rPr>
              <a:t>0M2</a:t>
            </a:r>
            <a:r>
              <a:rPr lang="ar-SA"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algn="just">
              <a:lnSpc>
                <a:spcPct val="150000"/>
              </a:lnSpc>
            </a:pPr>
            <a:r>
              <a:rPr lang="ar-SA" dirty="0">
                <a:latin typeface="Traditional Arabic" pitchFamily="18" charset="-78"/>
                <a:cs typeface="Traditional Arabic" pitchFamily="18" charset="-78"/>
              </a:rPr>
              <a:t>فاذا كان الفرد يستهلك الكمية </a:t>
            </a:r>
            <a:r>
              <a:rPr lang="en-US" dirty="0">
                <a:latin typeface="Traditional Arabic" pitchFamily="18" charset="-78"/>
                <a:cs typeface="Traditional Arabic" pitchFamily="18" charset="-78"/>
              </a:rPr>
              <a:t>X1</a:t>
            </a:r>
            <a:r>
              <a:rPr lang="ar-SA" dirty="0">
                <a:latin typeface="Traditional Arabic" pitchFamily="18" charset="-78"/>
                <a:cs typeface="Traditional Arabic" pitchFamily="18" charset="-78"/>
              </a:rPr>
              <a:t> لكل وحدة زمنية ثم ازداد استهلاكه الى </a:t>
            </a:r>
            <a:r>
              <a:rPr lang="en-US" dirty="0">
                <a:latin typeface="Traditional Arabic" pitchFamily="18" charset="-78"/>
                <a:cs typeface="Traditional Arabic" pitchFamily="18" charset="-78"/>
              </a:rPr>
              <a:t>X2</a:t>
            </a:r>
            <a:r>
              <a:rPr lang="ar-SA" dirty="0">
                <a:latin typeface="Traditional Arabic" pitchFamily="18" charset="-78"/>
                <a:cs typeface="Traditional Arabic" pitchFamily="18" charset="-78"/>
              </a:rPr>
              <a:t> فان منفعته الكلية ستزداد من  </a:t>
            </a:r>
            <a:r>
              <a:rPr lang="en-US" dirty="0">
                <a:latin typeface="Traditional Arabic" pitchFamily="18" charset="-78"/>
                <a:cs typeface="Traditional Arabic" pitchFamily="18" charset="-78"/>
              </a:rPr>
              <a:t>M1</a:t>
            </a:r>
            <a:r>
              <a:rPr lang="ar-SA" dirty="0">
                <a:latin typeface="Traditional Arabic" pitchFamily="18" charset="-78"/>
                <a:cs typeface="Traditional Arabic" pitchFamily="18" charset="-78"/>
              </a:rPr>
              <a:t>الى </a:t>
            </a:r>
            <a:r>
              <a:rPr lang="en-US" dirty="0">
                <a:latin typeface="Traditional Arabic" pitchFamily="18" charset="-78"/>
                <a:cs typeface="Traditional Arabic" pitchFamily="18" charset="-78"/>
              </a:rPr>
              <a:t>M2</a:t>
            </a:r>
            <a:r>
              <a:rPr lang="ar-SA" dirty="0">
                <a:latin typeface="Traditional Arabic" pitchFamily="18" charset="-78"/>
                <a:cs typeface="Traditional Arabic" pitchFamily="18" charset="-78"/>
              </a:rPr>
              <a:t> وعليه فان المنفعة الحدية للوحدة </a:t>
            </a:r>
            <a:r>
              <a:rPr lang="en-US" dirty="0">
                <a:latin typeface="Traditional Arabic" pitchFamily="18" charset="-78"/>
                <a:cs typeface="Traditional Arabic" pitchFamily="18" charset="-78"/>
              </a:rPr>
              <a:t>X2 </a:t>
            </a:r>
            <a:r>
              <a:rPr lang="ar-SA" dirty="0">
                <a:latin typeface="Traditional Arabic" pitchFamily="18" charset="-78"/>
                <a:cs typeface="Traditional Arabic" pitchFamily="18" charset="-78"/>
              </a:rPr>
              <a:t> هي </a:t>
            </a:r>
            <a:r>
              <a:rPr lang="en-US" dirty="0">
                <a:latin typeface="Traditional Arabic" pitchFamily="18" charset="-78"/>
                <a:cs typeface="Traditional Arabic" pitchFamily="18" charset="-78"/>
              </a:rPr>
              <a:t>M2-M1</a:t>
            </a:r>
            <a:r>
              <a:rPr lang="ar-SA"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a:p>
            <a:pPr algn="just">
              <a:lnSpc>
                <a:spcPct val="150000"/>
              </a:lnSpc>
            </a:pPr>
            <a:r>
              <a:rPr lang="ar-SA" dirty="0">
                <a:latin typeface="Traditional Arabic" pitchFamily="18" charset="-78"/>
                <a:cs typeface="Traditional Arabic" pitchFamily="18" charset="-78"/>
              </a:rPr>
              <a:t>وبمعنى آخر فالمنفعة الحدية للوحدة </a:t>
            </a:r>
            <a:r>
              <a:rPr lang="en-US" dirty="0">
                <a:latin typeface="Traditional Arabic" pitchFamily="18" charset="-78"/>
                <a:cs typeface="Traditional Arabic" pitchFamily="18" charset="-78"/>
              </a:rPr>
              <a:t>X2</a:t>
            </a:r>
            <a:r>
              <a:rPr lang="ar-SA" dirty="0">
                <a:latin typeface="Traditional Arabic" pitchFamily="18" charset="-78"/>
                <a:cs typeface="Traditional Arabic" pitchFamily="18" charset="-78"/>
              </a:rPr>
              <a:t> هي متوسط ميل منحنى المنفعة الكلية فيما بين النقطتين  </a:t>
            </a:r>
            <a:r>
              <a:rPr lang="en-US" dirty="0">
                <a:latin typeface="Traditional Arabic" pitchFamily="18" charset="-78"/>
                <a:cs typeface="Traditional Arabic" pitchFamily="18" charset="-78"/>
              </a:rPr>
              <a:t>A</a:t>
            </a:r>
            <a:r>
              <a:rPr lang="ar-SA" dirty="0">
                <a:latin typeface="Traditional Arabic" pitchFamily="18" charset="-78"/>
                <a:cs typeface="Traditional Arabic" pitchFamily="18" charset="-78"/>
              </a:rPr>
              <a:t>و</a:t>
            </a:r>
            <a:r>
              <a:rPr lang="en-US" dirty="0">
                <a:latin typeface="Traditional Arabic" pitchFamily="18" charset="-78"/>
                <a:cs typeface="Traditional Arabic" pitchFamily="18" charset="-78"/>
              </a:rPr>
              <a:t> B</a:t>
            </a:r>
            <a:r>
              <a:rPr lang="ar-SA" dirty="0">
                <a:latin typeface="Traditional Arabic" pitchFamily="18" charset="-78"/>
                <a:cs typeface="Traditional Arabic" pitchFamily="18" charset="-78"/>
              </a:rPr>
              <a:t>. وهنا يجب أن نلاحظ أن كل وحدة إضافية للمستهلك من السلعة يضيف أقل فأقل إلى الاشباع الكلي حتى </a:t>
            </a:r>
            <a:r>
              <a:rPr lang="ar-SA" dirty="0" err="1">
                <a:latin typeface="Traditional Arabic" pitchFamily="18" charset="-78"/>
                <a:cs typeface="Traditional Arabic" pitchFamily="18" charset="-78"/>
              </a:rPr>
              <a:t>لايضيف</a:t>
            </a:r>
            <a:r>
              <a:rPr lang="ar-SA" dirty="0">
                <a:latin typeface="Traditional Arabic" pitchFamily="18" charset="-78"/>
                <a:cs typeface="Traditional Arabic" pitchFamily="18" charset="-78"/>
              </a:rPr>
              <a:t> أي شيء على الاطلاق وهذا ما يعرف بمبدأ تناقص المنفعة الحدية.</a:t>
            </a:r>
            <a:endParaRPr lang="en-US" dirty="0">
              <a:latin typeface="Traditional Arabic" pitchFamily="18" charset="-78"/>
              <a:cs typeface="Traditional Arabic" pitchFamily="18" charset="-78"/>
            </a:endParaRPr>
          </a:p>
        </p:txBody>
      </p:sp>
      <p:sp>
        <p:nvSpPr>
          <p:cNvPr id="4" name="مستطيل 3"/>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05371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548680"/>
            <a:ext cx="7024744" cy="1143000"/>
          </a:xfrm>
        </p:spPr>
        <p:txBody>
          <a:bodyPr>
            <a:normAutofit/>
          </a:bodyPr>
          <a:lstStyle/>
          <a:p>
            <a:r>
              <a:rPr lang="ar-SA" b="1" dirty="0">
                <a:latin typeface="Traditional Arabic" pitchFamily="18" charset="-78"/>
                <a:cs typeface="Traditional Arabic" pitchFamily="18" charset="-78"/>
              </a:rPr>
              <a:t>اشتقاق منحنى الطلب</a:t>
            </a:r>
            <a:r>
              <a:rPr lang="ar-SA" b="1"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971600" y="1844824"/>
            <a:ext cx="7272808" cy="4392488"/>
          </a:xfrm>
        </p:spPr>
        <p:txBody>
          <a:bodyPr>
            <a:normAutofit/>
          </a:bodyPr>
          <a:lstStyle/>
          <a:p>
            <a:pPr algn="just">
              <a:lnSpc>
                <a:spcPct val="150000"/>
              </a:lnSpc>
            </a:pPr>
            <a:r>
              <a:rPr lang="ar-SA" dirty="0">
                <a:latin typeface="Traditional Arabic" pitchFamily="18" charset="-78"/>
                <a:cs typeface="Traditional Arabic" pitchFamily="18" charset="-78"/>
              </a:rPr>
              <a:t>وتختلف قيمة المنفعة من الريال المنصرف على الوحدات المستهلكة من السلعة وذلك باختلاف سعر الوحدة، فقيمة منفعة الريال هي عبارة عن المنفعة الحدية المستهلكة من السلعة مقسومة على سعر الوحدة، وبالتالي عند زيادة سعر الوحدة تنخفض قيمة منفعة الريال وحتى يحصل المستهلك على التوازن فإنه مع زيادة السعر فإن المنفعة الحدية ستزداد. ومن الجدول التالي الذي يوضح أن اختلاف السعر من 2 ريال إلى ريال واحد إلى نصف ريال فيحصل التوازن عند استهلاك وحدة واحدة وأربع وحدات وخمس وحدات على التوالي، ومن ثم يمكن اشتقاق جدول ومنحنى الطلب كما يلي:</a:t>
            </a:r>
            <a:endParaRPr lang="en-US" dirty="0">
              <a:latin typeface="Traditional Arabic" pitchFamily="18" charset="-78"/>
              <a:cs typeface="Traditional Arabic" pitchFamily="18" charset="-78"/>
            </a:endParaRPr>
          </a:p>
          <a:p>
            <a:pPr algn="just">
              <a:lnSpc>
                <a:spcPct val="150000"/>
              </a:lnSpc>
            </a:pPr>
            <a:endParaRPr lang="ar-SA" dirty="0">
              <a:latin typeface="Traditional Arabic" pitchFamily="18" charset="-78"/>
              <a:cs typeface="Traditional Arabic" pitchFamily="18" charset="-78"/>
            </a:endParaRPr>
          </a:p>
        </p:txBody>
      </p:sp>
      <p:sp>
        <p:nvSpPr>
          <p:cNvPr id="4" name="مستطيل 3"/>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712649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r"/>
            <a:r>
              <a:rPr lang="ar-SA" dirty="0">
                <a:latin typeface="Traditional Arabic" pitchFamily="18" charset="-78"/>
                <a:cs typeface="Traditional Arabic" pitchFamily="18" charset="-78"/>
              </a:rPr>
              <a:t>لنفترض الجدول التالي</a:t>
            </a:r>
            <a:r>
              <a:rPr lang="ar-SA" dirty="0" smtClean="0">
                <a:latin typeface="Traditional Arabic" pitchFamily="18" charset="-78"/>
                <a:cs typeface="Traditional Arabic" pitchFamily="18" charset="-78"/>
              </a:rPr>
              <a:t>:</a:t>
            </a:r>
            <a:endParaRPr lang="ar-SA" dirty="0">
              <a:latin typeface="Traditional Arabic" pitchFamily="18" charset="-78"/>
              <a:cs typeface="Traditional Arabic" pitchFamily="18"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003242376"/>
              </p:ext>
            </p:extLst>
          </p:nvPr>
        </p:nvGraphicFramePr>
        <p:xfrm>
          <a:off x="2496314" y="1628800"/>
          <a:ext cx="4845233" cy="2903836"/>
        </p:xfrm>
        <a:graphic>
          <a:graphicData uri="http://schemas.openxmlformats.org/drawingml/2006/table">
            <a:tbl>
              <a:tblPr rtl="1" firstRow="1" firstCol="1" bandRow="1" bandCol="1">
                <a:tableStyleId>{5C22544A-7EE6-4342-B048-85BDC9FD1C3A}</a:tableStyleId>
              </a:tblPr>
              <a:tblGrid>
                <a:gridCol w="2602295">
                  <a:extLst>
                    <a:ext uri="{9D8B030D-6E8A-4147-A177-3AD203B41FA5}">
                      <a16:colId xmlns:a16="http://schemas.microsoft.com/office/drawing/2014/main" val="20000"/>
                    </a:ext>
                  </a:extLst>
                </a:gridCol>
                <a:gridCol w="2242938">
                  <a:extLst>
                    <a:ext uri="{9D8B030D-6E8A-4147-A177-3AD203B41FA5}">
                      <a16:colId xmlns:a16="http://schemas.microsoft.com/office/drawing/2014/main" val="20001"/>
                    </a:ext>
                  </a:extLst>
                </a:gridCol>
              </a:tblGrid>
              <a:tr h="655258">
                <a:tc>
                  <a:txBody>
                    <a:bodyPr/>
                    <a:lstStyle/>
                    <a:p>
                      <a:pPr marL="0" marR="0" algn="ctr" rtl="1">
                        <a:lnSpc>
                          <a:spcPct val="115000"/>
                        </a:lnSpc>
                        <a:spcBef>
                          <a:spcPts val="0"/>
                        </a:spcBef>
                        <a:spcAft>
                          <a:spcPts val="0"/>
                        </a:spcAft>
                      </a:pPr>
                      <a:r>
                        <a:rPr lang="ar-SA" sz="1800" b="1" dirty="0">
                          <a:effectLst/>
                          <a:latin typeface="Traditional Arabic" pitchFamily="18" charset="-78"/>
                          <a:cs typeface="Traditional Arabic" pitchFamily="18" charset="-78"/>
                        </a:rPr>
                        <a:t>الوحدات المستهلكة بالريال</a:t>
                      </a:r>
                      <a:endParaRPr lang="en-US" sz="1600" b="1" dirty="0">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المنفعة الكلية</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0"/>
                  </a:ext>
                </a:extLst>
              </a:tr>
              <a:tr h="313246">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1</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12</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1"/>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2</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29</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2"/>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3</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39</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3"/>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4</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45</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4"/>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5</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48</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5"/>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6</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48</a:t>
                      </a:r>
                      <a:endParaRPr lang="en-US" sz="16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6"/>
                  </a:ext>
                </a:extLst>
              </a:tr>
              <a:tr h="322185">
                <a:tc>
                  <a:txBody>
                    <a:bodyPr/>
                    <a:lstStyle/>
                    <a:p>
                      <a:pPr marL="0" marR="0" algn="ctr" rtl="1">
                        <a:lnSpc>
                          <a:spcPct val="115000"/>
                        </a:lnSpc>
                        <a:spcBef>
                          <a:spcPts val="0"/>
                        </a:spcBef>
                        <a:spcAft>
                          <a:spcPts val="0"/>
                        </a:spcAft>
                      </a:pPr>
                      <a:r>
                        <a:rPr lang="ar-SA" sz="1800" b="1">
                          <a:effectLst/>
                          <a:latin typeface="Traditional Arabic" pitchFamily="18" charset="-78"/>
                          <a:cs typeface="Traditional Arabic" pitchFamily="18" charset="-78"/>
                        </a:rPr>
                        <a:t>7</a:t>
                      </a:r>
                      <a:endParaRPr lang="en-US" sz="16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800" b="1" dirty="0">
                          <a:effectLst/>
                          <a:latin typeface="Traditional Arabic" pitchFamily="18" charset="-78"/>
                          <a:cs typeface="Traditional Arabic" pitchFamily="18" charset="-78"/>
                        </a:rPr>
                        <a:t>51</a:t>
                      </a:r>
                      <a:endParaRPr lang="en-US" sz="1600" b="1" dirty="0">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7"/>
                  </a:ext>
                </a:extLst>
              </a:tr>
            </a:tbl>
          </a:graphicData>
        </a:graphic>
      </p:graphicFrame>
      <p:sp>
        <p:nvSpPr>
          <p:cNvPr id="5" name="مستطيل 4"/>
          <p:cNvSpPr/>
          <p:nvPr/>
        </p:nvSpPr>
        <p:spPr>
          <a:xfrm>
            <a:off x="755576" y="4725144"/>
            <a:ext cx="7200800" cy="646331"/>
          </a:xfrm>
          <a:prstGeom prst="rect">
            <a:avLst/>
          </a:prstGeom>
        </p:spPr>
        <p:txBody>
          <a:bodyPr wrap="square">
            <a:spAutoFit/>
          </a:bodyPr>
          <a:lstStyle/>
          <a:p>
            <a:pPr algn="ctr"/>
            <a:r>
              <a:rPr lang="ar-SA" b="1" dirty="0">
                <a:latin typeface="Traditional Arabic" pitchFamily="18" charset="-78"/>
                <a:cs typeface="Traditional Arabic" pitchFamily="18" charset="-78"/>
              </a:rPr>
              <a:t>ونرغب في اشتقاق الطلب عن السعر 2 ريال و1.5 ريال و 1 ريال</a:t>
            </a:r>
            <a:r>
              <a:rPr lang="ar-SA" b="1" dirty="0" smtClean="0">
                <a:latin typeface="Traditional Arabic" pitchFamily="18" charset="-78"/>
                <a:cs typeface="Traditional Arabic" pitchFamily="18" charset="-78"/>
              </a:rPr>
              <a:t>،</a:t>
            </a:r>
          </a:p>
          <a:p>
            <a:pPr algn="ctr"/>
            <a:r>
              <a:rPr lang="ar-SA" b="1" dirty="0" smtClean="0">
                <a:latin typeface="Traditional Arabic" pitchFamily="18" charset="-78"/>
                <a:cs typeface="Traditional Arabic" pitchFamily="18" charset="-78"/>
              </a:rPr>
              <a:t> </a:t>
            </a:r>
            <a:r>
              <a:rPr lang="ar-SA" b="1" dirty="0">
                <a:latin typeface="Traditional Arabic" pitchFamily="18" charset="-78"/>
                <a:cs typeface="Traditional Arabic" pitchFamily="18" charset="-78"/>
              </a:rPr>
              <a:t>فيتم حساب المنفعة الحدية وقسمتها على السعر المحدد.</a:t>
            </a:r>
            <a:endParaRPr lang="en-US" b="1" dirty="0">
              <a:latin typeface="Traditional Arabic" pitchFamily="18" charset="-78"/>
              <a:cs typeface="Traditional Arabic" pitchFamily="18" charset="-78"/>
            </a:endParaRPr>
          </a:p>
        </p:txBody>
      </p:sp>
      <p:sp>
        <p:nvSpPr>
          <p:cNvPr id="6" name="مستطيل 5"/>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45894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512981065"/>
              </p:ext>
            </p:extLst>
          </p:nvPr>
        </p:nvGraphicFramePr>
        <p:xfrm>
          <a:off x="1115616" y="1700809"/>
          <a:ext cx="6885156" cy="3443328"/>
        </p:xfrm>
        <a:graphic>
          <a:graphicData uri="http://schemas.openxmlformats.org/drawingml/2006/table">
            <a:tbl>
              <a:tblPr rtl="1" firstRow="1" firstCol="1" bandRow="1" bandCol="1">
                <a:tableStyleId>{5C22544A-7EE6-4342-B048-85BDC9FD1C3A}</a:tableStyleId>
              </a:tblPr>
              <a:tblGrid>
                <a:gridCol w="1349325">
                  <a:extLst>
                    <a:ext uri="{9D8B030D-6E8A-4147-A177-3AD203B41FA5}">
                      <a16:colId xmlns:a16="http://schemas.microsoft.com/office/drawing/2014/main" val="20000"/>
                    </a:ext>
                  </a:extLst>
                </a:gridCol>
                <a:gridCol w="761531">
                  <a:extLst>
                    <a:ext uri="{9D8B030D-6E8A-4147-A177-3AD203B41FA5}">
                      <a16:colId xmlns:a16="http://schemas.microsoft.com/office/drawing/2014/main" val="20001"/>
                    </a:ext>
                  </a:extLst>
                </a:gridCol>
                <a:gridCol w="760000">
                  <a:extLst>
                    <a:ext uri="{9D8B030D-6E8A-4147-A177-3AD203B41FA5}">
                      <a16:colId xmlns:a16="http://schemas.microsoft.com/office/drawing/2014/main" val="20002"/>
                    </a:ext>
                  </a:extLst>
                </a:gridCol>
                <a:gridCol w="1301873">
                  <a:extLst>
                    <a:ext uri="{9D8B030D-6E8A-4147-A177-3AD203B41FA5}">
                      <a16:colId xmlns:a16="http://schemas.microsoft.com/office/drawing/2014/main" val="20003"/>
                    </a:ext>
                  </a:extLst>
                </a:gridCol>
                <a:gridCol w="1301873">
                  <a:extLst>
                    <a:ext uri="{9D8B030D-6E8A-4147-A177-3AD203B41FA5}">
                      <a16:colId xmlns:a16="http://schemas.microsoft.com/office/drawing/2014/main" val="20004"/>
                    </a:ext>
                  </a:extLst>
                </a:gridCol>
                <a:gridCol w="1410554">
                  <a:extLst>
                    <a:ext uri="{9D8B030D-6E8A-4147-A177-3AD203B41FA5}">
                      <a16:colId xmlns:a16="http://schemas.microsoft.com/office/drawing/2014/main" val="20005"/>
                    </a:ext>
                  </a:extLst>
                </a:gridCol>
              </a:tblGrid>
              <a:tr h="1049330">
                <a:tc>
                  <a:txBody>
                    <a:bodyPr/>
                    <a:lstStyle/>
                    <a:p>
                      <a:pPr marL="0" marR="0" algn="ctr" rtl="1">
                        <a:lnSpc>
                          <a:spcPct val="115000"/>
                        </a:lnSpc>
                        <a:spcBef>
                          <a:spcPts val="0"/>
                        </a:spcBef>
                        <a:spcAft>
                          <a:spcPts val="0"/>
                        </a:spcAft>
                      </a:pPr>
                      <a:r>
                        <a:rPr lang="ar-SA" sz="1200" dirty="0">
                          <a:effectLst/>
                        </a:rPr>
                        <a:t>الوحدات المستهلكة بالريال</a:t>
                      </a:r>
                      <a:endParaRPr lang="en-US" sz="1200" dirty="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المنفعة الكلية</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المنفعة الحدية</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المنفعة الحدية عند السعر 2 ريال</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المنفعة الحدية عند السعر 1 ريال</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المنفعة الحدية عند السعر 0.5 ريال</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29566">
                <a:tc>
                  <a:txBody>
                    <a:bodyPr/>
                    <a:lstStyle/>
                    <a:p>
                      <a:pPr marL="0" marR="0" algn="ctr" rtl="1">
                        <a:lnSpc>
                          <a:spcPct val="115000"/>
                        </a:lnSpc>
                        <a:spcBef>
                          <a:spcPts val="0"/>
                        </a:spcBef>
                        <a:spcAft>
                          <a:spcPts val="0"/>
                        </a:spcAft>
                      </a:pPr>
                      <a:r>
                        <a:rPr lang="ar-SA" sz="1200">
                          <a:effectLst/>
                        </a:rPr>
                        <a:t>1</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12</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12</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u="sng">
                          <a:effectLst/>
                        </a:rPr>
                        <a:t>6</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12</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24</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329566">
                <a:tc>
                  <a:txBody>
                    <a:bodyPr/>
                    <a:lstStyle/>
                    <a:p>
                      <a:pPr marL="0" marR="0" algn="ctr" rtl="1">
                        <a:lnSpc>
                          <a:spcPct val="115000"/>
                        </a:lnSpc>
                        <a:spcBef>
                          <a:spcPts val="0"/>
                        </a:spcBef>
                        <a:spcAft>
                          <a:spcPts val="0"/>
                        </a:spcAft>
                      </a:pPr>
                      <a:r>
                        <a:rPr lang="ar-SA" sz="1200">
                          <a:effectLst/>
                        </a:rPr>
                        <a:t>2</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29</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17</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8.5</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17</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34</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329566">
                <a:tc>
                  <a:txBody>
                    <a:bodyPr/>
                    <a:lstStyle/>
                    <a:p>
                      <a:pPr marL="0" marR="0" algn="ctr" rtl="1">
                        <a:lnSpc>
                          <a:spcPct val="115000"/>
                        </a:lnSpc>
                        <a:spcBef>
                          <a:spcPts val="0"/>
                        </a:spcBef>
                        <a:spcAft>
                          <a:spcPts val="0"/>
                        </a:spcAft>
                      </a:pPr>
                      <a:r>
                        <a:rPr lang="ar-SA" sz="1200">
                          <a:effectLst/>
                        </a:rPr>
                        <a:t>3</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39</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10</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5</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10</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20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358578">
                <a:tc>
                  <a:txBody>
                    <a:bodyPr/>
                    <a:lstStyle/>
                    <a:p>
                      <a:pPr marL="0" marR="0" algn="ctr" rtl="1">
                        <a:lnSpc>
                          <a:spcPct val="115000"/>
                        </a:lnSpc>
                        <a:spcBef>
                          <a:spcPts val="0"/>
                        </a:spcBef>
                        <a:spcAft>
                          <a:spcPts val="0"/>
                        </a:spcAft>
                      </a:pPr>
                      <a:r>
                        <a:rPr lang="ar-SA" sz="1200">
                          <a:effectLst/>
                        </a:rPr>
                        <a:t>4</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45</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6</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3</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u="sng">
                          <a:effectLst/>
                        </a:rPr>
                        <a:t>6</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12</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358578">
                <a:tc>
                  <a:txBody>
                    <a:bodyPr/>
                    <a:lstStyle/>
                    <a:p>
                      <a:pPr marL="0" marR="0" algn="ctr" rtl="1">
                        <a:lnSpc>
                          <a:spcPct val="115000"/>
                        </a:lnSpc>
                        <a:spcBef>
                          <a:spcPts val="0"/>
                        </a:spcBef>
                        <a:spcAft>
                          <a:spcPts val="0"/>
                        </a:spcAft>
                      </a:pPr>
                      <a:r>
                        <a:rPr lang="ar-SA" sz="1200">
                          <a:effectLst/>
                        </a:rPr>
                        <a:t>5</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48</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3</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1.5</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3</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u="sng">
                          <a:effectLst/>
                        </a:rPr>
                        <a:t>6</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329566">
                <a:tc>
                  <a:txBody>
                    <a:bodyPr/>
                    <a:lstStyle/>
                    <a:p>
                      <a:pPr marL="0" marR="0" algn="ctr" rtl="1">
                        <a:lnSpc>
                          <a:spcPct val="115000"/>
                        </a:lnSpc>
                        <a:spcBef>
                          <a:spcPts val="0"/>
                        </a:spcBef>
                        <a:spcAft>
                          <a:spcPts val="0"/>
                        </a:spcAft>
                      </a:pPr>
                      <a:r>
                        <a:rPr lang="ar-SA" sz="1200">
                          <a:effectLst/>
                        </a:rPr>
                        <a:t>6</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48</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0</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0</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0</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6"/>
                  </a:ext>
                </a:extLst>
              </a:tr>
              <a:tr h="358578">
                <a:tc>
                  <a:txBody>
                    <a:bodyPr/>
                    <a:lstStyle/>
                    <a:p>
                      <a:pPr marL="0" marR="0" algn="ctr" rtl="1">
                        <a:lnSpc>
                          <a:spcPct val="115000"/>
                        </a:lnSpc>
                        <a:spcBef>
                          <a:spcPts val="0"/>
                        </a:spcBef>
                        <a:spcAft>
                          <a:spcPts val="0"/>
                        </a:spcAft>
                      </a:pPr>
                      <a:r>
                        <a:rPr lang="ar-SA" sz="1200">
                          <a:effectLst/>
                        </a:rPr>
                        <a:t>7</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51</a:t>
                      </a:r>
                      <a:endParaRPr lang="en-US" sz="1200">
                        <a:effectLst/>
                        <a:latin typeface="Times New Roman"/>
                        <a:ea typeface="Times New Roman"/>
                      </a:endParaRPr>
                    </a:p>
                  </a:txBody>
                  <a:tcPr marL="68580" marR="68580" marT="0" marB="0" anchor="ctr"/>
                </a:tc>
                <a:tc>
                  <a:txBody>
                    <a:bodyPr/>
                    <a:lstStyle/>
                    <a:p>
                      <a:pPr marL="0" marR="0" algn="ctr" rtl="1">
                        <a:lnSpc>
                          <a:spcPct val="115000"/>
                        </a:lnSpc>
                        <a:spcBef>
                          <a:spcPts val="0"/>
                        </a:spcBef>
                        <a:spcAft>
                          <a:spcPts val="0"/>
                        </a:spcAft>
                      </a:pPr>
                      <a:r>
                        <a:rPr lang="ar-SA" sz="1200">
                          <a:effectLst/>
                        </a:rPr>
                        <a:t>-3</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-1.5</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a:effectLst/>
                        </a:rPr>
                        <a:t>-2</a:t>
                      </a:r>
                      <a:endParaRPr lang="en-US" sz="1200">
                        <a:effectLst/>
                        <a:latin typeface="Times New Roman"/>
                        <a:ea typeface="Times New Roman"/>
                      </a:endParaRPr>
                    </a:p>
                  </a:txBody>
                  <a:tcPr marL="68580" marR="68580" marT="0" marB="0"/>
                </a:tc>
                <a:tc>
                  <a:txBody>
                    <a:bodyPr/>
                    <a:lstStyle/>
                    <a:p>
                      <a:pPr marL="0" marR="0" algn="ctr" rtl="1">
                        <a:lnSpc>
                          <a:spcPct val="115000"/>
                        </a:lnSpc>
                        <a:spcBef>
                          <a:spcPts val="0"/>
                        </a:spcBef>
                        <a:spcAft>
                          <a:spcPts val="0"/>
                        </a:spcAft>
                      </a:pPr>
                      <a:r>
                        <a:rPr lang="ar-SA" sz="1200" dirty="0">
                          <a:effectLst/>
                        </a:rPr>
                        <a:t>-6</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5" name="شكل بيضاوي 4"/>
          <p:cNvSpPr>
            <a:spLocks noChangeArrowheads="1"/>
          </p:cNvSpPr>
          <p:nvPr/>
        </p:nvSpPr>
        <p:spPr bwMode="auto">
          <a:xfrm>
            <a:off x="4648916" y="12393613"/>
            <a:ext cx="203200" cy="19050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6" name="شكل بيضاوي 5"/>
          <p:cNvSpPr>
            <a:spLocks noChangeArrowheads="1"/>
          </p:cNvSpPr>
          <p:nvPr/>
        </p:nvSpPr>
        <p:spPr bwMode="auto">
          <a:xfrm>
            <a:off x="4400373" y="2734444"/>
            <a:ext cx="203200" cy="19050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7" name="شكل بيضاوي 6"/>
          <p:cNvSpPr>
            <a:spLocks noChangeArrowheads="1"/>
          </p:cNvSpPr>
          <p:nvPr/>
        </p:nvSpPr>
        <p:spPr bwMode="auto">
          <a:xfrm>
            <a:off x="1748901" y="4102596"/>
            <a:ext cx="203200" cy="19050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8" name="شكل بيضاوي 7"/>
          <p:cNvSpPr>
            <a:spLocks noChangeArrowheads="1"/>
          </p:cNvSpPr>
          <p:nvPr/>
        </p:nvSpPr>
        <p:spPr bwMode="auto">
          <a:xfrm>
            <a:off x="3117053" y="3742556"/>
            <a:ext cx="203200" cy="19050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ar-SA"/>
          </a:p>
        </p:txBody>
      </p:sp>
      <p:sp>
        <p:nvSpPr>
          <p:cNvPr id="9" name="مستطيل 8"/>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670338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extLst>
              <p:ext uri="{D42A27DB-BD31-4B8C-83A1-F6EECF244321}">
                <p14:modId xmlns:p14="http://schemas.microsoft.com/office/powerpoint/2010/main" val="1728477372"/>
              </p:ext>
            </p:extLst>
          </p:nvPr>
        </p:nvGraphicFramePr>
        <p:xfrm>
          <a:off x="5796136" y="2060849"/>
          <a:ext cx="2575687" cy="2376265"/>
        </p:xfrm>
        <a:graphic>
          <a:graphicData uri="http://schemas.openxmlformats.org/drawingml/2006/table">
            <a:tbl>
              <a:tblPr rtl="1" firstRow="1" firstCol="1" bandRow="1" bandCol="1">
                <a:tableStyleId>{5C22544A-7EE6-4342-B048-85BDC9FD1C3A}</a:tableStyleId>
              </a:tblPr>
              <a:tblGrid>
                <a:gridCol w="1383359">
                  <a:extLst>
                    <a:ext uri="{9D8B030D-6E8A-4147-A177-3AD203B41FA5}">
                      <a16:colId xmlns:a16="http://schemas.microsoft.com/office/drawing/2014/main" val="20000"/>
                    </a:ext>
                  </a:extLst>
                </a:gridCol>
                <a:gridCol w="1192328">
                  <a:extLst>
                    <a:ext uri="{9D8B030D-6E8A-4147-A177-3AD203B41FA5}">
                      <a16:colId xmlns:a16="http://schemas.microsoft.com/office/drawing/2014/main" val="20001"/>
                    </a:ext>
                  </a:extLst>
                </a:gridCol>
              </a:tblGrid>
              <a:tr h="950506">
                <a:tc>
                  <a:txBody>
                    <a:bodyPr/>
                    <a:lstStyle/>
                    <a:p>
                      <a:pPr marL="0" marR="0" algn="ctr" rtl="1">
                        <a:lnSpc>
                          <a:spcPct val="115000"/>
                        </a:lnSpc>
                        <a:spcBef>
                          <a:spcPts val="0"/>
                        </a:spcBef>
                        <a:spcAft>
                          <a:spcPts val="0"/>
                        </a:spcAft>
                      </a:pPr>
                      <a:r>
                        <a:rPr lang="ar-SA" sz="1600" b="1" dirty="0">
                          <a:effectLst/>
                          <a:latin typeface="Traditional Arabic" pitchFamily="18" charset="-78"/>
                          <a:cs typeface="Traditional Arabic" pitchFamily="18" charset="-78"/>
                        </a:rPr>
                        <a:t>الوحدات المستهلكة بالريال</a:t>
                      </a:r>
                      <a:endParaRPr lang="en-US" sz="1400" b="1" dirty="0">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السعر</a:t>
                      </a:r>
                      <a:endParaRPr lang="en-US" sz="14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0"/>
                  </a:ext>
                </a:extLst>
              </a:tr>
              <a:tr h="475253">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5</a:t>
                      </a:r>
                      <a:endParaRPr lang="en-US" sz="14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0.5</a:t>
                      </a:r>
                      <a:endParaRPr lang="en-US" sz="14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1"/>
                  </a:ext>
                </a:extLst>
              </a:tr>
              <a:tr h="475253">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4</a:t>
                      </a:r>
                      <a:endParaRPr lang="en-US" sz="14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1</a:t>
                      </a:r>
                      <a:endParaRPr lang="en-US" sz="1400" b="1">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2"/>
                  </a:ext>
                </a:extLst>
              </a:tr>
              <a:tr h="475253">
                <a:tc>
                  <a:txBody>
                    <a:bodyPr/>
                    <a:lstStyle/>
                    <a:p>
                      <a:pPr marL="0" marR="0" algn="ctr" rtl="1">
                        <a:lnSpc>
                          <a:spcPct val="115000"/>
                        </a:lnSpc>
                        <a:spcBef>
                          <a:spcPts val="0"/>
                        </a:spcBef>
                        <a:spcAft>
                          <a:spcPts val="0"/>
                        </a:spcAft>
                      </a:pPr>
                      <a:r>
                        <a:rPr lang="ar-SA" sz="1600" b="1">
                          <a:effectLst/>
                          <a:latin typeface="Traditional Arabic" pitchFamily="18" charset="-78"/>
                          <a:cs typeface="Traditional Arabic" pitchFamily="18" charset="-78"/>
                        </a:rPr>
                        <a:t>1</a:t>
                      </a:r>
                      <a:endParaRPr lang="en-US" sz="1400" b="1">
                        <a:effectLst/>
                        <a:latin typeface="Traditional Arabic" pitchFamily="18" charset="-78"/>
                        <a:ea typeface="Times New Roman"/>
                        <a:cs typeface="Traditional Arabic" pitchFamily="18" charset="-78"/>
                      </a:endParaRPr>
                    </a:p>
                  </a:txBody>
                  <a:tcPr marL="68580" marR="68580" marT="0" marB="0" anchor="ctr"/>
                </a:tc>
                <a:tc>
                  <a:txBody>
                    <a:bodyPr/>
                    <a:lstStyle/>
                    <a:p>
                      <a:pPr marL="0" marR="0" algn="ctr" rtl="1">
                        <a:lnSpc>
                          <a:spcPct val="115000"/>
                        </a:lnSpc>
                        <a:spcBef>
                          <a:spcPts val="0"/>
                        </a:spcBef>
                        <a:spcAft>
                          <a:spcPts val="0"/>
                        </a:spcAft>
                      </a:pPr>
                      <a:r>
                        <a:rPr lang="ar-SA" sz="1600" b="1" dirty="0">
                          <a:effectLst/>
                          <a:latin typeface="Traditional Arabic" pitchFamily="18" charset="-78"/>
                          <a:cs typeface="Traditional Arabic" pitchFamily="18" charset="-78"/>
                        </a:rPr>
                        <a:t>2</a:t>
                      </a:r>
                      <a:endParaRPr lang="en-US" sz="1400" b="1" dirty="0">
                        <a:effectLst/>
                        <a:latin typeface="Traditional Arabic" pitchFamily="18" charset="-78"/>
                        <a:ea typeface="Times New Roman"/>
                        <a:cs typeface="Traditional Arabic" pitchFamily="18" charset="-78"/>
                      </a:endParaRPr>
                    </a:p>
                  </a:txBody>
                  <a:tcPr marL="68580" marR="68580" marT="0" marB="0" anchor="ctr"/>
                </a:tc>
                <a:extLst>
                  <a:ext uri="{0D108BD9-81ED-4DB2-BD59-A6C34878D82A}">
                    <a16:rowId xmlns:a16="http://schemas.microsoft.com/office/drawing/2014/main" val="10003"/>
                  </a:ext>
                </a:extLst>
              </a:tr>
            </a:tbl>
          </a:graphicData>
        </a:graphic>
      </p:graphicFrame>
      <p:sp>
        <p:nvSpPr>
          <p:cNvPr id="4" name="مستطيل 3"/>
          <p:cNvSpPr/>
          <p:nvPr/>
        </p:nvSpPr>
        <p:spPr>
          <a:xfrm>
            <a:off x="5436096" y="1500011"/>
            <a:ext cx="2951449" cy="369332"/>
          </a:xfrm>
          <a:prstGeom prst="rect">
            <a:avLst/>
          </a:prstGeom>
        </p:spPr>
        <p:txBody>
          <a:bodyPr wrap="none">
            <a:spAutoFit/>
          </a:bodyPr>
          <a:lstStyle/>
          <a:p>
            <a:r>
              <a:rPr lang="ar-SA" dirty="0"/>
              <a:t>فيصبح جدول الطلب كما يلي:</a:t>
            </a:r>
            <a:endParaRPr lang="en-US" dirty="0"/>
          </a:p>
        </p:txBody>
      </p:sp>
      <p:sp>
        <p:nvSpPr>
          <p:cNvPr id="6" name="مستطيل 5"/>
          <p:cNvSpPr/>
          <p:nvPr/>
        </p:nvSpPr>
        <p:spPr>
          <a:xfrm>
            <a:off x="971600" y="1361511"/>
            <a:ext cx="3419872" cy="646331"/>
          </a:xfrm>
          <a:prstGeom prst="rect">
            <a:avLst/>
          </a:prstGeom>
        </p:spPr>
        <p:txBody>
          <a:bodyPr wrap="square">
            <a:spAutoFit/>
          </a:bodyPr>
          <a:lstStyle/>
          <a:p>
            <a:r>
              <a:rPr lang="ar-SA" dirty="0"/>
              <a:t>وبالتالي يمكننا من اشتقاق منحنى الطلب ورسمه كما يلي:</a:t>
            </a:r>
            <a:endParaRPr lang="en-US" dirty="0"/>
          </a:p>
        </p:txBody>
      </p:sp>
      <p:grpSp>
        <p:nvGrpSpPr>
          <p:cNvPr id="7" name="لوحة قماشية 156"/>
          <p:cNvGrpSpPr/>
          <p:nvPr/>
        </p:nvGrpSpPr>
        <p:grpSpPr>
          <a:xfrm>
            <a:off x="1112520" y="2581592"/>
            <a:ext cx="3459480" cy="2119312"/>
            <a:chOff x="0" y="0"/>
            <a:chExt cx="3459480" cy="2119312"/>
          </a:xfrm>
        </p:grpSpPr>
        <p:sp>
          <p:nvSpPr>
            <p:cNvPr id="8" name="مستطيل 7"/>
            <p:cNvSpPr/>
            <p:nvPr/>
          </p:nvSpPr>
          <p:spPr>
            <a:xfrm>
              <a:off x="0" y="0"/>
              <a:ext cx="3459480" cy="2057400"/>
            </a:xfrm>
            <a:prstGeom prst="rect">
              <a:avLst/>
            </a:prstGeom>
            <a:noFill/>
          </p:spPr>
        </p:sp>
        <p:cxnSp>
          <p:nvCxnSpPr>
            <p:cNvPr id="9" name="Line 89"/>
            <p:cNvCxnSpPr/>
            <p:nvPr/>
          </p:nvCxnSpPr>
          <p:spPr bwMode="auto">
            <a:xfrm flipV="1">
              <a:off x="563880" y="95250"/>
              <a:ext cx="635"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90"/>
            <p:cNvCxnSpPr/>
            <p:nvPr/>
          </p:nvCxnSpPr>
          <p:spPr bwMode="auto">
            <a:xfrm>
              <a:off x="563880" y="1695450"/>
              <a:ext cx="22860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Text Box 91"/>
            <p:cNvSpPr txBox="1">
              <a:spLocks noChangeArrowheads="1"/>
            </p:cNvSpPr>
            <p:nvPr/>
          </p:nvSpPr>
          <p:spPr bwMode="auto">
            <a:xfrm>
              <a:off x="2621280" y="1643062"/>
              <a:ext cx="838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200" b="1" dirty="0">
                  <a:effectLst/>
                  <a:latin typeface="Times New Roman"/>
                  <a:ea typeface="Times New Roman"/>
                </a:rPr>
                <a:t>الكمية المطلوبة</a:t>
              </a:r>
              <a:endParaRPr lang="en-US" sz="1200" b="1" dirty="0">
                <a:effectLst/>
                <a:latin typeface="Times New Roman"/>
                <a:ea typeface="Times New Roman"/>
              </a:endParaRPr>
            </a:p>
          </p:txBody>
        </p:sp>
        <p:sp>
          <p:nvSpPr>
            <p:cNvPr id="12" name="Text Box 92"/>
            <p:cNvSpPr txBox="1">
              <a:spLocks noChangeArrowheads="1"/>
            </p:cNvSpPr>
            <p:nvPr/>
          </p:nvSpPr>
          <p:spPr bwMode="auto">
            <a:xfrm>
              <a:off x="106680" y="142875"/>
              <a:ext cx="533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cs typeface="Traditional Arabic"/>
                </a:rPr>
                <a:t>السعر</a:t>
              </a:r>
              <a:endParaRPr lang="en-US" sz="1400" b="1">
                <a:effectLst/>
                <a:latin typeface="Times New Roman"/>
                <a:ea typeface="Times New Roman"/>
              </a:endParaRPr>
            </a:p>
          </p:txBody>
        </p:sp>
        <p:cxnSp>
          <p:nvCxnSpPr>
            <p:cNvPr id="13" name="Line 93"/>
            <p:cNvCxnSpPr/>
            <p:nvPr/>
          </p:nvCxnSpPr>
          <p:spPr bwMode="auto">
            <a:xfrm>
              <a:off x="868680" y="849630"/>
              <a:ext cx="635" cy="84582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4" name="Text Box 94"/>
            <p:cNvSpPr txBox="1">
              <a:spLocks noChangeArrowheads="1"/>
            </p:cNvSpPr>
            <p:nvPr/>
          </p:nvSpPr>
          <p:spPr bwMode="auto">
            <a:xfrm>
              <a:off x="678180" y="172402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1</a:t>
              </a:r>
              <a:endParaRPr lang="en-US" sz="1400" b="1">
                <a:effectLst/>
                <a:latin typeface="Times New Roman"/>
                <a:ea typeface="Times New Roman"/>
              </a:endParaRPr>
            </a:p>
          </p:txBody>
        </p:sp>
        <p:sp>
          <p:nvSpPr>
            <p:cNvPr id="15" name="Text Box 95"/>
            <p:cNvSpPr txBox="1">
              <a:spLocks noChangeArrowheads="1"/>
            </p:cNvSpPr>
            <p:nvPr/>
          </p:nvSpPr>
          <p:spPr bwMode="auto">
            <a:xfrm>
              <a:off x="868680" y="1714500"/>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400" b="1">
                  <a:effectLst/>
                  <a:latin typeface="Times New Roman"/>
                  <a:ea typeface="Times New Roman"/>
                </a:rPr>
                <a:t>2</a:t>
              </a:r>
              <a:endParaRPr lang="en-US" sz="1400" b="1">
                <a:effectLst/>
                <a:latin typeface="Times New Roman"/>
                <a:ea typeface="Times New Roman"/>
              </a:endParaRPr>
            </a:p>
          </p:txBody>
        </p:sp>
        <p:sp>
          <p:nvSpPr>
            <p:cNvPr id="16" name="Text Box 96"/>
            <p:cNvSpPr txBox="1">
              <a:spLocks noChangeArrowheads="1"/>
            </p:cNvSpPr>
            <p:nvPr/>
          </p:nvSpPr>
          <p:spPr bwMode="auto">
            <a:xfrm>
              <a:off x="1030605" y="1714500"/>
              <a:ext cx="381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rtl="1">
                <a:spcBef>
                  <a:spcPts val="0"/>
                </a:spcBef>
                <a:spcAft>
                  <a:spcPts val="0"/>
                </a:spcAft>
              </a:pPr>
              <a:r>
                <a:rPr lang="ar-SA" sz="1400" b="1">
                  <a:effectLst/>
                  <a:latin typeface="Times New Roman"/>
                  <a:ea typeface="Times New Roman"/>
                </a:rPr>
                <a:t>3</a:t>
              </a:r>
              <a:endParaRPr lang="en-US" sz="1400" b="1">
                <a:effectLst/>
                <a:latin typeface="Times New Roman"/>
                <a:ea typeface="Times New Roman"/>
              </a:endParaRPr>
            </a:p>
          </p:txBody>
        </p:sp>
        <p:cxnSp>
          <p:nvCxnSpPr>
            <p:cNvPr id="17" name="Line 97"/>
            <p:cNvCxnSpPr/>
            <p:nvPr/>
          </p:nvCxnSpPr>
          <p:spPr bwMode="auto">
            <a:xfrm>
              <a:off x="868680" y="821055"/>
              <a:ext cx="933450" cy="638175"/>
            </a:xfrm>
            <a:prstGeom prst="line">
              <a:avLst/>
            </a:prstGeom>
            <a:noFill/>
            <a:ln w="19050">
              <a:solidFill>
                <a:srgbClr val="008080"/>
              </a:solidFill>
              <a:round/>
              <a:headEnd/>
              <a:tailEnd/>
            </a:ln>
            <a:extLst>
              <a:ext uri="{909E8E84-426E-40DD-AFC4-6F175D3DCCD1}">
                <a14:hiddenFill xmlns:a14="http://schemas.microsoft.com/office/drawing/2010/main">
                  <a:noFill/>
                </a14:hiddenFill>
              </a:ext>
            </a:extLst>
          </p:spPr>
        </p:cxnSp>
        <p:sp>
          <p:nvSpPr>
            <p:cNvPr id="18" name="Text Box 98"/>
            <p:cNvSpPr txBox="1">
              <a:spLocks noChangeArrowheads="1"/>
            </p:cNvSpPr>
            <p:nvPr/>
          </p:nvSpPr>
          <p:spPr bwMode="auto">
            <a:xfrm>
              <a:off x="1621155" y="900430"/>
              <a:ext cx="590550" cy="680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cs typeface="Simplified Arabic"/>
                </a:rPr>
                <a:t>منحنى الطلب</a:t>
              </a:r>
              <a:endParaRPr lang="en-US" sz="1400" b="1">
                <a:effectLst/>
                <a:latin typeface="Times New Roman"/>
                <a:ea typeface="Times New Roman"/>
              </a:endParaRPr>
            </a:p>
          </p:txBody>
        </p:sp>
        <p:sp>
          <p:nvSpPr>
            <p:cNvPr id="19" name="Text Box 99"/>
            <p:cNvSpPr txBox="1">
              <a:spLocks noChangeArrowheads="1"/>
            </p:cNvSpPr>
            <p:nvPr/>
          </p:nvSpPr>
          <p:spPr bwMode="auto">
            <a:xfrm>
              <a:off x="1325880" y="171450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4</a:t>
              </a:r>
              <a:endParaRPr lang="en-US" sz="1400" b="1">
                <a:effectLst/>
                <a:latin typeface="Times New Roman"/>
                <a:ea typeface="Times New Roman"/>
              </a:endParaRPr>
            </a:p>
          </p:txBody>
        </p:sp>
        <p:sp>
          <p:nvSpPr>
            <p:cNvPr id="20" name="Text Box 100"/>
            <p:cNvSpPr txBox="1">
              <a:spLocks noChangeArrowheads="1"/>
            </p:cNvSpPr>
            <p:nvPr/>
          </p:nvSpPr>
          <p:spPr bwMode="auto">
            <a:xfrm>
              <a:off x="1554480" y="171450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5</a:t>
              </a:r>
              <a:endParaRPr lang="en-US" sz="1400" b="1">
                <a:effectLst/>
                <a:latin typeface="Times New Roman"/>
                <a:ea typeface="Times New Roman"/>
              </a:endParaRPr>
            </a:p>
          </p:txBody>
        </p:sp>
        <p:sp>
          <p:nvSpPr>
            <p:cNvPr id="21" name="Text Box 101"/>
            <p:cNvSpPr txBox="1">
              <a:spLocks noChangeArrowheads="1"/>
            </p:cNvSpPr>
            <p:nvPr/>
          </p:nvSpPr>
          <p:spPr bwMode="auto">
            <a:xfrm>
              <a:off x="201930" y="685800"/>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2</a:t>
              </a:r>
              <a:endParaRPr lang="en-US" sz="1400" b="1">
                <a:effectLst/>
                <a:latin typeface="Times New Roman"/>
                <a:ea typeface="Times New Roman"/>
              </a:endParaRPr>
            </a:p>
          </p:txBody>
        </p:sp>
        <p:sp>
          <p:nvSpPr>
            <p:cNvPr id="22" name="Text Box 102"/>
            <p:cNvSpPr txBox="1">
              <a:spLocks noChangeArrowheads="1"/>
            </p:cNvSpPr>
            <p:nvPr/>
          </p:nvSpPr>
          <p:spPr bwMode="auto">
            <a:xfrm>
              <a:off x="211455" y="1081405"/>
              <a:ext cx="3619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1</a:t>
              </a:r>
              <a:endParaRPr lang="en-US" sz="1400" b="1">
                <a:effectLst/>
                <a:latin typeface="Times New Roman"/>
                <a:ea typeface="Times New Roman"/>
              </a:endParaRPr>
            </a:p>
          </p:txBody>
        </p:sp>
        <p:sp>
          <p:nvSpPr>
            <p:cNvPr id="23" name="Text Box 103"/>
            <p:cNvSpPr txBox="1">
              <a:spLocks noChangeArrowheads="1"/>
            </p:cNvSpPr>
            <p:nvPr/>
          </p:nvSpPr>
          <p:spPr bwMode="auto">
            <a:xfrm>
              <a:off x="135255" y="1323975"/>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rtl="1">
                <a:spcBef>
                  <a:spcPts val="0"/>
                </a:spcBef>
                <a:spcAft>
                  <a:spcPts val="0"/>
                </a:spcAft>
              </a:pPr>
              <a:r>
                <a:rPr lang="ar-SA" sz="1400" b="1">
                  <a:effectLst/>
                  <a:latin typeface="Times New Roman"/>
                  <a:ea typeface="Times New Roman"/>
                </a:rPr>
                <a:t>0.5</a:t>
              </a:r>
              <a:endParaRPr lang="en-US" sz="1400" b="1">
                <a:effectLst/>
                <a:latin typeface="Times New Roman"/>
                <a:ea typeface="Times New Roman"/>
              </a:endParaRPr>
            </a:p>
          </p:txBody>
        </p:sp>
        <p:cxnSp>
          <p:nvCxnSpPr>
            <p:cNvPr id="24" name="Line 104"/>
            <p:cNvCxnSpPr/>
            <p:nvPr/>
          </p:nvCxnSpPr>
          <p:spPr bwMode="auto">
            <a:xfrm>
              <a:off x="1497330" y="1249680"/>
              <a:ext cx="635" cy="47434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5" name="Line 105"/>
            <p:cNvCxnSpPr/>
            <p:nvPr/>
          </p:nvCxnSpPr>
          <p:spPr bwMode="auto">
            <a:xfrm>
              <a:off x="1764665" y="1440180"/>
              <a:ext cx="635" cy="26479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6" name="Line 106"/>
            <p:cNvCxnSpPr/>
            <p:nvPr/>
          </p:nvCxnSpPr>
          <p:spPr bwMode="auto">
            <a:xfrm flipH="1">
              <a:off x="563880" y="821055"/>
              <a:ext cx="305435"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7" name="Line 107"/>
            <p:cNvCxnSpPr/>
            <p:nvPr/>
          </p:nvCxnSpPr>
          <p:spPr bwMode="auto">
            <a:xfrm flipH="1">
              <a:off x="563880" y="1249680"/>
              <a:ext cx="93345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28" name="Line 108"/>
            <p:cNvCxnSpPr/>
            <p:nvPr/>
          </p:nvCxnSpPr>
          <p:spPr bwMode="auto">
            <a:xfrm flipH="1">
              <a:off x="573405" y="1440180"/>
              <a:ext cx="1181100" cy="635"/>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grpSp>
      <p:sp>
        <p:nvSpPr>
          <p:cNvPr id="29" name="مستطيل 28"/>
          <p:cNvSpPr/>
          <p:nvPr/>
        </p:nvSpPr>
        <p:spPr>
          <a:xfrm>
            <a:off x="4644008" y="-27384"/>
            <a:ext cx="3563888" cy="707886"/>
          </a:xfrm>
          <a:prstGeom prst="rect">
            <a:avLst/>
          </a:prstGeom>
        </p:spPr>
        <p:txBody>
          <a:bodyPr wrap="square">
            <a:spAutoFit/>
          </a:bodyPr>
          <a:lstStyle/>
          <a:p>
            <a:pPr algn="ctr"/>
            <a:r>
              <a:rPr lang="ar-SA" sz="2000" b="1" dirty="0">
                <a:latin typeface="Traditional Arabic" pitchFamily="18" charset="-78"/>
                <a:cs typeface="Traditional Arabic" pitchFamily="18" charset="-78"/>
              </a:rPr>
              <a:t>الفصل الثالث</a:t>
            </a:r>
            <a:endParaRPr lang="en-US" sz="2000" b="1" dirty="0">
              <a:latin typeface="Traditional Arabic" pitchFamily="18" charset="-78"/>
              <a:cs typeface="Traditional Arabic" pitchFamily="18" charset="-78"/>
            </a:endParaRPr>
          </a:p>
          <a:p>
            <a:pPr algn="ctr"/>
            <a:r>
              <a:rPr lang="ar-SA" sz="2000" b="1" dirty="0">
                <a:latin typeface="Traditional Arabic" pitchFamily="18" charset="-78"/>
                <a:cs typeface="Traditional Arabic" pitchFamily="18" charset="-78"/>
              </a:rPr>
              <a:t>نظرية المستهلك (سلوك المستهلك)</a:t>
            </a:r>
            <a:endParaRPr lang="en-US"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8959742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84</TotalTime>
  <Words>1072</Words>
  <Application>Microsoft Office PowerPoint</Application>
  <PresentationFormat>عرض على الشاشة (4:3)</PresentationFormat>
  <Paragraphs>221</Paragraphs>
  <Slides>16</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16</vt:i4>
      </vt:variant>
    </vt:vector>
  </HeadingPairs>
  <TitlesOfParts>
    <vt:vector size="24" baseType="lpstr">
      <vt:lpstr>Akhbar MT</vt:lpstr>
      <vt:lpstr>Century Gothic</vt:lpstr>
      <vt:lpstr>Simplified Arabic</vt:lpstr>
      <vt:lpstr>Tahoma</vt:lpstr>
      <vt:lpstr>Times New Roman</vt:lpstr>
      <vt:lpstr>Traditional Arabic</vt:lpstr>
      <vt:lpstr>Wingdings 2</vt:lpstr>
      <vt:lpstr>أوستن</vt:lpstr>
      <vt:lpstr>الحاسب في الاقتصاد التطبيقي</vt:lpstr>
      <vt:lpstr>خلال هذه المحاضرة سنتعلم ما يلي:</vt:lpstr>
      <vt:lpstr>اشتقاق دوال الطلب الفردية وفقاً لمنهج المنفعة الكلاسيكية:</vt:lpstr>
      <vt:lpstr>عرض تقديمي في PowerPoint</vt:lpstr>
      <vt:lpstr>عرض تقديمي في PowerPoint</vt:lpstr>
      <vt:lpstr>اشتقاق منحنى الطلب:</vt:lpstr>
      <vt:lpstr>لنفترض الجدول التالي:</vt:lpstr>
      <vt:lpstr>عرض تقديمي في PowerPoint</vt:lpstr>
      <vt:lpstr>عرض تقديمي في PowerPoint</vt:lpstr>
      <vt:lpstr>توازن المستهلك:</vt:lpstr>
      <vt:lpstr>تفضيلات المستهلك:</vt:lpstr>
      <vt:lpstr>عرض تقديمي في PowerPoint</vt:lpstr>
      <vt:lpstr>عرض تقديمي في PowerPoint</vt:lpstr>
      <vt:lpstr>اشتقاق منحنى الطلب باستخدام منحنيات السواء:</vt:lpstr>
      <vt:lpstr>عرض تقديمي في PowerPoint</vt:lpstr>
      <vt:lpstr>عرض تقديمي في PowerPoint</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Yosef</dc:creator>
  <cp:lastModifiedBy>mohammed Aljarallah</cp:lastModifiedBy>
  <cp:revision>9</cp:revision>
  <dcterms:created xsi:type="dcterms:W3CDTF">2015-02-19T08:53:58Z</dcterms:created>
  <dcterms:modified xsi:type="dcterms:W3CDTF">2021-09-13T06:53:14Z</dcterms:modified>
</cp:coreProperties>
</file>