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912" autoAdjust="0"/>
    <p:restoredTop sz="94660"/>
  </p:normalViewPr>
  <p:slideViewPr>
    <p:cSldViewPr>
      <p:cViewPr>
        <p:scale>
          <a:sx n="80" d="100"/>
          <a:sy n="80" d="100"/>
        </p:scale>
        <p:origin x="-1392"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7865423-EC1B-4ACE-8026-878F7C14989F}" type="datetimeFigureOut">
              <a:rPr lang="ar-SA" smtClean="0"/>
              <a:t>26/03/45</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124F130-B85B-49C4-99C6-E001F5C8A63A}" type="slidenum">
              <a:rPr lang="ar-SA" smtClean="0"/>
              <a:t>‹#›</a:t>
            </a:fld>
            <a:endParaRPr lang="ar-SA"/>
          </a:p>
        </p:txBody>
      </p:sp>
    </p:spTree>
    <p:extLst>
      <p:ext uri="{BB962C8B-B14F-4D97-AF65-F5344CB8AC3E}">
        <p14:creationId xmlns:p14="http://schemas.microsoft.com/office/powerpoint/2010/main" val="401386799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289B85E0-F413-4FCA-B2F4-4E8D5BEBB706}" type="datetimeFigureOut">
              <a:rPr lang="ar-SA" smtClean="0"/>
              <a:t>26/03/45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CA4220A-A81F-4725-8F8C-4DEB738ABA94}" type="slidenum">
              <a:rPr lang="ar-SA" smtClean="0"/>
              <a:t>‹#›</a:t>
            </a:fld>
            <a:endParaRPr lang="ar-SA"/>
          </a:p>
        </p:txBody>
      </p:sp>
    </p:spTree>
    <p:extLst>
      <p:ext uri="{BB962C8B-B14F-4D97-AF65-F5344CB8AC3E}">
        <p14:creationId xmlns:p14="http://schemas.microsoft.com/office/powerpoint/2010/main" val="2610455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89B85E0-F413-4FCA-B2F4-4E8D5BEBB706}" type="datetimeFigureOut">
              <a:rPr lang="ar-SA" smtClean="0"/>
              <a:t>26/03/45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CA4220A-A81F-4725-8F8C-4DEB738ABA94}" type="slidenum">
              <a:rPr lang="ar-SA" smtClean="0"/>
              <a:t>‹#›</a:t>
            </a:fld>
            <a:endParaRPr lang="ar-SA"/>
          </a:p>
        </p:txBody>
      </p:sp>
    </p:spTree>
    <p:extLst>
      <p:ext uri="{BB962C8B-B14F-4D97-AF65-F5344CB8AC3E}">
        <p14:creationId xmlns:p14="http://schemas.microsoft.com/office/powerpoint/2010/main" val="3927561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89B85E0-F413-4FCA-B2F4-4E8D5BEBB706}" type="datetimeFigureOut">
              <a:rPr lang="ar-SA" smtClean="0"/>
              <a:t>26/03/45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CA4220A-A81F-4725-8F8C-4DEB738ABA94}" type="slidenum">
              <a:rPr lang="ar-SA" smtClean="0"/>
              <a:t>‹#›</a:t>
            </a:fld>
            <a:endParaRPr lang="ar-SA"/>
          </a:p>
        </p:txBody>
      </p:sp>
    </p:spTree>
    <p:extLst>
      <p:ext uri="{BB962C8B-B14F-4D97-AF65-F5344CB8AC3E}">
        <p14:creationId xmlns:p14="http://schemas.microsoft.com/office/powerpoint/2010/main" val="1746081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289B85E0-F413-4FCA-B2F4-4E8D5BEBB706}" type="datetimeFigureOut">
              <a:rPr lang="ar-SA" smtClean="0"/>
              <a:t>26/03/45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CA4220A-A81F-4725-8F8C-4DEB738ABA94}" type="slidenum">
              <a:rPr lang="ar-SA" smtClean="0"/>
              <a:t>‹#›</a:t>
            </a:fld>
            <a:endParaRPr lang="ar-SA"/>
          </a:p>
        </p:txBody>
      </p:sp>
    </p:spTree>
    <p:extLst>
      <p:ext uri="{BB962C8B-B14F-4D97-AF65-F5344CB8AC3E}">
        <p14:creationId xmlns:p14="http://schemas.microsoft.com/office/powerpoint/2010/main" val="3678564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89B85E0-F413-4FCA-B2F4-4E8D5BEBB706}" type="datetimeFigureOut">
              <a:rPr lang="ar-SA" smtClean="0"/>
              <a:t>26/03/45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CA4220A-A81F-4725-8F8C-4DEB738ABA94}" type="slidenum">
              <a:rPr lang="ar-SA" smtClean="0"/>
              <a:t>‹#›</a:t>
            </a:fld>
            <a:endParaRPr lang="ar-SA"/>
          </a:p>
        </p:txBody>
      </p:sp>
    </p:spTree>
    <p:extLst>
      <p:ext uri="{BB962C8B-B14F-4D97-AF65-F5344CB8AC3E}">
        <p14:creationId xmlns:p14="http://schemas.microsoft.com/office/powerpoint/2010/main" val="2789206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289B85E0-F413-4FCA-B2F4-4E8D5BEBB706}" type="datetimeFigureOut">
              <a:rPr lang="ar-SA" smtClean="0"/>
              <a:t>26/03/45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CA4220A-A81F-4725-8F8C-4DEB738ABA94}" type="slidenum">
              <a:rPr lang="ar-SA" smtClean="0"/>
              <a:t>‹#›</a:t>
            </a:fld>
            <a:endParaRPr lang="ar-SA"/>
          </a:p>
        </p:txBody>
      </p:sp>
    </p:spTree>
    <p:extLst>
      <p:ext uri="{BB962C8B-B14F-4D97-AF65-F5344CB8AC3E}">
        <p14:creationId xmlns:p14="http://schemas.microsoft.com/office/powerpoint/2010/main" val="286087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289B85E0-F413-4FCA-B2F4-4E8D5BEBB706}" type="datetimeFigureOut">
              <a:rPr lang="ar-SA" smtClean="0"/>
              <a:t>26/03/45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ECA4220A-A81F-4725-8F8C-4DEB738ABA94}" type="slidenum">
              <a:rPr lang="ar-SA" smtClean="0"/>
              <a:t>‹#›</a:t>
            </a:fld>
            <a:endParaRPr lang="ar-SA"/>
          </a:p>
        </p:txBody>
      </p:sp>
    </p:spTree>
    <p:extLst>
      <p:ext uri="{BB962C8B-B14F-4D97-AF65-F5344CB8AC3E}">
        <p14:creationId xmlns:p14="http://schemas.microsoft.com/office/powerpoint/2010/main" val="1969077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289B85E0-F413-4FCA-B2F4-4E8D5BEBB706}" type="datetimeFigureOut">
              <a:rPr lang="ar-SA" smtClean="0"/>
              <a:t>26/03/45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ECA4220A-A81F-4725-8F8C-4DEB738ABA94}" type="slidenum">
              <a:rPr lang="ar-SA" smtClean="0"/>
              <a:t>‹#›</a:t>
            </a:fld>
            <a:endParaRPr lang="ar-SA"/>
          </a:p>
        </p:txBody>
      </p:sp>
    </p:spTree>
    <p:extLst>
      <p:ext uri="{BB962C8B-B14F-4D97-AF65-F5344CB8AC3E}">
        <p14:creationId xmlns:p14="http://schemas.microsoft.com/office/powerpoint/2010/main" val="907259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89B85E0-F413-4FCA-B2F4-4E8D5BEBB706}" type="datetimeFigureOut">
              <a:rPr lang="ar-SA" smtClean="0"/>
              <a:t>26/03/45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ECA4220A-A81F-4725-8F8C-4DEB738ABA94}" type="slidenum">
              <a:rPr lang="ar-SA" smtClean="0"/>
              <a:t>‹#›</a:t>
            </a:fld>
            <a:endParaRPr lang="ar-SA"/>
          </a:p>
        </p:txBody>
      </p:sp>
    </p:spTree>
    <p:extLst>
      <p:ext uri="{BB962C8B-B14F-4D97-AF65-F5344CB8AC3E}">
        <p14:creationId xmlns:p14="http://schemas.microsoft.com/office/powerpoint/2010/main" val="3644548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89B85E0-F413-4FCA-B2F4-4E8D5BEBB706}" type="datetimeFigureOut">
              <a:rPr lang="ar-SA" smtClean="0"/>
              <a:t>26/03/45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CA4220A-A81F-4725-8F8C-4DEB738ABA94}" type="slidenum">
              <a:rPr lang="ar-SA" smtClean="0"/>
              <a:t>‹#›</a:t>
            </a:fld>
            <a:endParaRPr lang="ar-SA"/>
          </a:p>
        </p:txBody>
      </p:sp>
    </p:spTree>
    <p:extLst>
      <p:ext uri="{BB962C8B-B14F-4D97-AF65-F5344CB8AC3E}">
        <p14:creationId xmlns:p14="http://schemas.microsoft.com/office/powerpoint/2010/main" val="2091480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89B85E0-F413-4FCA-B2F4-4E8D5BEBB706}" type="datetimeFigureOut">
              <a:rPr lang="ar-SA" smtClean="0"/>
              <a:t>26/03/45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CA4220A-A81F-4725-8F8C-4DEB738ABA94}" type="slidenum">
              <a:rPr lang="ar-SA" smtClean="0"/>
              <a:t>‹#›</a:t>
            </a:fld>
            <a:endParaRPr lang="ar-SA"/>
          </a:p>
        </p:txBody>
      </p:sp>
    </p:spTree>
    <p:extLst>
      <p:ext uri="{BB962C8B-B14F-4D97-AF65-F5344CB8AC3E}">
        <p14:creationId xmlns:p14="http://schemas.microsoft.com/office/powerpoint/2010/main" val="3798804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89B85E0-F413-4FCA-B2F4-4E8D5BEBB706}" type="datetimeFigureOut">
              <a:rPr lang="ar-SA" smtClean="0"/>
              <a:t>26/03/45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CA4220A-A81F-4725-8F8C-4DEB738ABA94}" type="slidenum">
              <a:rPr lang="ar-SA" smtClean="0"/>
              <a:t>‹#›</a:t>
            </a:fld>
            <a:endParaRPr lang="ar-SA"/>
          </a:p>
        </p:txBody>
      </p:sp>
    </p:spTree>
    <p:extLst>
      <p:ext uri="{BB962C8B-B14F-4D97-AF65-F5344CB8AC3E}">
        <p14:creationId xmlns:p14="http://schemas.microsoft.com/office/powerpoint/2010/main" val="1801737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t>نماذج المنهج في التربية البدنية </a:t>
            </a:r>
            <a:endParaRPr lang="ar-SA" dirty="0"/>
          </a:p>
        </p:txBody>
      </p:sp>
      <p:sp>
        <p:nvSpPr>
          <p:cNvPr id="3" name="عنوان فرعي 2"/>
          <p:cNvSpPr>
            <a:spLocks noGrp="1"/>
          </p:cNvSpPr>
          <p:nvPr>
            <p:ph type="subTitle" idx="1"/>
          </p:nvPr>
        </p:nvSpPr>
        <p:spPr/>
        <p:txBody>
          <a:bodyPr/>
          <a:lstStyle/>
          <a:p>
            <a:r>
              <a:rPr lang="ar-SA" dirty="0" smtClean="0"/>
              <a:t>المحاضرة 3</a:t>
            </a:r>
          </a:p>
          <a:p>
            <a:endParaRPr lang="ar-SA" dirty="0"/>
          </a:p>
        </p:txBody>
      </p:sp>
    </p:spTree>
    <p:extLst>
      <p:ext uri="{BB962C8B-B14F-4D97-AF65-F5344CB8AC3E}">
        <p14:creationId xmlns:p14="http://schemas.microsoft.com/office/powerpoint/2010/main" val="828080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نماذج المنهج في التربية البدنية</a:t>
            </a:r>
            <a:endParaRPr lang="ar-SA" dirty="0"/>
          </a:p>
        </p:txBody>
      </p:sp>
      <p:sp>
        <p:nvSpPr>
          <p:cNvPr id="3" name="عنصر نائب للمحتوى 2"/>
          <p:cNvSpPr>
            <a:spLocks noGrp="1"/>
          </p:cNvSpPr>
          <p:nvPr>
            <p:ph idx="1"/>
          </p:nvPr>
        </p:nvSpPr>
        <p:spPr/>
        <p:txBody>
          <a:bodyPr>
            <a:normAutofit fontScale="77500" lnSpcReduction="20000"/>
          </a:bodyPr>
          <a:lstStyle/>
          <a:p>
            <a:r>
              <a:rPr lang="ar-SA" dirty="0" smtClean="0"/>
              <a:t>عرفت التربية البدنية العديد من نماذج المناهج سواء تحت مسمى نموذج </a:t>
            </a:r>
            <a:r>
              <a:rPr lang="en-US" dirty="0" smtClean="0"/>
              <a:t>Models</a:t>
            </a:r>
            <a:r>
              <a:rPr lang="ar-SA" dirty="0" smtClean="0"/>
              <a:t>، أو أطر عمل </a:t>
            </a:r>
            <a:r>
              <a:rPr lang="en-US" dirty="0" err="1" smtClean="0"/>
              <a:t>Framwork</a:t>
            </a:r>
            <a:r>
              <a:rPr lang="ar-SA" dirty="0" smtClean="0"/>
              <a:t>، أو أنماط </a:t>
            </a:r>
            <a:r>
              <a:rPr lang="en-US" dirty="0" smtClean="0"/>
              <a:t>Patterns </a:t>
            </a:r>
            <a:r>
              <a:rPr lang="ar-SA" dirty="0" smtClean="0"/>
              <a:t>، ومن أمثلتها : </a:t>
            </a:r>
          </a:p>
          <a:p>
            <a:pPr marL="514350" indent="-514350">
              <a:buFont typeface="+mj-lt"/>
              <a:buAutoNum type="arabicPeriod"/>
            </a:pPr>
            <a:r>
              <a:rPr lang="ar-SA" dirty="0" smtClean="0"/>
              <a:t>المنهج المؤسس على النشاط </a:t>
            </a:r>
          </a:p>
          <a:p>
            <a:pPr marL="514350" indent="-514350">
              <a:buFont typeface="+mj-lt"/>
              <a:buAutoNum type="arabicPeriod"/>
            </a:pPr>
            <a:r>
              <a:rPr lang="ar-SA" dirty="0" smtClean="0"/>
              <a:t>المنهج المؤسس على الكفاية </a:t>
            </a:r>
          </a:p>
          <a:p>
            <a:pPr marL="514350" indent="-514350">
              <a:buFont typeface="+mj-lt"/>
              <a:buAutoNum type="arabicPeriod"/>
            </a:pPr>
            <a:r>
              <a:rPr lang="ar-SA" dirty="0" smtClean="0"/>
              <a:t>المنهج المؤسس على المفهوم </a:t>
            </a:r>
          </a:p>
          <a:p>
            <a:pPr marL="514350" indent="-514350">
              <a:buFont typeface="+mj-lt"/>
              <a:buAutoNum type="arabicPeriod"/>
            </a:pPr>
            <a:r>
              <a:rPr lang="ar-SA" dirty="0" smtClean="0"/>
              <a:t>منهج المعنى الشخصي </a:t>
            </a:r>
          </a:p>
          <a:p>
            <a:pPr marL="514350" indent="-514350">
              <a:buFont typeface="+mj-lt"/>
              <a:buAutoNum type="arabicPeriod"/>
            </a:pPr>
            <a:r>
              <a:rPr lang="ar-SA" dirty="0" smtClean="0"/>
              <a:t>منهج التربية للياقة البدنية. </a:t>
            </a:r>
          </a:p>
          <a:p>
            <a:pPr marL="514350" indent="-514350">
              <a:buFont typeface="+mj-lt"/>
              <a:buAutoNum type="arabicPeriod"/>
            </a:pPr>
            <a:r>
              <a:rPr lang="ar-SA" dirty="0" smtClean="0"/>
              <a:t>منهج التربية الرياضية </a:t>
            </a:r>
          </a:p>
          <a:p>
            <a:pPr marL="514350" indent="-514350">
              <a:buFont typeface="+mj-lt"/>
              <a:buAutoNum type="arabicPeriod"/>
            </a:pPr>
            <a:r>
              <a:rPr lang="ar-SA" dirty="0" smtClean="0"/>
              <a:t>منهج التنمية الاجتماعية والانسانية </a:t>
            </a:r>
          </a:p>
          <a:p>
            <a:pPr marL="514350" indent="-514350">
              <a:buFont typeface="+mj-lt"/>
              <a:buAutoNum type="arabicPeriod"/>
            </a:pPr>
            <a:r>
              <a:rPr lang="ar-SA" dirty="0" smtClean="0"/>
              <a:t>المنهج التقليدي للتربية البدنية. </a:t>
            </a:r>
          </a:p>
          <a:p>
            <a:pPr marL="514350" indent="-514350">
              <a:buFont typeface="+mj-lt"/>
              <a:buAutoNum type="arabicPeriod"/>
            </a:pPr>
            <a:r>
              <a:rPr lang="ar-SA" dirty="0" smtClean="0"/>
              <a:t>منهج اللعب مدى الحياة . </a:t>
            </a:r>
          </a:p>
          <a:p>
            <a:r>
              <a:rPr lang="ar-SA" dirty="0" smtClean="0"/>
              <a:t>........</a:t>
            </a:r>
            <a:endParaRPr lang="ar-SA" dirty="0"/>
          </a:p>
        </p:txBody>
      </p:sp>
    </p:spTree>
    <p:extLst>
      <p:ext uri="{BB962C8B-B14F-4D97-AF65-F5344CB8AC3E}">
        <p14:creationId xmlns:p14="http://schemas.microsoft.com/office/powerpoint/2010/main" val="2601162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نموذج التربية الحركية </a:t>
            </a:r>
            <a:endParaRPr lang="ar-SA" dirty="0"/>
          </a:p>
        </p:txBody>
      </p:sp>
      <p:sp>
        <p:nvSpPr>
          <p:cNvPr id="3" name="عنصر نائب للمحتوى 2"/>
          <p:cNvSpPr>
            <a:spLocks noGrp="1"/>
          </p:cNvSpPr>
          <p:nvPr>
            <p:ph idx="1"/>
          </p:nvPr>
        </p:nvSpPr>
        <p:spPr/>
        <p:txBody>
          <a:bodyPr/>
          <a:lstStyle/>
          <a:p>
            <a:r>
              <a:rPr lang="ar-SA" dirty="0" smtClean="0"/>
              <a:t>يقوم على فكرة تمركز منهج التربية البدنية حول عملية الحركة لدى الانسان وقابلية التلميذ على أداء مختلف أنواع الحركات بمهارة وبراعة وطلاقة. </a:t>
            </a:r>
          </a:p>
          <a:p>
            <a:r>
              <a:rPr lang="ar-SA" dirty="0" smtClean="0"/>
              <a:t>ظهر هذا النموذج في عام 1920م خلال عقد الثلاثيات. </a:t>
            </a:r>
            <a:endParaRPr lang="ar-SA" dirty="0"/>
          </a:p>
        </p:txBody>
      </p:sp>
    </p:spTree>
    <p:extLst>
      <p:ext uri="{BB962C8B-B14F-4D97-AF65-F5344CB8AC3E}">
        <p14:creationId xmlns:p14="http://schemas.microsoft.com/office/powerpoint/2010/main" val="928619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أصول النموذج ومصادره</a:t>
            </a:r>
            <a:endParaRPr lang="ar-SA" dirty="0"/>
          </a:p>
        </p:txBody>
      </p:sp>
      <p:sp>
        <p:nvSpPr>
          <p:cNvPr id="3" name="عنصر نائب للمحتوى 2"/>
          <p:cNvSpPr>
            <a:spLocks noGrp="1"/>
          </p:cNvSpPr>
          <p:nvPr>
            <p:ph idx="1"/>
          </p:nvPr>
        </p:nvSpPr>
        <p:spPr/>
        <p:txBody>
          <a:bodyPr>
            <a:normAutofit fontScale="85000" lnSpcReduction="10000"/>
          </a:bodyPr>
          <a:lstStyle/>
          <a:p>
            <a:pPr marL="0" indent="0">
              <a:buNone/>
            </a:pPr>
            <a:r>
              <a:rPr lang="ar-SA" dirty="0" smtClean="0">
                <a:solidFill>
                  <a:srgbClr val="FF0000"/>
                </a:solidFill>
              </a:rPr>
              <a:t>المنظور الإنجليزي: </a:t>
            </a:r>
          </a:p>
          <a:p>
            <a:r>
              <a:rPr lang="ar-SA" dirty="0" smtClean="0"/>
              <a:t>قدم </a:t>
            </a:r>
            <a:r>
              <a:rPr lang="ar-SA" dirty="0" err="1" smtClean="0"/>
              <a:t>لابان</a:t>
            </a:r>
            <a:r>
              <a:rPr lang="ar-SA" dirty="0" smtClean="0"/>
              <a:t> في انجلترا إطارا تحليلياً للحركة لدى الانسان مستعيناً برياضة الباليه في محاولة لفهم الأبعاد والجوانب </a:t>
            </a:r>
            <a:r>
              <a:rPr lang="ar-SA" dirty="0" err="1" smtClean="0"/>
              <a:t>المسهمة</a:t>
            </a:r>
            <a:r>
              <a:rPr lang="ar-SA" dirty="0" smtClean="0"/>
              <a:t> في الحركة والأداء الحركي في مختلف المواقف، وحدد أربعة جوانب للحركة هي :</a:t>
            </a:r>
          </a:p>
          <a:p>
            <a:r>
              <a:rPr lang="ar-SA" dirty="0" smtClean="0"/>
              <a:t>الجسم و الجهد والفراغ والعلاقات. </a:t>
            </a:r>
          </a:p>
          <a:p>
            <a:r>
              <a:rPr lang="ar-SA" dirty="0" smtClean="0"/>
              <a:t>هذا الإطار </a:t>
            </a:r>
            <a:r>
              <a:rPr lang="ar-SA" dirty="0" err="1" smtClean="0"/>
              <a:t>المفاهيمي</a:t>
            </a:r>
            <a:r>
              <a:rPr lang="ar-SA" dirty="0" smtClean="0"/>
              <a:t> يوضح كيف تنمو وتتطور الحركة من خلال موضوعات أساسية ، كل موضوع منها مؤلف من تنوعات مختلفة من شأنها ان تختلط أو تنمو بشكل متسلسل أو مواز فاذا ما استوعب التلميذ الموضوعات الحركية فإن باستطاعته ان يربط ويصل ما بين الابعاد الأربعة (الفراغ – الزمن – الجهد-العلاقات)، بحيث تثمر انماط حركية كالرياضة والرقص وغيرها.</a:t>
            </a:r>
            <a:endParaRPr lang="ar-SA" dirty="0"/>
          </a:p>
        </p:txBody>
      </p:sp>
    </p:spTree>
    <p:extLst>
      <p:ext uri="{BB962C8B-B14F-4D97-AF65-F5344CB8AC3E}">
        <p14:creationId xmlns:p14="http://schemas.microsoft.com/office/powerpoint/2010/main" val="1562577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أصول النموذج ومصادره</a:t>
            </a:r>
            <a:endParaRPr lang="ar-SA" dirty="0"/>
          </a:p>
        </p:txBody>
      </p:sp>
      <p:sp>
        <p:nvSpPr>
          <p:cNvPr id="3" name="عنصر نائب للمحتوى 2"/>
          <p:cNvSpPr>
            <a:spLocks noGrp="1"/>
          </p:cNvSpPr>
          <p:nvPr>
            <p:ph idx="1"/>
          </p:nvPr>
        </p:nvSpPr>
        <p:spPr/>
        <p:txBody>
          <a:bodyPr>
            <a:normAutofit fontScale="92500"/>
          </a:bodyPr>
          <a:lstStyle/>
          <a:p>
            <a:r>
              <a:rPr lang="ar-SA" dirty="0" smtClean="0"/>
              <a:t>المنظور الأمريكي </a:t>
            </a:r>
          </a:p>
          <a:p>
            <a:r>
              <a:rPr lang="ar-SA" dirty="0" smtClean="0"/>
              <a:t>تنظر المدرسة الامريكية إلى التربية الحركية كإطار لتحليل الحركي ، ويرجع الفضل في ذلك إلى روث </a:t>
            </a:r>
            <a:r>
              <a:rPr lang="ar-SA" dirty="0" err="1" smtClean="0"/>
              <a:t>جلاسو</a:t>
            </a:r>
            <a:r>
              <a:rPr lang="ar-SA" dirty="0"/>
              <a:t> </a:t>
            </a:r>
            <a:r>
              <a:rPr lang="ar-SA" dirty="0" smtClean="0"/>
              <a:t>، فيما اطلق عليه مقرر </a:t>
            </a:r>
            <a:r>
              <a:rPr lang="ar-SA" dirty="0" err="1" smtClean="0"/>
              <a:t>الكينسيولجي</a:t>
            </a:r>
            <a:r>
              <a:rPr lang="ar-SA" dirty="0" smtClean="0"/>
              <a:t> في العشرينات من القرن الماضي. </a:t>
            </a:r>
          </a:p>
          <a:p>
            <a:r>
              <a:rPr lang="ar-SA" dirty="0" smtClean="0"/>
              <a:t>ركز على عمل العضلات وعمدت إلى تصنيف الحركة إلى فئات عملية من الانتقال مثل الحركات الانتقالية وحركات اللقف وحركات الرمي ، وطبقت المبادئ الميكانيكية والفيزيقية على المهارة في كل فئة منها، كما تعرضت لمفاهيم (الزمن والجهد والفراغ) عند تحليلها للحركة. </a:t>
            </a:r>
            <a:endParaRPr lang="ar-SA" dirty="0"/>
          </a:p>
        </p:txBody>
      </p:sp>
    </p:spTree>
    <p:extLst>
      <p:ext uri="{BB962C8B-B14F-4D97-AF65-F5344CB8AC3E}">
        <p14:creationId xmlns:p14="http://schemas.microsoft.com/office/powerpoint/2010/main" val="3377168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ظهور التربية الحركية</a:t>
            </a:r>
            <a:endParaRPr lang="ar-SA" dirty="0"/>
          </a:p>
        </p:txBody>
      </p:sp>
      <p:sp>
        <p:nvSpPr>
          <p:cNvPr id="3" name="عنصر نائب للمحتوى 2"/>
          <p:cNvSpPr>
            <a:spLocks noGrp="1"/>
          </p:cNvSpPr>
          <p:nvPr>
            <p:ph idx="1"/>
          </p:nvPr>
        </p:nvSpPr>
        <p:spPr/>
        <p:txBody>
          <a:bodyPr>
            <a:normAutofit fontScale="92500" lnSpcReduction="20000"/>
          </a:bodyPr>
          <a:lstStyle/>
          <a:p>
            <a:r>
              <a:rPr lang="ar-SA" dirty="0" smtClean="0"/>
              <a:t>هالسي </a:t>
            </a:r>
            <a:r>
              <a:rPr lang="ar-SA" dirty="0" err="1" smtClean="0"/>
              <a:t>وبورتر</a:t>
            </a:r>
            <a:r>
              <a:rPr lang="ar-SA" dirty="0" smtClean="0"/>
              <a:t> (1960م) كأوائل من استخدم حركة الانسان كأساس لمنهج التربية البدنية ، وبالتحديد في مرحلة التعليم الابتدائي تحت مستوى التربية الحركية ومنذ الستينات تمركزت كتب مقررات التربية البدنية حول بنية المعرفة المؤسسة على الحركة. </a:t>
            </a:r>
          </a:p>
          <a:p>
            <a:r>
              <a:rPr lang="ar-SA" dirty="0" smtClean="0"/>
              <a:t>مفهوم التربية الحركية هو التتويج الذي كلل جهود تحديث التربية البدنية لتحقيق أهداف التربية الأساسية. </a:t>
            </a:r>
          </a:p>
          <a:p>
            <a:r>
              <a:rPr lang="ar-SA" dirty="0" smtClean="0"/>
              <a:t>عرف </a:t>
            </a:r>
            <a:r>
              <a:rPr lang="ar-SA" dirty="0" err="1" smtClean="0"/>
              <a:t>كيفارت</a:t>
            </a:r>
            <a:r>
              <a:rPr lang="ar-SA" dirty="0" smtClean="0"/>
              <a:t> التربية الحركية بأنها : ذلك الجانب من التربية الاساسية التي تتعامل مع النمو والتدريب لأنماط الحركة الطبيعية الأساسية باعتبارها تختلف عن المهارات الحركية الخاصة بالأنشطة الرياضية . </a:t>
            </a:r>
            <a:endParaRPr lang="ar-SA" dirty="0"/>
          </a:p>
        </p:txBody>
      </p:sp>
    </p:spTree>
    <p:extLst>
      <p:ext uri="{BB962C8B-B14F-4D97-AF65-F5344CB8AC3E}">
        <p14:creationId xmlns:p14="http://schemas.microsoft.com/office/powerpoint/2010/main" val="8429946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تصميم المناهج المؤسسة على المفاهيم الحركية </a:t>
            </a:r>
            <a:endParaRPr lang="ar-SA" dirty="0"/>
          </a:p>
        </p:txBody>
      </p:sp>
      <p:sp>
        <p:nvSpPr>
          <p:cNvPr id="3" name="عنصر نائب للمحتوى 2"/>
          <p:cNvSpPr>
            <a:spLocks noGrp="1"/>
          </p:cNvSpPr>
          <p:nvPr>
            <p:ph idx="1"/>
          </p:nvPr>
        </p:nvSpPr>
        <p:spPr/>
        <p:txBody>
          <a:bodyPr>
            <a:normAutofit fontScale="85000" lnSpcReduction="20000"/>
          </a:bodyPr>
          <a:lstStyle/>
          <a:p>
            <a:r>
              <a:rPr lang="ar-SA" dirty="0" smtClean="0"/>
              <a:t>خصائص مناهج التربية الحركية :</a:t>
            </a:r>
          </a:p>
          <a:p>
            <a:r>
              <a:rPr lang="ar-SA" dirty="0" smtClean="0"/>
              <a:t>المحتوى يرتبط مباشرة بالتربية البدنية. </a:t>
            </a:r>
          </a:p>
          <a:p>
            <a:r>
              <a:rPr lang="ar-SA" dirty="0" smtClean="0"/>
              <a:t>يتعلم التلميذ المعلومات من بنية المعرفة خلال برامج التربية البدنية متعددة الأنشطة . </a:t>
            </a:r>
          </a:p>
          <a:p>
            <a:r>
              <a:rPr lang="ar-SA" dirty="0" smtClean="0"/>
              <a:t>يشجع التلاميذ لسألوا ما يعن لهم من اسئلة عن الحركة ولتنمية حلول للمشكلات والقضايا الحركية وهنا تظهر أهمية المجال المعرفي في البرنامج، ويحول المعلم المعرفة إلى مناقشات وأنشطة ذات معنى. </a:t>
            </a:r>
          </a:p>
          <a:p>
            <a:r>
              <a:rPr lang="ar-SA" dirty="0" smtClean="0"/>
              <a:t>يشجع التلميذ على استكشاف الحركات ليقرر أفضها له ، ويلعب المدرس دور الموجه لهذا الاستكشاف. </a:t>
            </a:r>
          </a:p>
          <a:p>
            <a:r>
              <a:rPr lang="ar-SA" dirty="0" smtClean="0"/>
              <a:t>يتعلم التلميذ تدريجيا كيف يتقبل المسؤولية الشخصية للتعلم والأداء، فيجب أن يتفهم أهمية الحركة الماهرة ، وكيف يتحرك بمهارة وفاعلية.</a:t>
            </a:r>
            <a:endParaRPr lang="ar-SA" dirty="0"/>
          </a:p>
        </p:txBody>
      </p:sp>
    </p:spTree>
    <p:extLst>
      <p:ext uri="{BB962C8B-B14F-4D97-AF65-F5344CB8AC3E}">
        <p14:creationId xmlns:p14="http://schemas.microsoft.com/office/powerpoint/2010/main" val="9126498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smtClean="0"/>
              <a:t>مبادئ ارشادية لاختيار محتوى المنهج</a:t>
            </a:r>
            <a:endParaRPr lang="ar-SA" dirty="0"/>
          </a:p>
        </p:txBody>
      </p:sp>
      <p:sp>
        <p:nvSpPr>
          <p:cNvPr id="3" name="عنصر نائب للمحتوى 2"/>
          <p:cNvSpPr>
            <a:spLocks noGrp="1"/>
          </p:cNvSpPr>
          <p:nvPr>
            <p:ph idx="1"/>
          </p:nvPr>
        </p:nvSpPr>
        <p:spPr/>
        <p:txBody>
          <a:bodyPr>
            <a:normAutofit fontScale="85000" lnSpcReduction="20000"/>
          </a:bodyPr>
          <a:lstStyle/>
          <a:p>
            <a:pPr marL="0" indent="0">
              <a:buNone/>
            </a:pPr>
            <a:r>
              <a:rPr lang="ar-SA" b="1" dirty="0" smtClean="0"/>
              <a:t>مرحلة الطفولة المبكرة (ما قبل المدرسة والمرحلة الابتدائية).</a:t>
            </a:r>
          </a:p>
          <a:p>
            <a:r>
              <a:rPr lang="ar-SA" dirty="0" smtClean="0"/>
              <a:t>المحتوى الحركي هو جوهر برنامج التربية البدنية. </a:t>
            </a:r>
          </a:p>
          <a:p>
            <a:r>
              <a:rPr lang="ar-SA" dirty="0" smtClean="0"/>
              <a:t>اختيار الانشطة على أساس إسهامها في أهداف البرنامج التعليمي. </a:t>
            </a:r>
          </a:p>
          <a:p>
            <a:r>
              <a:rPr lang="ar-SA" dirty="0" smtClean="0"/>
              <a:t>يتضمن البرنامج أنشطة متنوعة ومتعددة. </a:t>
            </a:r>
          </a:p>
          <a:p>
            <a:r>
              <a:rPr lang="ar-SA" dirty="0" smtClean="0"/>
              <a:t>يتكامل محتوى التربية البدنية مع باقي المجالات والخرى في المدرسة. </a:t>
            </a:r>
          </a:p>
          <a:p>
            <a:r>
              <a:rPr lang="ar-SA" dirty="0" smtClean="0"/>
              <a:t>يراعي المحتوى الفروق الفريدة بين التلاميذ وبخاصة معدل التعلم. </a:t>
            </a:r>
          </a:p>
          <a:p>
            <a:r>
              <a:rPr lang="ar-SA" dirty="0" smtClean="0"/>
              <a:t>يتيح المحتوى فرص التقدم من سنة إلى </a:t>
            </a:r>
            <a:r>
              <a:rPr lang="ar-SA" dirty="0"/>
              <a:t>أ</a:t>
            </a:r>
            <a:r>
              <a:rPr lang="ar-SA" dirty="0" smtClean="0"/>
              <a:t>خرى ويتصف بالتخطيط المستمر. </a:t>
            </a:r>
          </a:p>
          <a:p>
            <a:r>
              <a:rPr lang="ar-SA" dirty="0" smtClean="0"/>
              <a:t>تفضي الخبرة المتعلمة إلى ما يليها في مستوى التعقيد. </a:t>
            </a:r>
          </a:p>
          <a:p>
            <a:r>
              <a:rPr lang="ar-SA" dirty="0" smtClean="0"/>
              <a:t>يقابل المنهج الحالة والارشادات المهنية. </a:t>
            </a:r>
          </a:p>
          <a:p>
            <a:r>
              <a:rPr lang="ar-SA" dirty="0" smtClean="0"/>
              <a:t>يراعي المحتوى التنمية الشاملة للطفل . </a:t>
            </a:r>
          </a:p>
          <a:p>
            <a:endParaRPr lang="ar-SA" dirty="0" smtClean="0"/>
          </a:p>
          <a:p>
            <a:endParaRPr lang="ar-SA" dirty="0"/>
          </a:p>
        </p:txBody>
      </p:sp>
    </p:spTree>
    <p:extLst>
      <p:ext uri="{BB962C8B-B14F-4D97-AF65-F5344CB8AC3E}">
        <p14:creationId xmlns:p14="http://schemas.microsoft.com/office/powerpoint/2010/main" val="3311135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توظيف المعرفة في التدريس</a:t>
            </a:r>
            <a:endParaRPr lang="ar-SA" dirty="0"/>
          </a:p>
        </p:txBody>
      </p:sp>
      <p:sp>
        <p:nvSpPr>
          <p:cNvPr id="3" name="عنصر نائب للمحتوى 2"/>
          <p:cNvSpPr>
            <a:spLocks noGrp="1"/>
          </p:cNvSpPr>
          <p:nvPr>
            <p:ph idx="1"/>
          </p:nvPr>
        </p:nvSpPr>
        <p:spPr/>
        <p:txBody>
          <a:bodyPr/>
          <a:lstStyle/>
          <a:p>
            <a:r>
              <a:rPr lang="ar-SA" dirty="0" smtClean="0"/>
              <a:t>يمكن للمناهج ان تبنى بطريقتين لتشجيع تطبيق المعرفة وتوظيفها في التدريس. </a:t>
            </a:r>
          </a:p>
          <a:p>
            <a:pPr marL="514350" indent="-514350">
              <a:buFont typeface="+mj-lt"/>
              <a:buAutoNum type="arabicPeriod"/>
            </a:pPr>
            <a:r>
              <a:rPr lang="ar-SA" dirty="0" smtClean="0"/>
              <a:t>وحدات دراسية مؤسسة على المفاهيم الحركية والمبادئ العلمية. </a:t>
            </a:r>
          </a:p>
          <a:p>
            <a:pPr marL="514350" indent="-514350">
              <a:buFont typeface="+mj-lt"/>
              <a:buAutoNum type="arabicPeriod"/>
            </a:pPr>
            <a:r>
              <a:rPr lang="ar-SA" dirty="0" smtClean="0"/>
              <a:t>وحدات دراسية مؤسسة على موضوعات حركية رئيسة وفرعية وفق إطار حركي. </a:t>
            </a:r>
            <a:endParaRPr lang="ar-SA" dirty="0"/>
          </a:p>
        </p:txBody>
      </p:sp>
    </p:spTree>
    <p:extLst>
      <p:ext uri="{BB962C8B-B14F-4D97-AF65-F5344CB8AC3E}">
        <p14:creationId xmlns:p14="http://schemas.microsoft.com/office/powerpoint/2010/main" val="1599327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وحدات دراسية مؤسسة على المفاهيم الحركية والمبادئ العلمية</a:t>
            </a:r>
            <a:endParaRPr lang="ar-SA" dirty="0"/>
          </a:p>
        </p:txBody>
      </p:sp>
      <p:sp>
        <p:nvSpPr>
          <p:cNvPr id="3" name="عنصر نائب للمحتوى 2"/>
          <p:cNvSpPr>
            <a:spLocks noGrp="1"/>
          </p:cNvSpPr>
          <p:nvPr>
            <p:ph idx="1"/>
          </p:nvPr>
        </p:nvSpPr>
        <p:spPr/>
        <p:txBody>
          <a:bodyPr>
            <a:normAutofit fontScale="85000" lnSpcReduction="10000"/>
          </a:bodyPr>
          <a:lstStyle/>
          <a:p>
            <a:r>
              <a:rPr lang="ar-SA" dirty="0" smtClean="0"/>
              <a:t>تكون المفاهيم مضمنة في الألعاب والنشاط البدني والرياضة، وعند تدريس كل وحدة ينبغي على المدرس أن يركز اهتمامه على المفاهيم الرئيسة التي تيسر على التلميذ الأداء الماهر. </a:t>
            </a:r>
          </a:p>
          <a:p>
            <a:r>
              <a:rPr lang="ar-SA" dirty="0" smtClean="0"/>
              <a:t>بعض المعلمين يعمدون إلى تصميم مناهج تشتمل على الألعاب الرياضية التي يستمتع بها التلاميذ، وهذه الخبرات تعد بمثابة أمثلة لمفاهيم الحركة والمبادئ العلمية فلا ضير في ذلك. </a:t>
            </a:r>
          </a:p>
          <a:p>
            <a:r>
              <a:rPr lang="ar-SA" dirty="0" smtClean="0"/>
              <a:t>العبرة بطريقة توظيف الالعاب لفهم هذه المبادئ أثناء الاداء، وعلى المدرس ان يوضح المفاهيم الأكثر ارتباطاً في الانشطة المختارة. </a:t>
            </a:r>
          </a:p>
          <a:p>
            <a:r>
              <a:rPr lang="ar-SA" dirty="0" smtClean="0"/>
              <a:t>مثال: مفهوم القوة أو الجهد في رياضة الجمباز كدفع الأرض ، وفي الالعاب الرياضية مثال له القوة المبذولة في التصويب والركل.</a:t>
            </a:r>
            <a:endParaRPr lang="ar-SA" dirty="0"/>
          </a:p>
        </p:txBody>
      </p:sp>
    </p:spTree>
    <p:extLst>
      <p:ext uri="{BB962C8B-B14F-4D97-AF65-F5344CB8AC3E}">
        <p14:creationId xmlns:p14="http://schemas.microsoft.com/office/powerpoint/2010/main" val="24677618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وحدات دراسية مؤسسة على موضوعات حركية </a:t>
            </a:r>
            <a:endParaRPr lang="ar-SA" dirty="0"/>
          </a:p>
        </p:txBody>
      </p:sp>
      <p:sp>
        <p:nvSpPr>
          <p:cNvPr id="3" name="عنصر نائب للمحتوى 2"/>
          <p:cNvSpPr>
            <a:spLocks noGrp="1"/>
          </p:cNvSpPr>
          <p:nvPr>
            <p:ph idx="1"/>
          </p:nvPr>
        </p:nvSpPr>
        <p:spPr/>
        <p:txBody>
          <a:bodyPr/>
          <a:lstStyle/>
          <a:p>
            <a:r>
              <a:rPr lang="ar-SA" dirty="0" smtClean="0"/>
              <a:t>يتكون المحتوى شكل موضوعات أو موضوعات فرعية من خلال الإطار الحركي في المرحلة الابتدائية.</a:t>
            </a:r>
          </a:p>
          <a:p>
            <a:r>
              <a:rPr lang="ar-SA" dirty="0" smtClean="0"/>
              <a:t>مثال : تناول الاشياء ، ينقسم إلى موضوعات فرعية هي : الحمل ، وإعادة التوجيه، والاستقبال و الإرسال . </a:t>
            </a:r>
            <a:endParaRPr lang="ar-SA" dirty="0"/>
          </a:p>
        </p:txBody>
      </p:sp>
    </p:spTree>
    <p:extLst>
      <p:ext uri="{BB962C8B-B14F-4D97-AF65-F5344CB8AC3E}">
        <p14:creationId xmlns:p14="http://schemas.microsoft.com/office/powerpoint/2010/main" val="192867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أهداف المحاضرة</a:t>
            </a:r>
            <a:endParaRPr lang="ar-SA" dirty="0"/>
          </a:p>
        </p:txBody>
      </p:sp>
      <p:sp>
        <p:nvSpPr>
          <p:cNvPr id="3" name="عنصر نائب للمحتوى 2"/>
          <p:cNvSpPr>
            <a:spLocks noGrp="1"/>
          </p:cNvSpPr>
          <p:nvPr>
            <p:ph idx="1"/>
          </p:nvPr>
        </p:nvSpPr>
        <p:spPr/>
        <p:txBody>
          <a:bodyPr/>
          <a:lstStyle/>
          <a:p>
            <a:r>
              <a:rPr lang="ar-SA" dirty="0" smtClean="0"/>
              <a:t>سوف يكون الطالب قادراً على :</a:t>
            </a:r>
          </a:p>
          <a:p>
            <a:r>
              <a:rPr lang="ar-SA" dirty="0" smtClean="0"/>
              <a:t>مقارنة نماذج المنهج في التربية البدنية: التربية الحركية ، والتربية الرياضية، واللياقة البدنية. </a:t>
            </a:r>
          </a:p>
          <a:p>
            <a:endParaRPr lang="ar-SA" dirty="0"/>
          </a:p>
        </p:txBody>
      </p:sp>
    </p:spTree>
    <p:extLst>
      <p:ext uri="{BB962C8B-B14F-4D97-AF65-F5344CB8AC3E}">
        <p14:creationId xmlns:p14="http://schemas.microsoft.com/office/powerpoint/2010/main" val="19456748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نموذج التربية الرياضية</a:t>
            </a:r>
            <a:br>
              <a:rPr lang="ar-SA" dirty="0" smtClean="0"/>
            </a:br>
            <a:r>
              <a:rPr lang="ar-SA" dirty="0" smtClean="0"/>
              <a:t> </a:t>
            </a:r>
            <a:r>
              <a:rPr lang="en-US" dirty="0" smtClean="0"/>
              <a:t>Sport Education Model</a:t>
            </a:r>
            <a:endParaRPr lang="ar-SA" dirty="0"/>
          </a:p>
        </p:txBody>
      </p:sp>
      <p:sp>
        <p:nvSpPr>
          <p:cNvPr id="3" name="عنصر نائب للمحتوى 2"/>
          <p:cNvSpPr>
            <a:spLocks noGrp="1"/>
          </p:cNvSpPr>
          <p:nvPr>
            <p:ph idx="1"/>
          </p:nvPr>
        </p:nvSpPr>
        <p:spPr/>
        <p:txBody>
          <a:bodyPr/>
          <a:lstStyle/>
          <a:p>
            <a:r>
              <a:rPr lang="ar-SA" dirty="0" smtClean="0"/>
              <a:t>هذا النموذج يعبر عن منهج يستع ويمتد لم هو أبعد من المدرسة ليشمل العديد من الأنشطة الرياضية في كل مكان من المجتمع ويمتد ويدعم من قبل الأندية. </a:t>
            </a:r>
          </a:p>
          <a:p>
            <a:r>
              <a:rPr lang="ar-SA" dirty="0" smtClean="0"/>
              <a:t>النموذج رد فعل طبيعي لفلسفة الرياضة للجميع او الرياضة الجماهيرية الذي يبدأ بالرياضة اعتبارا من سن ثلاث سنوات إلى كبار السن، عبر برامج متنوعة رياضية. </a:t>
            </a:r>
            <a:endParaRPr lang="ar-SA" dirty="0"/>
          </a:p>
        </p:txBody>
      </p:sp>
    </p:spTree>
    <p:extLst>
      <p:ext uri="{BB962C8B-B14F-4D97-AF65-F5344CB8AC3E}">
        <p14:creationId xmlns:p14="http://schemas.microsoft.com/office/powerpoint/2010/main" val="34483100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أصول النموذج ومصادره</a:t>
            </a:r>
            <a:endParaRPr lang="ar-SA" dirty="0"/>
          </a:p>
        </p:txBody>
      </p:sp>
      <p:sp>
        <p:nvSpPr>
          <p:cNvPr id="3" name="عنصر نائب للمحتوى 2"/>
          <p:cNvSpPr>
            <a:spLocks noGrp="1"/>
          </p:cNvSpPr>
          <p:nvPr>
            <p:ph idx="1"/>
          </p:nvPr>
        </p:nvSpPr>
        <p:spPr/>
        <p:txBody>
          <a:bodyPr>
            <a:normAutofit fontScale="92500" lnSpcReduction="20000"/>
          </a:bodyPr>
          <a:lstStyle/>
          <a:p>
            <a:r>
              <a:rPr lang="ar-SA" dirty="0" smtClean="0"/>
              <a:t>نادى </a:t>
            </a:r>
            <a:r>
              <a:rPr lang="ar-SA" dirty="0" err="1" smtClean="0"/>
              <a:t>سوارد</a:t>
            </a:r>
            <a:r>
              <a:rPr lang="ar-SA" dirty="0" smtClean="0"/>
              <a:t> </a:t>
            </a:r>
            <a:r>
              <a:rPr lang="ar-SA" dirty="0" err="1" smtClean="0"/>
              <a:t>ستالي</a:t>
            </a:r>
            <a:r>
              <a:rPr lang="ar-SA" dirty="0" smtClean="0"/>
              <a:t> بإعادة تسمية المجال من تربية بدنية إلى تربية رياضية في الثلاثينات الميلادية من القرن العشرين. </a:t>
            </a:r>
          </a:p>
          <a:p>
            <a:r>
              <a:rPr lang="ar-SA" dirty="0" smtClean="0"/>
              <a:t>ويقوم هذا النموذج على تبسيط وتعديل الرياضة بحيث يقابل احتياجات وقدرات كل المشاركين بشكل عام.</a:t>
            </a:r>
          </a:p>
          <a:p>
            <a:r>
              <a:rPr lang="ar-SA" dirty="0" smtClean="0"/>
              <a:t>القى مؤسس هذا البرنامج </a:t>
            </a:r>
            <a:r>
              <a:rPr lang="ar-SA" dirty="0" err="1" smtClean="0"/>
              <a:t>داريل</a:t>
            </a:r>
            <a:r>
              <a:rPr lang="ar-SA" dirty="0" smtClean="0"/>
              <a:t> </a:t>
            </a:r>
            <a:r>
              <a:rPr lang="ar-SA" dirty="0" err="1" smtClean="0"/>
              <a:t>سيدنتوب</a:t>
            </a:r>
            <a:r>
              <a:rPr lang="ar-SA" dirty="0" smtClean="0"/>
              <a:t> محاضرة رئيسة في مؤتمر العاب الكومنولث في </a:t>
            </a:r>
            <a:r>
              <a:rPr lang="ar-SA" dirty="0" err="1" smtClean="0"/>
              <a:t>برسبان</a:t>
            </a:r>
            <a:r>
              <a:rPr lang="ar-SA" dirty="0" smtClean="0"/>
              <a:t> </a:t>
            </a:r>
            <a:r>
              <a:rPr lang="ar-SA" dirty="0" err="1" smtClean="0"/>
              <a:t>باستراليا</a:t>
            </a:r>
            <a:r>
              <a:rPr lang="ar-SA" dirty="0" smtClean="0"/>
              <a:t> عام 1982م، ومنذ ذلك الحين صارت التربية الرياضية جزءا متكاملا من برامج التربية البدنية في استراليا ونيوزيلاند.  </a:t>
            </a:r>
          </a:p>
          <a:p>
            <a:r>
              <a:rPr lang="ar-SA" dirty="0" smtClean="0"/>
              <a:t>طبق البرنامج في كلا من استراليا في عام 1986م ، و نيوزيلاندا في عام 1987م ، ولقي ترحيب من المعلمين في المدارس. </a:t>
            </a:r>
          </a:p>
          <a:p>
            <a:endParaRPr lang="ar-SA" dirty="0"/>
          </a:p>
        </p:txBody>
      </p:sp>
    </p:spTree>
    <p:extLst>
      <p:ext uri="{BB962C8B-B14F-4D97-AF65-F5344CB8AC3E}">
        <p14:creationId xmlns:p14="http://schemas.microsoft.com/office/powerpoint/2010/main" val="18330436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الأهداف والحصائل المطلوبة</a:t>
            </a:r>
            <a:endParaRPr lang="ar-SA" dirty="0"/>
          </a:p>
        </p:txBody>
      </p:sp>
      <p:sp>
        <p:nvSpPr>
          <p:cNvPr id="3" name="عنصر نائب للمحتوى 2"/>
          <p:cNvSpPr>
            <a:spLocks noGrp="1"/>
          </p:cNvSpPr>
          <p:nvPr>
            <p:ph idx="1"/>
          </p:nvPr>
        </p:nvSpPr>
        <p:spPr/>
        <p:txBody>
          <a:bodyPr>
            <a:normAutofit fontScale="92500" lnSpcReduction="10000"/>
          </a:bodyPr>
          <a:lstStyle/>
          <a:p>
            <a:pPr marL="0" indent="0">
              <a:buNone/>
            </a:pPr>
            <a:r>
              <a:rPr lang="ar-SA" dirty="0" smtClean="0"/>
              <a:t>تشتمل الاهداف التربوية الحركية والمعرفية والوجدانية لنموذج التربية الرياضية على التالي : </a:t>
            </a:r>
          </a:p>
          <a:p>
            <a:r>
              <a:rPr lang="ar-SA" dirty="0" smtClean="0"/>
              <a:t>تنمية مستوى اللياقة البدنية الملائم للمشاركة في الرياضة. </a:t>
            </a:r>
          </a:p>
          <a:p>
            <a:r>
              <a:rPr lang="ar-SA" dirty="0" smtClean="0"/>
              <a:t>تنمية المهارات الحركية الرياضية. </a:t>
            </a:r>
          </a:p>
          <a:p>
            <a:r>
              <a:rPr lang="ar-SA" dirty="0" smtClean="0"/>
              <a:t>فهم ومعرفة قواعد الرياضة والأدوات الرياضية وتخطيط وإدارة المنافسات الرياضية. </a:t>
            </a:r>
          </a:p>
          <a:p>
            <a:r>
              <a:rPr lang="ar-SA" dirty="0" smtClean="0"/>
              <a:t>القدرة على تحليل استراتيجيات الفرق وطرق الانتقاء للاعبين. </a:t>
            </a:r>
          </a:p>
          <a:p>
            <a:r>
              <a:rPr lang="ar-SA" dirty="0" smtClean="0"/>
              <a:t>أهمية التنافس والتعاون وتحمل المسؤولية والاستمتاع بالرياضة كحدث ثقافي. </a:t>
            </a:r>
            <a:endParaRPr lang="ar-SA" dirty="0"/>
          </a:p>
        </p:txBody>
      </p:sp>
    </p:spTree>
    <p:extLst>
      <p:ext uri="{BB962C8B-B14F-4D97-AF65-F5344CB8AC3E}">
        <p14:creationId xmlns:p14="http://schemas.microsoft.com/office/powerpoint/2010/main" val="42491457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علاقة مفهوم الرياضة باللعب والألعاب </a:t>
            </a:r>
            <a:endParaRPr lang="ar-SA" dirty="0"/>
          </a:p>
        </p:txBody>
      </p:sp>
      <p:sp>
        <p:nvSpPr>
          <p:cNvPr id="3" name="عنصر نائب للمحتوى 2"/>
          <p:cNvSpPr>
            <a:spLocks noGrp="1"/>
          </p:cNvSpPr>
          <p:nvPr>
            <p:ph idx="1"/>
          </p:nvPr>
        </p:nvSpPr>
        <p:spPr/>
        <p:txBody>
          <a:bodyPr>
            <a:normAutofit/>
          </a:bodyPr>
          <a:lstStyle/>
          <a:p>
            <a:r>
              <a:rPr lang="ar-SA" sz="2800" dirty="0" smtClean="0"/>
              <a:t>اللعب نشاط إرادي معزول عن غيره من الأحداث في الزمن وفي الفراغ. </a:t>
            </a:r>
          </a:p>
          <a:p>
            <a:r>
              <a:rPr lang="ar-SA" sz="2800" dirty="0" smtClean="0"/>
              <a:t>الالعاب : أحد أشكال الحركة البنائية ولها طبيعة ثقافية، والشكل الأصلي لها هو الألعاب الفولكلورية </a:t>
            </a:r>
          </a:p>
          <a:p>
            <a:r>
              <a:rPr lang="ar-SA" sz="2800" dirty="0" smtClean="0"/>
              <a:t>الرياضة: أحد أهم أشكال الحركة البنائية للإنسان ، ولها طبيعة اجتماعية ثقافية، وهي طور متقدم ومنتظم عن الألعاب واللعب. ويمكن تعريفها أيضاً بأنها نشاط بدني ذو شكل خاص جوهره المنافسة المنظمة من أجل قياس القدرات وضمان أقصى تحديد لها. </a:t>
            </a:r>
          </a:p>
          <a:p>
            <a:endParaRPr lang="ar-SA" sz="2800" dirty="0"/>
          </a:p>
        </p:txBody>
      </p:sp>
    </p:spTree>
    <p:extLst>
      <p:ext uri="{BB962C8B-B14F-4D97-AF65-F5344CB8AC3E}">
        <p14:creationId xmlns:p14="http://schemas.microsoft.com/office/powerpoint/2010/main" val="13329129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افتراضات مؤسسة على الرياضة كلعب</a:t>
            </a:r>
            <a:endParaRPr lang="ar-SA" dirty="0"/>
          </a:p>
        </p:txBody>
      </p:sp>
      <p:sp>
        <p:nvSpPr>
          <p:cNvPr id="3" name="عنصر نائب للمحتوى 2"/>
          <p:cNvSpPr>
            <a:spLocks noGrp="1"/>
          </p:cNvSpPr>
          <p:nvPr>
            <p:ph idx="1"/>
          </p:nvPr>
        </p:nvSpPr>
        <p:spPr/>
        <p:txBody>
          <a:bodyPr>
            <a:normAutofit fontScale="77500" lnSpcReduction="20000"/>
          </a:bodyPr>
          <a:lstStyle/>
          <a:p>
            <a:pPr marL="0" indent="0">
              <a:buNone/>
            </a:pPr>
            <a:r>
              <a:rPr lang="ar-SA" dirty="0" smtClean="0"/>
              <a:t>استخلص </a:t>
            </a:r>
            <a:r>
              <a:rPr lang="ar-SA" dirty="0" err="1" smtClean="0"/>
              <a:t>سيدنتوب</a:t>
            </a:r>
            <a:r>
              <a:rPr lang="ar-SA" dirty="0" smtClean="0"/>
              <a:t> أربعة افتراضات متأصلة في نظرية اللعب لتوظيفها في نموذج التربية الرياضية وهي :</a:t>
            </a:r>
          </a:p>
          <a:p>
            <a:pPr marL="514350" indent="-514350">
              <a:buFont typeface="+mj-lt"/>
              <a:buAutoNum type="arabicPeriod"/>
            </a:pPr>
            <a:r>
              <a:rPr lang="ar-SA" dirty="0" smtClean="0"/>
              <a:t>الرياضة شكل متقدم من اللعب ، وهو اصل الالعاب والرياضة. </a:t>
            </a:r>
          </a:p>
          <a:p>
            <a:pPr marL="514350" indent="-514350">
              <a:buFont typeface="+mj-lt"/>
              <a:buAutoNum type="arabicPeriod"/>
            </a:pPr>
            <a:r>
              <a:rPr lang="ar-SA" dirty="0" smtClean="0"/>
              <a:t>الرياضة جزء هام من ثقافة المجتمع ويشترك العديد من الأفراد في جهود رياضية سواء على مستوى الترويح أو التربية أو العمل أو المهنة وبعدها الاجتماعي في التنشئة والتطبيع لا ينكره أحد. </a:t>
            </a:r>
          </a:p>
          <a:p>
            <a:pPr marL="514350" indent="-514350">
              <a:buFont typeface="+mj-lt"/>
              <a:buAutoNum type="arabicPeriod"/>
            </a:pPr>
            <a:r>
              <a:rPr lang="ar-SA" dirty="0" smtClean="0"/>
              <a:t>ينبغي على التلاميذ دراسة الرياضة كجزء من ثقافة مجتمعهم وكمادة للتربية البدنية، حيث يتبع البرنامج تعلم المهارات الرياضية والخطط الضرورية للمشاركة في الرياضة، واحترام السلطات الرياضية كالحكام والمدربين وتعلم قواعد الأنظمة الرياضية. </a:t>
            </a:r>
          </a:p>
          <a:p>
            <a:pPr marL="514350" indent="-514350">
              <a:buFont typeface="+mj-lt"/>
              <a:buAutoNum type="arabicPeriod"/>
            </a:pPr>
            <a:r>
              <a:rPr lang="ar-SA" dirty="0" smtClean="0"/>
              <a:t>ينبغي ان تكون المشاركة في الرياضة مشاركة تنموية ، </a:t>
            </a:r>
            <a:r>
              <a:rPr lang="ar-SA" dirty="0"/>
              <a:t>ب</a:t>
            </a:r>
            <a:r>
              <a:rPr lang="ar-SA" dirty="0" smtClean="0"/>
              <a:t>معنى لا مانع من تبسيط التنظيمات والقواعد الرياضية وتعديلها بحيث تتناسب مع الجميع حتى يمارسوا الرياضة بنجاح. </a:t>
            </a:r>
            <a:endParaRPr lang="ar-SA" dirty="0"/>
          </a:p>
        </p:txBody>
      </p:sp>
    </p:spTree>
    <p:extLst>
      <p:ext uri="{BB962C8B-B14F-4D97-AF65-F5344CB8AC3E}">
        <p14:creationId xmlns:p14="http://schemas.microsoft.com/office/powerpoint/2010/main" val="25489276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الاطار </a:t>
            </a:r>
            <a:r>
              <a:rPr lang="ar-SA" dirty="0" err="1" smtClean="0"/>
              <a:t>المفاهيمي</a:t>
            </a:r>
            <a:r>
              <a:rPr lang="ar-SA" dirty="0" smtClean="0"/>
              <a:t> لنموذج التربية الرياضية</a:t>
            </a:r>
            <a:endParaRPr lang="ar-SA" dirty="0"/>
          </a:p>
        </p:txBody>
      </p:sp>
      <p:sp>
        <p:nvSpPr>
          <p:cNvPr id="3" name="عنصر نائب للمحتوى 2"/>
          <p:cNvSpPr>
            <a:spLocks noGrp="1"/>
          </p:cNvSpPr>
          <p:nvPr>
            <p:ph idx="1"/>
          </p:nvPr>
        </p:nvSpPr>
        <p:spPr/>
        <p:txBody>
          <a:bodyPr>
            <a:normAutofit fontScale="92500" lnSpcReduction="10000"/>
          </a:bodyPr>
          <a:lstStyle/>
          <a:p>
            <a:r>
              <a:rPr lang="ar-SA" dirty="0" smtClean="0"/>
              <a:t>يعكس مكونات المعرفة الرياضية كأساس المنهج التربية البدنية المدرسية ، بحيث تختار هذه المعرفة وتنظم بطريقة يفهمها ويستوعبها التلاميذ. </a:t>
            </a:r>
          </a:p>
          <a:p>
            <a:r>
              <a:rPr lang="ar-SA" dirty="0" smtClean="0"/>
              <a:t>يبنى الاطار على أساس تنمية الفرد المربى بدنيا. </a:t>
            </a:r>
          </a:p>
          <a:p>
            <a:r>
              <a:rPr lang="ar-SA" dirty="0" smtClean="0"/>
              <a:t>البنية المعرفية تعكس ثقافة المجتمع. </a:t>
            </a:r>
          </a:p>
          <a:p>
            <a:r>
              <a:rPr lang="ar-SA" dirty="0" smtClean="0"/>
              <a:t>تشجيع التلاميذ لكي يصبحوا ماهرين ومتفهمين للبناء الرسمي للرياضة في المجتمع، وقواعدها وممارسيها. </a:t>
            </a:r>
          </a:p>
          <a:p>
            <a:r>
              <a:rPr lang="ar-SA" dirty="0" smtClean="0"/>
              <a:t>لا مانع من تعديل قواعد الرياضة وتبسيط أدائها لتوفير خبرات النجاح للممارسين. </a:t>
            </a:r>
            <a:endParaRPr lang="ar-SA" dirty="0"/>
          </a:p>
        </p:txBody>
      </p:sp>
    </p:spTree>
    <p:extLst>
      <p:ext uri="{BB962C8B-B14F-4D97-AF65-F5344CB8AC3E}">
        <p14:creationId xmlns:p14="http://schemas.microsoft.com/office/powerpoint/2010/main" val="10777799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مصفوفة المدى والتتابع في نموذج التربية الرياضية</a:t>
            </a:r>
            <a:endParaRPr lang="ar-SA" dirty="0"/>
          </a:p>
        </p:txBody>
      </p:sp>
      <p:sp>
        <p:nvSpPr>
          <p:cNvPr id="3" name="عنصر نائب للمحتوى 2"/>
          <p:cNvSpPr>
            <a:spLocks noGrp="1"/>
          </p:cNvSpPr>
          <p:nvPr>
            <p:ph idx="1"/>
          </p:nvPr>
        </p:nvSpPr>
        <p:spPr/>
        <p:txBody>
          <a:bodyPr>
            <a:normAutofit fontScale="92500" lnSpcReduction="10000"/>
          </a:bodyPr>
          <a:lstStyle/>
          <a:p>
            <a:r>
              <a:rPr lang="ar-SA" dirty="0" smtClean="0"/>
              <a:t>يركز على بناء مستويات متقدمة للمهارة والمقدرة من خلال إطار تنموي. </a:t>
            </a:r>
          </a:p>
          <a:p>
            <a:r>
              <a:rPr lang="ar-SA" dirty="0" smtClean="0"/>
              <a:t>يفترض ان الطالب </a:t>
            </a:r>
            <a:r>
              <a:rPr lang="ar-SA" dirty="0" smtClean="0">
                <a:solidFill>
                  <a:srgbClr val="FF0000"/>
                </a:solidFill>
              </a:rPr>
              <a:t>يمارس الالعاب التمهيدية </a:t>
            </a:r>
            <a:r>
              <a:rPr lang="ar-SA" dirty="0" smtClean="0"/>
              <a:t>في أنواع متقدمة من الرياضة والالعاب تمكنه في الغالب من الاشتراك في مستوى أعقد منها إلى أن يصل لمزاولة الالعاب والرياضات في شكلها الرسمي. </a:t>
            </a:r>
          </a:p>
          <a:p>
            <a:r>
              <a:rPr lang="ar-SA" dirty="0" smtClean="0"/>
              <a:t>تعديل الانشطة الرياضية وتبسيطها دون الاخلال بفكرتها وجوهرها وطابعها الذي عرفت به من خلال ( تصغير مساحة الملعب-تصغير حجم الكرة أو الأداة- تقليل عدد اللاعبين-تقليل زمن المباراة-تصغير أبعاد الهدف-تعديل قيود التحرك بالأداة). </a:t>
            </a:r>
            <a:endParaRPr lang="ar-SA" dirty="0"/>
          </a:p>
        </p:txBody>
      </p:sp>
    </p:spTree>
    <p:extLst>
      <p:ext uri="{BB962C8B-B14F-4D97-AF65-F5344CB8AC3E}">
        <p14:creationId xmlns:p14="http://schemas.microsoft.com/office/powerpoint/2010/main" val="1216028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مصفوفة المدى والتتابع في نموذج التربية الرياضية</a:t>
            </a:r>
            <a:endParaRPr lang="ar-SA" dirty="0"/>
          </a:p>
        </p:txBody>
      </p:sp>
      <p:sp>
        <p:nvSpPr>
          <p:cNvPr id="3" name="عنصر نائب للمحتوى 2"/>
          <p:cNvSpPr>
            <a:spLocks noGrp="1"/>
          </p:cNvSpPr>
          <p:nvPr>
            <p:ph idx="1"/>
          </p:nvPr>
        </p:nvSpPr>
        <p:spPr/>
        <p:txBody>
          <a:bodyPr>
            <a:normAutofit fontScale="92500" lnSpcReduction="10000"/>
          </a:bodyPr>
          <a:lstStyle/>
          <a:p>
            <a:r>
              <a:rPr lang="ar-SA" dirty="0" smtClean="0"/>
              <a:t>يزداد تتابع الوحدات والدوس تعقيدا في اتجاه التقدم والنمو وهذا المكون الجوهري لنموذج منهج التربية الرياضية (المنهج الحلزوني). </a:t>
            </a:r>
          </a:p>
          <a:p>
            <a:r>
              <a:rPr lang="ar-SA" dirty="0" smtClean="0"/>
              <a:t>المستويات الصفية لتلاميذ لا ترتبط في الغالب بقدراتهم على اللعب ، فمثلاً قد يصعب على طلاب المدرسة الابتدائية أداء مهارات كرة الطائرة – الهوكي ، فستبدل بلعبة صغيرة/تمهيدية للطائرة أو الهوكي ويقيمون في ضوئها. </a:t>
            </a:r>
          </a:p>
          <a:p>
            <a:r>
              <a:rPr lang="ar-SA" dirty="0" smtClean="0"/>
              <a:t>يعطى الطلاب الممارسون للرياضة والمتميزون واجبات حركية ورياضية أعقد من أقرانهم في نفس الفصل ويفعل النشاط الداخلي والخارجي.</a:t>
            </a:r>
          </a:p>
          <a:p>
            <a:endParaRPr lang="ar-SA" dirty="0"/>
          </a:p>
        </p:txBody>
      </p:sp>
    </p:spTree>
    <p:extLst>
      <p:ext uri="{BB962C8B-B14F-4D97-AF65-F5344CB8AC3E}">
        <p14:creationId xmlns:p14="http://schemas.microsoft.com/office/powerpoint/2010/main" val="40224043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خصائص نموذج التربية الرياضية</a:t>
            </a:r>
            <a:endParaRPr lang="ar-SA" dirty="0"/>
          </a:p>
        </p:txBody>
      </p:sp>
      <p:sp>
        <p:nvSpPr>
          <p:cNvPr id="3" name="عنصر نائب للمحتوى 2"/>
          <p:cNvSpPr>
            <a:spLocks noGrp="1"/>
          </p:cNvSpPr>
          <p:nvPr>
            <p:ph idx="1"/>
          </p:nvPr>
        </p:nvSpPr>
        <p:spPr/>
        <p:txBody>
          <a:bodyPr>
            <a:normAutofit fontScale="92500" lnSpcReduction="10000"/>
          </a:bodyPr>
          <a:lstStyle/>
          <a:p>
            <a:r>
              <a:rPr lang="ar-SA" b="1" dirty="0" smtClean="0"/>
              <a:t>المواسم الرياضية </a:t>
            </a:r>
            <a:r>
              <a:rPr lang="ar-SA" dirty="0" smtClean="0"/>
              <a:t>: يشتمل الموسم الرياضي على فترات ما قبل الموسم ، المنافسة ، قمة المنافسة . يمكن توظيف هذا النظام على برنامج المدرسة سواء النسق التعليمي منه أو على مستوى النشاط الرياضي الداخلي والخارجي، ويلعب المدرس دور المدرب. </a:t>
            </a:r>
          </a:p>
          <a:p>
            <a:r>
              <a:rPr lang="ar-SA" b="1" dirty="0" smtClean="0"/>
              <a:t>الانتماء للفريق</a:t>
            </a:r>
            <a:r>
              <a:rPr lang="ar-SA" dirty="0" smtClean="0"/>
              <a:t>: يتآلف الطلاب مع أقرانهم ويشعرون بالانتماء الذي يدفعهم إلى التمرن على المهارات والخطط ويتفهمون قواعد المنافسة واللعب. يلجأ المدرس إلى الطلاب المتفوقين رياضيا لمساعدته أو يستعين بلاعبين من خارج المدرسة للمعاونة في الانتقاء وتشكيل الفرق بالتعاون مع الإدارة التعليمية التابع لها.</a:t>
            </a:r>
            <a:endParaRPr lang="ar-SA" dirty="0"/>
          </a:p>
        </p:txBody>
      </p:sp>
    </p:spTree>
    <p:extLst>
      <p:ext uri="{BB962C8B-B14F-4D97-AF65-F5344CB8AC3E}">
        <p14:creationId xmlns:p14="http://schemas.microsoft.com/office/powerpoint/2010/main" val="7065947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خصائص نموذج التربية الرياضية</a:t>
            </a:r>
            <a:endParaRPr lang="ar-SA" dirty="0"/>
          </a:p>
        </p:txBody>
      </p:sp>
      <p:sp>
        <p:nvSpPr>
          <p:cNvPr id="3" name="عنصر نائب للمحتوى 2"/>
          <p:cNvSpPr>
            <a:spLocks noGrp="1"/>
          </p:cNvSpPr>
          <p:nvPr>
            <p:ph idx="1"/>
          </p:nvPr>
        </p:nvSpPr>
        <p:spPr/>
        <p:txBody>
          <a:bodyPr>
            <a:normAutofit fontScale="85000" lnSpcReduction="10000"/>
          </a:bodyPr>
          <a:lstStyle/>
          <a:p>
            <a:r>
              <a:rPr lang="ar-SA" b="1" dirty="0" smtClean="0"/>
              <a:t>جدولة المنافسات </a:t>
            </a:r>
            <a:r>
              <a:rPr lang="ar-SA" dirty="0" smtClean="0"/>
              <a:t>: يشتمل على تشكيل جداول للمسابقات والمنافسات ، وحتى يسمح للفريق بالاستعداد للفرق المنافسة، واحد واجبات المدرس بحيث يسكنها بذكاء ومعلومية في الوحدات الخاصة بالمنهج ، وهذا سيدفع الطلاب للإقبال على تعلم المهارات والخطط لأنها ذات نفع كبير وفوري في المنافسة. </a:t>
            </a:r>
          </a:p>
          <a:p>
            <a:r>
              <a:rPr lang="ar-SA" b="1" dirty="0" smtClean="0"/>
              <a:t>مسابقات القمة </a:t>
            </a:r>
            <a:r>
              <a:rPr lang="ar-SA" dirty="0" smtClean="0"/>
              <a:t>: تنظم فرق المدرس وحت ى على مستوى الإدارة التعليمية من خلال نظام حيد ومحبوك للمسابقات ، ويفترض في نظام المسابقات أن يعمل على تكثيف جدم اللقاءات الى أقصى حد ممكن بشرط تجن بالإجهاد. ينصح باستخدام نظام الدوري من دورين. تذكر بان النموذج مؤسس على الرياضة للجميع ، بمعنى أن يمارس كل طالب الرياضة وفقاً لقدراته واهتماماته. </a:t>
            </a:r>
            <a:endParaRPr lang="ar-SA" dirty="0"/>
          </a:p>
        </p:txBody>
      </p:sp>
    </p:spTree>
    <p:extLst>
      <p:ext uri="{BB962C8B-B14F-4D97-AF65-F5344CB8AC3E}">
        <p14:creationId xmlns:p14="http://schemas.microsoft.com/office/powerpoint/2010/main" val="1717567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مفهوم النموذج </a:t>
            </a:r>
            <a:endParaRPr lang="ar-SA" dirty="0"/>
          </a:p>
        </p:txBody>
      </p:sp>
      <p:sp>
        <p:nvSpPr>
          <p:cNvPr id="3" name="عنصر نائب للمحتوى 2"/>
          <p:cNvSpPr>
            <a:spLocks noGrp="1"/>
          </p:cNvSpPr>
          <p:nvPr>
            <p:ph idx="1"/>
          </p:nvPr>
        </p:nvSpPr>
        <p:spPr/>
        <p:txBody>
          <a:bodyPr/>
          <a:lstStyle/>
          <a:p>
            <a:r>
              <a:rPr lang="ar-SA" dirty="0" smtClean="0"/>
              <a:t>النموذج وصف أو مخطط دقيق لمنظومة تم التعرف على مكوناته وأجزائه وعلاقاته بحيث تمثيلها بشك لخطي أو كتابي أو بكليهما، وقد تستخدم في التنبؤ بوقائع المستقبل إذا ما استخدمت أركانها بشكل جيد ( كالمدخلات- العمليات-التغذية الراجعة-الحصائل إلخ..). </a:t>
            </a:r>
          </a:p>
          <a:p>
            <a:r>
              <a:rPr lang="ar-SA" dirty="0" smtClean="0"/>
              <a:t>هو النمط أو الخطة التي يمكن استخدامها لتشكيل منهج أو مقرر ، ولاختيار المواد التعليمية والترشيد اختيار المدرسين. </a:t>
            </a:r>
            <a:endParaRPr lang="ar-SA" dirty="0"/>
          </a:p>
        </p:txBody>
      </p:sp>
    </p:spTree>
    <p:extLst>
      <p:ext uri="{BB962C8B-B14F-4D97-AF65-F5344CB8AC3E}">
        <p14:creationId xmlns:p14="http://schemas.microsoft.com/office/powerpoint/2010/main" val="36689777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خصائص نموذج التربية الرياضية</a:t>
            </a:r>
            <a:endParaRPr lang="ar-SA" dirty="0"/>
          </a:p>
        </p:txBody>
      </p:sp>
      <p:sp>
        <p:nvSpPr>
          <p:cNvPr id="3" name="عنصر نائب للمحتوى 2"/>
          <p:cNvSpPr>
            <a:spLocks noGrp="1"/>
          </p:cNvSpPr>
          <p:nvPr>
            <p:ph idx="1"/>
          </p:nvPr>
        </p:nvSpPr>
        <p:spPr/>
        <p:txBody>
          <a:bodyPr>
            <a:normAutofit fontScale="85000" lnSpcReduction="20000"/>
          </a:bodyPr>
          <a:lstStyle/>
          <a:p>
            <a:r>
              <a:rPr lang="ar-SA" b="1" dirty="0" smtClean="0"/>
              <a:t>حفظ السجلات</a:t>
            </a:r>
            <a:r>
              <a:rPr lang="ar-SA" dirty="0" smtClean="0"/>
              <a:t>: تتيح السجلات للمدرس ان يراجع </a:t>
            </a:r>
            <a:r>
              <a:rPr lang="ar-SA" dirty="0" err="1" smtClean="0"/>
              <a:t>الأداءات</a:t>
            </a:r>
            <a:r>
              <a:rPr lang="ar-SA" dirty="0" smtClean="0"/>
              <a:t> السابقة للطلاب وللفصول ، وعلى المدرس أن يحتفظ بملفات متخصصة ليسجل فيها ملاحظات منظمة حول المهارات والحفظ والمواعيد ومستويات اللياقة البدنية ، والكشوف الصحية ، والمعرفة الرياضية ،والانتظام في الحضور وغيرها. يجعل هذا السجلات محكاً في إصدار قراراته وتشكيل فرقه. </a:t>
            </a:r>
          </a:p>
          <a:p>
            <a:r>
              <a:rPr lang="ar-SA" b="1" dirty="0" smtClean="0"/>
              <a:t>المدرس كمدرب</a:t>
            </a:r>
            <a:r>
              <a:rPr lang="ar-SA" dirty="0" smtClean="0"/>
              <a:t>: يلعب المدرس دور المدرب والإداري، فهو يعاون الطلاب في التدريب على المهارات والخطط واتقانها واستيعاب وتفهم قواعد اللعب، ولوائح المنافسات وشروطها وآدابها. يعدل أو يبسط المعلم النشاط الرياضي ليتناسب مع المرحلة السنية ، ويتابع تدريبات الفرق ويستعين بقائد ا لفريق لمعاونته في ذلك ، خاصة اذا كان لا يجيد هذه الرياضة، ويتابع الحالة الصحية والبدنية للفرق. </a:t>
            </a:r>
            <a:endParaRPr lang="ar-SA" dirty="0"/>
          </a:p>
        </p:txBody>
      </p:sp>
    </p:spTree>
    <p:extLst>
      <p:ext uri="{BB962C8B-B14F-4D97-AF65-F5344CB8AC3E}">
        <p14:creationId xmlns:p14="http://schemas.microsoft.com/office/powerpoint/2010/main" val="7350931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دور المدرس في النموذج</a:t>
            </a:r>
            <a:endParaRPr lang="ar-SA" dirty="0"/>
          </a:p>
        </p:txBody>
      </p:sp>
      <p:sp>
        <p:nvSpPr>
          <p:cNvPr id="3" name="عنصر نائب للمحتوى 2"/>
          <p:cNvSpPr>
            <a:spLocks noGrp="1"/>
          </p:cNvSpPr>
          <p:nvPr>
            <p:ph idx="1"/>
          </p:nvPr>
        </p:nvSpPr>
        <p:spPr/>
        <p:txBody>
          <a:bodyPr/>
          <a:lstStyle/>
          <a:p>
            <a:r>
              <a:rPr lang="ar-SA" dirty="0" smtClean="0"/>
              <a:t>تدريس المهارات والمعرفة الرياضية.</a:t>
            </a:r>
          </a:p>
          <a:p>
            <a:r>
              <a:rPr lang="ar-SA" dirty="0" smtClean="0"/>
              <a:t>توفير خبرات رياضية تنموية وتدريسية ملائمة. </a:t>
            </a:r>
          </a:p>
          <a:p>
            <a:r>
              <a:rPr lang="ar-SA" dirty="0" smtClean="0"/>
              <a:t>يتيح فرصاً جيدة لخلق جو رياضي مدرسي.</a:t>
            </a:r>
          </a:p>
          <a:p>
            <a:r>
              <a:rPr lang="ar-SA" dirty="0" smtClean="0"/>
              <a:t>يخطط المنهج تبعا للمواسم الرياضية. </a:t>
            </a:r>
          </a:p>
          <a:p>
            <a:r>
              <a:rPr lang="ar-SA" dirty="0" smtClean="0"/>
              <a:t>يحفظ السجلات ويجدول المنافسات.</a:t>
            </a:r>
            <a:endParaRPr lang="ar-SA" dirty="0"/>
          </a:p>
        </p:txBody>
      </p:sp>
    </p:spTree>
    <p:extLst>
      <p:ext uri="{BB962C8B-B14F-4D97-AF65-F5344CB8AC3E}">
        <p14:creationId xmlns:p14="http://schemas.microsoft.com/office/powerpoint/2010/main" val="1513933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مواصفات نموذج المنهج</a:t>
            </a:r>
            <a:endParaRPr lang="ar-SA" dirty="0"/>
          </a:p>
        </p:txBody>
      </p:sp>
      <p:sp>
        <p:nvSpPr>
          <p:cNvPr id="3" name="عنصر نائب للمحتوى 2"/>
          <p:cNvSpPr>
            <a:spLocks noGrp="1"/>
          </p:cNvSpPr>
          <p:nvPr>
            <p:ph idx="1"/>
          </p:nvPr>
        </p:nvSpPr>
        <p:spPr/>
        <p:txBody>
          <a:bodyPr/>
          <a:lstStyle/>
          <a:p>
            <a:r>
              <a:rPr lang="ar-SA" dirty="0" smtClean="0"/>
              <a:t>لا يوجد نموذج واحد مثالي للمنهج إنما تختلف النماذج باختلاف المعطيات التربوية والتعليمية . </a:t>
            </a:r>
          </a:p>
          <a:p>
            <a:r>
              <a:rPr lang="ar-SA" dirty="0" smtClean="0"/>
              <a:t>التبسيط وتيسير الفهم وتقديم تصور واضح.</a:t>
            </a:r>
          </a:p>
          <a:p>
            <a:r>
              <a:rPr lang="ar-SA" dirty="0" smtClean="0"/>
              <a:t>الدخول في التفاصيل وإعطاء الامثلة والشروحات والتعليقات يعقد النموذج ويبعده عن التبسيط.</a:t>
            </a:r>
          </a:p>
          <a:p>
            <a:r>
              <a:rPr lang="ar-SA" dirty="0" smtClean="0"/>
              <a:t>يعبر عن تصور نظري مجرد لمنظومة من الخطوات والإجراءات التربوية والتعليمية. </a:t>
            </a:r>
            <a:endParaRPr lang="ar-SA" dirty="0"/>
          </a:p>
        </p:txBody>
      </p:sp>
    </p:spTree>
    <p:extLst>
      <p:ext uri="{BB962C8B-B14F-4D97-AF65-F5344CB8AC3E}">
        <p14:creationId xmlns:p14="http://schemas.microsoft.com/office/powerpoint/2010/main" val="2281179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تصنيف نماذج المنهج </a:t>
            </a:r>
            <a:endParaRPr lang="ar-SA" dirty="0"/>
          </a:p>
        </p:txBody>
      </p:sp>
      <p:sp>
        <p:nvSpPr>
          <p:cNvPr id="3" name="عنصر نائب للمحتوى 2"/>
          <p:cNvSpPr>
            <a:spLocks noGrp="1"/>
          </p:cNvSpPr>
          <p:nvPr>
            <p:ph idx="1"/>
          </p:nvPr>
        </p:nvSpPr>
        <p:spPr/>
        <p:txBody>
          <a:bodyPr>
            <a:normAutofit fontScale="85000" lnSpcReduction="10000"/>
          </a:bodyPr>
          <a:lstStyle/>
          <a:p>
            <a:r>
              <a:rPr lang="ar-SA" dirty="0" smtClean="0"/>
              <a:t>النموذج المجسم ، وهو نموذج فيزيقي ملموس يصمم لتوضيح مفهوم أو نظرية أ, حقيقة علمية معينة مثل نموذج جسم الانسان أو منشئة . </a:t>
            </a:r>
          </a:p>
          <a:p>
            <a:r>
              <a:rPr lang="ar-SA" dirty="0" smtClean="0"/>
              <a:t>النموذج </a:t>
            </a:r>
            <a:r>
              <a:rPr lang="ar-SA" dirty="0" err="1" smtClean="0"/>
              <a:t>المفاهيمي</a:t>
            </a:r>
            <a:r>
              <a:rPr lang="ar-SA" dirty="0" smtClean="0"/>
              <a:t>، يعمد إلى تمثيل المفاهيم وتبيان طبيعة مستوياتها وعلاقتها، ومن أمثلة ذلك الإطار </a:t>
            </a:r>
            <a:r>
              <a:rPr lang="ar-SA" dirty="0" err="1" smtClean="0"/>
              <a:t>المفاهيمي</a:t>
            </a:r>
            <a:r>
              <a:rPr lang="ar-SA" dirty="0" smtClean="0"/>
              <a:t> لأبعاد وجوانب الحركة من وضع </a:t>
            </a:r>
            <a:r>
              <a:rPr lang="ar-SA" dirty="0" err="1" smtClean="0"/>
              <a:t>رودلوف</a:t>
            </a:r>
            <a:r>
              <a:rPr lang="ar-SA" dirty="0" smtClean="0"/>
              <a:t> </a:t>
            </a:r>
            <a:r>
              <a:rPr lang="ar-SA" dirty="0" err="1" smtClean="0"/>
              <a:t>لابان</a:t>
            </a:r>
            <a:r>
              <a:rPr lang="ar-SA" dirty="0" smtClean="0"/>
              <a:t> ، وتصنيف المجال الحكري من </a:t>
            </a:r>
            <a:r>
              <a:rPr lang="ar-SA" dirty="0" err="1" smtClean="0"/>
              <a:t>هاور</a:t>
            </a:r>
            <a:r>
              <a:rPr lang="ar-SA" dirty="0" smtClean="0"/>
              <a:t>. </a:t>
            </a:r>
          </a:p>
          <a:p>
            <a:r>
              <a:rPr lang="ar-SA" dirty="0" smtClean="0"/>
              <a:t>النموذج الرياضي، يستخدم بكثرة في العلوم الفيزيقية ، ويتخذ شكل معادلة رياضة موضحة لأهم جوانب القانون أو الحقيقة العلمية مثل قانون بويل . </a:t>
            </a:r>
          </a:p>
          <a:p>
            <a:r>
              <a:rPr lang="ar-SA" dirty="0" smtClean="0"/>
              <a:t>النموذج التخطيطي ، يعتمد بشكل أساسي على تمثيل المنظومة او الحقيقة أو النظرية بشكل تخطيطي  يعتمد على الرسم المجرد، مثل الرسوم البيانية والتوضيحية وغيرها. </a:t>
            </a:r>
            <a:endParaRPr lang="ar-SA" dirty="0"/>
          </a:p>
        </p:txBody>
      </p:sp>
    </p:spTree>
    <p:extLst>
      <p:ext uri="{BB962C8B-B14F-4D97-AF65-F5344CB8AC3E}">
        <p14:creationId xmlns:p14="http://schemas.microsoft.com/office/powerpoint/2010/main" val="422437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خصائص نموذج المنهج</a:t>
            </a:r>
            <a:endParaRPr lang="ar-SA" dirty="0"/>
          </a:p>
        </p:txBody>
      </p:sp>
      <p:sp>
        <p:nvSpPr>
          <p:cNvPr id="3" name="عنصر نائب للمحتوى 2"/>
          <p:cNvSpPr>
            <a:spLocks noGrp="1"/>
          </p:cNvSpPr>
          <p:nvPr>
            <p:ph idx="1"/>
          </p:nvPr>
        </p:nvSpPr>
        <p:spPr/>
        <p:txBody>
          <a:bodyPr/>
          <a:lstStyle/>
          <a:p>
            <a:pPr marL="0" indent="0">
              <a:buNone/>
            </a:pPr>
            <a:r>
              <a:rPr lang="ar-SA" dirty="0" smtClean="0">
                <a:solidFill>
                  <a:srgbClr val="FF0000"/>
                </a:solidFill>
              </a:rPr>
              <a:t>وضوح الفكرة أو النظرية التربوية </a:t>
            </a:r>
          </a:p>
          <a:p>
            <a:r>
              <a:rPr lang="ar-SA" dirty="0" smtClean="0"/>
              <a:t>كل نموذج للمناهج ينبغي ان يتأسس على فكرة تربوية أو نظرية محددة وواضحة بحيث يتشكل النموذج بأكمله بهذا الفكرة ويعمل على إعلائه وإبراز أفكاره، فنموذج التربية الحركية يؤكد على نظرية التربية الحركية والثراء الحركي للطفل ..</a:t>
            </a:r>
            <a:endParaRPr lang="ar-SA" dirty="0"/>
          </a:p>
        </p:txBody>
      </p:sp>
    </p:spTree>
    <p:extLst>
      <p:ext uri="{BB962C8B-B14F-4D97-AF65-F5344CB8AC3E}">
        <p14:creationId xmlns:p14="http://schemas.microsoft.com/office/powerpoint/2010/main" val="300729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خصائص نموذج المنهج</a:t>
            </a:r>
            <a:endParaRPr lang="ar-SA" dirty="0"/>
          </a:p>
        </p:txBody>
      </p:sp>
      <p:sp>
        <p:nvSpPr>
          <p:cNvPr id="3" name="عنصر نائب للمحتوى 2"/>
          <p:cNvSpPr>
            <a:spLocks noGrp="1"/>
          </p:cNvSpPr>
          <p:nvPr>
            <p:ph idx="1"/>
          </p:nvPr>
        </p:nvSpPr>
        <p:spPr/>
        <p:txBody>
          <a:bodyPr/>
          <a:lstStyle/>
          <a:p>
            <a:pPr marL="0" indent="0">
              <a:buNone/>
            </a:pPr>
            <a:r>
              <a:rPr lang="ar-SA" dirty="0" smtClean="0">
                <a:solidFill>
                  <a:srgbClr val="FF0000"/>
                </a:solidFill>
              </a:rPr>
              <a:t>مناسبة النموذج لخصائص التلاميذ. </a:t>
            </a:r>
          </a:p>
          <a:p>
            <a:r>
              <a:rPr lang="ar-SA" dirty="0" smtClean="0"/>
              <a:t>بعض النماذج قد تصلح لمراحل عمرية معينة ولا تصلح لغيرها لاعتبارات نمائية وثقافية ونفسية ، فالتربية الحركية نموذج أصلح ما يكون للطفل في مراحله الأولى حيث تتأسس البنية الإدراكية الحركية له، بينما التربية للياقة البدنية نموذج يكاد يكون مثالياً لمرحلة التعليم الثانوي. </a:t>
            </a:r>
            <a:endParaRPr lang="ar-SA" dirty="0"/>
          </a:p>
        </p:txBody>
      </p:sp>
    </p:spTree>
    <p:extLst>
      <p:ext uri="{BB962C8B-B14F-4D97-AF65-F5344CB8AC3E}">
        <p14:creationId xmlns:p14="http://schemas.microsoft.com/office/powerpoint/2010/main" val="1816128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خصائص نموذج المنهج</a:t>
            </a:r>
            <a:endParaRPr lang="ar-SA" dirty="0"/>
          </a:p>
        </p:txBody>
      </p:sp>
      <p:sp>
        <p:nvSpPr>
          <p:cNvPr id="3" name="عنصر نائب للمحتوى 2"/>
          <p:cNvSpPr>
            <a:spLocks noGrp="1"/>
          </p:cNvSpPr>
          <p:nvPr>
            <p:ph idx="1"/>
          </p:nvPr>
        </p:nvSpPr>
        <p:spPr/>
        <p:txBody>
          <a:bodyPr/>
          <a:lstStyle/>
          <a:p>
            <a:pPr marL="0" indent="0">
              <a:buNone/>
            </a:pPr>
            <a:r>
              <a:rPr lang="ar-SA" dirty="0" smtClean="0">
                <a:solidFill>
                  <a:srgbClr val="FF0000"/>
                </a:solidFill>
              </a:rPr>
              <a:t>الملاءمة مع بيئة المتعلم. </a:t>
            </a:r>
          </a:p>
          <a:p>
            <a:r>
              <a:rPr lang="ar-SA" dirty="0" smtClean="0"/>
              <a:t>يعبر هذا المفهوم على الاسس الاجتماعية والثقافية للمنهج، فالمادة والنشاط والمحتوى يجب أن تتسق وتتدرج من المدرسة المحلية إلى الوطن ثم ينتقل إلى العالمية حيث يجب أن يراعي عموميات الثقافة الرياضية وخصوصياتها حتى يمكن للنموذج أن ينجح في تحقيق أهدافه. </a:t>
            </a:r>
            <a:endParaRPr lang="ar-SA" dirty="0"/>
          </a:p>
        </p:txBody>
      </p:sp>
    </p:spTree>
    <p:extLst>
      <p:ext uri="{BB962C8B-B14F-4D97-AF65-F5344CB8AC3E}">
        <p14:creationId xmlns:p14="http://schemas.microsoft.com/office/powerpoint/2010/main" val="2924794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خصائص النموذج المنهج </a:t>
            </a:r>
            <a:endParaRPr lang="ar-SA" dirty="0"/>
          </a:p>
        </p:txBody>
      </p:sp>
      <p:sp>
        <p:nvSpPr>
          <p:cNvPr id="3" name="عنصر نائب للمحتوى 2"/>
          <p:cNvSpPr>
            <a:spLocks noGrp="1"/>
          </p:cNvSpPr>
          <p:nvPr>
            <p:ph idx="1"/>
          </p:nvPr>
        </p:nvSpPr>
        <p:spPr/>
        <p:txBody>
          <a:bodyPr>
            <a:normAutofit lnSpcReduction="10000"/>
          </a:bodyPr>
          <a:lstStyle/>
          <a:p>
            <a:pPr marL="0" indent="0">
              <a:buNone/>
            </a:pPr>
            <a:r>
              <a:rPr lang="ar-SA" dirty="0" smtClean="0">
                <a:solidFill>
                  <a:srgbClr val="FF0000"/>
                </a:solidFill>
              </a:rPr>
              <a:t>شموله على عناصر المنهج وتكملها. </a:t>
            </a:r>
          </a:p>
          <a:p>
            <a:r>
              <a:rPr lang="ar-SA" dirty="0" smtClean="0"/>
              <a:t>يشتمل على توضيح وتفسير لكل عناصر المنهج في ضوء الفكرة أو النظرية التي يتبناها ، ابتداء من الأهداف التعليمية والمحتوى والمعلم وطرق التدريس والادارة التربوية وصولا إلى التقويم. فالمعلم في بعض النماذج يتدخل بثقل كبيرة في توجيه الدراسة وتنفيذ الوحدات التعليمية وفي البعض الاخر يخفت دوره نسبيا تبعا لفلسفة النموذج. ايضاً، هناك نماذج تتطلب طرق تدريس بذاتها ولا تصلح سواها مثل نموذج التربية الحركية يتطلب طرق مثل الاكتشاف . </a:t>
            </a:r>
            <a:endParaRPr lang="ar-SA" dirty="0"/>
          </a:p>
        </p:txBody>
      </p:sp>
    </p:spTree>
    <p:extLst>
      <p:ext uri="{BB962C8B-B14F-4D97-AF65-F5344CB8AC3E}">
        <p14:creationId xmlns:p14="http://schemas.microsoft.com/office/powerpoint/2010/main" val="257428689"/>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28101</TotalTime>
  <Words>2233</Words>
  <Application>Microsoft Office PowerPoint</Application>
  <PresentationFormat>عرض على الشاشة (3:4)‏</PresentationFormat>
  <Paragraphs>142</Paragraphs>
  <Slides>31</Slides>
  <Notes>0</Notes>
  <HiddenSlides>0</HiddenSlides>
  <MMClips>0</MMClips>
  <ScaleCrop>false</ScaleCrop>
  <HeadingPairs>
    <vt:vector size="4" baseType="variant">
      <vt:variant>
        <vt:lpstr>نسق</vt:lpstr>
      </vt:variant>
      <vt:variant>
        <vt:i4>1</vt:i4>
      </vt:variant>
      <vt:variant>
        <vt:lpstr>عناوين الشرائح</vt:lpstr>
      </vt:variant>
      <vt:variant>
        <vt:i4>31</vt:i4>
      </vt:variant>
    </vt:vector>
  </HeadingPairs>
  <TitlesOfParts>
    <vt:vector size="32" baseType="lpstr">
      <vt:lpstr>نسق Office</vt:lpstr>
      <vt:lpstr>نماذج المنهج في التربية البدنية </vt:lpstr>
      <vt:lpstr>أهداف المحاضرة</vt:lpstr>
      <vt:lpstr>مفهوم النموذج </vt:lpstr>
      <vt:lpstr>مواصفات نموذج المنهج</vt:lpstr>
      <vt:lpstr>تصنيف نماذج المنهج </vt:lpstr>
      <vt:lpstr>خصائص نموذج المنهج</vt:lpstr>
      <vt:lpstr>خصائص نموذج المنهج</vt:lpstr>
      <vt:lpstr>خصائص نموذج المنهج</vt:lpstr>
      <vt:lpstr>خصائص النموذج المنهج </vt:lpstr>
      <vt:lpstr>نماذج المنهج في التربية البدنية</vt:lpstr>
      <vt:lpstr>نموذج التربية الحركية </vt:lpstr>
      <vt:lpstr>أصول النموذج ومصادره</vt:lpstr>
      <vt:lpstr>أصول النموذج ومصادره</vt:lpstr>
      <vt:lpstr>ظهور التربية الحركية</vt:lpstr>
      <vt:lpstr>تصميم المناهج المؤسسة على المفاهيم الحركية </vt:lpstr>
      <vt:lpstr>مبادئ ارشادية لاختيار محتوى المنهج</vt:lpstr>
      <vt:lpstr>توظيف المعرفة في التدريس</vt:lpstr>
      <vt:lpstr>وحدات دراسية مؤسسة على المفاهيم الحركية والمبادئ العلمية</vt:lpstr>
      <vt:lpstr>وحدات دراسية مؤسسة على موضوعات حركية </vt:lpstr>
      <vt:lpstr>نموذج التربية الرياضية  Sport Education Model</vt:lpstr>
      <vt:lpstr>أصول النموذج ومصادره</vt:lpstr>
      <vt:lpstr>الأهداف والحصائل المطلوبة</vt:lpstr>
      <vt:lpstr>علاقة مفهوم الرياضة باللعب والألعاب </vt:lpstr>
      <vt:lpstr>افتراضات مؤسسة على الرياضة كلعب</vt:lpstr>
      <vt:lpstr>الاطار المفاهيمي لنموذج التربية الرياضية</vt:lpstr>
      <vt:lpstr>مصفوفة المدى والتتابع في نموذج التربية الرياضية</vt:lpstr>
      <vt:lpstr>مصفوفة المدى والتتابع في نموذج التربية الرياضية</vt:lpstr>
      <vt:lpstr>خصائص نموذج التربية الرياضية</vt:lpstr>
      <vt:lpstr>خصائص نموذج التربية الرياضية</vt:lpstr>
      <vt:lpstr>خصائص نموذج التربية الرياضية</vt:lpstr>
      <vt:lpstr>دور المدرس في النموذج</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AA</dc:creator>
  <cp:lastModifiedBy>AA</cp:lastModifiedBy>
  <cp:revision>78</cp:revision>
  <dcterms:created xsi:type="dcterms:W3CDTF">2023-04-11T10:22:57Z</dcterms:created>
  <dcterms:modified xsi:type="dcterms:W3CDTF">2023-10-10T18:25:17Z</dcterms:modified>
</cp:coreProperties>
</file>