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5" r:id="rId50"/>
    <p:sldId id="306" r:id="rId51"/>
    <p:sldId id="307" r:id="rId52"/>
    <p:sldId id="308" r:id="rId53"/>
    <p:sldId id="309" r:id="rId54"/>
    <p:sldId id="304" r:id="rId55"/>
    <p:sldId id="310" r:id="rId56"/>
    <p:sldId id="312" r:id="rId57"/>
    <p:sldId id="313" r:id="rId58"/>
    <p:sldId id="314" r:id="rId59"/>
    <p:sldId id="315" r:id="rId60"/>
    <p:sldId id="316" r:id="rId61"/>
    <p:sldId id="317" r:id="rId62"/>
    <p:sldId id="311" r:id="rId6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BBB26-73A0-4F7E-9CE1-C4DBE61CDA17}"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pPr rtl="1"/>
          <a:endParaRPr lang="ar-SA"/>
        </a:p>
      </dgm:t>
    </dgm:pt>
    <dgm:pt modelId="{ED3801A9-6EAC-46BB-9C51-03F074FB6229}">
      <dgm:prSet phldrT="[نص]"/>
      <dgm:spPr/>
      <dgm:t>
        <a:bodyPr/>
        <a:lstStyle/>
        <a:p>
          <a:pPr rtl="1"/>
          <a:r>
            <a:rPr lang="ar-SA" dirty="0" smtClean="0"/>
            <a:t>برنامج النشاط البدني المنتظم</a:t>
          </a:r>
          <a:endParaRPr lang="ar-SA" dirty="0"/>
        </a:p>
      </dgm:t>
    </dgm:pt>
    <dgm:pt modelId="{66A13600-ED45-4566-A056-E0483A0529CA}" type="parTrans" cxnId="{F8B1DC31-E844-4B6A-9909-A0173E046B9A}">
      <dgm:prSet/>
      <dgm:spPr/>
      <dgm:t>
        <a:bodyPr/>
        <a:lstStyle/>
        <a:p>
          <a:pPr rtl="1"/>
          <a:endParaRPr lang="ar-SA"/>
        </a:p>
      </dgm:t>
    </dgm:pt>
    <dgm:pt modelId="{6E9C54C7-443E-49EE-9B22-B6B568223CF3}" type="sibTrans" cxnId="{F8B1DC31-E844-4B6A-9909-A0173E046B9A}">
      <dgm:prSet/>
      <dgm:spPr/>
      <dgm:t>
        <a:bodyPr/>
        <a:lstStyle/>
        <a:p>
          <a:pPr rtl="1"/>
          <a:endParaRPr lang="ar-SA"/>
        </a:p>
      </dgm:t>
    </dgm:pt>
    <dgm:pt modelId="{730B18A8-E64E-4864-B5A1-1E168D5A4163}">
      <dgm:prSet phldrT="[نص]"/>
      <dgm:spPr/>
      <dgm:t>
        <a:bodyPr/>
        <a:lstStyle/>
        <a:p>
          <a:pPr rtl="1"/>
          <a:r>
            <a:rPr lang="ar-SA" dirty="0" smtClean="0"/>
            <a:t>اللياقة النفسية</a:t>
          </a:r>
          <a:endParaRPr lang="ar-SA" dirty="0"/>
        </a:p>
      </dgm:t>
    </dgm:pt>
    <dgm:pt modelId="{E8D7E4AA-CC4F-4C60-B1E2-D3AF98A061C1}" type="parTrans" cxnId="{4B0C9F82-C8E6-4AC2-B3DB-497BB7241D12}">
      <dgm:prSet/>
      <dgm:spPr/>
      <dgm:t>
        <a:bodyPr/>
        <a:lstStyle/>
        <a:p>
          <a:pPr rtl="1"/>
          <a:endParaRPr lang="ar-SA"/>
        </a:p>
      </dgm:t>
    </dgm:pt>
    <dgm:pt modelId="{C34800B0-91FF-4D6D-B0B7-7CA8D08B83A5}" type="sibTrans" cxnId="{4B0C9F82-C8E6-4AC2-B3DB-497BB7241D12}">
      <dgm:prSet/>
      <dgm:spPr/>
      <dgm:t>
        <a:bodyPr/>
        <a:lstStyle/>
        <a:p>
          <a:pPr rtl="1"/>
          <a:endParaRPr lang="ar-SA"/>
        </a:p>
      </dgm:t>
    </dgm:pt>
    <dgm:pt modelId="{EC8FB3AC-2AF3-4B5F-B4CB-36933E129ADC}">
      <dgm:prSet phldrT="[نص]"/>
      <dgm:spPr/>
      <dgm:t>
        <a:bodyPr/>
        <a:lstStyle/>
        <a:p>
          <a:pPr rtl="1"/>
          <a:r>
            <a:rPr lang="ar-SA" dirty="0" smtClean="0"/>
            <a:t>اللياقة العضلية</a:t>
          </a:r>
          <a:endParaRPr lang="ar-SA" dirty="0"/>
        </a:p>
      </dgm:t>
    </dgm:pt>
    <dgm:pt modelId="{2A5FBAB0-5AF9-4738-B34B-1535C5D9691A}" type="parTrans" cxnId="{1EEEE39D-97C3-4E01-B249-3D63A94351B8}">
      <dgm:prSet/>
      <dgm:spPr/>
      <dgm:t>
        <a:bodyPr/>
        <a:lstStyle/>
        <a:p>
          <a:pPr rtl="1"/>
          <a:endParaRPr lang="ar-SA"/>
        </a:p>
      </dgm:t>
    </dgm:pt>
    <dgm:pt modelId="{75F86D3A-C638-41A2-B451-B429624F1E9C}" type="sibTrans" cxnId="{1EEEE39D-97C3-4E01-B249-3D63A94351B8}">
      <dgm:prSet/>
      <dgm:spPr/>
      <dgm:t>
        <a:bodyPr/>
        <a:lstStyle/>
        <a:p>
          <a:pPr rtl="1"/>
          <a:endParaRPr lang="ar-SA"/>
        </a:p>
      </dgm:t>
    </dgm:pt>
    <dgm:pt modelId="{B58BB35A-E3EC-4BEC-B151-85EA51CC5C35}">
      <dgm:prSet phldrT="[نص]"/>
      <dgm:spPr/>
      <dgm:t>
        <a:bodyPr/>
        <a:lstStyle/>
        <a:p>
          <a:pPr rtl="1"/>
          <a:r>
            <a:rPr lang="ar-SA" dirty="0" smtClean="0"/>
            <a:t>القلبية التنفسية</a:t>
          </a:r>
          <a:endParaRPr lang="ar-SA" dirty="0"/>
        </a:p>
      </dgm:t>
    </dgm:pt>
    <dgm:pt modelId="{3D2E58FF-520F-4F7A-8F26-A7C390F927A5}" type="parTrans" cxnId="{4C8FCDB9-C9F8-42B0-B5B7-25715101C804}">
      <dgm:prSet/>
      <dgm:spPr/>
      <dgm:t>
        <a:bodyPr/>
        <a:lstStyle/>
        <a:p>
          <a:pPr rtl="1"/>
          <a:endParaRPr lang="ar-SA"/>
        </a:p>
      </dgm:t>
    </dgm:pt>
    <dgm:pt modelId="{3505FFBA-D9DE-4337-9C47-F3A240F26EC8}" type="sibTrans" cxnId="{4C8FCDB9-C9F8-42B0-B5B7-25715101C804}">
      <dgm:prSet/>
      <dgm:spPr/>
      <dgm:t>
        <a:bodyPr/>
        <a:lstStyle/>
        <a:p>
          <a:pPr rtl="1"/>
          <a:endParaRPr lang="ar-SA"/>
        </a:p>
      </dgm:t>
    </dgm:pt>
    <dgm:pt modelId="{116D3BF0-D3C8-494D-AB00-DFC740F6D8E5}">
      <dgm:prSet phldrT="[نص]"/>
      <dgm:spPr/>
      <dgm:t>
        <a:bodyPr/>
        <a:lstStyle/>
        <a:p>
          <a:pPr rtl="1"/>
          <a:r>
            <a:rPr lang="ar-SA" dirty="0" smtClean="0"/>
            <a:t>التركيب الجسمي</a:t>
          </a:r>
          <a:endParaRPr lang="ar-SA" dirty="0"/>
        </a:p>
      </dgm:t>
    </dgm:pt>
    <dgm:pt modelId="{B1B4B594-F5DC-4DD6-8FD9-914D4F38DAF8}" type="parTrans" cxnId="{16563952-8EFB-4A72-99EA-BB33041CF37B}">
      <dgm:prSet/>
      <dgm:spPr/>
      <dgm:t>
        <a:bodyPr/>
        <a:lstStyle/>
        <a:p>
          <a:pPr rtl="1"/>
          <a:endParaRPr lang="ar-SA"/>
        </a:p>
      </dgm:t>
    </dgm:pt>
    <dgm:pt modelId="{363D4D7F-B804-45A2-A87D-F1B854DD7FDE}" type="sibTrans" cxnId="{16563952-8EFB-4A72-99EA-BB33041CF37B}">
      <dgm:prSet/>
      <dgm:spPr/>
      <dgm:t>
        <a:bodyPr/>
        <a:lstStyle/>
        <a:p>
          <a:pPr rtl="1"/>
          <a:endParaRPr lang="ar-SA"/>
        </a:p>
      </dgm:t>
    </dgm:pt>
    <dgm:pt modelId="{11EE97B7-6561-40E6-9704-8F1249181320}">
      <dgm:prSet/>
      <dgm:spPr/>
      <dgm:t>
        <a:bodyPr/>
        <a:lstStyle/>
        <a:p>
          <a:pPr rtl="1"/>
          <a:r>
            <a:rPr lang="ar-SA" dirty="0" smtClean="0"/>
            <a:t>لياقة المفاصل</a:t>
          </a:r>
          <a:endParaRPr lang="ar-SA" dirty="0"/>
        </a:p>
      </dgm:t>
    </dgm:pt>
    <dgm:pt modelId="{35D8AD74-0B9B-42ED-A0E7-C6BB9FAA5278}" type="parTrans" cxnId="{F60ED6F1-6765-49C5-AC43-4BE7A673E9B1}">
      <dgm:prSet/>
      <dgm:spPr/>
      <dgm:t>
        <a:bodyPr/>
        <a:lstStyle/>
        <a:p>
          <a:pPr rtl="1"/>
          <a:endParaRPr lang="ar-SA"/>
        </a:p>
      </dgm:t>
    </dgm:pt>
    <dgm:pt modelId="{F3AE6A2F-5339-467F-8C7A-F166F25DA65D}" type="sibTrans" cxnId="{F60ED6F1-6765-49C5-AC43-4BE7A673E9B1}">
      <dgm:prSet/>
      <dgm:spPr/>
      <dgm:t>
        <a:bodyPr/>
        <a:lstStyle/>
        <a:p>
          <a:pPr rtl="1"/>
          <a:endParaRPr lang="ar-SA"/>
        </a:p>
      </dgm:t>
    </dgm:pt>
    <dgm:pt modelId="{608047A9-18A6-4A47-A3C2-255AC073E909}" type="pres">
      <dgm:prSet presAssocID="{053BBB26-73A0-4F7E-9CE1-C4DBE61CDA17}" presName="Name0" presStyleCnt="0">
        <dgm:presLayoutVars>
          <dgm:chMax val="1"/>
          <dgm:dir/>
          <dgm:animLvl val="ctr"/>
          <dgm:resizeHandles val="exact"/>
        </dgm:presLayoutVars>
      </dgm:prSet>
      <dgm:spPr/>
      <dgm:t>
        <a:bodyPr/>
        <a:lstStyle/>
        <a:p>
          <a:pPr rtl="1"/>
          <a:endParaRPr lang="ar-SA"/>
        </a:p>
      </dgm:t>
    </dgm:pt>
    <dgm:pt modelId="{CF63B2C4-2B11-457E-AD81-4A49721F153D}" type="pres">
      <dgm:prSet presAssocID="{ED3801A9-6EAC-46BB-9C51-03F074FB6229}" presName="centerShape" presStyleLbl="node0" presStyleIdx="0" presStyleCnt="1"/>
      <dgm:spPr/>
      <dgm:t>
        <a:bodyPr/>
        <a:lstStyle/>
        <a:p>
          <a:pPr rtl="1"/>
          <a:endParaRPr lang="ar-SA"/>
        </a:p>
      </dgm:t>
    </dgm:pt>
    <dgm:pt modelId="{CA8F52EF-2392-474E-865A-43172FE303F4}" type="pres">
      <dgm:prSet presAssocID="{730B18A8-E64E-4864-B5A1-1E168D5A4163}" presName="node" presStyleLbl="node1" presStyleIdx="0" presStyleCnt="5">
        <dgm:presLayoutVars>
          <dgm:bulletEnabled val="1"/>
        </dgm:presLayoutVars>
      </dgm:prSet>
      <dgm:spPr/>
      <dgm:t>
        <a:bodyPr/>
        <a:lstStyle/>
        <a:p>
          <a:pPr rtl="1"/>
          <a:endParaRPr lang="ar-SA"/>
        </a:p>
      </dgm:t>
    </dgm:pt>
    <dgm:pt modelId="{A0976F13-8332-4961-88F5-1CD45535F31A}" type="pres">
      <dgm:prSet presAssocID="{730B18A8-E64E-4864-B5A1-1E168D5A4163}" presName="dummy" presStyleCnt="0"/>
      <dgm:spPr/>
    </dgm:pt>
    <dgm:pt modelId="{785235B7-6267-4E66-90E6-1A55765BB47F}" type="pres">
      <dgm:prSet presAssocID="{C34800B0-91FF-4D6D-B0B7-7CA8D08B83A5}" presName="sibTrans" presStyleLbl="sibTrans2D1" presStyleIdx="0" presStyleCnt="5"/>
      <dgm:spPr/>
      <dgm:t>
        <a:bodyPr/>
        <a:lstStyle/>
        <a:p>
          <a:pPr rtl="1"/>
          <a:endParaRPr lang="ar-SA"/>
        </a:p>
      </dgm:t>
    </dgm:pt>
    <dgm:pt modelId="{792BC7A5-DD54-4E45-B0A3-BD492CD8C275}" type="pres">
      <dgm:prSet presAssocID="{EC8FB3AC-2AF3-4B5F-B4CB-36933E129ADC}" presName="node" presStyleLbl="node1" presStyleIdx="1" presStyleCnt="5">
        <dgm:presLayoutVars>
          <dgm:bulletEnabled val="1"/>
        </dgm:presLayoutVars>
      </dgm:prSet>
      <dgm:spPr/>
      <dgm:t>
        <a:bodyPr/>
        <a:lstStyle/>
        <a:p>
          <a:pPr rtl="1"/>
          <a:endParaRPr lang="ar-SA"/>
        </a:p>
      </dgm:t>
    </dgm:pt>
    <dgm:pt modelId="{3623ECF4-5B03-4F7C-BF6B-874D634EB4CF}" type="pres">
      <dgm:prSet presAssocID="{EC8FB3AC-2AF3-4B5F-B4CB-36933E129ADC}" presName="dummy" presStyleCnt="0"/>
      <dgm:spPr/>
    </dgm:pt>
    <dgm:pt modelId="{47C3DEB8-B53A-4F0A-8EBF-4ED8743AFF1D}" type="pres">
      <dgm:prSet presAssocID="{75F86D3A-C638-41A2-B451-B429624F1E9C}" presName="sibTrans" presStyleLbl="sibTrans2D1" presStyleIdx="1" presStyleCnt="5"/>
      <dgm:spPr/>
      <dgm:t>
        <a:bodyPr/>
        <a:lstStyle/>
        <a:p>
          <a:pPr rtl="1"/>
          <a:endParaRPr lang="ar-SA"/>
        </a:p>
      </dgm:t>
    </dgm:pt>
    <dgm:pt modelId="{E1D8AD93-77FB-46B4-862F-65CA537AEFD6}" type="pres">
      <dgm:prSet presAssocID="{B58BB35A-E3EC-4BEC-B151-85EA51CC5C35}" presName="node" presStyleLbl="node1" presStyleIdx="2" presStyleCnt="5">
        <dgm:presLayoutVars>
          <dgm:bulletEnabled val="1"/>
        </dgm:presLayoutVars>
      </dgm:prSet>
      <dgm:spPr/>
      <dgm:t>
        <a:bodyPr/>
        <a:lstStyle/>
        <a:p>
          <a:pPr rtl="1"/>
          <a:endParaRPr lang="ar-SA"/>
        </a:p>
      </dgm:t>
    </dgm:pt>
    <dgm:pt modelId="{5B5FDE1E-1614-4857-A011-BE2EF5E0857C}" type="pres">
      <dgm:prSet presAssocID="{B58BB35A-E3EC-4BEC-B151-85EA51CC5C35}" presName="dummy" presStyleCnt="0"/>
      <dgm:spPr/>
    </dgm:pt>
    <dgm:pt modelId="{698939BF-F88A-46E9-971B-FCA334CCC555}" type="pres">
      <dgm:prSet presAssocID="{3505FFBA-D9DE-4337-9C47-F3A240F26EC8}" presName="sibTrans" presStyleLbl="sibTrans2D1" presStyleIdx="2" presStyleCnt="5"/>
      <dgm:spPr/>
      <dgm:t>
        <a:bodyPr/>
        <a:lstStyle/>
        <a:p>
          <a:pPr rtl="1"/>
          <a:endParaRPr lang="ar-SA"/>
        </a:p>
      </dgm:t>
    </dgm:pt>
    <dgm:pt modelId="{0DFD3E1B-111E-41BF-8C5E-5DABE2543DA5}" type="pres">
      <dgm:prSet presAssocID="{116D3BF0-D3C8-494D-AB00-DFC740F6D8E5}" presName="node" presStyleLbl="node1" presStyleIdx="3" presStyleCnt="5">
        <dgm:presLayoutVars>
          <dgm:bulletEnabled val="1"/>
        </dgm:presLayoutVars>
      </dgm:prSet>
      <dgm:spPr/>
      <dgm:t>
        <a:bodyPr/>
        <a:lstStyle/>
        <a:p>
          <a:pPr rtl="1"/>
          <a:endParaRPr lang="ar-SA"/>
        </a:p>
      </dgm:t>
    </dgm:pt>
    <dgm:pt modelId="{48FEB63B-56CC-4CA4-8854-39C229C65947}" type="pres">
      <dgm:prSet presAssocID="{116D3BF0-D3C8-494D-AB00-DFC740F6D8E5}" presName="dummy" presStyleCnt="0"/>
      <dgm:spPr/>
    </dgm:pt>
    <dgm:pt modelId="{8B324836-C50E-4216-8C07-5342760AAB32}" type="pres">
      <dgm:prSet presAssocID="{363D4D7F-B804-45A2-A87D-F1B854DD7FDE}" presName="sibTrans" presStyleLbl="sibTrans2D1" presStyleIdx="3" presStyleCnt="5"/>
      <dgm:spPr/>
      <dgm:t>
        <a:bodyPr/>
        <a:lstStyle/>
        <a:p>
          <a:pPr rtl="1"/>
          <a:endParaRPr lang="ar-SA"/>
        </a:p>
      </dgm:t>
    </dgm:pt>
    <dgm:pt modelId="{AAD5128E-1A43-426A-8E9C-4F891CC9ADAB}" type="pres">
      <dgm:prSet presAssocID="{11EE97B7-6561-40E6-9704-8F1249181320}" presName="node" presStyleLbl="node1" presStyleIdx="4" presStyleCnt="5">
        <dgm:presLayoutVars>
          <dgm:bulletEnabled val="1"/>
        </dgm:presLayoutVars>
      </dgm:prSet>
      <dgm:spPr/>
      <dgm:t>
        <a:bodyPr/>
        <a:lstStyle/>
        <a:p>
          <a:pPr rtl="1"/>
          <a:endParaRPr lang="ar-SA"/>
        </a:p>
      </dgm:t>
    </dgm:pt>
    <dgm:pt modelId="{FEF96B24-CF51-4966-AABA-886D914E7BB1}" type="pres">
      <dgm:prSet presAssocID="{11EE97B7-6561-40E6-9704-8F1249181320}" presName="dummy" presStyleCnt="0"/>
      <dgm:spPr/>
    </dgm:pt>
    <dgm:pt modelId="{85DE3CF1-41EC-49B7-A702-115511885A9E}" type="pres">
      <dgm:prSet presAssocID="{F3AE6A2F-5339-467F-8C7A-F166F25DA65D}" presName="sibTrans" presStyleLbl="sibTrans2D1" presStyleIdx="4" presStyleCnt="5"/>
      <dgm:spPr/>
      <dgm:t>
        <a:bodyPr/>
        <a:lstStyle/>
        <a:p>
          <a:pPr rtl="1"/>
          <a:endParaRPr lang="ar-SA"/>
        </a:p>
      </dgm:t>
    </dgm:pt>
  </dgm:ptLst>
  <dgm:cxnLst>
    <dgm:cxn modelId="{7CF9BC47-3839-4950-8F0C-E8B230930B15}" type="presOf" srcId="{F3AE6A2F-5339-467F-8C7A-F166F25DA65D}" destId="{85DE3CF1-41EC-49B7-A702-115511885A9E}" srcOrd="0" destOrd="0" presId="urn:microsoft.com/office/officeart/2005/8/layout/radial6"/>
    <dgm:cxn modelId="{16563952-8EFB-4A72-99EA-BB33041CF37B}" srcId="{ED3801A9-6EAC-46BB-9C51-03F074FB6229}" destId="{116D3BF0-D3C8-494D-AB00-DFC740F6D8E5}" srcOrd="3" destOrd="0" parTransId="{B1B4B594-F5DC-4DD6-8FD9-914D4F38DAF8}" sibTransId="{363D4D7F-B804-45A2-A87D-F1B854DD7FDE}"/>
    <dgm:cxn modelId="{F60ED6F1-6765-49C5-AC43-4BE7A673E9B1}" srcId="{ED3801A9-6EAC-46BB-9C51-03F074FB6229}" destId="{11EE97B7-6561-40E6-9704-8F1249181320}" srcOrd="4" destOrd="0" parTransId="{35D8AD74-0B9B-42ED-A0E7-C6BB9FAA5278}" sibTransId="{F3AE6A2F-5339-467F-8C7A-F166F25DA65D}"/>
    <dgm:cxn modelId="{E94E54E1-8C92-46FB-BF46-8F1FCA28B233}" type="presOf" srcId="{11EE97B7-6561-40E6-9704-8F1249181320}" destId="{AAD5128E-1A43-426A-8E9C-4F891CC9ADAB}" srcOrd="0" destOrd="0" presId="urn:microsoft.com/office/officeart/2005/8/layout/radial6"/>
    <dgm:cxn modelId="{F8F03AF7-55B3-4304-9FC1-1A8212923319}" type="presOf" srcId="{C34800B0-91FF-4D6D-B0B7-7CA8D08B83A5}" destId="{785235B7-6267-4E66-90E6-1A55765BB47F}" srcOrd="0" destOrd="0" presId="urn:microsoft.com/office/officeart/2005/8/layout/radial6"/>
    <dgm:cxn modelId="{F8B1DC31-E844-4B6A-9909-A0173E046B9A}" srcId="{053BBB26-73A0-4F7E-9CE1-C4DBE61CDA17}" destId="{ED3801A9-6EAC-46BB-9C51-03F074FB6229}" srcOrd="0" destOrd="0" parTransId="{66A13600-ED45-4566-A056-E0483A0529CA}" sibTransId="{6E9C54C7-443E-49EE-9B22-B6B568223CF3}"/>
    <dgm:cxn modelId="{F0C0B717-4D85-451F-B915-11FF299DEB67}" type="presOf" srcId="{ED3801A9-6EAC-46BB-9C51-03F074FB6229}" destId="{CF63B2C4-2B11-457E-AD81-4A49721F153D}" srcOrd="0" destOrd="0" presId="urn:microsoft.com/office/officeart/2005/8/layout/radial6"/>
    <dgm:cxn modelId="{EE16C87B-1E7C-4823-BEF7-0D23834BF967}" type="presOf" srcId="{730B18A8-E64E-4864-B5A1-1E168D5A4163}" destId="{CA8F52EF-2392-474E-865A-43172FE303F4}" srcOrd="0" destOrd="0" presId="urn:microsoft.com/office/officeart/2005/8/layout/radial6"/>
    <dgm:cxn modelId="{7E246E18-20C7-4442-BC92-2A71151E6456}" type="presOf" srcId="{053BBB26-73A0-4F7E-9CE1-C4DBE61CDA17}" destId="{608047A9-18A6-4A47-A3C2-255AC073E909}" srcOrd="0" destOrd="0" presId="urn:microsoft.com/office/officeart/2005/8/layout/radial6"/>
    <dgm:cxn modelId="{51BE1347-F553-417C-96AF-2886A78CA2E3}" type="presOf" srcId="{116D3BF0-D3C8-494D-AB00-DFC740F6D8E5}" destId="{0DFD3E1B-111E-41BF-8C5E-5DABE2543DA5}" srcOrd="0" destOrd="0" presId="urn:microsoft.com/office/officeart/2005/8/layout/radial6"/>
    <dgm:cxn modelId="{E047A93C-79FD-4B7E-8BF2-9E20D19F10A2}" type="presOf" srcId="{EC8FB3AC-2AF3-4B5F-B4CB-36933E129ADC}" destId="{792BC7A5-DD54-4E45-B0A3-BD492CD8C275}" srcOrd="0" destOrd="0" presId="urn:microsoft.com/office/officeart/2005/8/layout/radial6"/>
    <dgm:cxn modelId="{1EEEE39D-97C3-4E01-B249-3D63A94351B8}" srcId="{ED3801A9-6EAC-46BB-9C51-03F074FB6229}" destId="{EC8FB3AC-2AF3-4B5F-B4CB-36933E129ADC}" srcOrd="1" destOrd="0" parTransId="{2A5FBAB0-5AF9-4738-B34B-1535C5D9691A}" sibTransId="{75F86D3A-C638-41A2-B451-B429624F1E9C}"/>
    <dgm:cxn modelId="{8E55A57D-BBE4-4DDB-8457-C631A33A9BE4}" type="presOf" srcId="{75F86D3A-C638-41A2-B451-B429624F1E9C}" destId="{47C3DEB8-B53A-4F0A-8EBF-4ED8743AFF1D}" srcOrd="0" destOrd="0" presId="urn:microsoft.com/office/officeart/2005/8/layout/radial6"/>
    <dgm:cxn modelId="{05FDDF96-E77F-47B9-95EC-0668B6AD8FFC}" type="presOf" srcId="{363D4D7F-B804-45A2-A87D-F1B854DD7FDE}" destId="{8B324836-C50E-4216-8C07-5342760AAB32}" srcOrd="0" destOrd="0" presId="urn:microsoft.com/office/officeart/2005/8/layout/radial6"/>
    <dgm:cxn modelId="{8F5C2B22-3519-4327-B942-833B19AFE494}" type="presOf" srcId="{3505FFBA-D9DE-4337-9C47-F3A240F26EC8}" destId="{698939BF-F88A-46E9-971B-FCA334CCC555}" srcOrd="0" destOrd="0" presId="urn:microsoft.com/office/officeart/2005/8/layout/radial6"/>
    <dgm:cxn modelId="{4B0C9F82-C8E6-4AC2-B3DB-497BB7241D12}" srcId="{ED3801A9-6EAC-46BB-9C51-03F074FB6229}" destId="{730B18A8-E64E-4864-B5A1-1E168D5A4163}" srcOrd="0" destOrd="0" parTransId="{E8D7E4AA-CC4F-4C60-B1E2-D3AF98A061C1}" sibTransId="{C34800B0-91FF-4D6D-B0B7-7CA8D08B83A5}"/>
    <dgm:cxn modelId="{AB1139F7-9C09-4C79-B77C-0587B8E9007F}" type="presOf" srcId="{B58BB35A-E3EC-4BEC-B151-85EA51CC5C35}" destId="{E1D8AD93-77FB-46B4-862F-65CA537AEFD6}" srcOrd="0" destOrd="0" presId="urn:microsoft.com/office/officeart/2005/8/layout/radial6"/>
    <dgm:cxn modelId="{4C8FCDB9-C9F8-42B0-B5B7-25715101C804}" srcId="{ED3801A9-6EAC-46BB-9C51-03F074FB6229}" destId="{B58BB35A-E3EC-4BEC-B151-85EA51CC5C35}" srcOrd="2" destOrd="0" parTransId="{3D2E58FF-520F-4F7A-8F26-A7C390F927A5}" sibTransId="{3505FFBA-D9DE-4337-9C47-F3A240F26EC8}"/>
    <dgm:cxn modelId="{72765DF8-90BC-4CA9-860E-AC9E06383162}" type="presParOf" srcId="{608047A9-18A6-4A47-A3C2-255AC073E909}" destId="{CF63B2C4-2B11-457E-AD81-4A49721F153D}" srcOrd="0" destOrd="0" presId="urn:microsoft.com/office/officeart/2005/8/layout/radial6"/>
    <dgm:cxn modelId="{D0F34B6F-F877-4265-9937-6E8D03B594EC}" type="presParOf" srcId="{608047A9-18A6-4A47-A3C2-255AC073E909}" destId="{CA8F52EF-2392-474E-865A-43172FE303F4}" srcOrd="1" destOrd="0" presId="urn:microsoft.com/office/officeart/2005/8/layout/radial6"/>
    <dgm:cxn modelId="{2DA8A888-A6E6-412A-A3EA-B4FC6386626D}" type="presParOf" srcId="{608047A9-18A6-4A47-A3C2-255AC073E909}" destId="{A0976F13-8332-4961-88F5-1CD45535F31A}" srcOrd="2" destOrd="0" presId="urn:microsoft.com/office/officeart/2005/8/layout/radial6"/>
    <dgm:cxn modelId="{6B8F986A-F11F-43DE-BB23-F6C7AB4703C8}" type="presParOf" srcId="{608047A9-18A6-4A47-A3C2-255AC073E909}" destId="{785235B7-6267-4E66-90E6-1A55765BB47F}" srcOrd="3" destOrd="0" presId="urn:microsoft.com/office/officeart/2005/8/layout/radial6"/>
    <dgm:cxn modelId="{FFD274C9-4E34-4008-B950-F5C9DF7EFD68}" type="presParOf" srcId="{608047A9-18A6-4A47-A3C2-255AC073E909}" destId="{792BC7A5-DD54-4E45-B0A3-BD492CD8C275}" srcOrd="4" destOrd="0" presId="urn:microsoft.com/office/officeart/2005/8/layout/radial6"/>
    <dgm:cxn modelId="{AD282791-92D1-4AFE-890A-8A53EEB6760B}" type="presParOf" srcId="{608047A9-18A6-4A47-A3C2-255AC073E909}" destId="{3623ECF4-5B03-4F7C-BF6B-874D634EB4CF}" srcOrd="5" destOrd="0" presId="urn:microsoft.com/office/officeart/2005/8/layout/radial6"/>
    <dgm:cxn modelId="{AC3E0691-B098-446C-BB2F-058671F0EF55}" type="presParOf" srcId="{608047A9-18A6-4A47-A3C2-255AC073E909}" destId="{47C3DEB8-B53A-4F0A-8EBF-4ED8743AFF1D}" srcOrd="6" destOrd="0" presId="urn:microsoft.com/office/officeart/2005/8/layout/radial6"/>
    <dgm:cxn modelId="{9729E80A-4434-483B-87E1-5C2BCE62FE67}" type="presParOf" srcId="{608047A9-18A6-4A47-A3C2-255AC073E909}" destId="{E1D8AD93-77FB-46B4-862F-65CA537AEFD6}" srcOrd="7" destOrd="0" presId="urn:microsoft.com/office/officeart/2005/8/layout/radial6"/>
    <dgm:cxn modelId="{DD0FCA0E-6110-4858-85FB-29ED5305DD91}" type="presParOf" srcId="{608047A9-18A6-4A47-A3C2-255AC073E909}" destId="{5B5FDE1E-1614-4857-A011-BE2EF5E0857C}" srcOrd="8" destOrd="0" presId="urn:microsoft.com/office/officeart/2005/8/layout/radial6"/>
    <dgm:cxn modelId="{9C14B2DF-F760-4938-AB59-CEDCF1A12F89}" type="presParOf" srcId="{608047A9-18A6-4A47-A3C2-255AC073E909}" destId="{698939BF-F88A-46E9-971B-FCA334CCC555}" srcOrd="9" destOrd="0" presId="urn:microsoft.com/office/officeart/2005/8/layout/radial6"/>
    <dgm:cxn modelId="{C86BA301-4FF0-427A-8725-E0B35CC6A605}" type="presParOf" srcId="{608047A9-18A6-4A47-A3C2-255AC073E909}" destId="{0DFD3E1B-111E-41BF-8C5E-5DABE2543DA5}" srcOrd="10" destOrd="0" presId="urn:microsoft.com/office/officeart/2005/8/layout/radial6"/>
    <dgm:cxn modelId="{828D3ECA-E674-4A6E-8A5F-B6F445EB92BB}" type="presParOf" srcId="{608047A9-18A6-4A47-A3C2-255AC073E909}" destId="{48FEB63B-56CC-4CA4-8854-39C229C65947}" srcOrd="11" destOrd="0" presId="urn:microsoft.com/office/officeart/2005/8/layout/radial6"/>
    <dgm:cxn modelId="{4B8CDA02-D197-4133-91CA-DF242BA8CC75}" type="presParOf" srcId="{608047A9-18A6-4A47-A3C2-255AC073E909}" destId="{8B324836-C50E-4216-8C07-5342760AAB32}" srcOrd="12" destOrd="0" presId="urn:microsoft.com/office/officeart/2005/8/layout/radial6"/>
    <dgm:cxn modelId="{5BFDB113-8596-4631-A5E8-253FE529E58E}" type="presParOf" srcId="{608047A9-18A6-4A47-A3C2-255AC073E909}" destId="{AAD5128E-1A43-426A-8E9C-4F891CC9ADAB}" srcOrd="13" destOrd="0" presId="urn:microsoft.com/office/officeart/2005/8/layout/radial6"/>
    <dgm:cxn modelId="{A74C4DF1-D837-49FE-8209-A8F0F25E3CF7}" type="presParOf" srcId="{608047A9-18A6-4A47-A3C2-255AC073E909}" destId="{FEF96B24-CF51-4966-AABA-886D914E7BB1}" srcOrd="14" destOrd="0" presId="urn:microsoft.com/office/officeart/2005/8/layout/radial6"/>
    <dgm:cxn modelId="{987A7B6A-9206-4132-AAE6-8FBC6A239A1A}" type="presParOf" srcId="{608047A9-18A6-4A47-A3C2-255AC073E909}" destId="{85DE3CF1-41EC-49B7-A702-115511885A9E}"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8A268C-134D-4ED5-AF12-D392F8444FD6}"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SA"/>
        </a:p>
      </dgm:t>
    </dgm:pt>
    <dgm:pt modelId="{3479E1DE-C21A-4EC1-A485-5C0DAF51012C}">
      <dgm:prSet phldrT="[نص]"/>
      <dgm:spPr/>
      <dgm:t>
        <a:bodyPr/>
        <a:lstStyle/>
        <a:p>
          <a:pPr rtl="1"/>
          <a:r>
            <a:rPr lang="ar-SA" dirty="0" smtClean="0"/>
            <a:t>المعنى الشخصي</a:t>
          </a:r>
          <a:endParaRPr lang="ar-SA" dirty="0"/>
        </a:p>
      </dgm:t>
    </dgm:pt>
    <dgm:pt modelId="{2D4502DD-C0A2-450C-B10D-916C06DF33F9}" type="parTrans" cxnId="{2D65C706-A6D5-4B45-9D1C-E9F7BE020E14}">
      <dgm:prSet/>
      <dgm:spPr/>
      <dgm:t>
        <a:bodyPr/>
        <a:lstStyle/>
        <a:p>
          <a:pPr rtl="1"/>
          <a:endParaRPr lang="ar-SA"/>
        </a:p>
      </dgm:t>
    </dgm:pt>
    <dgm:pt modelId="{D5EE29F2-9A6A-471D-8AB5-4BE33B34E30D}" type="sibTrans" cxnId="{2D65C706-A6D5-4B45-9D1C-E9F7BE020E14}">
      <dgm:prSet/>
      <dgm:spPr/>
      <dgm:t>
        <a:bodyPr/>
        <a:lstStyle/>
        <a:p>
          <a:pPr rtl="1"/>
          <a:endParaRPr lang="ar-SA"/>
        </a:p>
      </dgm:t>
    </dgm:pt>
    <dgm:pt modelId="{01F75BF3-AA61-4FC6-9435-EC046C62EB62}">
      <dgm:prSet phldrT="[نص]"/>
      <dgm:spPr/>
      <dgm:t>
        <a:bodyPr/>
        <a:lstStyle/>
        <a:p>
          <a:pPr rtl="1"/>
          <a:r>
            <a:rPr lang="ar-SA" dirty="0" smtClean="0"/>
            <a:t>السمو</a:t>
          </a:r>
          <a:endParaRPr lang="ar-SA" dirty="0"/>
        </a:p>
      </dgm:t>
    </dgm:pt>
    <dgm:pt modelId="{9D5A88ED-0744-4D1C-86E0-C115B8818458}" type="parTrans" cxnId="{2F60AE39-9746-432F-926D-9E925C6D9F45}">
      <dgm:prSet/>
      <dgm:spPr/>
      <dgm:t>
        <a:bodyPr/>
        <a:lstStyle/>
        <a:p>
          <a:pPr rtl="1"/>
          <a:endParaRPr lang="ar-SA"/>
        </a:p>
      </dgm:t>
    </dgm:pt>
    <dgm:pt modelId="{4CB798A8-7330-4896-BFBB-6CFCC42A6FF1}" type="sibTrans" cxnId="{2F60AE39-9746-432F-926D-9E925C6D9F45}">
      <dgm:prSet/>
      <dgm:spPr/>
      <dgm:t>
        <a:bodyPr/>
        <a:lstStyle/>
        <a:p>
          <a:pPr rtl="1"/>
          <a:endParaRPr lang="ar-SA"/>
        </a:p>
      </dgm:t>
    </dgm:pt>
    <dgm:pt modelId="{545BD43A-0C15-4382-9F21-447235D77F68}">
      <dgm:prSet phldrT="[نص]"/>
      <dgm:spPr/>
      <dgm:t>
        <a:bodyPr/>
        <a:lstStyle/>
        <a:p>
          <a:pPr rtl="1"/>
          <a:r>
            <a:rPr lang="ar-SA" dirty="0" smtClean="0"/>
            <a:t>اللياقة </a:t>
          </a:r>
          <a:endParaRPr lang="ar-SA" dirty="0"/>
        </a:p>
      </dgm:t>
    </dgm:pt>
    <dgm:pt modelId="{49BA3B7C-B38D-4D4B-833F-B8CF5F2A3BD5}" type="parTrans" cxnId="{8D962E84-B4CC-40F6-8822-FED32D0D5323}">
      <dgm:prSet/>
      <dgm:spPr/>
      <dgm:t>
        <a:bodyPr/>
        <a:lstStyle/>
        <a:p>
          <a:pPr rtl="1"/>
          <a:endParaRPr lang="ar-SA"/>
        </a:p>
      </dgm:t>
    </dgm:pt>
    <dgm:pt modelId="{5A9BD6BB-B794-4818-92B1-C1C85FFE9395}" type="sibTrans" cxnId="{8D962E84-B4CC-40F6-8822-FED32D0D5323}">
      <dgm:prSet/>
      <dgm:spPr/>
      <dgm:t>
        <a:bodyPr/>
        <a:lstStyle/>
        <a:p>
          <a:pPr rtl="1"/>
          <a:endParaRPr lang="ar-SA"/>
        </a:p>
      </dgm:t>
    </dgm:pt>
    <dgm:pt modelId="{DD0959DC-C87B-4AC9-86F6-DB427CA1CD0D}">
      <dgm:prSet phldrT="[نص]"/>
      <dgm:spPr/>
      <dgm:t>
        <a:bodyPr/>
        <a:lstStyle/>
        <a:p>
          <a:pPr rtl="1"/>
          <a:r>
            <a:rPr lang="ar-SA" dirty="0" smtClean="0"/>
            <a:t>الأداء</a:t>
          </a:r>
          <a:endParaRPr lang="ar-SA" dirty="0"/>
        </a:p>
      </dgm:t>
    </dgm:pt>
    <dgm:pt modelId="{90EE3056-EADF-4F21-8959-C07582A1632A}" type="parTrans" cxnId="{BE23AD6D-1807-45F2-AD46-6DFA56F186D5}">
      <dgm:prSet/>
      <dgm:spPr/>
      <dgm:t>
        <a:bodyPr/>
        <a:lstStyle/>
        <a:p>
          <a:pPr rtl="1"/>
          <a:endParaRPr lang="ar-SA"/>
        </a:p>
      </dgm:t>
    </dgm:pt>
    <dgm:pt modelId="{454DE213-6427-4E8F-A410-8A06F6A04286}" type="sibTrans" cxnId="{BE23AD6D-1807-45F2-AD46-6DFA56F186D5}">
      <dgm:prSet/>
      <dgm:spPr/>
      <dgm:t>
        <a:bodyPr/>
        <a:lstStyle/>
        <a:p>
          <a:pPr rtl="1"/>
          <a:endParaRPr lang="ar-SA"/>
        </a:p>
      </dgm:t>
    </dgm:pt>
    <dgm:pt modelId="{A39A275A-C46D-407C-9058-0DD5944CC954}" type="pres">
      <dgm:prSet presAssocID="{668A268C-134D-4ED5-AF12-D392F8444FD6}" presName="Name0" presStyleCnt="0">
        <dgm:presLayoutVars>
          <dgm:chMax val="1"/>
          <dgm:dir/>
          <dgm:animLvl val="ctr"/>
          <dgm:resizeHandles val="exact"/>
        </dgm:presLayoutVars>
      </dgm:prSet>
      <dgm:spPr/>
      <dgm:t>
        <a:bodyPr/>
        <a:lstStyle/>
        <a:p>
          <a:pPr rtl="1"/>
          <a:endParaRPr lang="ar-SA"/>
        </a:p>
      </dgm:t>
    </dgm:pt>
    <dgm:pt modelId="{83B08A07-91BA-4934-BF74-CA27004CC3C4}" type="pres">
      <dgm:prSet presAssocID="{3479E1DE-C21A-4EC1-A485-5C0DAF51012C}" presName="centerShape" presStyleLbl="node0" presStyleIdx="0" presStyleCnt="1"/>
      <dgm:spPr/>
      <dgm:t>
        <a:bodyPr/>
        <a:lstStyle/>
        <a:p>
          <a:pPr rtl="1"/>
          <a:endParaRPr lang="ar-SA"/>
        </a:p>
      </dgm:t>
    </dgm:pt>
    <dgm:pt modelId="{50EFF624-5E3D-457B-B212-8526EE3DB974}" type="pres">
      <dgm:prSet presAssocID="{9D5A88ED-0744-4D1C-86E0-C115B8818458}" presName="parTrans" presStyleLbl="sibTrans2D1" presStyleIdx="0" presStyleCnt="3"/>
      <dgm:spPr/>
      <dgm:t>
        <a:bodyPr/>
        <a:lstStyle/>
        <a:p>
          <a:pPr rtl="1"/>
          <a:endParaRPr lang="ar-SA"/>
        </a:p>
      </dgm:t>
    </dgm:pt>
    <dgm:pt modelId="{3C215CD9-707C-44E4-9E6F-15C43B705056}" type="pres">
      <dgm:prSet presAssocID="{9D5A88ED-0744-4D1C-86E0-C115B8818458}" presName="connectorText" presStyleLbl="sibTrans2D1" presStyleIdx="0" presStyleCnt="3"/>
      <dgm:spPr/>
      <dgm:t>
        <a:bodyPr/>
        <a:lstStyle/>
        <a:p>
          <a:pPr rtl="1"/>
          <a:endParaRPr lang="ar-SA"/>
        </a:p>
      </dgm:t>
    </dgm:pt>
    <dgm:pt modelId="{8D50A675-90B5-42F5-967E-D379790A770C}" type="pres">
      <dgm:prSet presAssocID="{01F75BF3-AA61-4FC6-9435-EC046C62EB62}" presName="node" presStyleLbl="node1" presStyleIdx="0" presStyleCnt="3">
        <dgm:presLayoutVars>
          <dgm:bulletEnabled val="1"/>
        </dgm:presLayoutVars>
      </dgm:prSet>
      <dgm:spPr/>
      <dgm:t>
        <a:bodyPr/>
        <a:lstStyle/>
        <a:p>
          <a:pPr rtl="1"/>
          <a:endParaRPr lang="ar-SA"/>
        </a:p>
      </dgm:t>
    </dgm:pt>
    <dgm:pt modelId="{905AFBC6-5699-4FF7-A726-7170B42197D9}" type="pres">
      <dgm:prSet presAssocID="{49BA3B7C-B38D-4D4B-833F-B8CF5F2A3BD5}" presName="parTrans" presStyleLbl="sibTrans2D1" presStyleIdx="1" presStyleCnt="3"/>
      <dgm:spPr/>
      <dgm:t>
        <a:bodyPr/>
        <a:lstStyle/>
        <a:p>
          <a:pPr rtl="1"/>
          <a:endParaRPr lang="ar-SA"/>
        </a:p>
      </dgm:t>
    </dgm:pt>
    <dgm:pt modelId="{1DFB8D41-5E86-4524-903D-1EA3C0E62355}" type="pres">
      <dgm:prSet presAssocID="{49BA3B7C-B38D-4D4B-833F-B8CF5F2A3BD5}" presName="connectorText" presStyleLbl="sibTrans2D1" presStyleIdx="1" presStyleCnt="3"/>
      <dgm:spPr/>
      <dgm:t>
        <a:bodyPr/>
        <a:lstStyle/>
        <a:p>
          <a:pPr rtl="1"/>
          <a:endParaRPr lang="ar-SA"/>
        </a:p>
      </dgm:t>
    </dgm:pt>
    <dgm:pt modelId="{558E53C6-C93F-4AD7-B8AD-3C4526DDACA7}" type="pres">
      <dgm:prSet presAssocID="{545BD43A-0C15-4382-9F21-447235D77F68}" presName="node" presStyleLbl="node1" presStyleIdx="1" presStyleCnt="3">
        <dgm:presLayoutVars>
          <dgm:bulletEnabled val="1"/>
        </dgm:presLayoutVars>
      </dgm:prSet>
      <dgm:spPr/>
      <dgm:t>
        <a:bodyPr/>
        <a:lstStyle/>
        <a:p>
          <a:pPr rtl="1"/>
          <a:endParaRPr lang="ar-SA"/>
        </a:p>
      </dgm:t>
    </dgm:pt>
    <dgm:pt modelId="{77EE9293-DAF9-4978-B4BA-CEED6D7765B4}" type="pres">
      <dgm:prSet presAssocID="{90EE3056-EADF-4F21-8959-C07582A1632A}" presName="parTrans" presStyleLbl="sibTrans2D1" presStyleIdx="2" presStyleCnt="3"/>
      <dgm:spPr/>
      <dgm:t>
        <a:bodyPr/>
        <a:lstStyle/>
        <a:p>
          <a:pPr rtl="1"/>
          <a:endParaRPr lang="ar-SA"/>
        </a:p>
      </dgm:t>
    </dgm:pt>
    <dgm:pt modelId="{1CAFC751-06A5-44D2-9DE0-259F60A915C9}" type="pres">
      <dgm:prSet presAssocID="{90EE3056-EADF-4F21-8959-C07582A1632A}" presName="connectorText" presStyleLbl="sibTrans2D1" presStyleIdx="2" presStyleCnt="3"/>
      <dgm:spPr/>
      <dgm:t>
        <a:bodyPr/>
        <a:lstStyle/>
        <a:p>
          <a:pPr rtl="1"/>
          <a:endParaRPr lang="ar-SA"/>
        </a:p>
      </dgm:t>
    </dgm:pt>
    <dgm:pt modelId="{C5AB16E8-98D2-46F5-8457-73FD6110A3D6}" type="pres">
      <dgm:prSet presAssocID="{DD0959DC-C87B-4AC9-86F6-DB427CA1CD0D}" presName="node" presStyleLbl="node1" presStyleIdx="2" presStyleCnt="3">
        <dgm:presLayoutVars>
          <dgm:bulletEnabled val="1"/>
        </dgm:presLayoutVars>
      </dgm:prSet>
      <dgm:spPr/>
      <dgm:t>
        <a:bodyPr/>
        <a:lstStyle/>
        <a:p>
          <a:pPr rtl="1"/>
          <a:endParaRPr lang="ar-SA"/>
        </a:p>
      </dgm:t>
    </dgm:pt>
  </dgm:ptLst>
  <dgm:cxnLst>
    <dgm:cxn modelId="{61F485DA-2638-4085-96E4-056862B65DDA}" type="presOf" srcId="{49BA3B7C-B38D-4D4B-833F-B8CF5F2A3BD5}" destId="{1DFB8D41-5E86-4524-903D-1EA3C0E62355}" srcOrd="1" destOrd="0" presId="urn:microsoft.com/office/officeart/2005/8/layout/radial5"/>
    <dgm:cxn modelId="{1C6778E7-5C1F-40A9-B85F-F00C63EB5A57}" type="presOf" srcId="{DD0959DC-C87B-4AC9-86F6-DB427CA1CD0D}" destId="{C5AB16E8-98D2-46F5-8457-73FD6110A3D6}" srcOrd="0" destOrd="0" presId="urn:microsoft.com/office/officeart/2005/8/layout/radial5"/>
    <dgm:cxn modelId="{761B526A-CDFF-45A6-853C-2B6C10EFBC4B}" type="presOf" srcId="{545BD43A-0C15-4382-9F21-447235D77F68}" destId="{558E53C6-C93F-4AD7-B8AD-3C4526DDACA7}" srcOrd="0" destOrd="0" presId="urn:microsoft.com/office/officeart/2005/8/layout/radial5"/>
    <dgm:cxn modelId="{99D9F55C-001B-4129-AD06-D1EC6582BCC8}" type="presOf" srcId="{90EE3056-EADF-4F21-8959-C07582A1632A}" destId="{1CAFC751-06A5-44D2-9DE0-259F60A915C9}" srcOrd="1" destOrd="0" presId="urn:microsoft.com/office/officeart/2005/8/layout/radial5"/>
    <dgm:cxn modelId="{3ED6E464-1481-4D5D-A415-4E36A5E4F87C}" type="presOf" srcId="{49BA3B7C-B38D-4D4B-833F-B8CF5F2A3BD5}" destId="{905AFBC6-5699-4FF7-A726-7170B42197D9}" srcOrd="0" destOrd="0" presId="urn:microsoft.com/office/officeart/2005/8/layout/radial5"/>
    <dgm:cxn modelId="{7B3500AF-5091-4A9B-BA52-2B5EDCB01C79}" type="presOf" srcId="{9D5A88ED-0744-4D1C-86E0-C115B8818458}" destId="{50EFF624-5E3D-457B-B212-8526EE3DB974}" srcOrd="0" destOrd="0" presId="urn:microsoft.com/office/officeart/2005/8/layout/radial5"/>
    <dgm:cxn modelId="{8D962E84-B4CC-40F6-8822-FED32D0D5323}" srcId="{3479E1DE-C21A-4EC1-A485-5C0DAF51012C}" destId="{545BD43A-0C15-4382-9F21-447235D77F68}" srcOrd="1" destOrd="0" parTransId="{49BA3B7C-B38D-4D4B-833F-B8CF5F2A3BD5}" sibTransId="{5A9BD6BB-B794-4818-92B1-C1C85FFE9395}"/>
    <dgm:cxn modelId="{7093D2A3-D662-41E5-82DF-34B195E9B779}" type="presOf" srcId="{3479E1DE-C21A-4EC1-A485-5C0DAF51012C}" destId="{83B08A07-91BA-4934-BF74-CA27004CC3C4}" srcOrd="0" destOrd="0" presId="urn:microsoft.com/office/officeart/2005/8/layout/radial5"/>
    <dgm:cxn modelId="{2D65C706-A6D5-4B45-9D1C-E9F7BE020E14}" srcId="{668A268C-134D-4ED5-AF12-D392F8444FD6}" destId="{3479E1DE-C21A-4EC1-A485-5C0DAF51012C}" srcOrd="0" destOrd="0" parTransId="{2D4502DD-C0A2-450C-B10D-916C06DF33F9}" sibTransId="{D5EE29F2-9A6A-471D-8AB5-4BE33B34E30D}"/>
    <dgm:cxn modelId="{8DEED8DA-296B-41AE-98B6-A199E4664091}" type="presOf" srcId="{01F75BF3-AA61-4FC6-9435-EC046C62EB62}" destId="{8D50A675-90B5-42F5-967E-D379790A770C}" srcOrd="0" destOrd="0" presId="urn:microsoft.com/office/officeart/2005/8/layout/radial5"/>
    <dgm:cxn modelId="{BE23AD6D-1807-45F2-AD46-6DFA56F186D5}" srcId="{3479E1DE-C21A-4EC1-A485-5C0DAF51012C}" destId="{DD0959DC-C87B-4AC9-86F6-DB427CA1CD0D}" srcOrd="2" destOrd="0" parTransId="{90EE3056-EADF-4F21-8959-C07582A1632A}" sibTransId="{454DE213-6427-4E8F-A410-8A06F6A04286}"/>
    <dgm:cxn modelId="{2F60AE39-9746-432F-926D-9E925C6D9F45}" srcId="{3479E1DE-C21A-4EC1-A485-5C0DAF51012C}" destId="{01F75BF3-AA61-4FC6-9435-EC046C62EB62}" srcOrd="0" destOrd="0" parTransId="{9D5A88ED-0744-4D1C-86E0-C115B8818458}" sibTransId="{4CB798A8-7330-4896-BFBB-6CFCC42A6FF1}"/>
    <dgm:cxn modelId="{F419EC61-4045-4553-B154-5132799725D3}" type="presOf" srcId="{668A268C-134D-4ED5-AF12-D392F8444FD6}" destId="{A39A275A-C46D-407C-9058-0DD5944CC954}" srcOrd="0" destOrd="0" presId="urn:microsoft.com/office/officeart/2005/8/layout/radial5"/>
    <dgm:cxn modelId="{8D66E9D6-C3AC-4827-AEE7-496901D2AC59}" type="presOf" srcId="{9D5A88ED-0744-4D1C-86E0-C115B8818458}" destId="{3C215CD9-707C-44E4-9E6F-15C43B705056}" srcOrd="1" destOrd="0" presId="urn:microsoft.com/office/officeart/2005/8/layout/radial5"/>
    <dgm:cxn modelId="{F39083BA-11AE-457F-B5CB-3AEB9C165002}" type="presOf" srcId="{90EE3056-EADF-4F21-8959-C07582A1632A}" destId="{77EE9293-DAF9-4978-B4BA-CEED6D7765B4}" srcOrd="0" destOrd="0" presId="urn:microsoft.com/office/officeart/2005/8/layout/radial5"/>
    <dgm:cxn modelId="{AAAE7F73-B936-4D24-A1E4-23715EDD59C1}" type="presParOf" srcId="{A39A275A-C46D-407C-9058-0DD5944CC954}" destId="{83B08A07-91BA-4934-BF74-CA27004CC3C4}" srcOrd="0" destOrd="0" presId="urn:microsoft.com/office/officeart/2005/8/layout/radial5"/>
    <dgm:cxn modelId="{02255891-2A23-41F5-958C-DF53F62ED622}" type="presParOf" srcId="{A39A275A-C46D-407C-9058-0DD5944CC954}" destId="{50EFF624-5E3D-457B-B212-8526EE3DB974}" srcOrd="1" destOrd="0" presId="urn:microsoft.com/office/officeart/2005/8/layout/radial5"/>
    <dgm:cxn modelId="{41B252B0-8EFC-4DE7-A923-52295EB97F61}" type="presParOf" srcId="{50EFF624-5E3D-457B-B212-8526EE3DB974}" destId="{3C215CD9-707C-44E4-9E6F-15C43B705056}" srcOrd="0" destOrd="0" presId="urn:microsoft.com/office/officeart/2005/8/layout/radial5"/>
    <dgm:cxn modelId="{563E707E-243A-43D4-97AF-AD90A2E41F79}" type="presParOf" srcId="{A39A275A-C46D-407C-9058-0DD5944CC954}" destId="{8D50A675-90B5-42F5-967E-D379790A770C}" srcOrd="2" destOrd="0" presId="urn:microsoft.com/office/officeart/2005/8/layout/radial5"/>
    <dgm:cxn modelId="{1525B06E-9B3E-44F5-9F00-185050AD368D}" type="presParOf" srcId="{A39A275A-C46D-407C-9058-0DD5944CC954}" destId="{905AFBC6-5699-4FF7-A726-7170B42197D9}" srcOrd="3" destOrd="0" presId="urn:microsoft.com/office/officeart/2005/8/layout/radial5"/>
    <dgm:cxn modelId="{1256ED97-B4B9-4768-86AD-218A70BD905A}" type="presParOf" srcId="{905AFBC6-5699-4FF7-A726-7170B42197D9}" destId="{1DFB8D41-5E86-4524-903D-1EA3C0E62355}" srcOrd="0" destOrd="0" presId="urn:microsoft.com/office/officeart/2005/8/layout/radial5"/>
    <dgm:cxn modelId="{A444D321-04A6-4714-B349-5B0CB07AF420}" type="presParOf" srcId="{A39A275A-C46D-407C-9058-0DD5944CC954}" destId="{558E53C6-C93F-4AD7-B8AD-3C4526DDACA7}" srcOrd="4" destOrd="0" presId="urn:microsoft.com/office/officeart/2005/8/layout/radial5"/>
    <dgm:cxn modelId="{3AD74641-156D-47CA-97AB-8EEE0845BE7A}" type="presParOf" srcId="{A39A275A-C46D-407C-9058-0DD5944CC954}" destId="{77EE9293-DAF9-4978-B4BA-CEED6D7765B4}" srcOrd="5" destOrd="0" presId="urn:microsoft.com/office/officeart/2005/8/layout/radial5"/>
    <dgm:cxn modelId="{201217D7-CBDD-4BD5-852A-AF31207ED9C2}" type="presParOf" srcId="{77EE9293-DAF9-4978-B4BA-CEED6D7765B4}" destId="{1CAFC751-06A5-44D2-9DE0-259F60A915C9}" srcOrd="0" destOrd="0" presId="urn:microsoft.com/office/officeart/2005/8/layout/radial5"/>
    <dgm:cxn modelId="{3A100DB3-054C-4351-8639-DECF2917ACC9}" type="presParOf" srcId="{A39A275A-C46D-407C-9058-0DD5944CC954}" destId="{C5AB16E8-98D2-46F5-8457-73FD6110A3D6}"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E3CF1-41EC-49B7-A702-115511885A9E}">
      <dsp:nvSpPr>
        <dsp:cNvPr id="0" name=""/>
        <dsp:cNvSpPr/>
      </dsp:nvSpPr>
      <dsp:spPr>
        <a:xfrm>
          <a:off x="465176" y="542816"/>
          <a:ext cx="3616495" cy="3616495"/>
        </a:xfrm>
        <a:prstGeom prst="blockArc">
          <a:avLst>
            <a:gd name="adj1" fmla="val 11880000"/>
            <a:gd name="adj2" fmla="val 16200000"/>
            <a:gd name="adj3" fmla="val 4641"/>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324836-C50E-4216-8C07-5342760AAB32}">
      <dsp:nvSpPr>
        <dsp:cNvPr id="0" name=""/>
        <dsp:cNvSpPr/>
      </dsp:nvSpPr>
      <dsp:spPr>
        <a:xfrm>
          <a:off x="465176" y="542816"/>
          <a:ext cx="3616495" cy="3616495"/>
        </a:xfrm>
        <a:prstGeom prst="blockArc">
          <a:avLst>
            <a:gd name="adj1" fmla="val 7560000"/>
            <a:gd name="adj2" fmla="val 11880000"/>
            <a:gd name="adj3" fmla="val 4641"/>
          </a:avLst>
        </a:prstGeom>
        <a:solidFill>
          <a:schemeClr val="accent2">
            <a:hueOff val="3511139"/>
            <a:satOff val="-4379"/>
            <a:lumOff val="10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8939BF-F88A-46E9-971B-FCA334CCC555}">
      <dsp:nvSpPr>
        <dsp:cNvPr id="0" name=""/>
        <dsp:cNvSpPr/>
      </dsp:nvSpPr>
      <dsp:spPr>
        <a:xfrm>
          <a:off x="465176" y="542816"/>
          <a:ext cx="3616495" cy="3616495"/>
        </a:xfrm>
        <a:prstGeom prst="blockArc">
          <a:avLst>
            <a:gd name="adj1" fmla="val 3240000"/>
            <a:gd name="adj2" fmla="val 7560000"/>
            <a:gd name="adj3" fmla="val 4641"/>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C3DEB8-B53A-4F0A-8EBF-4ED8743AFF1D}">
      <dsp:nvSpPr>
        <dsp:cNvPr id="0" name=""/>
        <dsp:cNvSpPr/>
      </dsp:nvSpPr>
      <dsp:spPr>
        <a:xfrm>
          <a:off x="465176" y="542816"/>
          <a:ext cx="3616495" cy="3616495"/>
        </a:xfrm>
        <a:prstGeom prst="blockArc">
          <a:avLst>
            <a:gd name="adj1" fmla="val 20520000"/>
            <a:gd name="adj2" fmla="val 3240000"/>
            <a:gd name="adj3" fmla="val 4641"/>
          </a:avLst>
        </a:prstGeom>
        <a:solidFill>
          <a:schemeClr val="accent2">
            <a:hueOff val="1170380"/>
            <a:satOff val="-14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5235B7-6267-4E66-90E6-1A55765BB47F}">
      <dsp:nvSpPr>
        <dsp:cNvPr id="0" name=""/>
        <dsp:cNvSpPr/>
      </dsp:nvSpPr>
      <dsp:spPr>
        <a:xfrm>
          <a:off x="465176" y="542816"/>
          <a:ext cx="3616495" cy="3616495"/>
        </a:xfrm>
        <a:prstGeom prst="blockArc">
          <a:avLst>
            <a:gd name="adj1" fmla="val 16200000"/>
            <a:gd name="adj2" fmla="val 2052000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3B2C4-2B11-457E-AD81-4A49721F153D}">
      <dsp:nvSpPr>
        <dsp:cNvPr id="0" name=""/>
        <dsp:cNvSpPr/>
      </dsp:nvSpPr>
      <dsp:spPr>
        <a:xfrm>
          <a:off x="1440871" y="1518511"/>
          <a:ext cx="1665105" cy="1665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kern="1200" dirty="0" smtClean="0"/>
            <a:t>برنامج النشاط البدني المنتظم</a:t>
          </a:r>
          <a:endParaRPr lang="ar-SA" sz="2100" kern="1200" dirty="0"/>
        </a:p>
      </dsp:txBody>
      <dsp:txXfrm>
        <a:off x="1684720" y="1762360"/>
        <a:ext cx="1177407" cy="1177407"/>
      </dsp:txXfrm>
    </dsp:sp>
    <dsp:sp modelId="{CA8F52EF-2392-474E-865A-43172FE303F4}">
      <dsp:nvSpPr>
        <dsp:cNvPr id="0" name=""/>
        <dsp:cNvSpPr/>
      </dsp:nvSpPr>
      <dsp:spPr>
        <a:xfrm>
          <a:off x="1690637" y="1990"/>
          <a:ext cx="1165573" cy="116557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النفسية</a:t>
          </a:r>
          <a:endParaRPr lang="ar-SA" sz="2000" kern="1200" dirty="0"/>
        </a:p>
      </dsp:txBody>
      <dsp:txXfrm>
        <a:off x="1861331" y="172684"/>
        <a:ext cx="824185" cy="824185"/>
      </dsp:txXfrm>
    </dsp:sp>
    <dsp:sp modelId="{792BC7A5-DD54-4E45-B0A3-BD492CD8C275}">
      <dsp:nvSpPr>
        <dsp:cNvPr id="0" name=""/>
        <dsp:cNvSpPr/>
      </dsp:nvSpPr>
      <dsp:spPr>
        <a:xfrm>
          <a:off x="3370476" y="1222464"/>
          <a:ext cx="1165573" cy="1165573"/>
        </a:xfrm>
        <a:prstGeom prst="ellipse">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العضلية</a:t>
          </a:r>
          <a:endParaRPr lang="ar-SA" sz="2000" kern="1200" dirty="0"/>
        </a:p>
      </dsp:txBody>
      <dsp:txXfrm>
        <a:off x="3541170" y="1393158"/>
        <a:ext cx="824185" cy="824185"/>
      </dsp:txXfrm>
    </dsp:sp>
    <dsp:sp modelId="{E1D8AD93-77FB-46B4-862F-65CA537AEFD6}">
      <dsp:nvSpPr>
        <dsp:cNvPr id="0" name=""/>
        <dsp:cNvSpPr/>
      </dsp:nvSpPr>
      <dsp:spPr>
        <a:xfrm>
          <a:off x="2728834" y="3197233"/>
          <a:ext cx="1165573" cy="1165573"/>
        </a:xfrm>
        <a:prstGeom prst="ellipse">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القلبية التنفسية</a:t>
          </a:r>
          <a:endParaRPr lang="ar-SA" sz="2000" kern="1200" dirty="0"/>
        </a:p>
      </dsp:txBody>
      <dsp:txXfrm>
        <a:off x="2899528" y="3367927"/>
        <a:ext cx="824185" cy="824185"/>
      </dsp:txXfrm>
    </dsp:sp>
    <dsp:sp modelId="{0DFD3E1B-111E-41BF-8C5E-5DABE2543DA5}">
      <dsp:nvSpPr>
        <dsp:cNvPr id="0" name=""/>
        <dsp:cNvSpPr/>
      </dsp:nvSpPr>
      <dsp:spPr>
        <a:xfrm>
          <a:off x="652439" y="3197233"/>
          <a:ext cx="1165573" cy="1165573"/>
        </a:xfrm>
        <a:prstGeom prst="ellipse">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التركيب الجسمي</a:t>
          </a:r>
          <a:endParaRPr lang="ar-SA" sz="2000" kern="1200" dirty="0"/>
        </a:p>
      </dsp:txBody>
      <dsp:txXfrm>
        <a:off x="823133" y="3367927"/>
        <a:ext cx="824185" cy="824185"/>
      </dsp:txXfrm>
    </dsp:sp>
    <dsp:sp modelId="{AAD5128E-1A43-426A-8E9C-4F891CC9ADAB}">
      <dsp:nvSpPr>
        <dsp:cNvPr id="0" name=""/>
        <dsp:cNvSpPr/>
      </dsp:nvSpPr>
      <dsp:spPr>
        <a:xfrm>
          <a:off x="10798" y="1222464"/>
          <a:ext cx="1165573" cy="1165573"/>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لياقة المفاصل</a:t>
          </a:r>
          <a:endParaRPr lang="ar-SA" sz="2000" kern="1200" dirty="0"/>
        </a:p>
      </dsp:txBody>
      <dsp:txXfrm>
        <a:off x="181492" y="1393158"/>
        <a:ext cx="824185" cy="824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08A07-91BA-4934-BF74-CA27004CC3C4}">
      <dsp:nvSpPr>
        <dsp:cNvPr id="0" name=""/>
        <dsp:cNvSpPr/>
      </dsp:nvSpPr>
      <dsp:spPr>
        <a:xfrm>
          <a:off x="1306735" y="1080358"/>
          <a:ext cx="770904" cy="77090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المعنى الشخصي</a:t>
          </a:r>
          <a:endParaRPr lang="ar-SA" sz="1300" kern="1200" dirty="0"/>
        </a:p>
      </dsp:txBody>
      <dsp:txXfrm>
        <a:off x="1419631" y="1193254"/>
        <a:ext cx="545112" cy="545112"/>
      </dsp:txXfrm>
    </dsp:sp>
    <dsp:sp modelId="{50EFF624-5E3D-457B-B212-8526EE3DB974}">
      <dsp:nvSpPr>
        <dsp:cNvPr id="0" name=""/>
        <dsp:cNvSpPr/>
      </dsp:nvSpPr>
      <dsp:spPr>
        <a:xfrm rot="16200000">
          <a:off x="1610500" y="799800"/>
          <a:ext cx="163375" cy="26210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1635006" y="876727"/>
        <a:ext cx="114363" cy="157265"/>
      </dsp:txXfrm>
    </dsp:sp>
    <dsp:sp modelId="{8D50A675-90B5-42F5-967E-D379790A770C}">
      <dsp:nvSpPr>
        <dsp:cNvPr id="0" name=""/>
        <dsp:cNvSpPr/>
      </dsp:nvSpPr>
      <dsp:spPr>
        <a:xfrm>
          <a:off x="1306735" y="1197"/>
          <a:ext cx="770904" cy="77090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السمو</a:t>
          </a:r>
          <a:endParaRPr lang="ar-SA" sz="1300" kern="1200" dirty="0"/>
        </a:p>
      </dsp:txBody>
      <dsp:txXfrm>
        <a:off x="1419631" y="114093"/>
        <a:ext cx="545112" cy="545112"/>
      </dsp:txXfrm>
    </dsp:sp>
    <dsp:sp modelId="{905AFBC6-5699-4FF7-A726-7170B42197D9}">
      <dsp:nvSpPr>
        <dsp:cNvPr id="0" name=""/>
        <dsp:cNvSpPr/>
      </dsp:nvSpPr>
      <dsp:spPr>
        <a:xfrm rot="1800000">
          <a:off x="2073785" y="1602234"/>
          <a:ext cx="163375" cy="262107"/>
        </a:xfrm>
        <a:prstGeom prs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2077068" y="1642402"/>
        <a:ext cx="114363" cy="157265"/>
      </dsp:txXfrm>
    </dsp:sp>
    <dsp:sp modelId="{558E53C6-C93F-4AD7-B8AD-3C4526DDACA7}">
      <dsp:nvSpPr>
        <dsp:cNvPr id="0" name=""/>
        <dsp:cNvSpPr/>
      </dsp:nvSpPr>
      <dsp:spPr>
        <a:xfrm>
          <a:off x="2241316" y="1619938"/>
          <a:ext cx="770904" cy="77090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اللياقة </a:t>
          </a:r>
          <a:endParaRPr lang="ar-SA" sz="1300" kern="1200" dirty="0"/>
        </a:p>
      </dsp:txBody>
      <dsp:txXfrm>
        <a:off x="2354212" y="1732834"/>
        <a:ext cx="545112" cy="545112"/>
      </dsp:txXfrm>
    </dsp:sp>
    <dsp:sp modelId="{77EE9293-DAF9-4978-B4BA-CEED6D7765B4}">
      <dsp:nvSpPr>
        <dsp:cNvPr id="0" name=""/>
        <dsp:cNvSpPr/>
      </dsp:nvSpPr>
      <dsp:spPr>
        <a:xfrm rot="9000000">
          <a:off x="1147214" y="1602234"/>
          <a:ext cx="163375" cy="262107"/>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rot="10800000">
        <a:off x="1192943" y="1642402"/>
        <a:ext cx="114363" cy="157265"/>
      </dsp:txXfrm>
    </dsp:sp>
    <dsp:sp modelId="{C5AB16E8-98D2-46F5-8457-73FD6110A3D6}">
      <dsp:nvSpPr>
        <dsp:cNvPr id="0" name=""/>
        <dsp:cNvSpPr/>
      </dsp:nvSpPr>
      <dsp:spPr>
        <a:xfrm>
          <a:off x="372155" y="1619938"/>
          <a:ext cx="770904" cy="7709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الأداء</a:t>
          </a:r>
          <a:endParaRPr lang="ar-SA" sz="1300" kern="1200" dirty="0"/>
        </a:p>
      </dsp:txBody>
      <dsp:txXfrm>
        <a:off x="485051" y="1732834"/>
        <a:ext cx="545112" cy="5451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7865423-EC1B-4ACE-8026-878F7C14989F}" type="datetimeFigureOut">
              <a:rPr lang="ar-SA" smtClean="0"/>
              <a:t>11/03/45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124F130-B85B-49C4-99C6-E001F5C8A63A}" type="slidenum">
              <a:rPr lang="ar-SA" smtClean="0"/>
              <a:t>‹#›</a:t>
            </a:fld>
            <a:endParaRPr lang="ar-SA"/>
          </a:p>
        </p:txBody>
      </p:sp>
    </p:spTree>
    <p:extLst>
      <p:ext uri="{BB962C8B-B14F-4D97-AF65-F5344CB8AC3E}">
        <p14:creationId xmlns:p14="http://schemas.microsoft.com/office/powerpoint/2010/main" val="40138679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1124F130-B85B-49C4-99C6-E001F5C8A63A}" type="slidenum">
              <a:rPr lang="ar-SA" smtClean="0"/>
              <a:t>37</a:t>
            </a:fld>
            <a:endParaRPr lang="ar-SA"/>
          </a:p>
        </p:txBody>
      </p:sp>
    </p:spTree>
    <p:extLst>
      <p:ext uri="{BB962C8B-B14F-4D97-AF65-F5344CB8AC3E}">
        <p14:creationId xmlns:p14="http://schemas.microsoft.com/office/powerpoint/2010/main" val="426394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61045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92756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174608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67856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78920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89B85E0-F413-4FCA-B2F4-4E8D5BEBB70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8608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89B85E0-F413-4FCA-B2F4-4E8D5BEBB706}" type="datetimeFigureOut">
              <a:rPr lang="ar-SA" smtClean="0"/>
              <a:t>11/03/45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19690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89B85E0-F413-4FCA-B2F4-4E8D5BEBB706}" type="datetimeFigureOut">
              <a:rPr lang="ar-SA" smtClean="0"/>
              <a:t>11/03/45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907259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9B85E0-F413-4FCA-B2F4-4E8D5BEBB706}" type="datetimeFigureOut">
              <a:rPr lang="ar-SA" smtClean="0"/>
              <a:t>11/03/45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64454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9B85E0-F413-4FCA-B2F4-4E8D5BEBB70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09148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9B85E0-F413-4FCA-B2F4-4E8D5BEBB70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79880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9B85E0-F413-4FCA-B2F4-4E8D5BEBB706}" type="datetimeFigureOut">
              <a:rPr lang="ar-SA" smtClean="0"/>
              <a:t>11/03/45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A4220A-A81F-4725-8F8C-4DEB738ABA94}" type="slidenum">
              <a:rPr lang="ar-SA" smtClean="0"/>
              <a:t>‹#›</a:t>
            </a:fld>
            <a:endParaRPr lang="ar-SA"/>
          </a:p>
        </p:txBody>
      </p:sp>
    </p:spTree>
    <p:extLst>
      <p:ext uri="{BB962C8B-B14F-4D97-AF65-F5344CB8AC3E}">
        <p14:creationId xmlns:p14="http://schemas.microsoft.com/office/powerpoint/2010/main" val="1801737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books.google.com.sa/books?id=k-0rEAAAQBAJ&amp;pg=PT13&amp;dq=physical+education+curriculum+models&amp;hl=ar&amp;sa=X&amp;ved=2ahUKEwjK94myzqH-AhXFTKQEHVH5BIcQ6AF6BAgKEAI#v=onepage&amp;q=physical%20education%20curriculum%20models&amp;f=fals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نماذج المنهج في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a:t>
            </a:r>
            <a:r>
              <a:rPr lang="ar-SA" dirty="0" smtClean="0"/>
              <a:t>3</a:t>
            </a:r>
            <a:endParaRPr lang="ar-SA" dirty="0" smtClean="0"/>
          </a:p>
          <a:p>
            <a:endParaRPr lang="ar-SA" dirty="0"/>
          </a:p>
        </p:txBody>
      </p:sp>
    </p:spTree>
    <p:extLst>
      <p:ext uri="{BB962C8B-B14F-4D97-AF65-F5344CB8AC3E}">
        <p14:creationId xmlns:p14="http://schemas.microsoft.com/office/powerpoint/2010/main" val="828080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نماذج المنهج في التربية البدنية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عرفت التربية البدنية العديد من نماذج المناهج سواء تحت مسمى نموذج </a:t>
            </a:r>
            <a:r>
              <a:rPr lang="en-US" dirty="0" smtClean="0"/>
              <a:t>Models</a:t>
            </a:r>
            <a:r>
              <a:rPr lang="ar-SA" dirty="0" smtClean="0"/>
              <a:t>، أو أطر عمل </a:t>
            </a:r>
            <a:r>
              <a:rPr lang="en-US" dirty="0" err="1" smtClean="0"/>
              <a:t>Framwork</a:t>
            </a:r>
            <a:r>
              <a:rPr lang="ar-SA" dirty="0" smtClean="0"/>
              <a:t>، أو أنماط </a:t>
            </a:r>
            <a:r>
              <a:rPr lang="en-US" dirty="0" smtClean="0"/>
              <a:t>Patterns </a:t>
            </a:r>
            <a:r>
              <a:rPr lang="ar-SA" dirty="0" smtClean="0"/>
              <a:t>، ومن أمثلتها : </a:t>
            </a:r>
          </a:p>
          <a:p>
            <a:pPr marL="514350" indent="-514350">
              <a:buFont typeface="+mj-lt"/>
              <a:buAutoNum type="arabicPeriod"/>
            </a:pPr>
            <a:r>
              <a:rPr lang="ar-SA" dirty="0" smtClean="0"/>
              <a:t>المنهج المؤسس على النشاط </a:t>
            </a:r>
          </a:p>
          <a:p>
            <a:pPr marL="514350" indent="-514350">
              <a:buFont typeface="+mj-lt"/>
              <a:buAutoNum type="arabicPeriod"/>
            </a:pPr>
            <a:r>
              <a:rPr lang="ar-SA" dirty="0" smtClean="0"/>
              <a:t>المنهج المؤسس على الكفاية </a:t>
            </a:r>
          </a:p>
          <a:p>
            <a:pPr marL="514350" indent="-514350">
              <a:buFont typeface="+mj-lt"/>
              <a:buAutoNum type="arabicPeriod"/>
            </a:pPr>
            <a:r>
              <a:rPr lang="ar-SA" dirty="0" smtClean="0"/>
              <a:t>المنهج المؤسس على المفهوم </a:t>
            </a:r>
          </a:p>
          <a:p>
            <a:pPr marL="514350" indent="-514350">
              <a:buFont typeface="+mj-lt"/>
              <a:buAutoNum type="arabicPeriod"/>
            </a:pPr>
            <a:r>
              <a:rPr lang="ar-SA" dirty="0" smtClean="0"/>
              <a:t>منهج المعنى الشخصي </a:t>
            </a:r>
          </a:p>
          <a:p>
            <a:pPr marL="514350" indent="-514350">
              <a:buFont typeface="+mj-lt"/>
              <a:buAutoNum type="arabicPeriod"/>
            </a:pPr>
            <a:r>
              <a:rPr lang="ar-SA" dirty="0" smtClean="0"/>
              <a:t>منهج التربية للياقة البدنية. </a:t>
            </a:r>
          </a:p>
          <a:p>
            <a:pPr marL="514350" indent="-514350">
              <a:buFont typeface="+mj-lt"/>
              <a:buAutoNum type="arabicPeriod"/>
            </a:pPr>
            <a:r>
              <a:rPr lang="ar-SA" dirty="0" smtClean="0"/>
              <a:t>منهج التربية الرياضية </a:t>
            </a:r>
          </a:p>
          <a:p>
            <a:pPr marL="514350" indent="-514350">
              <a:buFont typeface="+mj-lt"/>
              <a:buAutoNum type="arabicPeriod"/>
            </a:pPr>
            <a:r>
              <a:rPr lang="ar-SA" dirty="0" smtClean="0"/>
              <a:t>منهج التنمية الاجتماعية والانسانية </a:t>
            </a:r>
          </a:p>
          <a:p>
            <a:pPr marL="514350" indent="-514350">
              <a:buFont typeface="+mj-lt"/>
              <a:buAutoNum type="arabicPeriod"/>
            </a:pPr>
            <a:r>
              <a:rPr lang="ar-SA" dirty="0" smtClean="0"/>
              <a:t>المنهج التقليدي للتربية البدنية. </a:t>
            </a:r>
          </a:p>
          <a:p>
            <a:pPr marL="514350" indent="-514350">
              <a:buFont typeface="+mj-lt"/>
              <a:buAutoNum type="arabicPeriod"/>
            </a:pPr>
            <a:r>
              <a:rPr lang="ar-SA" dirty="0" smtClean="0"/>
              <a:t>منهج اللعب مدى الحياة . </a:t>
            </a:r>
          </a:p>
          <a:p>
            <a:r>
              <a:rPr lang="ar-SA" dirty="0" smtClean="0"/>
              <a:t>........</a:t>
            </a:r>
            <a:endParaRPr lang="ar-SA" dirty="0"/>
          </a:p>
        </p:txBody>
      </p:sp>
    </p:spTree>
    <p:extLst>
      <p:ext uri="{BB962C8B-B14F-4D97-AF65-F5344CB8AC3E}">
        <p14:creationId xmlns:p14="http://schemas.microsoft.com/office/powerpoint/2010/main" val="2601162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نموذج التربية الحركية </a:t>
            </a:r>
            <a:endParaRPr lang="ar-SA" dirty="0"/>
          </a:p>
        </p:txBody>
      </p:sp>
      <p:sp>
        <p:nvSpPr>
          <p:cNvPr id="3" name="عنصر نائب للمحتوى 2"/>
          <p:cNvSpPr>
            <a:spLocks noGrp="1"/>
          </p:cNvSpPr>
          <p:nvPr>
            <p:ph idx="1"/>
          </p:nvPr>
        </p:nvSpPr>
        <p:spPr/>
        <p:txBody>
          <a:bodyPr/>
          <a:lstStyle/>
          <a:p>
            <a:r>
              <a:rPr lang="ar-SA" dirty="0" smtClean="0"/>
              <a:t>يقوم على فكرة تمركز منهج التربية البدنية حول عملية الحركة لدى الانسان وقابلية التلميذ على أداء مختلف أنواع الحركات بمهارة وبراعة وطلاقة. </a:t>
            </a:r>
          </a:p>
          <a:p>
            <a:r>
              <a:rPr lang="ar-SA" dirty="0" smtClean="0"/>
              <a:t>ظهر هذا النموذج في عام 1920م خلال عقد الثلاثيات. </a:t>
            </a:r>
            <a:endParaRPr lang="ar-SA" dirty="0"/>
          </a:p>
        </p:txBody>
      </p:sp>
    </p:spTree>
    <p:extLst>
      <p:ext uri="{BB962C8B-B14F-4D97-AF65-F5344CB8AC3E}">
        <p14:creationId xmlns:p14="http://schemas.microsoft.com/office/powerpoint/2010/main" val="928619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SA" dirty="0" smtClean="0">
                <a:solidFill>
                  <a:srgbClr val="FF0000"/>
                </a:solidFill>
              </a:rPr>
              <a:t>المنظور الإنجليزي: </a:t>
            </a:r>
          </a:p>
          <a:p>
            <a:r>
              <a:rPr lang="ar-SA" dirty="0" smtClean="0"/>
              <a:t>قدم </a:t>
            </a:r>
            <a:r>
              <a:rPr lang="ar-SA" dirty="0" err="1" smtClean="0"/>
              <a:t>لابان</a:t>
            </a:r>
            <a:r>
              <a:rPr lang="ar-SA" dirty="0" smtClean="0"/>
              <a:t> في انجلترا إطارا تحليلياً للحركة لدى الانسان مستعيناً برياضة الباليه في محاولة لفهم الأبعاد والجوانب </a:t>
            </a:r>
            <a:r>
              <a:rPr lang="ar-SA" dirty="0" err="1" smtClean="0"/>
              <a:t>المسهمة</a:t>
            </a:r>
            <a:r>
              <a:rPr lang="ar-SA" dirty="0" smtClean="0"/>
              <a:t> في الحركة والأداء الحركي في مختلف المواقف، وحدد أربعة جوانب للحركة هي :</a:t>
            </a:r>
          </a:p>
          <a:p>
            <a:r>
              <a:rPr lang="ar-SA" dirty="0" smtClean="0"/>
              <a:t>الجسم و الجهد والفراغ والعلاقات. </a:t>
            </a:r>
          </a:p>
          <a:p>
            <a:r>
              <a:rPr lang="ar-SA" dirty="0" smtClean="0"/>
              <a:t>هذا الإطار </a:t>
            </a:r>
            <a:r>
              <a:rPr lang="ar-SA" dirty="0" err="1" smtClean="0"/>
              <a:t>المفاهيمي</a:t>
            </a:r>
            <a:r>
              <a:rPr lang="ar-SA" dirty="0" smtClean="0"/>
              <a:t> يوضح كيف تنمو وتتطور الحركة من خلال موضوعات أساسية ، كل موضوع منها مؤلف من تنوعات مختلفة من شأنها ان تختلط أو تنمو بشكل متسلسل أو مواز فاذا ما استوعب التلميذ الموضوعات الحركية فإن باستطاعته ان يربط ويصل ما بين الابعاد الأربعة (الفراغ – الزمن – الجهد-العلاقات)، بحيث تثمر انماط حركية كالرياضة والرقص وغيرها.</a:t>
            </a:r>
            <a:endParaRPr lang="ar-SA" dirty="0"/>
          </a:p>
        </p:txBody>
      </p:sp>
    </p:spTree>
    <p:extLst>
      <p:ext uri="{BB962C8B-B14F-4D97-AF65-F5344CB8AC3E}">
        <p14:creationId xmlns:p14="http://schemas.microsoft.com/office/powerpoint/2010/main" val="156257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المنظور الأمريكي </a:t>
            </a:r>
          </a:p>
          <a:p>
            <a:r>
              <a:rPr lang="ar-SA" dirty="0" smtClean="0"/>
              <a:t>تنظر المدرسة الامريكية إلى التربية الحركية كإطار لتحليل الحركي ، ويرجع الفضل في ذلك إلى روث </a:t>
            </a:r>
            <a:r>
              <a:rPr lang="ar-SA" dirty="0" err="1" smtClean="0"/>
              <a:t>جلاسو</a:t>
            </a:r>
            <a:r>
              <a:rPr lang="ar-SA" dirty="0"/>
              <a:t> </a:t>
            </a:r>
            <a:r>
              <a:rPr lang="ar-SA" dirty="0" smtClean="0"/>
              <a:t>، فيما اطلق عليه مقرر </a:t>
            </a:r>
            <a:r>
              <a:rPr lang="ar-SA" dirty="0" err="1" smtClean="0"/>
              <a:t>الكينسيولجي</a:t>
            </a:r>
            <a:r>
              <a:rPr lang="ar-SA" dirty="0" smtClean="0"/>
              <a:t> في العشرينات من القرن الماضي. </a:t>
            </a:r>
          </a:p>
          <a:p>
            <a:r>
              <a:rPr lang="ar-SA" dirty="0" smtClean="0"/>
              <a:t>ركز على عمل العضلات وعمدت إلى تصنيف الحركة إلى فئات عملية من الانتقال مثل الحركات الانتقالية وحركات اللقف وحركات الرمي ، وطبقت المبادئ الميكانيكية والفيزيقية على المهارة في كل فئة منها، كما تعرضت لمفاهيم (الزمن والجهد والفراغ) عند تحليلها للحركة. </a:t>
            </a:r>
            <a:endParaRPr lang="ar-SA" dirty="0"/>
          </a:p>
        </p:txBody>
      </p:sp>
    </p:spTree>
    <p:extLst>
      <p:ext uri="{BB962C8B-B14F-4D97-AF65-F5344CB8AC3E}">
        <p14:creationId xmlns:p14="http://schemas.microsoft.com/office/powerpoint/2010/main" val="3377168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ظهور التربية الحركية</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هالسي </a:t>
            </a:r>
            <a:r>
              <a:rPr lang="ar-SA" dirty="0" err="1" smtClean="0"/>
              <a:t>وبورتر</a:t>
            </a:r>
            <a:r>
              <a:rPr lang="ar-SA" dirty="0" smtClean="0"/>
              <a:t> (1960م) كأوائل من استخدم حركة الانسان كأساس لمنهج التربية البدنية ، وبالتحديد في مرحلة التعليم الابتدائي تحت مستوى التربية الحركية ومنذ الستينات تمركزت كتب مقررات التربية البدنية حول بنية المعرفة المؤسسة على الحركة. </a:t>
            </a:r>
          </a:p>
          <a:p>
            <a:r>
              <a:rPr lang="ar-SA" dirty="0" smtClean="0"/>
              <a:t>مفهوم التربية الحركية هو التتويج الذي كلل جهود تحديث التربية البدنية لتحقيق أهداف التربية الأساسية. </a:t>
            </a:r>
          </a:p>
          <a:p>
            <a:r>
              <a:rPr lang="ar-SA" dirty="0" smtClean="0"/>
              <a:t>عرف </a:t>
            </a:r>
            <a:r>
              <a:rPr lang="ar-SA" dirty="0" err="1" smtClean="0"/>
              <a:t>كيفارت</a:t>
            </a:r>
            <a:r>
              <a:rPr lang="ar-SA" dirty="0" smtClean="0"/>
              <a:t> التربية الحركية بأنها : ذلك الجانب من التربية الاساسية التي تتعامل مع النمو والتدريب لأنماط الحركة الطبيعية الأساسية باعتبارها تختلف عن المهارات الحركية الخاصة بالأنشطة الرياضية . </a:t>
            </a:r>
            <a:endParaRPr lang="ar-SA" dirty="0"/>
          </a:p>
        </p:txBody>
      </p:sp>
    </p:spTree>
    <p:extLst>
      <p:ext uri="{BB962C8B-B14F-4D97-AF65-F5344CB8AC3E}">
        <p14:creationId xmlns:p14="http://schemas.microsoft.com/office/powerpoint/2010/main" val="842994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 المناهج المؤسسة على المفاهيم الحركية </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خصائص مناهج التربية الحركية :</a:t>
            </a:r>
          </a:p>
          <a:p>
            <a:r>
              <a:rPr lang="ar-SA" dirty="0" smtClean="0"/>
              <a:t>المحتوى يرتبط مباشرة بالتربية البدنية. </a:t>
            </a:r>
          </a:p>
          <a:p>
            <a:r>
              <a:rPr lang="ar-SA" dirty="0" smtClean="0"/>
              <a:t>يتعلم التلميذ المعلومات من بنية المعرفة خلال برامج التربية البدنية متعددة الأنشطة . </a:t>
            </a:r>
          </a:p>
          <a:p>
            <a:r>
              <a:rPr lang="ar-SA" dirty="0" smtClean="0"/>
              <a:t>يشجع التلاميذ لسألوا ما يعن لهم من اسئلة عن الحركة ولتنمية حلول للمشكلات والقضايا الحركية وهنا تظهر أهمية المجال المعرفي في البرنامج، ويحول المعلم المعرفة إلى مناقشات وأنشطة ذات معنى. </a:t>
            </a:r>
          </a:p>
          <a:p>
            <a:r>
              <a:rPr lang="ar-SA" dirty="0" smtClean="0"/>
              <a:t>يشجع التلميذ على استكشاف الحركات ليقرر أفضها له ، ويلعب المدرس دور الموجه لهذا الاستكشاف. </a:t>
            </a:r>
          </a:p>
          <a:p>
            <a:r>
              <a:rPr lang="ar-SA" dirty="0" smtClean="0"/>
              <a:t>يتعلم التلميذ تدريجيا كيف يتقبل المسؤولية الشخصية للتعلم والأداء، فيجب أن يتفهم أهمية الحركة الماهرة ، وكيف يتحرك بمهارة وفاعلية.</a:t>
            </a:r>
            <a:endParaRPr lang="ar-SA" dirty="0"/>
          </a:p>
        </p:txBody>
      </p:sp>
    </p:spTree>
    <p:extLst>
      <p:ext uri="{BB962C8B-B14F-4D97-AF65-F5344CB8AC3E}">
        <p14:creationId xmlns:p14="http://schemas.microsoft.com/office/powerpoint/2010/main" val="91264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مبادئ ارشادية لاختيار محتوى المنهج</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b="1" dirty="0" smtClean="0"/>
              <a:t>مرحلة الطفولة المبكرة (ما قبل المدرسة والمرحلة الابتدائية).</a:t>
            </a:r>
          </a:p>
          <a:p>
            <a:r>
              <a:rPr lang="ar-SA" dirty="0" smtClean="0"/>
              <a:t>المحتوى الحركي هو جوهر برنامج التربية البدنية. </a:t>
            </a:r>
          </a:p>
          <a:p>
            <a:r>
              <a:rPr lang="ar-SA" dirty="0" smtClean="0"/>
              <a:t>اختيار الانشطة على أساس إسهامها في أهداف البرنامج التعليمي. </a:t>
            </a:r>
          </a:p>
          <a:p>
            <a:r>
              <a:rPr lang="ar-SA" dirty="0" smtClean="0"/>
              <a:t>يتضمن البرنامج أنشطة متنوعة ومتعددة. </a:t>
            </a:r>
          </a:p>
          <a:p>
            <a:r>
              <a:rPr lang="ar-SA" dirty="0" smtClean="0"/>
              <a:t>يتكامل محتوى التربية البدنية مع باقي المجالات والخرى في المدرسة. </a:t>
            </a:r>
          </a:p>
          <a:p>
            <a:r>
              <a:rPr lang="ar-SA" dirty="0" smtClean="0"/>
              <a:t>يراعي المحتوى الفروق الفريدة بين التلاميذ وبخاصة معدل التعلم. </a:t>
            </a:r>
          </a:p>
          <a:p>
            <a:r>
              <a:rPr lang="ar-SA" dirty="0" smtClean="0"/>
              <a:t>يتيح المحتوى فرص التقدم من سنة إلى </a:t>
            </a:r>
            <a:r>
              <a:rPr lang="ar-SA" dirty="0"/>
              <a:t>أ</a:t>
            </a:r>
            <a:r>
              <a:rPr lang="ar-SA" dirty="0" smtClean="0"/>
              <a:t>خرى ويتصف بالتخطيط المستمر. </a:t>
            </a:r>
          </a:p>
          <a:p>
            <a:r>
              <a:rPr lang="ar-SA" dirty="0" smtClean="0"/>
              <a:t>تفضي الخبرة المتعلمة إلى ما يليها في مستوى التعقيد. </a:t>
            </a:r>
          </a:p>
          <a:p>
            <a:r>
              <a:rPr lang="ar-SA" dirty="0" smtClean="0"/>
              <a:t>يقابل المنهج الحالة والارشادات المهنية. </a:t>
            </a:r>
          </a:p>
          <a:p>
            <a:r>
              <a:rPr lang="ar-SA" dirty="0" smtClean="0"/>
              <a:t>يراعي المحتوى التنمية الشاملة للطفل . </a:t>
            </a:r>
          </a:p>
          <a:p>
            <a:endParaRPr lang="ar-SA" dirty="0" smtClean="0"/>
          </a:p>
          <a:p>
            <a:endParaRPr lang="ar-SA" dirty="0"/>
          </a:p>
        </p:txBody>
      </p:sp>
    </p:spTree>
    <p:extLst>
      <p:ext uri="{BB962C8B-B14F-4D97-AF65-F5344CB8AC3E}">
        <p14:creationId xmlns:p14="http://schemas.microsoft.com/office/powerpoint/2010/main" val="331113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توظيف المعرفة في التدريس</a:t>
            </a:r>
            <a:endParaRPr lang="ar-SA" dirty="0"/>
          </a:p>
        </p:txBody>
      </p:sp>
      <p:sp>
        <p:nvSpPr>
          <p:cNvPr id="3" name="عنصر نائب للمحتوى 2"/>
          <p:cNvSpPr>
            <a:spLocks noGrp="1"/>
          </p:cNvSpPr>
          <p:nvPr>
            <p:ph idx="1"/>
          </p:nvPr>
        </p:nvSpPr>
        <p:spPr/>
        <p:txBody>
          <a:bodyPr/>
          <a:lstStyle/>
          <a:p>
            <a:r>
              <a:rPr lang="ar-SA" dirty="0" smtClean="0"/>
              <a:t>يمكن للمناهج ان تبنى بطريقتين لتشجيع تطبيق المعرفة وتوظيفها في التدريس. </a:t>
            </a:r>
          </a:p>
          <a:p>
            <a:pPr marL="514350" indent="-514350">
              <a:buFont typeface="+mj-lt"/>
              <a:buAutoNum type="arabicPeriod"/>
            </a:pPr>
            <a:r>
              <a:rPr lang="ar-SA" dirty="0" smtClean="0"/>
              <a:t>وحدات دراسية مؤسسة على المفاهيم الحركية والمبادئ العلمية. </a:t>
            </a:r>
          </a:p>
          <a:p>
            <a:pPr marL="514350" indent="-514350">
              <a:buFont typeface="+mj-lt"/>
              <a:buAutoNum type="arabicPeriod"/>
            </a:pPr>
            <a:r>
              <a:rPr lang="ar-SA" dirty="0" smtClean="0"/>
              <a:t>وحدات دراسية مؤسسة على موضوعات حركية رئيسة وفرعية وفق إطار حركي. </a:t>
            </a:r>
            <a:endParaRPr lang="ar-SA" dirty="0"/>
          </a:p>
        </p:txBody>
      </p:sp>
    </p:spTree>
    <p:extLst>
      <p:ext uri="{BB962C8B-B14F-4D97-AF65-F5344CB8AC3E}">
        <p14:creationId xmlns:p14="http://schemas.microsoft.com/office/powerpoint/2010/main" val="1599327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وحدات دراسية مؤسسة على المفاهيم الحركية والمبادئ العلمية</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تكون المفاهيم مضمنة في الألعاب والنشاط البدني والرياضة، وعند تدريس كل وحدة ينبغي على المدرس أن يركز اهتمامه على المفاهيم الرئيسة التي تيسر على التلميذ الأداء الماهر. </a:t>
            </a:r>
          </a:p>
          <a:p>
            <a:r>
              <a:rPr lang="ar-SA" dirty="0" smtClean="0"/>
              <a:t>بعض المعلمين يعمدون إلى تصميم مناهج تشتمل على الألعاب الرياضية التي يستمتع بها التلاميذ، وهذه الخبرات تعد بمثابة أمثلة لمفاهيم الحركة والمبادئ العلمية فلا ضير في ذلك. </a:t>
            </a:r>
          </a:p>
          <a:p>
            <a:r>
              <a:rPr lang="ar-SA" dirty="0" smtClean="0"/>
              <a:t>العبرة بطريقة توظيف الالعاب لفهم هذه المبادئ أثناء الاداء، وعلى المدرس ان يوضح المفاهيم الأكثر ارتباطاً في الانشطة المختارة. </a:t>
            </a:r>
          </a:p>
          <a:p>
            <a:r>
              <a:rPr lang="ar-SA" dirty="0" smtClean="0"/>
              <a:t>مثال: مفهوم القوة أو الجهد في رياضة الجمباز كدفع الأرض ، وفي الالعاب الرياضية مثال له القوة المبذولة في التصويب والركل.</a:t>
            </a:r>
            <a:endParaRPr lang="ar-SA" dirty="0"/>
          </a:p>
        </p:txBody>
      </p:sp>
    </p:spTree>
    <p:extLst>
      <p:ext uri="{BB962C8B-B14F-4D97-AF65-F5344CB8AC3E}">
        <p14:creationId xmlns:p14="http://schemas.microsoft.com/office/powerpoint/2010/main" val="2467761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وحدات دراسية مؤسسة على موضوعات حركية </a:t>
            </a:r>
            <a:endParaRPr lang="ar-SA" dirty="0"/>
          </a:p>
        </p:txBody>
      </p:sp>
      <p:sp>
        <p:nvSpPr>
          <p:cNvPr id="3" name="عنصر نائب للمحتوى 2"/>
          <p:cNvSpPr>
            <a:spLocks noGrp="1"/>
          </p:cNvSpPr>
          <p:nvPr>
            <p:ph idx="1"/>
          </p:nvPr>
        </p:nvSpPr>
        <p:spPr/>
        <p:txBody>
          <a:bodyPr/>
          <a:lstStyle/>
          <a:p>
            <a:r>
              <a:rPr lang="ar-SA" dirty="0" smtClean="0"/>
              <a:t>يتكون المحتوى شكل موضوعات أو موضوعات فرعية من خلال الإطار الحركي في المرحلة الابتدائية.</a:t>
            </a:r>
          </a:p>
          <a:p>
            <a:r>
              <a:rPr lang="ar-SA" dirty="0" smtClean="0"/>
              <a:t>مثال : تناول الاشياء ، ينقسم إلى موضوعات فرعية هي : الحمل ، وإعادة التوجيه، والاستقبال و الإرسال . </a:t>
            </a:r>
            <a:endParaRPr lang="ar-SA" dirty="0"/>
          </a:p>
        </p:txBody>
      </p:sp>
    </p:spTree>
    <p:extLst>
      <p:ext uri="{BB962C8B-B14F-4D97-AF65-F5344CB8AC3E}">
        <p14:creationId xmlns:p14="http://schemas.microsoft.com/office/powerpoint/2010/main" val="19286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r>
              <a:rPr lang="ar-SA" dirty="0" smtClean="0"/>
              <a:t>مقارنة نماذج المنهج في التربية البدنية: التربية الحركية ، والتربية الرياضية، واللياقة البدنية. </a:t>
            </a:r>
          </a:p>
          <a:p>
            <a:endParaRPr lang="ar-SA" dirty="0"/>
          </a:p>
        </p:txBody>
      </p:sp>
    </p:spTree>
    <p:extLst>
      <p:ext uri="{BB962C8B-B14F-4D97-AF65-F5344CB8AC3E}">
        <p14:creationId xmlns:p14="http://schemas.microsoft.com/office/powerpoint/2010/main" val="1945674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التربية الرياضية</a:t>
            </a:r>
            <a:br>
              <a:rPr lang="ar-SA" dirty="0" smtClean="0"/>
            </a:br>
            <a:r>
              <a:rPr lang="ar-SA" dirty="0" smtClean="0"/>
              <a:t> </a:t>
            </a:r>
            <a:r>
              <a:rPr lang="en-US" dirty="0" smtClean="0"/>
              <a:t>Sport Education Model</a:t>
            </a:r>
            <a:endParaRPr lang="ar-SA" dirty="0"/>
          </a:p>
        </p:txBody>
      </p:sp>
      <p:sp>
        <p:nvSpPr>
          <p:cNvPr id="3" name="عنصر نائب للمحتوى 2"/>
          <p:cNvSpPr>
            <a:spLocks noGrp="1"/>
          </p:cNvSpPr>
          <p:nvPr>
            <p:ph idx="1"/>
          </p:nvPr>
        </p:nvSpPr>
        <p:spPr/>
        <p:txBody>
          <a:bodyPr/>
          <a:lstStyle/>
          <a:p>
            <a:r>
              <a:rPr lang="ar-SA" dirty="0" smtClean="0"/>
              <a:t>هذا النموذج يعبر عن منهج يستع ويمتد لم هو أبعد من المدرسة ليشمل العديد من الأنشطة الرياضية في كل مكان من المجتمع ويمتد ويدعم من قبل الأندية. </a:t>
            </a:r>
          </a:p>
          <a:p>
            <a:r>
              <a:rPr lang="ar-SA" dirty="0" smtClean="0"/>
              <a:t>النموذج رد فعل طبيعي لفلسفة الرياضة للجميع او الرياضة الجماهيرية الذي يبدأ بالرياضة اعتبارا من سن ثلاث سنوات إلى كبار السن، عبر برامج متنوعة رياضية. </a:t>
            </a:r>
            <a:endParaRPr lang="ar-SA" dirty="0"/>
          </a:p>
        </p:txBody>
      </p:sp>
    </p:spTree>
    <p:extLst>
      <p:ext uri="{BB962C8B-B14F-4D97-AF65-F5344CB8AC3E}">
        <p14:creationId xmlns:p14="http://schemas.microsoft.com/office/powerpoint/2010/main" val="3448310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نادى </a:t>
            </a:r>
            <a:r>
              <a:rPr lang="ar-SA" dirty="0" err="1" smtClean="0"/>
              <a:t>سوارد</a:t>
            </a:r>
            <a:r>
              <a:rPr lang="ar-SA" dirty="0" smtClean="0"/>
              <a:t> </a:t>
            </a:r>
            <a:r>
              <a:rPr lang="ar-SA" dirty="0" err="1" smtClean="0"/>
              <a:t>ستالي</a:t>
            </a:r>
            <a:r>
              <a:rPr lang="ar-SA" dirty="0" smtClean="0"/>
              <a:t> بإعادة تسمية المجال من تربية بدنية إلى تربية رياضية في الثلاثينات الميلادية من القرن العشرين. </a:t>
            </a:r>
          </a:p>
          <a:p>
            <a:r>
              <a:rPr lang="ar-SA" dirty="0" smtClean="0"/>
              <a:t>ويقوم هذا النموذج على تبسيط وتعديل الرياضة بحيث يقابل احتياجات وقدرات كل المشاركين بشكل عام.</a:t>
            </a:r>
          </a:p>
          <a:p>
            <a:r>
              <a:rPr lang="ar-SA" dirty="0" smtClean="0"/>
              <a:t>القى مؤسس هذا البرنامج </a:t>
            </a:r>
            <a:r>
              <a:rPr lang="ar-SA" dirty="0" err="1" smtClean="0"/>
              <a:t>داريل</a:t>
            </a:r>
            <a:r>
              <a:rPr lang="ar-SA" dirty="0" smtClean="0"/>
              <a:t> </a:t>
            </a:r>
            <a:r>
              <a:rPr lang="ar-SA" dirty="0" err="1" smtClean="0"/>
              <a:t>سيدنتوب</a:t>
            </a:r>
            <a:r>
              <a:rPr lang="ar-SA" dirty="0" smtClean="0"/>
              <a:t> محاضرة رئيسة في مؤتمر العاب الكومنولث في </a:t>
            </a:r>
            <a:r>
              <a:rPr lang="ar-SA" dirty="0" err="1" smtClean="0"/>
              <a:t>برسبان</a:t>
            </a:r>
            <a:r>
              <a:rPr lang="ar-SA" dirty="0" smtClean="0"/>
              <a:t> </a:t>
            </a:r>
            <a:r>
              <a:rPr lang="ar-SA" dirty="0" err="1" smtClean="0"/>
              <a:t>باستراليا</a:t>
            </a:r>
            <a:r>
              <a:rPr lang="ar-SA" dirty="0" smtClean="0"/>
              <a:t> عام 1982م، ومنذ ذلك الحين صارت التربية الرياضية جزءا متكاملا من برامج التربية البدنية في استراليا ونيوزيلاند.  </a:t>
            </a:r>
          </a:p>
          <a:p>
            <a:r>
              <a:rPr lang="ar-SA" dirty="0" smtClean="0"/>
              <a:t>طبق البرنامج في كلا من استراليا في عام 1986م ، و نيوزيلاندا في عام 1987م ، ولقي ترحيب من المعلمين في المدارس. </a:t>
            </a:r>
          </a:p>
          <a:p>
            <a:endParaRPr lang="ar-SA" dirty="0"/>
          </a:p>
        </p:txBody>
      </p:sp>
    </p:spTree>
    <p:extLst>
      <p:ext uri="{BB962C8B-B14F-4D97-AF65-F5344CB8AC3E}">
        <p14:creationId xmlns:p14="http://schemas.microsoft.com/office/powerpoint/2010/main" val="1833043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المطلوبة</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t>تشتمل الاهداف التربوية الحركية والمعرفية والوجدانية لنموذج التربية الرياضية على التالي : </a:t>
            </a:r>
          </a:p>
          <a:p>
            <a:r>
              <a:rPr lang="ar-SA" dirty="0" smtClean="0"/>
              <a:t>تنمية مستوى اللياقة البدنية الملائم للمشاركة في الرياضة. </a:t>
            </a:r>
          </a:p>
          <a:p>
            <a:r>
              <a:rPr lang="ar-SA" dirty="0" smtClean="0"/>
              <a:t>تنمية المهارات الحركية الرياضية. </a:t>
            </a:r>
          </a:p>
          <a:p>
            <a:r>
              <a:rPr lang="ar-SA" dirty="0" smtClean="0"/>
              <a:t>فهم ومعرفة قواعد الرياضة والأدوات الرياضية وتخطيط وإدارة المنافسات الرياضية. </a:t>
            </a:r>
          </a:p>
          <a:p>
            <a:r>
              <a:rPr lang="ar-SA" dirty="0" smtClean="0"/>
              <a:t>القدرة على تحليل استراتيجيات الفرق وطرق الانتقاء للاعبين. </a:t>
            </a:r>
          </a:p>
          <a:p>
            <a:r>
              <a:rPr lang="ar-SA" dirty="0" smtClean="0"/>
              <a:t>أهمية التنافس والتعاون وتحمل المسؤولية والاستمتاع بالرياضة كحدث ثقافي. </a:t>
            </a:r>
            <a:endParaRPr lang="ar-SA" dirty="0"/>
          </a:p>
        </p:txBody>
      </p:sp>
    </p:spTree>
    <p:extLst>
      <p:ext uri="{BB962C8B-B14F-4D97-AF65-F5344CB8AC3E}">
        <p14:creationId xmlns:p14="http://schemas.microsoft.com/office/powerpoint/2010/main" val="4249145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علاقة مفهوم الرياضة باللعب والألعاب </a:t>
            </a:r>
            <a:endParaRPr lang="ar-SA" dirty="0"/>
          </a:p>
        </p:txBody>
      </p:sp>
      <p:sp>
        <p:nvSpPr>
          <p:cNvPr id="3" name="عنصر نائب للمحتوى 2"/>
          <p:cNvSpPr>
            <a:spLocks noGrp="1"/>
          </p:cNvSpPr>
          <p:nvPr>
            <p:ph idx="1"/>
          </p:nvPr>
        </p:nvSpPr>
        <p:spPr/>
        <p:txBody>
          <a:bodyPr>
            <a:normAutofit/>
          </a:bodyPr>
          <a:lstStyle/>
          <a:p>
            <a:r>
              <a:rPr lang="ar-SA" sz="2800" dirty="0" smtClean="0"/>
              <a:t>اللعب نشاط إرادي معزول عن غيره من الأحداث في الزمن وفي الفراغ. </a:t>
            </a:r>
          </a:p>
          <a:p>
            <a:r>
              <a:rPr lang="ar-SA" sz="2800" dirty="0" smtClean="0"/>
              <a:t>الالعاب : أحد أشكال الحركة البنائية ولها طبيعة ثقافية، والشكل الأصلي لها هو الألعاب الفولكلورية </a:t>
            </a:r>
          </a:p>
          <a:p>
            <a:r>
              <a:rPr lang="ar-SA" sz="2800" dirty="0" smtClean="0"/>
              <a:t>الرياضة: أحد أهم أشكال الحركة البنائية للإنسان ، ولها طبيعة اجتماعية ثقافية، وهي طور متقدم ومنتظم عن الألعاب واللعب. ويمكن تعريفها أيضاً بأنها نشاط بدني ذو شكل خاص جوهره المنافسة المنظمة من أجل قياس القدرات وضمان أقصى تحديد لها. </a:t>
            </a:r>
          </a:p>
          <a:p>
            <a:endParaRPr lang="ar-SA" sz="2800" dirty="0"/>
          </a:p>
        </p:txBody>
      </p:sp>
    </p:spTree>
    <p:extLst>
      <p:ext uri="{BB962C8B-B14F-4D97-AF65-F5344CB8AC3E}">
        <p14:creationId xmlns:p14="http://schemas.microsoft.com/office/powerpoint/2010/main" val="1332912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افتراضات مؤسسة على الرياضة كلعب</a:t>
            </a:r>
            <a:endParaRPr lang="ar-SA"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استخلص </a:t>
            </a:r>
            <a:r>
              <a:rPr lang="ar-SA" dirty="0" err="1" smtClean="0"/>
              <a:t>سيدنتوب</a:t>
            </a:r>
            <a:r>
              <a:rPr lang="ar-SA" dirty="0" smtClean="0"/>
              <a:t> أربعة افتراضات متأصلة في نظرية اللعب لتوظيفها في نموذج التربية الرياضية وهي :</a:t>
            </a:r>
          </a:p>
          <a:p>
            <a:pPr marL="514350" indent="-514350">
              <a:buFont typeface="+mj-lt"/>
              <a:buAutoNum type="arabicPeriod"/>
            </a:pPr>
            <a:r>
              <a:rPr lang="ar-SA" dirty="0" smtClean="0"/>
              <a:t>الرياضة شكل متقدم من اللعب ، وهو اصل الالعاب والرياضة. </a:t>
            </a:r>
          </a:p>
          <a:p>
            <a:pPr marL="514350" indent="-514350">
              <a:buFont typeface="+mj-lt"/>
              <a:buAutoNum type="arabicPeriod"/>
            </a:pPr>
            <a:r>
              <a:rPr lang="ar-SA" dirty="0" smtClean="0"/>
              <a:t>الرياضة جزء هام من ثقافة المجتمع ويشترك العديد من الأفراد في جهود رياضية سواء على مستوى الترويح أو التربية أو العمل أو المهنة وبعدها الاجتماعي في التنشئة والتطبيع لا ينكره أحد. </a:t>
            </a:r>
          </a:p>
          <a:p>
            <a:pPr marL="514350" indent="-514350">
              <a:buFont typeface="+mj-lt"/>
              <a:buAutoNum type="arabicPeriod"/>
            </a:pPr>
            <a:r>
              <a:rPr lang="ar-SA" dirty="0" smtClean="0"/>
              <a:t>ينبغي على التلاميذ دراسة الرياضة كجزء من ثقافة مجتمعهم وكمادة للتربية البدنية، حيث يتبع البرنامج تعلم المهارات الرياضية والخطط الضرورية للمشاركة في الرياضة، واحترام السلطات الرياضية كالحكام والمدربين وتعلم قواعد الأنظمة الرياضية. </a:t>
            </a:r>
          </a:p>
          <a:p>
            <a:pPr marL="514350" indent="-514350">
              <a:buFont typeface="+mj-lt"/>
              <a:buAutoNum type="arabicPeriod"/>
            </a:pPr>
            <a:r>
              <a:rPr lang="ar-SA" dirty="0" smtClean="0"/>
              <a:t>ينبغي ان تكون المشاركة في الرياضة مشاركة تنموية ، </a:t>
            </a:r>
            <a:r>
              <a:rPr lang="ar-SA" dirty="0"/>
              <a:t>ب</a:t>
            </a:r>
            <a:r>
              <a:rPr lang="ar-SA" dirty="0" smtClean="0"/>
              <a:t>معنى لا مانع من تبسيط التنظيمات والقواعد الرياضية وتعديلها بحيث تتناسب مع الجميع حتى يمارسوا الرياضة بنجاح. </a:t>
            </a:r>
            <a:endParaRPr lang="ar-SA" dirty="0"/>
          </a:p>
        </p:txBody>
      </p:sp>
    </p:spTree>
    <p:extLst>
      <p:ext uri="{BB962C8B-B14F-4D97-AF65-F5344CB8AC3E}">
        <p14:creationId xmlns:p14="http://schemas.microsoft.com/office/powerpoint/2010/main" val="2548927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الاطار </a:t>
            </a:r>
            <a:r>
              <a:rPr lang="ar-SA" dirty="0" err="1" smtClean="0"/>
              <a:t>المفاهيمي</a:t>
            </a:r>
            <a:r>
              <a:rPr lang="ar-SA" dirty="0" smtClean="0"/>
              <a:t> لنموذج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يعكس مكونات المعرفة الرياضية كأساس المنهج التربية البدنية المدرسية ، بحيث تختار هذه المعرفة وتنظم بطريقة يفهمها ويستوعبها التلاميذ. </a:t>
            </a:r>
          </a:p>
          <a:p>
            <a:r>
              <a:rPr lang="ar-SA" dirty="0" smtClean="0"/>
              <a:t>يبنى الاطار على أساس تنمية الفرد المربى بدنيا. </a:t>
            </a:r>
          </a:p>
          <a:p>
            <a:r>
              <a:rPr lang="ar-SA" dirty="0" smtClean="0"/>
              <a:t>البنية المعرفية تعكس ثقافة المجتمع. </a:t>
            </a:r>
          </a:p>
          <a:p>
            <a:r>
              <a:rPr lang="ar-SA" dirty="0" smtClean="0"/>
              <a:t>تشجيع التلاميذ لكي يصبحوا ماهرين ومتفهمين للبناء الرسمي للرياضة في المجتمع، وقواعدها وممارسيها. </a:t>
            </a:r>
          </a:p>
          <a:p>
            <a:r>
              <a:rPr lang="ar-SA" dirty="0" smtClean="0"/>
              <a:t>لا مانع من تعديل قواعد الرياضة وتبسيط أدائها لتوفير خبرات النجاح للممارسين. </a:t>
            </a:r>
            <a:endParaRPr lang="ar-SA" dirty="0"/>
          </a:p>
        </p:txBody>
      </p:sp>
    </p:spTree>
    <p:extLst>
      <p:ext uri="{BB962C8B-B14F-4D97-AF65-F5344CB8AC3E}">
        <p14:creationId xmlns:p14="http://schemas.microsoft.com/office/powerpoint/2010/main" val="107777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مصفوفة المدى والتتابع في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يركز على بناء مستويات متقدمة للمهارة والمقدرة من خلال إطار تنموي. </a:t>
            </a:r>
          </a:p>
          <a:p>
            <a:r>
              <a:rPr lang="ar-SA" dirty="0" smtClean="0"/>
              <a:t>يفترض ان الطالب </a:t>
            </a:r>
            <a:r>
              <a:rPr lang="ar-SA" dirty="0" smtClean="0">
                <a:solidFill>
                  <a:srgbClr val="FF0000"/>
                </a:solidFill>
              </a:rPr>
              <a:t>يمارس الالعاب التمهيدية </a:t>
            </a:r>
            <a:r>
              <a:rPr lang="ar-SA" dirty="0" smtClean="0"/>
              <a:t>في أنواع متقدمة من الرياضة والالعاب تمكنه في الغالب من الاشتراك في مستوى أعقد منها إلى أن يصل لمزاولة الالعاب والرياضات في شكلها الرسمي. </a:t>
            </a:r>
          </a:p>
          <a:p>
            <a:r>
              <a:rPr lang="ar-SA" dirty="0" smtClean="0"/>
              <a:t>تعديل الانشطة الرياضية وتبسيطها دون الاخلال بفكرتها وجوهرها وطابعها الذي عرفت به من خلال ( تصغير مساحة الملعب-تصغير حجم الكرة أو الأداة- تقليل عدد اللاعبين-تقليل زمن المباراة-تصغير أبعاد الهدف-تعديل قيود التحرك بالأداة). </a:t>
            </a:r>
            <a:endParaRPr lang="ar-SA" dirty="0"/>
          </a:p>
        </p:txBody>
      </p:sp>
    </p:spTree>
    <p:extLst>
      <p:ext uri="{BB962C8B-B14F-4D97-AF65-F5344CB8AC3E}">
        <p14:creationId xmlns:p14="http://schemas.microsoft.com/office/powerpoint/2010/main" val="121602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مصفوفة المدى والتتابع في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يزداد تتابع الوحدات والدوس تعقيدا في اتجاه التقدم والنمو وهذا المكون الجوهري لنموذج منهج التربية الرياضية (المنهج الحلزوني). </a:t>
            </a:r>
          </a:p>
          <a:p>
            <a:r>
              <a:rPr lang="ar-SA" dirty="0" smtClean="0"/>
              <a:t>المستويات الصفية لتلاميذ لا ترتبط في الغالب بقدراتهم على اللعب ، فمثلاً قد يصعب على طلاب المدرسة الابتدائية أداء مهارات كرة الطائرة – الهوكي ، فستبدل بلعبة صغيرة/تمهيدية للطائرة أو الهوكي ويقيمون في ضوئها. </a:t>
            </a:r>
          </a:p>
          <a:p>
            <a:r>
              <a:rPr lang="ar-SA" dirty="0" smtClean="0"/>
              <a:t>يعطى الطلاب الممارسون للرياضة والمتميزون واجبات حركية ورياضية أعقد من أقرانهم في نفس الفصل ويفعل النشاط الداخلي والخارجي.</a:t>
            </a:r>
          </a:p>
          <a:p>
            <a:endParaRPr lang="ar-SA" dirty="0"/>
          </a:p>
        </p:txBody>
      </p:sp>
    </p:spTree>
    <p:extLst>
      <p:ext uri="{BB962C8B-B14F-4D97-AF65-F5344CB8AC3E}">
        <p14:creationId xmlns:p14="http://schemas.microsoft.com/office/powerpoint/2010/main" val="4022404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b="1" dirty="0" smtClean="0"/>
              <a:t>المواسم الرياضية </a:t>
            </a:r>
            <a:r>
              <a:rPr lang="ar-SA" dirty="0" smtClean="0"/>
              <a:t>: يشتمل الموسم الرياضي على فترات ما قبل الموسم ، المنافسة ، قمة المنافسة . يمكن توظيف هذا النظام على برنامج المدرسة سواء النسق التعليمي منه أو على مستوى النشاط الرياضي الداخلي والخارجي، ويلعب المدرس دور المدرب. </a:t>
            </a:r>
          </a:p>
          <a:p>
            <a:r>
              <a:rPr lang="ar-SA" b="1" dirty="0" smtClean="0"/>
              <a:t>الانتماء للفريق</a:t>
            </a:r>
            <a:r>
              <a:rPr lang="ar-SA" dirty="0" smtClean="0"/>
              <a:t>: يتآلف الطلاب مع أقرانهم ويشعرون بالانتماء الذي يدفعهم إلى التمرن على المهارات والخطط ويتفهمون قواعد المنافسة واللعب. يلجأ المدرس إلى الطلاب المتفوقين رياضيا لمساعدته أو يستعين بلاعبين من خارج المدرسة للمعاونة في الانتقاء وتشكيل الفرق بالتعاون مع الإدارة التعليمية التابع لها.</a:t>
            </a:r>
            <a:endParaRPr lang="ar-SA" dirty="0"/>
          </a:p>
        </p:txBody>
      </p:sp>
    </p:spTree>
    <p:extLst>
      <p:ext uri="{BB962C8B-B14F-4D97-AF65-F5344CB8AC3E}">
        <p14:creationId xmlns:p14="http://schemas.microsoft.com/office/powerpoint/2010/main" val="706594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b="1" dirty="0" smtClean="0"/>
              <a:t>جدولة المنافسات </a:t>
            </a:r>
            <a:r>
              <a:rPr lang="ar-SA" dirty="0" smtClean="0"/>
              <a:t>: يشتمل على تشكيل جداول للمسابقات والمنافسات ، وحتى يسمح للفريق بالاستعداد للفرق المنافسة، واحد واجبات المدرس بحيث يسكنها بذكاء ومعلومية في الوحدات الخاصة بالمنهج ، وهذا سيدفع الطلاب للإقبال على تعلم المهارات والخطط لأنها ذات نفع كبير وفوري في المنافسة. </a:t>
            </a:r>
          </a:p>
          <a:p>
            <a:r>
              <a:rPr lang="ar-SA" b="1" dirty="0" smtClean="0"/>
              <a:t>مسابقات القمة </a:t>
            </a:r>
            <a:r>
              <a:rPr lang="ar-SA" dirty="0" smtClean="0"/>
              <a:t>: تنظم فرق المدرس وحت ى على مستوى الإدارة التعليمية من خلال نظام حيد ومحبوك للمسابقات ، ويفترض في نظام المسابقات أن يعمل على تكثيف جدم اللقاءات الى أقصى حد ممكن بشرط تجن بالإجهاد. ينصح باستخدام نظام الدوري من دورين. تذكر بان النموذج مؤسس على الرياضة للجميع ، بمعنى أن يمارس كل طالب الرياضة وفقاً لقدراته واهتماماته. </a:t>
            </a:r>
            <a:endParaRPr lang="ar-SA" dirty="0"/>
          </a:p>
        </p:txBody>
      </p:sp>
    </p:spTree>
    <p:extLst>
      <p:ext uri="{BB962C8B-B14F-4D97-AF65-F5344CB8AC3E}">
        <p14:creationId xmlns:p14="http://schemas.microsoft.com/office/powerpoint/2010/main" val="171756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النموذج </a:t>
            </a:r>
            <a:endParaRPr lang="ar-SA" dirty="0"/>
          </a:p>
        </p:txBody>
      </p:sp>
      <p:sp>
        <p:nvSpPr>
          <p:cNvPr id="3" name="عنصر نائب للمحتوى 2"/>
          <p:cNvSpPr>
            <a:spLocks noGrp="1"/>
          </p:cNvSpPr>
          <p:nvPr>
            <p:ph idx="1"/>
          </p:nvPr>
        </p:nvSpPr>
        <p:spPr/>
        <p:txBody>
          <a:bodyPr/>
          <a:lstStyle/>
          <a:p>
            <a:r>
              <a:rPr lang="ar-SA" dirty="0" smtClean="0"/>
              <a:t>النموذج وصف أو مخطط دقيق لمنظومة تم التعرف على مكوناته وأجزائه وعلاقاته بحيث تمثيلها بشك لخطي أو كتابي أو بكليهما، وقد تستخدم في التنبؤ بوقائع المستقبل إذا ما استخدمت أركانها بشكل جيد ( كالمدخلات- العمليات-التغذية الراجعة-الحصائل إلخ..). </a:t>
            </a:r>
          </a:p>
          <a:p>
            <a:r>
              <a:rPr lang="ar-SA" dirty="0" smtClean="0"/>
              <a:t>هو النمط أو الخطة التي يمكن استخدامها لتشكيل منهج أو مقرر ، ولاختيار المواد التعليمية والترشيد اختيار المدرسين. </a:t>
            </a:r>
            <a:endParaRPr lang="ar-SA" dirty="0"/>
          </a:p>
        </p:txBody>
      </p:sp>
    </p:spTree>
    <p:extLst>
      <p:ext uri="{BB962C8B-B14F-4D97-AF65-F5344CB8AC3E}">
        <p14:creationId xmlns:p14="http://schemas.microsoft.com/office/powerpoint/2010/main" val="3668977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b="1" dirty="0" smtClean="0"/>
              <a:t>حفظ السجلات</a:t>
            </a:r>
            <a:r>
              <a:rPr lang="ar-SA" dirty="0" smtClean="0"/>
              <a:t>: تتيح السجلات للمدرس ان يراجع </a:t>
            </a:r>
            <a:r>
              <a:rPr lang="ar-SA" dirty="0" err="1" smtClean="0"/>
              <a:t>الأداءات</a:t>
            </a:r>
            <a:r>
              <a:rPr lang="ar-SA" dirty="0" smtClean="0"/>
              <a:t> السابقة للطلاب وللفصول ، وعلى المدرس أن يحتفظ بملفات متخصصة ليسجل فيها ملاحظات منظمة حول المهارات والحفظ والمواعيد ومستويات اللياقة البدنية ، والكشوف الصحية ، والمعرفة الرياضية ،والانتظام في الحضور وغيرها. يجعل هذا السجلات محكاً في إصدار قراراته وتشكيل فرقه. </a:t>
            </a:r>
          </a:p>
          <a:p>
            <a:r>
              <a:rPr lang="ar-SA" b="1" dirty="0" smtClean="0"/>
              <a:t>المدرس كمدرب</a:t>
            </a:r>
            <a:r>
              <a:rPr lang="ar-SA" dirty="0" smtClean="0"/>
              <a:t>: يلعب المدرس دور المدرب والإداري، فهو يعاون الطلاب في التدريب على المهارات والخطط واتقانها واستيعاب وتفهم قواعد اللعب، ولوائح المنافسات وشروطها وآدابها. يعدل أو يبسط المعلم النشاط الرياضي ليتناسب مع المرحلة السنية ، ويتابع تدريبات الفرق ويستعين بقائد ا لفريق لمعاونته في ذلك ، خاصة اذا كان لا يجيد هذه الرياضة، ويتابع الحالة الصحية والبدنية للفرق. </a:t>
            </a:r>
            <a:endParaRPr lang="ar-SA" dirty="0"/>
          </a:p>
        </p:txBody>
      </p:sp>
    </p:spTree>
    <p:extLst>
      <p:ext uri="{BB962C8B-B14F-4D97-AF65-F5344CB8AC3E}">
        <p14:creationId xmlns:p14="http://schemas.microsoft.com/office/powerpoint/2010/main" val="735093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دور المدرس في النموذج</a:t>
            </a:r>
            <a:endParaRPr lang="ar-SA" dirty="0"/>
          </a:p>
        </p:txBody>
      </p:sp>
      <p:sp>
        <p:nvSpPr>
          <p:cNvPr id="3" name="عنصر نائب للمحتوى 2"/>
          <p:cNvSpPr>
            <a:spLocks noGrp="1"/>
          </p:cNvSpPr>
          <p:nvPr>
            <p:ph idx="1"/>
          </p:nvPr>
        </p:nvSpPr>
        <p:spPr/>
        <p:txBody>
          <a:bodyPr/>
          <a:lstStyle/>
          <a:p>
            <a:r>
              <a:rPr lang="ar-SA" dirty="0" smtClean="0"/>
              <a:t>تدريس المهارات والمعرفة الرياضية.</a:t>
            </a:r>
          </a:p>
          <a:p>
            <a:r>
              <a:rPr lang="ar-SA" dirty="0" smtClean="0"/>
              <a:t>توفير خبرات رياضية تنموية وتدريسية ملائمة. </a:t>
            </a:r>
          </a:p>
          <a:p>
            <a:r>
              <a:rPr lang="ar-SA" dirty="0" smtClean="0"/>
              <a:t>يتيح فرصاً جيدة لخلق جو رياضي مدرسي.</a:t>
            </a:r>
          </a:p>
          <a:p>
            <a:r>
              <a:rPr lang="ar-SA" dirty="0" smtClean="0"/>
              <a:t>يخطط المنهج تبعا للمواسم الرياضية. </a:t>
            </a:r>
          </a:p>
          <a:p>
            <a:r>
              <a:rPr lang="ar-SA" dirty="0" smtClean="0"/>
              <a:t>يحفظ السجلات ويجدول المنافسات.</a:t>
            </a:r>
            <a:endParaRPr lang="ar-SA" dirty="0"/>
          </a:p>
        </p:txBody>
      </p:sp>
    </p:spTree>
    <p:extLst>
      <p:ext uri="{BB962C8B-B14F-4D97-AF65-F5344CB8AC3E}">
        <p14:creationId xmlns:p14="http://schemas.microsoft.com/office/powerpoint/2010/main" val="1513933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التربية للياقة البدنية </a:t>
            </a:r>
            <a:br>
              <a:rPr lang="ar-SA" dirty="0" smtClean="0"/>
            </a:br>
            <a:r>
              <a:rPr lang="en-US" dirty="0" smtClean="0"/>
              <a:t>Fitness Education Model</a:t>
            </a:r>
            <a:endParaRPr lang="ar-SA" dirty="0"/>
          </a:p>
        </p:txBody>
      </p:sp>
      <p:sp>
        <p:nvSpPr>
          <p:cNvPr id="3" name="عنصر نائب للمحتوى 2"/>
          <p:cNvSpPr>
            <a:spLocks noGrp="1"/>
          </p:cNvSpPr>
          <p:nvPr>
            <p:ph idx="1"/>
          </p:nvPr>
        </p:nvSpPr>
        <p:spPr/>
        <p:txBody>
          <a:bodyPr/>
          <a:lstStyle/>
          <a:p>
            <a:r>
              <a:rPr lang="ar-SA" dirty="0" smtClean="0"/>
              <a:t>اللياقة البدنية من أهم الاهداف العامة للتربية البدنية والرياضية. </a:t>
            </a:r>
          </a:p>
          <a:p>
            <a:r>
              <a:rPr lang="ar-SA" dirty="0" smtClean="0"/>
              <a:t>تعرف اللياقة البدنية بأنها : حالة نسبية من الإعداد البدني تمكن الفرد من التكيف مع الواجبات البدنية المطلوبة بكفاية ، بدون تعب لا داعي له ، مع بقاء فائق من الطاقة البدنية يستخدمها الفرد في وقت الفراغ. </a:t>
            </a:r>
            <a:endParaRPr lang="ar-SA" dirty="0"/>
          </a:p>
        </p:txBody>
      </p:sp>
    </p:spTree>
    <p:extLst>
      <p:ext uri="{BB962C8B-B14F-4D97-AF65-F5344CB8AC3E}">
        <p14:creationId xmlns:p14="http://schemas.microsoft.com/office/powerpoint/2010/main" val="3632501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r>
              <a:rPr lang="ar-SA" dirty="0" smtClean="0"/>
              <a:t> للياقة البدنية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90077536"/>
              </p:ext>
            </p:extLst>
          </p:nvPr>
        </p:nvGraphicFramePr>
        <p:xfrm>
          <a:off x="251520" y="1988840"/>
          <a:ext cx="4546848"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4860032" y="1772816"/>
            <a:ext cx="4032448" cy="3416320"/>
          </a:xfrm>
          <a:prstGeom prst="rect">
            <a:avLst/>
          </a:prstGeom>
          <a:noFill/>
        </p:spPr>
        <p:txBody>
          <a:bodyPr wrap="square" rtlCol="1">
            <a:spAutoFit/>
          </a:bodyPr>
          <a:lstStyle/>
          <a:p>
            <a:pPr marL="342900" indent="-342900">
              <a:buFont typeface="Arial" panose="020B0604020202020204" pitchFamily="34" charset="0"/>
              <a:buChar char="•"/>
            </a:pPr>
            <a:r>
              <a:rPr lang="ar-SA" sz="2400" dirty="0" smtClean="0"/>
              <a:t>اللياقة القلبية التنفسية تعني كفاية الجهازين الدوري والتنفسي.</a:t>
            </a:r>
          </a:p>
          <a:p>
            <a:pPr marL="342900" indent="-342900">
              <a:buFont typeface="Arial" panose="020B0604020202020204" pitchFamily="34" charset="0"/>
              <a:buChar char="•"/>
            </a:pPr>
            <a:r>
              <a:rPr lang="ar-SA" sz="2400" dirty="0" smtClean="0"/>
              <a:t>اللياقة العضلية تعني كافية العضلات.</a:t>
            </a:r>
          </a:p>
          <a:p>
            <a:pPr marL="342900" indent="-342900">
              <a:buFont typeface="Arial" panose="020B0604020202020204" pitchFamily="34" charset="0"/>
              <a:buChar char="•"/>
            </a:pPr>
            <a:r>
              <a:rPr lang="ar-SA" sz="2400" dirty="0" smtClean="0"/>
              <a:t>اللياقة المفصلية تعنى كفاية المفاصل في التحرك خلال مدى حركي واسع.</a:t>
            </a:r>
          </a:p>
          <a:p>
            <a:pPr marL="342900" indent="-342900">
              <a:buFont typeface="Arial" panose="020B0604020202020204" pitchFamily="34" charset="0"/>
              <a:buChar char="•"/>
            </a:pPr>
            <a:r>
              <a:rPr lang="ar-SA" sz="2400" dirty="0" smtClean="0"/>
              <a:t>لياقة التركيب الجسمي تعني تحكم الفرد في حجم دهون الجسم بنسبة إلى الوزن الكلي</a:t>
            </a:r>
            <a:endParaRPr lang="ar-SA" sz="2400" dirty="0"/>
          </a:p>
        </p:txBody>
      </p:sp>
    </p:spTree>
    <p:extLst>
      <p:ext uri="{BB962C8B-B14F-4D97-AF65-F5344CB8AC3E}">
        <p14:creationId xmlns:p14="http://schemas.microsoft.com/office/powerpoint/2010/main" val="763290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43000"/>
          </a:xfrm>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a:xfrm>
            <a:off x="251520" y="1196752"/>
            <a:ext cx="8435280" cy="4853136"/>
          </a:xfrm>
        </p:spPr>
        <p:txBody>
          <a:bodyPr>
            <a:noAutofit/>
          </a:bodyPr>
          <a:lstStyle/>
          <a:p>
            <a:r>
              <a:rPr lang="ar-SA" sz="2400" dirty="0" smtClean="0"/>
              <a:t>يعتمد النموذج على مفهوم اللياقة البدنية ، وبعض المفاهيم المرتبطة به مثل اللياقة الشاملة والصحة المتكاملة (العافية واسلوب الحياة الصحية والتغذية السليمة). </a:t>
            </a:r>
          </a:p>
          <a:p>
            <a:r>
              <a:rPr lang="ar-SA" sz="2400" dirty="0" smtClean="0"/>
              <a:t>ظهرت حركة الاهتمام باللياقة البدنية في </a:t>
            </a:r>
            <a:r>
              <a:rPr lang="ar-SA" sz="2400" dirty="0" err="1" smtClean="0"/>
              <a:t>بروكلين</a:t>
            </a:r>
            <a:r>
              <a:rPr lang="ar-SA" sz="2400" dirty="0" smtClean="0"/>
              <a:t> بالولايات المتحدة الامريكية عام 1885م على يد وليم أندرسون في أكاديمية </a:t>
            </a:r>
            <a:r>
              <a:rPr lang="ar-SA" sz="2400" dirty="0" err="1" smtClean="0"/>
              <a:t>أدلفى</a:t>
            </a:r>
            <a:r>
              <a:rPr lang="ar-SA" sz="2400" dirty="0" smtClean="0"/>
              <a:t>، والذي كان يعمل معلما للتمرينات السويدية العلاجية. </a:t>
            </a:r>
          </a:p>
          <a:p>
            <a:r>
              <a:rPr lang="ar-SA" sz="2400" dirty="0" smtClean="0"/>
              <a:t>اتسع مفهوم اللياقة البدنية ليشمل اللياقة الحركية والقدرات الرياضية العامة في أوائل القرن العشرين، ولكن انحسر الاهتمام باللياقة مع التوسع في تعليم المهارات الحركية الخاصة بالرياضة والأداء الرياضي خصوصاً في فترة الثلاثينات. </a:t>
            </a:r>
          </a:p>
          <a:p>
            <a:r>
              <a:rPr lang="ar-SA" sz="2400" dirty="0" smtClean="0"/>
              <a:t>تزايد الاهتمام باللياقة البدنية في أعقاب الحرب العالمية الثانية ، وادى نشر بحث كرواس </a:t>
            </a:r>
            <a:r>
              <a:rPr lang="ar-SA" sz="2400" dirty="0" err="1"/>
              <a:t>ه</a:t>
            </a:r>
            <a:r>
              <a:rPr lang="ar-SA" sz="2400" dirty="0" err="1" smtClean="0"/>
              <a:t>يرشلاند</a:t>
            </a:r>
            <a:r>
              <a:rPr lang="ar-SA" sz="2400" dirty="0" smtClean="0"/>
              <a:t> 1953م ، والذي ابرز نتائج غير مقبولة للأطفال الأمريكيين عن نظرائهم من البلاد الأوروبية.</a:t>
            </a:r>
          </a:p>
          <a:p>
            <a:r>
              <a:rPr lang="ar-SA" sz="2400" dirty="0" smtClean="0"/>
              <a:t>انتشرت الابحاث العلمية عن التأثيرات الفسيولوجية للنشاط البدني على جسم الانسان ولياقته وصحته في السبعينات وانتشرت حركة الهرولة في الطرقات والحدائق .</a:t>
            </a:r>
            <a:endParaRPr lang="ar-SA" sz="2400" dirty="0"/>
          </a:p>
        </p:txBody>
      </p:sp>
    </p:spTree>
    <p:extLst>
      <p:ext uri="{BB962C8B-B14F-4D97-AF65-F5344CB8AC3E}">
        <p14:creationId xmlns:p14="http://schemas.microsoft.com/office/powerpoint/2010/main" val="1260191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الفلسفة التربوية لنموذج اللياقة البدنية</a:t>
            </a:r>
            <a:endParaRPr lang="ar-SA" dirty="0"/>
          </a:p>
        </p:txBody>
      </p:sp>
      <p:sp>
        <p:nvSpPr>
          <p:cNvPr id="3" name="عنصر نائب للمحتوى 2"/>
          <p:cNvSpPr>
            <a:spLocks noGrp="1"/>
          </p:cNvSpPr>
          <p:nvPr>
            <p:ph idx="1"/>
          </p:nvPr>
        </p:nvSpPr>
        <p:spPr/>
        <p:txBody>
          <a:bodyPr/>
          <a:lstStyle/>
          <a:p>
            <a:pPr marL="0" indent="0">
              <a:buNone/>
            </a:pPr>
            <a:r>
              <a:rPr lang="ar-SA" dirty="0" smtClean="0"/>
              <a:t>الفلسفة التربوية دعمت استخدام اللياقة البدنية من اجل تصميم مناهج التربية البدنية في اعتبار أن أولوية المنهج هي لتحسين نوعية الحياة من خلال تنمية مهارات النشاط البدني للفرد، والمعرفة المتصلة باللياقة واتجاهاته التي تتصل بتعهد/ ممارسة النشاط البدني كأسلوب حياة. </a:t>
            </a:r>
            <a:endParaRPr lang="ar-SA" dirty="0"/>
          </a:p>
        </p:txBody>
      </p:sp>
    </p:spTree>
    <p:extLst>
      <p:ext uri="{BB962C8B-B14F-4D97-AF65-F5344CB8AC3E}">
        <p14:creationId xmlns:p14="http://schemas.microsoft.com/office/powerpoint/2010/main" val="618241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للياقة</a:t>
            </a:r>
            <a:endParaRPr lang="ar-SA" dirty="0"/>
          </a:p>
        </p:txBody>
      </p:sp>
      <p:sp>
        <p:nvSpPr>
          <p:cNvPr id="3" name="عنصر نائب للمحتوى 2"/>
          <p:cNvSpPr>
            <a:spLocks noGrp="1"/>
          </p:cNvSpPr>
          <p:nvPr>
            <p:ph idx="1"/>
          </p:nvPr>
        </p:nvSpPr>
        <p:spPr>
          <a:xfrm>
            <a:off x="467544" y="1556792"/>
            <a:ext cx="8229600" cy="4525963"/>
          </a:xfrm>
        </p:spPr>
        <p:txBody>
          <a:bodyPr>
            <a:normAutofit fontScale="70000" lnSpcReduction="20000"/>
          </a:bodyPr>
          <a:lstStyle/>
          <a:p>
            <a:pPr>
              <a:buFont typeface="Wingdings" panose="05000000000000000000" pitchFamily="2" charset="2"/>
              <a:buChar char="Ø"/>
            </a:pPr>
            <a:r>
              <a:rPr lang="ar-SA" dirty="0" smtClean="0"/>
              <a:t>التربية البدنية اليومية .</a:t>
            </a:r>
          </a:p>
          <a:p>
            <a:pPr>
              <a:buFont typeface="Wingdings" panose="05000000000000000000" pitchFamily="2" charset="2"/>
              <a:buChar char="Ø"/>
            </a:pPr>
            <a:r>
              <a:rPr lang="ar-SA" dirty="0" smtClean="0"/>
              <a:t>التركيز على الأنشطة الهوائية الحيوية.</a:t>
            </a:r>
          </a:p>
          <a:p>
            <a:pPr>
              <a:buFont typeface="Wingdings" panose="05000000000000000000" pitchFamily="2" charset="2"/>
              <a:buChar char="Ø"/>
            </a:pPr>
            <a:r>
              <a:rPr lang="ar-SA" dirty="0" smtClean="0"/>
              <a:t>الانتظام في قياس اللياقة البدنية.</a:t>
            </a:r>
          </a:p>
          <a:p>
            <a:pPr>
              <a:buFont typeface="Wingdings" panose="05000000000000000000" pitchFamily="2" charset="2"/>
              <a:buChar char="Ø"/>
            </a:pPr>
            <a:r>
              <a:rPr lang="ar-SA" dirty="0" smtClean="0"/>
              <a:t>مسؤولية المدرس في التوجيه والإرشاد. </a:t>
            </a:r>
          </a:p>
          <a:p>
            <a:pPr>
              <a:buFont typeface="Wingdings" panose="05000000000000000000" pitchFamily="2" charset="2"/>
              <a:buChar char="Ø"/>
            </a:pPr>
            <a:r>
              <a:rPr lang="ar-SA" dirty="0" smtClean="0"/>
              <a:t>الاعتماد على تفريد البرامج كلما أمكن ذلك. </a:t>
            </a:r>
          </a:p>
          <a:p>
            <a:pPr>
              <a:buFont typeface="Wingdings" panose="05000000000000000000" pitchFamily="2" charset="2"/>
              <a:buChar char="Ø"/>
            </a:pPr>
            <a:r>
              <a:rPr lang="ar-SA" dirty="0" smtClean="0"/>
              <a:t>تصميم البرامج في ضوء تقويم وقياس اللياقة. </a:t>
            </a:r>
          </a:p>
          <a:p>
            <a:pPr>
              <a:buFont typeface="Wingdings" panose="05000000000000000000" pitchFamily="2" charset="2"/>
              <a:buChar char="Ø"/>
            </a:pPr>
            <a:r>
              <a:rPr lang="ar-SA" dirty="0" smtClean="0"/>
              <a:t>تنمية المتعلم إلى أقصى حدود قدراته البدنية. </a:t>
            </a:r>
          </a:p>
          <a:p>
            <a:pPr>
              <a:buFont typeface="Wingdings" panose="05000000000000000000" pitchFamily="2" charset="2"/>
              <a:buChar char="Ø"/>
            </a:pPr>
            <a:r>
              <a:rPr lang="ar-SA" dirty="0" smtClean="0"/>
              <a:t>الاهتمام بتحقيق الذات من خلال النشاط البدني.</a:t>
            </a:r>
          </a:p>
          <a:p>
            <a:pPr>
              <a:buFont typeface="Wingdings" panose="05000000000000000000" pitchFamily="2" charset="2"/>
              <a:buChar char="Ø"/>
            </a:pPr>
            <a:r>
              <a:rPr lang="ar-SA" dirty="0" smtClean="0"/>
              <a:t>اللياقة تحتل موقع الأولية في محتوى المادة. </a:t>
            </a:r>
          </a:p>
          <a:p>
            <a:pPr>
              <a:buFont typeface="Wingdings" panose="05000000000000000000" pitchFamily="2" charset="2"/>
              <a:buChar char="Ø"/>
            </a:pPr>
            <a:r>
              <a:rPr lang="ar-SA" dirty="0" smtClean="0"/>
              <a:t>هذا النموذج من المناهج يحتاج إلى الانضباط. </a:t>
            </a:r>
          </a:p>
          <a:p>
            <a:pPr>
              <a:buFont typeface="Wingdings" panose="05000000000000000000" pitchFamily="2" charset="2"/>
              <a:buChar char="Ø"/>
            </a:pPr>
            <a:r>
              <a:rPr lang="ar-SA" dirty="0" smtClean="0"/>
              <a:t>الالمام بالمعرفة المرتبطة باللياقة والصحة.</a:t>
            </a:r>
          </a:p>
          <a:p>
            <a:pPr>
              <a:buFont typeface="Wingdings" panose="05000000000000000000" pitchFamily="2" charset="2"/>
              <a:buChar char="Ø"/>
            </a:pPr>
            <a:r>
              <a:rPr lang="ar-SA" dirty="0" smtClean="0"/>
              <a:t>تنمية المسؤولية والادارة الذاتية تتيح استكشاف المعنى في البرامج الشخصية. </a:t>
            </a:r>
          </a:p>
          <a:p>
            <a:endParaRPr lang="ar-SA" dirty="0"/>
          </a:p>
        </p:txBody>
      </p:sp>
    </p:spTree>
    <p:extLst>
      <p:ext uri="{BB962C8B-B14F-4D97-AF65-F5344CB8AC3E}">
        <p14:creationId xmlns:p14="http://schemas.microsoft.com/office/powerpoint/2010/main" val="23749683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المطلوبة</a:t>
            </a:r>
            <a:endParaRPr lang="ar-SA"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SA" dirty="0" smtClean="0"/>
              <a:t>تباينت وجهات نظر المهتمين بتطبيق نموذج اللياقة ما بين جعل اللياقة البدنية هي الغاية الأسمى للمنهج، وبين جعلها جزءا هاماً منه فقط. ولكن كلا المنظورين يعتقد ان الحصائل المطلوبة من هذا النموذج تمثل في :</a:t>
            </a:r>
          </a:p>
          <a:p>
            <a:r>
              <a:rPr lang="ar-SA" dirty="0" smtClean="0"/>
              <a:t>تنمية الصفات البدنية المكونة للياقة البدنية للأداء (الرشاقة – السرعة – التوافق... ). </a:t>
            </a:r>
          </a:p>
          <a:p>
            <a:r>
              <a:rPr lang="ar-SA" dirty="0" smtClean="0"/>
              <a:t>تنمية المعارف المتصلة باللياقة البدنية والصحية (التحمل الدوري التنفسي – الياقة الشاملة- فوائد اللياقة على الصحة..).</a:t>
            </a:r>
          </a:p>
          <a:p>
            <a:r>
              <a:rPr lang="ar-SA" dirty="0" smtClean="0"/>
              <a:t>تنمية الوعي والاتجاهات الايجابية نحو النشاط البدني وجعله عادة يومية منتظمة. </a:t>
            </a:r>
          </a:p>
          <a:p>
            <a:r>
              <a:rPr lang="ar-SA" dirty="0" smtClean="0"/>
              <a:t>تنمية أسلوب حياة نشط يستمر مع الطالب مدى الحياة.</a:t>
            </a:r>
          </a:p>
          <a:p>
            <a:r>
              <a:rPr lang="ar-SA" dirty="0" smtClean="0"/>
              <a:t>تعزيز الصحة والعافية من خلال الربط والمتابعة بين الفحوص الصحية والاختبارات البدنية. </a:t>
            </a:r>
          </a:p>
          <a:p>
            <a:r>
              <a:rPr lang="ar-SA" dirty="0" smtClean="0"/>
              <a:t>ابراز جاذبية النشاط البدني وربطه بالمظهر العام لفرد من حيث مكونات الجسم ، نمط الجسم والخلو من الانحرافات </a:t>
            </a:r>
            <a:r>
              <a:rPr lang="ar-SA" dirty="0" err="1" smtClean="0"/>
              <a:t>القوامية</a:t>
            </a:r>
            <a:r>
              <a:rPr lang="ar-SA" dirty="0" smtClean="0"/>
              <a:t>. </a:t>
            </a:r>
          </a:p>
          <a:p>
            <a:r>
              <a:rPr lang="ar-SA" dirty="0" smtClean="0"/>
              <a:t>تنمية العلاقات الاجتماعية سليمة / السلمية من خلال المشاركة في النشاط البدني المنتظم. </a:t>
            </a:r>
            <a:endParaRPr lang="ar-SA" dirty="0"/>
          </a:p>
        </p:txBody>
      </p:sp>
    </p:spTree>
    <p:extLst>
      <p:ext uri="{BB962C8B-B14F-4D97-AF65-F5344CB8AC3E}">
        <p14:creationId xmlns:p14="http://schemas.microsoft.com/office/powerpoint/2010/main" val="2352404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 المرحلة الابتدائية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يفضل التركيز على اللياقة الحركية ، وأنشطة الكفاية الإدراكية الحركية. </a:t>
            </a:r>
          </a:p>
          <a:p>
            <a:r>
              <a:rPr lang="ar-SA" dirty="0" smtClean="0"/>
              <a:t>وجه الباحثون نقداً لمنهج التربية للياقة أنه يتصف بالمدى الضيق ، ويعتقد الخبراء ان الاستعانة بالحركات الاصلية والمهارات الاساسية يمكن ان تغطي هذا الضيق إلى حد كبير من منظور المدى والتتابع. </a:t>
            </a:r>
          </a:p>
          <a:p>
            <a:r>
              <a:rPr lang="ar-SA" dirty="0" smtClean="0"/>
              <a:t>ابرز ملامح برنامج اللياقة كالتالي :</a:t>
            </a:r>
          </a:p>
          <a:p>
            <a:pPr>
              <a:buFont typeface="Wingdings" panose="05000000000000000000" pitchFamily="2" charset="2"/>
              <a:buChar char="v"/>
            </a:pPr>
            <a:r>
              <a:rPr lang="ar-SA" dirty="0"/>
              <a:t>ب</a:t>
            </a:r>
            <a:r>
              <a:rPr lang="ar-SA" dirty="0" smtClean="0"/>
              <a:t>رنامج شمل للياقة البدنية للأطفال يشتمل على تقويم قبلي وبعدي لكل صف دراسي. </a:t>
            </a:r>
          </a:p>
          <a:p>
            <a:pPr>
              <a:buFont typeface="Wingdings" panose="05000000000000000000" pitchFamily="2" charset="2"/>
              <a:buChar char="v"/>
            </a:pPr>
            <a:r>
              <a:rPr lang="ar-SA" dirty="0" smtClean="0"/>
              <a:t>مدى وتتابع منظم يقدم بتسلسل أسبوعي يعتمد على تنمية اللياقة البدنية المستمرة ، مهارة الحركة. </a:t>
            </a:r>
          </a:p>
          <a:p>
            <a:pPr>
              <a:buFont typeface="Wingdings" panose="05000000000000000000" pitchFamily="2" charset="2"/>
              <a:buChar char="v"/>
            </a:pPr>
            <a:r>
              <a:rPr lang="ar-SA" dirty="0" smtClean="0"/>
              <a:t>خبرات تربوية تعليمية مثل : الرقص الابتكار الهوائي ، مهارات البقاء على الحياة كالتسلق والسباحة والوثب ؛ حركات ايقاعية خلاقة؛ رياضات فردية </a:t>
            </a:r>
            <a:r>
              <a:rPr lang="ar-SA" dirty="0" err="1" smtClean="0"/>
              <a:t>ومنازلات</a:t>
            </a:r>
            <a:r>
              <a:rPr lang="ar-SA" dirty="0" smtClean="0"/>
              <a:t> في الصفوف الاخيرة من المرحلة؛ ألعاب رياضية ، مطاردات </a:t>
            </a:r>
            <a:r>
              <a:rPr lang="ar-SA" dirty="0" err="1" smtClean="0"/>
              <a:t>وتتابعات</a:t>
            </a:r>
            <a:r>
              <a:rPr lang="ar-SA" dirty="0" smtClean="0"/>
              <a:t> كثيرة . </a:t>
            </a:r>
            <a:endParaRPr lang="ar-SA" dirty="0"/>
          </a:p>
        </p:txBody>
      </p:sp>
    </p:spTree>
    <p:extLst>
      <p:ext uri="{BB962C8B-B14F-4D97-AF65-F5344CB8AC3E}">
        <p14:creationId xmlns:p14="http://schemas.microsoft.com/office/powerpoint/2010/main" val="27744363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المرحلة المتوسطة</a:t>
            </a:r>
            <a:endParaRPr lang="ar-SA"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SA" dirty="0" smtClean="0"/>
              <a:t>يتميز برنامج بمراكز التنظيم التالية :</a:t>
            </a:r>
          </a:p>
          <a:p>
            <a:r>
              <a:rPr lang="ar-SA" dirty="0" smtClean="0"/>
              <a:t>تركيز كبير على اللياقة المرتبطة بالصحة عبر العام  الدراسي كله، من خلال الجمع بين التدريس في الفصل وبين التعليم في المعلب مت توظيف وتجسيد اللياقة في كل الانشطة ووحدات التعليم الرياضي. </a:t>
            </a:r>
          </a:p>
          <a:p>
            <a:r>
              <a:rPr lang="ar-SA" dirty="0" smtClean="0"/>
              <a:t>إعطاء المزيد من الوقت لتدريس اللياقة من خلال التمرينات البنائية ووظائفها وأنشطة الأداء الحركي اللائق. </a:t>
            </a:r>
          </a:p>
          <a:p>
            <a:r>
              <a:rPr lang="ar-SA" dirty="0" smtClean="0"/>
              <a:t>تقديم أنشطة الإدارة الذاتية للطلاب خلال العام الدراسي كله. </a:t>
            </a:r>
          </a:p>
          <a:p>
            <a:r>
              <a:rPr lang="ar-SA" dirty="0" smtClean="0"/>
              <a:t>موضوعات معينة في اللياقة يجب ان تدرس من وجهة النظر البيولوجية، ويتم تعزيزها بشكل تطبيقي في الملعب مع ربطها ببعض العلوم مثل التربية الفنية والعلوم الطبيعية والطبية والتقنية . </a:t>
            </a:r>
            <a:endParaRPr lang="ar-SA" dirty="0"/>
          </a:p>
        </p:txBody>
      </p:sp>
    </p:spTree>
    <p:extLst>
      <p:ext uri="{BB962C8B-B14F-4D97-AF65-F5344CB8AC3E}">
        <p14:creationId xmlns:p14="http://schemas.microsoft.com/office/powerpoint/2010/main" val="331152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مواصفات نموذج المنهج</a:t>
            </a:r>
            <a:endParaRPr lang="ar-SA" dirty="0"/>
          </a:p>
        </p:txBody>
      </p:sp>
      <p:sp>
        <p:nvSpPr>
          <p:cNvPr id="3" name="عنصر نائب للمحتوى 2"/>
          <p:cNvSpPr>
            <a:spLocks noGrp="1"/>
          </p:cNvSpPr>
          <p:nvPr>
            <p:ph idx="1"/>
          </p:nvPr>
        </p:nvSpPr>
        <p:spPr/>
        <p:txBody>
          <a:bodyPr/>
          <a:lstStyle/>
          <a:p>
            <a:r>
              <a:rPr lang="ar-SA" dirty="0" smtClean="0"/>
              <a:t>لا يوجد نموذج واحد مثالي للمنهج إنما تختلف النماذج باختلاف المعطيات التربوية والتعليمية . </a:t>
            </a:r>
          </a:p>
          <a:p>
            <a:r>
              <a:rPr lang="ar-SA" dirty="0" smtClean="0"/>
              <a:t>التبسيط وتيسير الفهم وتقديم تصور واضح.</a:t>
            </a:r>
          </a:p>
          <a:p>
            <a:r>
              <a:rPr lang="ar-SA" dirty="0" smtClean="0"/>
              <a:t>الدخول في التفاصيل وإعطاء الامثلة والشروحات والتعليقات يعقد النموذج ويبعده عن التبسيط.</a:t>
            </a:r>
          </a:p>
          <a:p>
            <a:r>
              <a:rPr lang="ar-SA" dirty="0" smtClean="0"/>
              <a:t>يعبر عن تصور نظري مجرد لمنظومة من الخطوات والإجراءات التربوية والتعليمية. </a:t>
            </a:r>
            <a:endParaRPr lang="ar-SA" dirty="0"/>
          </a:p>
        </p:txBody>
      </p:sp>
    </p:spTree>
    <p:extLst>
      <p:ext uri="{BB962C8B-B14F-4D97-AF65-F5344CB8AC3E}">
        <p14:creationId xmlns:p14="http://schemas.microsoft.com/office/powerpoint/2010/main" val="2281179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خطة </a:t>
            </a:r>
            <a:r>
              <a:rPr lang="ar-SA" dirty="0" err="1" smtClean="0"/>
              <a:t>شتنت</a:t>
            </a:r>
            <a:r>
              <a:rPr lang="ar-SA" dirty="0" smtClean="0"/>
              <a:t> هيل للياقة البدنية المرتبطة بالصحة</a:t>
            </a:r>
            <a:endParaRPr lang="ar-SA" dirty="0"/>
          </a:p>
        </p:txBody>
      </p:sp>
      <p:sp>
        <p:nvSpPr>
          <p:cNvPr id="3" name="عنصر نائب للمحتوى 2"/>
          <p:cNvSpPr>
            <a:spLocks noGrp="1"/>
          </p:cNvSpPr>
          <p:nvPr>
            <p:ph idx="1"/>
          </p:nvPr>
        </p:nvSpPr>
        <p:spPr/>
        <p:txBody>
          <a:bodyPr>
            <a:normAutofit/>
          </a:bodyPr>
          <a:lstStyle/>
          <a:p>
            <a:r>
              <a:rPr lang="ar-SA" dirty="0" smtClean="0"/>
              <a:t>الوحدة الأولى (مدخل للياقة )</a:t>
            </a:r>
          </a:p>
          <a:p>
            <a:r>
              <a:rPr lang="ar-SA" dirty="0" smtClean="0"/>
              <a:t>الوحدة الثانية (اللياقة القلبية التنفسية ).</a:t>
            </a:r>
          </a:p>
          <a:p>
            <a:r>
              <a:rPr lang="ar-SA" dirty="0" smtClean="0"/>
              <a:t>الوحدة الثالثة (القوة العضلية والجلد)</a:t>
            </a:r>
          </a:p>
          <a:p>
            <a:r>
              <a:rPr lang="ar-SA" dirty="0" smtClean="0"/>
              <a:t>الوحدة الرابعة ( مخلص ومكونات اللياقة البدنية المرتبطة بالصحة. </a:t>
            </a:r>
          </a:p>
          <a:p>
            <a:r>
              <a:rPr lang="ar-SA" dirty="0" smtClean="0"/>
              <a:t>الوحدة الخامسة (تركيب الجسم والتغذية )</a:t>
            </a:r>
          </a:p>
          <a:p>
            <a:r>
              <a:rPr lang="ar-SA" dirty="0" smtClean="0"/>
              <a:t>الوحدة السادسة (تصميم برنامج فردي للتمرينات) </a:t>
            </a:r>
          </a:p>
        </p:txBody>
      </p:sp>
    </p:spTree>
    <p:extLst>
      <p:ext uri="{BB962C8B-B14F-4D97-AF65-F5344CB8AC3E}">
        <p14:creationId xmlns:p14="http://schemas.microsoft.com/office/powerpoint/2010/main" val="9499443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الوحدة الأولى مدخل للياقة </a:t>
            </a:r>
            <a:endParaRPr lang="ar-SA"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مكونات الوحدة كالتالي :</a:t>
            </a:r>
          </a:p>
          <a:p>
            <a:pPr marL="0" indent="0">
              <a:buNone/>
            </a:pPr>
            <a:r>
              <a:rPr lang="ar-SA" dirty="0" smtClean="0"/>
              <a:t>1- مبادئ الاحماء</a:t>
            </a:r>
          </a:p>
          <a:p>
            <a:pPr>
              <a:buFont typeface="Wingdings" panose="05000000000000000000" pitchFamily="2" charset="2"/>
              <a:buChar char="Ø"/>
            </a:pPr>
            <a:r>
              <a:rPr lang="ar-SA" dirty="0" smtClean="0"/>
              <a:t>اسس المد وتمرينات الاعداد العام.</a:t>
            </a:r>
          </a:p>
          <a:p>
            <a:pPr marL="0" indent="0">
              <a:buNone/>
            </a:pPr>
            <a:r>
              <a:rPr lang="ar-SA" dirty="0" smtClean="0"/>
              <a:t>2- تعريف اللياقة البدنية </a:t>
            </a:r>
          </a:p>
          <a:p>
            <a:pPr>
              <a:buFont typeface="Wingdings" panose="05000000000000000000" pitchFamily="2" charset="2"/>
              <a:buChar char="Ø"/>
            </a:pPr>
            <a:r>
              <a:rPr lang="ar-SA" dirty="0" smtClean="0"/>
              <a:t>نظرة عامة على مكونات اللياقة البدنية </a:t>
            </a:r>
          </a:p>
          <a:p>
            <a:pPr marL="0" indent="0">
              <a:buNone/>
            </a:pPr>
            <a:r>
              <a:rPr lang="ar-SA" sz="3100" dirty="0" smtClean="0"/>
              <a:t>3- الالعاب</a:t>
            </a:r>
            <a:r>
              <a:rPr lang="ar-SA" dirty="0" smtClean="0"/>
              <a:t> الهوائية </a:t>
            </a:r>
          </a:p>
          <a:p>
            <a:pPr marL="0" indent="0">
              <a:buNone/>
            </a:pPr>
            <a:r>
              <a:rPr lang="ar-SA" sz="3100" dirty="0" smtClean="0"/>
              <a:t>4- فوائد</a:t>
            </a:r>
            <a:r>
              <a:rPr lang="ar-SA" dirty="0" smtClean="0"/>
              <a:t> التمرينات </a:t>
            </a:r>
          </a:p>
          <a:p>
            <a:pPr>
              <a:buFont typeface="Wingdings" panose="05000000000000000000" pitchFamily="2" charset="2"/>
              <a:buChar char="Ø"/>
            </a:pPr>
            <a:r>
              <a:rPr lang="ar-SA" dirty="0" smtClean="0"/>
              <a:t>الحصائل المرغوبة للتربية البدنية </a:t>
            </a:r>
          </a:p>
          <a:p>
            <a:pPr marL="0" indent="0">
              <a:buNone/>
            </a:pPr>
            <a:r>
              <a:rPr lang="ar-SA" dirty="0" smtClean="0"/>
              <a:t>5- نبض القلب كهدف </a:t>
            </a:r>
          </a:p>
          <a:p>
            <a:pPr marL="0" indent="0">
              <a:buNone/>
            </a:pPr>
            <a:r>
              <a:rPr lang="ar-SA" dirty="0" smtClean="0"/>
              <a:t>6- مفهوم أفضل صحة شخصية </a:t>
            </a:r>
          </a:p>
          <a:p>
            <a:pPr>
              <a:buFont typeface="Wingdings" panose="05000000000000000000" pitchFamily="2" charset="2"/>
              <a:buChar char="Ø"/>
            </a:pPr>
            <a:r>
              <a:rPr lang="ar-SA" dirty="0" smtClean="0"/>
              <a:t>وضع هدف للمهارة المرتبطة باللياقة </a:t>
            </a:r>
          </a:p>
          <a:p>
            <a:pPr marL="0" indent="0">
              <a:buNone/>
            </a:pPr>
            <a:endParaRPr lang="ar-SA" dirty="0"/>
          </a:p>
        </p:txBody>
      </p:sp>
    </p:spTree>
    <p:extLst>
      <p:ext uri="{BB962C8B-B14F-4D97-AF65-F5344CB8AC3E}">
        <p14:creationId xmlns:p14="http://schemas.microsoft.com/office/powerpoint/2010/main" val="887739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المعنى الشخصي </a:t>
            </a:r>
            <a:br>
              <a:rPr lang="ar-SA" dirty="0" smtClean="0"/>
            </a:br>
            <a:r>
              <a:rPr lang="en-US" dirty="0" smtClean="0"/>
              <a:t>Personal Meaning Model</a:t>
            </a:r>
            <a:endParaRPr lang="ar-SA" dirty="0"/>
          </a:p>
        </p:txBody>
      </p:sp>
      <p:sp>
        <p:nvSpPr>
          <p:cNvPr id="3" name="عنصر نائب للمحتوى 2"/>
          <p:cNvSpPr>
            <a:spLocks noGrp="1"/>
          </p:cNvSpPr>
          <p:nvPr>
            <p:ph idx="1"/>
          </p:nvPr>
        </p:nvSpPr>
        <p:spPr/>
        <p:txBody>
          <a:bodyPr/>
          <a:lstStyle/>
          <a:p>
            <a:r>
              <a:rPr lang="ar-SA" dirty="0" smtClean="0"/>
              <a:t>تأسس على التوجه القيم للتكامل البيئي وهو النموذج الوحيد من نماذج المنهج الذي لم يؤسس على مدخل المادة الدراسة، هو يهدف إلى تحقيق الذات. </a:t>
            </a:r>
          </a:p>
          <a:p>
            <a:endParaRPr lang="ar-SA" dirty="0"/>
          </a:p>
        </p:txBody>
      </p:sp>
    </p:spTree>
    <p:extLst>
      <p:ext uri="{BB962C8B-B14F-4D97-AF65-F5344CB8AC3E}">
        <p14:creationId xmlns:p14="http://schemas.microsoft.com/office/powerpoint/2010/main" val="20167779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نادى مفكري التربية البدنية إلى إعادة النظر والبحث عن اتجاهات جديدة في أعقاب الحرب العالمية الثانية، ودور الحركة في التنمية الشاملة. </a:t>
            </a:r>
          </a:p>
          <a:p>
            <a:r>
              <a:rPr lang="ar-SA" dirty="0" smtClean="0"/>
              <a:t>ظهرت مؤلفات تناولت التأكيد على المعنى الشخصي للنشاط البدني للإنسان وليس مجرد </a:t>
            </a:r>
            <a:r>
              <a:rPr lang="ar-SA" dirty="0" err="1" smtClean="0"/>
              <a:t>أداءات</a:t>
            </a:r>
            <a:r>
              <a:rPr lang="ar-SA" dirty="0" smtClean="0"/>
              <a:t> بدنية فقط، فكتبت </a:t>
            </a:r>
            <a:r>
              <a:rPr lang="ar-SA" dirty="0" err="1" smtClean="0"/>
              <a:t>اليانور</a:t>
            </a:r>
            <a:r>
              <a:rPr lang="ar-SA" dirty="0" smtClean="0"/>
              <a:t> </a:t>
            </a:r>
            <a:r>
              <a:rPr lang="ar-SA" dirty="0" err="1" smtClean="0"/>
              <a:t>ميثنى</a:t>
            </a:r>
            <a:r>
              <a:rPr lang="ar-SA" dirty="0" smtClean="0"/>
              <a:t> عام 1965م مقالة بعنوان «هذه التربية البدنية» ، وكانت بمثابه انطلاقه إصلاح منهج التربية البدنية.</a:t>
            </a:r>
          </a:p>
          <a:p>
            <a:r>
              <a:rPr lang="ar-SA" dirty="0" smtClean="0"/>
              <a:t>ظهر مفهوم المعنى الشخصي ليؤكد أهمية الأغراض الفردية للتحرك في سياق التفاعل بين الفرد والبيئة. </a:t>
            </a:r>
            <a:endParaRPr lang="ar-SA" dirty="0"/>
          </a:p>
        </p:txBody>
      </p:sp>
    </p:spTree>
    <p:extLst>
      <p:ext uri="{BB962C8B-B14F-4D97-AF65-F5344CB8AC3E}">
        <p14:creationId xmlns:p14="http://schemas.microsoft.com/office/powerpoint/2010/main" val="32169053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اعتمد نموذج المعنى الشخصي على مصدرين من الأدبيات :</a:t>
            </a:r>
          </a:p>
          <a:p>
            <a:r>
              <a:rPr lang="ar-SA" dirty="0" smtClean="0"/>
              <a:t>الكتابات الفلسفية والنفسية التي وجهتنا إلى قيمة عملية تعلم المهارات. </a:t>
            </a:r>
          </a:p>
          <a:p>
            <a:r>
              <a:rPr lang="ar-SA" dirty="0" smtClean="0"/>
              <a:t>أعمال العلماء الذين قدموا تصنيفات عن الأهداف التعليمية أمثال بلوم وزملائه، </a:t>
            </a:r>
            <a:r>
              <a:rPr lang="ar-SA" dirty="0" err="1" smtClean="0"/>
              <a:t>وهارو</a:t>
            </a:r>
            <a:r>
              <a:rPr lang="ar-SA" dirty="0" smtClean="0"/>
              <a:t> وبذلك أمكن صياغة الإطار </a:t>
            </a:r>
            <a:r>
              <a:rPr lang="ar-SA" dirty="0" err="1" smtClean="0"/>
              <a:t>المفاهيمي</a:t>
            </a:r>
            <a:r>
              <a:rPr lang="ar-SA" dirty="0" smtClean="0"/>
              <a:t> لنموذج المعنى الشخصي من افتراض ( إن تعلم حركة الانسان يتطلب مهارات حركية خاصة ومتميزة ، والتي اشتقت من المنظور الفلسفي الشخصي في العملية ، وعرض خلال قوائم التصنيفات السلوكي </a:t>
            </a:r>
            <a:r>
              <a:rPr lang="ar-SA" dirty="0" err="1" smtClean="0"/>
              <a:t>للاهداف</a:t>
            </a:r>
            <a:r>
              <a:rPr lang="ar-SA" dirty="0" smtClean="0"/>
              <a:t> التعليمية)</a:t>
            </a:r>
            <a:endParaRPr lang="ar-SA" dirty="0"/>
          </a:p>
        </p:txBody>
      </p:sp>
    </p:spTree>
    <p:extLst>
      <p:ext uri="{BB962C8B-B14F-4D97-AF65-F5344CB8AC3E}">
        <p14:creationId xmlns:p14="http://schemas.microsoft.com/office/powerpoint/2010/main" val="570506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مبادئ نموذج المعنى الشخصي</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dirty="0" smtClean="0"/>
              <a:t>قدمت جويت مبادئ ومعتقدات اساسية لنموذج المعنى الشخصي عام 1981م ، كالتالي :</a:t>
            </a:r>
          </a:p>
          <a:p>
            <a:pPr>
              <a:buFont typeface="Wingdings" panose="05000000000000000000" pitchFamily="2" charset="2"/>
              <a:buChar char="Ø"/>
            </a:pPr>
            <a:r>
              <a:rPr lang="ar-SA" dirty="0" smtClean="0"/>
              <a:t>الفرد كائن شمولي مستمر في عملية الوجود ، وهو الذي يستطيع ان يقرر ما ينوى ان يفعله ولأي غرض. </a:t>
            </a:r>
          </a:p>
          <a:p>
            <a:pPr>
              <a:buFont typeface="Wingdings" panose="05000000000000000000" pitchFamily="2" charset="2"/>
              <a:buChar char="Ø"/>
            </a:pPr>
            <a:r>
              <a:rPr lang="ar-SA" dirty="0" smtClean="0"/>
              <a:t>إثراء المعنى وتأكيده هو الاهتمام الأساسي للتربية. </a:t>
            </a:r>
          </a:p>
          <a:p>
            <a:pPr>
              <a:buFont typeface="Wingdings" panose="05000000000000000000" pitchFamily="2" charset="2"/>
              <a:buChar char="Ø"/>
            </a:pPr>
            <a:r>
              <a:rPr lang="ar-SA" dirty="0" smtClean="0"/>
              <a:t>الاهتمام المبدئي للتربية البدنية هو البحث عن معنى حركة الفرد في تفاعله مع البيئة. </a:t>
            </a:r>
          </a:p>
          <a:p>
            <a:pPr>
              <a:buFont typeface="Wingdings" panose="05000000000000000000" pitchFamily="2" charset="2"/>
              <a:buChar char="Ø"/>
            </a:pPr>
            <a:r>
              <a:rPr lang="ar-SA" dirty="0" smtClean="0"/>
              <a:t>الأهداف الأساسية للتربية هي تنمية الفرد ، التوافق البيئي، التفاعل الاجتماعي. </a:t>
            </a:r>
          </a:p>
          <a:p>
            <a:pPr>
              <a:buFont typeface="Wingdings" panose="05000000000000000000" pitchFamily="2" charset="2"/>
              <a:buChar char="Ø"/>
            </a:pPr>
            <a:r>
              <a:rPr lang="ar-SA" dirty="0" smtClean="0"/>
              <a:t>تعد عملية تعلم المهارات تعلما أساسيا وجوهرياً. </a:t>
            </a:r>
          </a:p>
          <a:p>
            <a:pPr>
              <a:buFont typeface="Wingdings" panose="05000000000000000000" pitchFamily="2" charset="2"/>
              <a:buChar char="Ø"/>
            </a:pPr>
            <a:r>
              <a:rPr lang="ar-SA" dirty="0" smtClean="0"/>
              <a:t>منهج اليوم يتطلب توجيها مستقبلياً. </a:t>
            </a:r>
            <a:endParaRPr lang="ar-SA" dirty="0"/>
          </a:p>
        </p:txBody>
      </p:sp>
    </p:spTree>
    <p:extLst>
      <p:ext uri="{BB962C8B-B14F-4D97-AF65-F5344CB8AC3E}">
        <p14:creationId xmlns:p14="http://schemas.microsoft.com/office/powerpoint/2010/main" val="13645187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التربوية </a:t>
            </a:r>
            <a:endParaRPr lang="ar-SA" dirty="0"/>
          </a:p>
        </p:txBody>
      </p:sp>
      <p:sp>
        <p:nvSpPr>
          <p:cNvPr id="3" name="عنصر نائب للمحتوى 2"/>
          <p:cNvSpPr>
            <a:spLocks noGrp="1"/>
          </p:cNvSpPr>
          <p:nvPr>
            <p:ph idx="1"/>
          </p:nvPr>
        </p:nvSpPr>
        <p:spPr/>
        <p:txBody>
          <a:bodyPr>
            <a:normAutofit/>
          </a:bodyPr>
          <a:lstStyle/>
          <a:p>
            <a:r>
              <a:rPr lang="ar-SA" dirty="0" smtClean="0"/>
              <a:t>التنمية الشاملة للفرد. يفترض ان يجد الفرد معنى ومغزى من خلال مشاركته في النشاط الحركي فقد يركز على المعنى من خلال الشعور بالمتعة والبهجة والرضا ، أو بناء على الأنشطة  الحركية لتحقيق أهداف داخلية هامة للمشاركة ، وهذا الاشتراك في النشاط المبني على المعنى في التربية البدنية يتطلب أنشطة تعليمية تشتمل على تعلم الفرد في جميع جوانب سلوكه. </a:t>
            </a:r>
          </a:p>
        </p:txBody>
      </p:sp>
    </p:spTree>
    <p:extLst>
      <p:ext uri="{BB962C8B-B14F-4D97-AF65-F5344CB8AC3E}">
        <p14:creationId xmlns:p14="http://schemas.microsoft.com/office/powerpoint/2010/main" val="26349948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المسؤولية الاجتماعية:</a:t>
            </a:r>
          </a:p>
          <a:p>
            <a:pPr marL="0" indent="0">
              <a:buNone/>
            </a:pPr>
            <a:r>
              <a:rPr lang="ar-SA" dirty="0" smtClean="0"/>
              <a:t> ينمو الفرد بشمول وتكامل ويتضمن ذلك توجيه الفرد لتنمية مهاراته وقدراته الاجتماعية المتوقعة لمسايرة الاخرين في  المجتمع والتوافق معهم، من خلق جو اجتماعي في درس التربية البدنية لمقابلة مشكلات الثقافات المتعدد (المجتمع الامريكي) حيث البيئة الحركية وما يصاحبها من اتصال تعد بمثابة وسط خصب لتنمية العلاقات وتقدير الاخرين والتطبيع الثقافي من خلال التفاعل الاجتماعي الايجابي. </a:t>
            </a:r>
          </a:p>
          <a:p>
            <a:endParaRPr lang="ar-SA" dirty="0"/>
          </a:p>
        </p:txBody>
      </p:sp>
    </p:spTree>
    <p:extLst>
      <p:ext uri="{BB962C8B-B14F-4D97-AF65-F5344CB8AC3E}">
        <p14:creationId xmlns:p14="http://schemas.microsoft.com/office/powerpoint/2010/main" val="12636742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عبارة عن شبكة من المفاهيم لتحديد طبيعة المعاني الشخصية وأفكارها من خلال المشاركة في الأنشطة الحركية. </a:t>
            </a:r>
          </a:p>
          <a:p>
            <a:r>
              <a:rPr lang="ar-SA" dirty="0" smtClean="0"/>
              <a:t>قدمت جويت 1980م مقترح حول ثلاث فئات عريضة تجمع القيم في نموذج المعنى الشخصي ، تساعد على تصميم المنهج ، كالتالي :</a:t>
            </a:r>
          </a:p>
          <a:p>
            <a:pPr marL="514350" indent="-514350">
              <a:buFont typeface="+mj-lt"/>
              <a:buAutoNum type="arabicPeriod"/>
            </a:pPr>
            <a:r>
              <a:rPr lang="ar-SA" dirty="0" smtClean="0"/>
              <a:t>اللياقة البدنية. </a:t>
            </a:r>
          </a:p>
          <a:p>
            <a:pPr marL="514350" indent="-514350">
              <a:buFont typeface="+mj-lt"/>
              <a:buAutoNum type="arabicPeriod"/>
            </a:pPr>
            <a:r>
              <a:rPr lang="ar-SA" dirty="0" smtClean="0"/>
              <a:t>الأداء .</a:t>
            </a:r>
          </a:p>
          <a:p>
            <a:pPr marL="514350" indent="-514350">
              <a:buFont typeface="+mj-lt"/>
              <a:buAutoNum type="arabicPeriod"/>
            </a:pPr>
            <a:r>
              <a:rPr lang="ar-SA" dirty="0" smtClean="0"/>
              <a:t>السمو. </a:t>
            </a:r>
          </a:p>
          <a:p>
            <a:pPr marL="514350" indent="-514350">
              <a:buFont typeface="+mj-lt"/>
              <a:buAutoNum type="arabicPeriod"/>
            </a:pPr>
            <a:endParaRPr lang="ar-SA" dirty="0" smtClean="0"/>
          </a:p>
          <a:p>
            <a:pPr marL="0" indent="0">
              <a:buNone/>
            </a:pPr>
            <a:r>
              <a:rPr lang="ar-SA" dirty="0" smtClean="0"/>
              <a:t>ويشتمل المنهج على مكونين رئيسيين:</a:t>
            </a:r>
          </a:p>
          <a:p>
            <a:pPr>
              <a:buFont typeface="Wingdings" panose="05000000000000000000" pitchFamily="2" charset="2"/>
              <a:buChar char="Ø"/>
            </a:pPr>
            <a:r>
              <a:rPr lang="ar-SA" dirty="0" smtClean="0"/>
              <a:t>سلسلة من أغراض المشاركة في الحركة. </a:t>
            </a:r>
          </a:p>
          <a:p>
            <a:pPr>
              <a:buFont typeface="Wingdings" panose="05000000000000000000" pitchFamily="2" charset="2"/>
              <a:buChar char="Ø"/>
            </a:pPr>
            <a:r>
              <a:rPr lang="ar-SA" dirty="0" smtClean="0"/>
              <a:t>منظومة فئة الحركة. </a:t>
            </a:r>
            <a:endParaRPr lang="ar-SA" dirty="0"/>
          </a:p>
        </p:txBody>
      </p:sp>
      <p:graphicFrame>
        <p:nvGraphicFramePr>
          <p:cNvPr id="4" name="رسم تخطيطي 3"/>
          <p:cNvGraphicFramePr/>
          <p:nvPr>
            <p:extLst>
              <p:ext uri="{D42A27DB-BD31-4B8C-83A1-F6EECF244321}">
                <p14:modId xmlns:p14="http://schemas.microsoft.com/office/powerpoint/2010/main" val="1045366476"/>
              </p:ext>
            </p:extLst>
          </p:nvPr>
        </p:nvGraphicFramePr>
        <p:xfrm>
          <a:off x="683568" y="3140968"/>
          <a:ext cx="3384376"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05185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solidFill>
                  <a:srgbClr val="FF0000"/>
                </a:solidFill>
              </a:rPr>
              <a:t>أولاً: تنمية الفرد. أنا اتحرك لأحقق تنمية قدراتي الإنسانية:</a:t>
            </a:r>
          </a:p>
          <a:p>
            <a:r>
              <a:rPr lang="ar-SA" dirty="0" smtClean="0"/>
              <a:t>الكفاية الوظيفية. اتحرك لتحسين قدراتي الوظيفية والمحافظة عليها. </a:t>
            </a:r>
          </a:p>
          <a:p>
            <a:r>
              <a:rPr lang="ar-SA" dirty="0" smtClean="0"/>
              <a:t>الكفاية الدورية التنفسية: تحسين وظائفي الدورية التنفسية.</a:t>
            </a:r>
          </a:p>
          <a:p>
            <a:r>
              <a:rPr lang="ar-SA" dirty="0" smtClean="0"/>
              <a:t>الكفاية الميكانيكية: تحسين مدى فعالية حركاتي. </a:t>
            </a:r>
          </a:p>
          <a:p>
            <a:r>
              <a:rPr lang="ar-SA" dirty="0" smtClean="0"/>
              <a:t>العافية: اتحرك لتحقيق الصحة الشاملة .</a:t>
            </a:r>
          </a:p>
          <a:p>
            <a:r>
              <a:rPr lang="ar-SA" dirty="0" smtClean="0"/>
              <a:t>فهم الذات: اتحرك لاكتساب المعرفة بالذات. </a:t>
            </a:r>
          </a:p>
          <a:p>
            <a:r>
              <a:rPr lang="ar-SA" dirty="0" smtClean="0"/>
              <a:t>التحدي: اتحرك لاختبار مقدرتي وشجاعتي.</a:t>
            </a:r>
            <a:endParaRPr lang="ar-SA" dirty="0"/>
          </a:p>
        </p:txBody>
      </p:sp>
    </p:spTree>
    <p:extLst>
      <p:ext uri="{BB962C8B-B14F-4D97-AF65-F5344CB8AC3E}">
        <p14:creationId xmlns:p14="http://schemas.microsoft.com/office/powerpoint/2010/main" val="336347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تصنيف نماذج المنهج </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النموذج المجسم ، وهو نموذج فيزيقي ملموس يصمم لتوضيح مفهوم أو نظرية أ, حقيقة علمية معينة مثل نموذج جسم الانسان أو منشئة . </a:t>
            </a:r>
          </a:p>
          <a:p>
            <a:r>
              <a:rPr lang="ar-SA" dirty="0" smtClean="0"/>
              <a:t>النموذج </a:t>
            </a:r>
            <a:r>
              <a:rPr lang="ar-SA" dirty="0" err="1" smtClean="0"/>
              <a:t>المفاهيمي</a:t>
            </a:r>
            <a:r>
              <a:rPr lang="ar-SA" dirty="0" smtClean="0"/>
              <a:t>، يعمد إلى تمثيل المفاهيم وتبيان طبيعة مستوياتها وعلاقتها، ومن أمثلة ذلك الإطار </a:t>
            </a:r>
            <a:r>
              <a:rPr lang="ar-SA" dirty="0" err="1" smtClean="0"/>
              <a:t>المفاهيمي</a:t>
            </a:r>
            <a:r>
              <a:rPr lang="ar-SA" dirty="0" smtClean="0"/>
              <a:t> لأبعاد وجوانب الحركة من وضع </a:t>
            </a:r>
            <a:r>
              <a:rPr lang="ar-SA" dirty="0" err="1" smtClean="0"/>
              <a:t>رودلوف</a:t>
            </a:r>
            <a:r>
              <a:rPr lang="ar-SA" dirty="0" smtClean="0"/>
              <a:t> </a:t>
            </a:r>
            <a:r>
              <a:rPr lang="ar-SA" dirty="0" err="1" smtClean="0"/>
              <a:t>لابان</a:t>
            </a:r>
            <a:r>
              <a:rPr lang="ar-SA" dirty="0" smtClean="0"/>
              <a:t> ، وتصنيف المجال الحكري من </a:t>
            </a:r>
            <a:r>
              <a:rPr lang="ar-SA" dirty="0" err="1" smtClean="0"/>
              <a:t>هاور</a:t>
            </a:r>
            <a:r>
              <a:rPr lang="ar-SA" dirty="0" smtClean="0"/>
              <a:t>. </a:t>
            </a:r>
          </a:p>
          <a:p>
            <a:r>
              <a:rPr lang="ar-SA" dirty="0" smtClean="0"/>
              <a:t>النموذج الرياضي، يستخدم بكثرة في العلوم الفيزيقية ، ويتخذ شكل معادلة رياضة موضحة لأهم جوانب القانون أو الحقيقة العلمية مثل قانون بويل . </a:t>
            </a:r>
          </a:p>
          <a:p>
            <a:r>
              <a:rPr lang="ar-SA" dirty="0" smtClean="0"/>
              <a:t>النموذج التخطيطي ، يعتمد بشكل أساسي على تمثيل المنظومة او الحقيقة أو النظرية بشكل تخطيطي  يعتمد على الرسم المجرد، مثل الرسوم البيانية والتوضيحية وغيرها. </a:t>
            </a:r>
            <a:endParaRPr lang="ar-SA" dirty="0"/>
          </a:p>
        </p:txBody>
      </p:sp>
    </p:spTree>
    <p:extLst>
      <p:ext uri="{BB962C8B-B14F-4D97-AF65-F5344CB8AC3E}">
        <p14:creationId xmlns:p14="http://schemas.microsoft.com/office/powerpoint/2010/main" val="4224373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ثانياً: التوافق البيئي . انا اتحرك للتكيف وضبط بيئتي الفيزيقية (المادية). </a:t>
            </a:r>
          </a:p>
          <a:p>
            <a:r>
              <a:rPr lang="ar-SA" dirty="0" smtClean="0"/>
              <a:t>التوجه الفراغي. اتحرك للتواصل مع الثلاثة أبعاد للفراغ.</a:t>
            </a:r>
          </a:p>
          <a:p>
            <a:r>
              <a:rPr lang="ar-SA" dirty="0" smtClean="0"/>
              <a:t>الوعي: لاستجلاء </a:t>
            </a:r>
            <a:r>
              <a:rPr lang="ar-SA" dirty="0" err="1" smtClean="0"/>
              <a:t>مفهموي</a:t>
            </a:r>
            <a:r>
              <a:rPr lang="ar-SA" dirty="0" smtClean="0"/>
              <a:t> عن جسمي ووضعي في الفراغ.</a:t>
            </a:r>
          </a:p>
          <a:p>
            <a:r>
              <a:rPr lang="ar-SA" dirty="0" smtClean="0"/>
              <a:t>العلاقات: لتنظيم أوضاع جسمي في علاقته بالأشياء والاشخاص. </a:t>
            </a:r>
            <a:endParaRPr lang="ar-SA" dirty="0"/>
          </a:p>
        </p:txBody>
      </p:sp>
    </p:spTree>
    <p:extLst>
      <p:ext uri="{BB962C8B-B14F-4D97-AF65-F5344CB8AC3E}">
        <p14:creationId xmlns:p14="http://schemas.microsoft.com/office/powerpoint/2010/main" val="348366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ثالثاً: التفاعل الاجتماعي . انا اتحرك للارتباط بالآخرين.</a:t>
            </a:r>
          </a:p>
          <a:p>
            <a:r>
              <a:rPr lang="ar-SA" dirty="0" smtClean="0"/>
              <a:t>الاتصال : اتحرك لمشاركة أفكاري ومشاعري مع الآخرين.</a:t>
            </a:r>
          </a:p>
          <a:p>
            <a:r>
              <a:rPr lang="ar-SA" dirty="0" smtClean="0"/>
              <a:t>التعبير: لتوصيل الافكار والمشاعر. </a:t>
            </a:r>
          </a:p>
          <a:p>
            <a:r>
              <a:rPr lang="ar-SA" dirty="0" smtClean="0"/>
              <a:t>التنافس: اتحرك لاختبار مقدرتي على التفاعل مع غيري من المؤدين.</a:t>
            </a:r>
          </a:p>
          <a:p>
            <a:r>
              <a:rPr lang="ar-SA" dirty="0" smtClean="0"/>
              <a:t>القيادة: اتحرك للتحفيز والتأثير في الأقران لتحقيق أهداف مشتركة. </a:t>
            </a:r>
          </a:p>
          <a:p>
            <a:r>
              <a:rPr lang="ar-SA" dirty="0" smtClean="0"/>
              <a:t>حساسية التعدد الثقافي: اتحرك لفهم واحترام وتقدير الاختلافات الثقافية.</a:t>
            </a:r>
            <a:endParaRPr lang="ar-SA" dirty="0"/>
          </a:p>
        </p:txBody>
      </p:sp>
    </p:spTree>
    <p:extLst>
      <p:ext uri="{BB962C8B-B14F-4D97-AF65-F5344CB8AC3E}">
        <p14:creationId xmlns:p14="http://schemas.microsoft.com/office/powerpoint/2010/main" val="15362689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فئات عملية الحركة. </a:t>
            </a:r>
          </a:p>
          <a:p>
            <a:r>
              <a:rPr lang="ar-SA" dirty="0" smtClean="0"/>
              <a:t>الحركات العامة : حركات تسهل تنمية خصائص الأنماط الحركية المؤثرة ، وهي عمليات استكشاف بحته يتلقاها المتعلم.</a:t>
            </a:r>
          </a:p>
          <a:p>
            <a:r>
              <a:rPr lang="ar-SA" dirty="0" smtClean="0"/>
              <a:t>الإدراكية: الوعي بالعلاقات الكلية للجسم والذات في الحركة ، سواء عن طريق أوضاع الجسم أو الافعال الحركية ، وقتد تحدث من خلال الاحساس بالتوازن في ثقل الجسم او مصادر عقلية معرفية. </a:t>
            </a:r>
          </a:p>
          <a:p>
            <a:r>
              <a:rPr lang="ar-SA" dirty="0" smtClean="0"/>
              <a:t>التنميط: تنظيم واستخدام اجزاء الجسم بطريقة متوافقة وناجحة لإنجاز نمط حركي أو مهارة ، ويتطلب استدعاء وأداء الخبرات الحركية السابقة. </a:t>
            </a:r>
            <a:endParaRPr lang="ar-SA" dirty="0"/>
          </a:p>
        </p:txBody>
      </p:sp>
    </p:spTree>
    <p:extLst>
      <p:ext uri="{BB962C8B-B14F-4D97-AF65-F5344CB8AC3E}">
        <p14:creationId xmlns:p14="http://schemas.microsoft.com/office/powerpoint/2010/main" val="20755621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الحركة الاعتيادية. عملية تنظيم وتحسين وأداء الحركات الماهرة، وتعتمد على القدرات الإدراكية الحركية من منظور حل متطلبات او واجبات حركية . </a:t>
            </a:r>
          </a:p>
          <a:p>
            <a:r>
              <a:rPr lang="ar-SA" dirty="0" smtClean="0"/>
              <a:t>تعديل : موائمة الحركة النمطية لمقابلة متطلبات حركية للواجب، وهذا يتضمن تعديل حركة معينة لأداء في ظروف مختلفة. </a:t>
            </a:r>
          </a:p>
          <a:p>
            <a:r>
              <a:rPr lang="ar-SA" dirty="0" smtClean="0"/>
              <a:t>صقل : اكتساب النعومة والتحكم الفعال في أداء النمط الحركي أو المهارة بتجويد العلاقات الفراغية والزمانية. </a:t>
            </a:r>
          </a:p>
          <a:p>
            <a:r>
              <a:rPr lang="ar-SA" dirty="0" smtClean="0"/>
              <a:t>الحركة المبدعة : </a:t>
            </a:r>
            <a:r>
              <a:rPr lang="ar-SA" dirty="0" err="1" smtClean="0"/>
              <a:t>الاداءات</a:t>
            </a:r>
            <a:r>
              <a:rPr lang="ar-SA" dirty="0" smtClean="0"/>
              <a:t> الحركية تتضمن عملية خلق او ابتكار حركة.</a:t>
            </a:r>
          </a:p>
          <a:p>
            <a:endParaRPr lang="ar-SA" dirty="0"/>
          </a:p>
        </p:txBody>
      </p:sp>
    </p:spTree>
    <p:extLst>
      <p:ext uri="{BB962C8B-B14F-4D97-AF65-F5344CB8AC3E}">
        <p14:creationId xmlns:p14="http://schemas.microsoft.com/office/powerpoint/2010/main" val="15418989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التنويع : ابتكار او بناء اختيارات شخصية منفردة في الاداء الحركي وهي محدودة بالطرق والمختلفة لأداء حركات معينة ولها طبيعة ظرفية فورية.</a:t>
            </a:r>
          </a:p>
          <a:p>
            <a:r>
              <a:rPr lang="ar-SA" dirty="0" smtClean="0"/>
              <a:t>الارتجال : مبادرة حركية شخصية جديدة ، او جمع بين أكثر من حركة ، والعملية قد تتضمن استثارة خارجية البناء ، ولكن لا تتطلب تخطيطا واعيا من المؤدي .</a:t>
            </a:r>
          </a:p>
          <a:p>
            <a:r>
              <a:rPr lang="ar-SA" dirty="0" smtClean="0"/>
              <a:t> التأليف: تركيبة من الحركات المتعلمة من خلال تصميم شخصي حركي متميز ، او ابتكار أنماط حركية جديدة على المؤدي، وعلى المؤدي ان يخلق استجابات حركية في ضوء تفسيره الشخصي لمواقف الحركة او الأداء. </a:t>
            </a:r>
          </a:p>
          <a:p>
            <a:endParaRPr lang="ar-SA" dirty="0"/>
          </a:p>
        </p:txBody>
      </p:sp>
    </p:spTree>
    <p:extLst>
      <p:ext uri="{BB962C8B-B14F-4D97-AF65-F5344CB8AC3E}">
        <p14:creationId xmlns:p14="http://schemas.microsoft.com/office/powerpoint/2010/main" val="22446155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مثال منهج تربية بدنية وفق نموذج المعنى الشخصي</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مراكز تنظيم المنهج : </a:t>
            </a:r>
          </a:p>
          <a:p>
            <a:pPr marL="514350" indent="-514350">
              <a:buFont typeface="+mj-lt"/>
              <a:buAutoNum type="arabicPeriod"/>
            </a:pPr>
            <a:r>
              <a:rPr lang="ar-SA" dirty="0" smtClean="0"/>
              <a:t>تنمية الفرد بالاعتماد على اللياقة البدنية وسيطرة الجسم. </a:t>
            </a:r>
          </a:p>
          <a:p>
            <a:pPr marL="514350" indent="-514350">
              <a:buFont typeface="+mj-lt"/>
              <a:buAutoNum type="arabicPeriod"/>
            </a:pPr>
            <a:r>
              <a:rPr lang="ar-SA" dirty="0" smtClean="0"/>
              <a:t>المواءمة مع البيئة بالاعتماد على الالعاب. </a:t>
            </a:r>
          </a:p>
          <a:p>
            <a:pPr marL="514350" indent="-514350">
              <a:buFont typeface="+mj-lt"/>
              <a:buAutoNum type="arabicPeriod"/>
            </a:pPr>
            <a:r>
              <a:rPr lang="ar-SA" dirty="0" smtClean="0"/>
              <a:t>التفاعل الاجتماعي بالاعتماد على (الرقص-القيادة). </a:t>
            </a:r>
          </a:p>
          <a:p>
            <a:r>
              <a:rPr lang="ar-SA" dirty="0" smtClean="0"/>
              <a:t>أهداف المنهج :</a:t>
            </a:r>
          </a:p>
          <a:p>
            <a:r>
              <a:rPr lang="ar-SA" dirty="0" smtClean="0"/>
              <a:t>تنمية الفرد الماهر صاحب الكفاية الحركية . </a:t>
            </a:r>
          </a:p>
          <a:p>
            <a:r>
              <a:rPr lang="ar-SA" dirty="0" smtClean="0"/>
              <a:t>تنمية فهم ومهارة استخدام الحقائق والمفاهيم والتعميمات الحركية. </a:t>
            </a:r>
          </a:p>
          <a:p>
            <a:r>
              <a:rPr lang="ar-SA" dirty="0" smtClean="0"/>
              <a:t>تنمية الرغبة في الحركة. </a:t>
            </a:r>
          </a:p>
          <a:p>
            <a:r>
              <a:rPr lang="ar-SA" dirty="0" smtClean="0"/>
              <a:t>استكشاف </a:t>
            </a:r>
            <a:r>
              <a:rPr lang="ar-SA" dirty="0" err="1" smtClean="0"/>
              <a:t>استطاعات</a:t>
            </a:r>
            <a:r>
              <a:rPr lang="ar-SA" dirty="0" smtClean="0"/>
              <a:t> جديدة للوجود الإنساني (ادراك الحدود الحالية للجهد البدني – المقدرة على الاشتراك في العاب نشطة جديدة).</a:t>
            </a:r>
            <a:endParaRPr lang="ar-SA" dirty="0"/>
          </a:p>
        </p:txBody>
      </p:sp>
    </p:spTree>
    <p:extLst>
      <p:ext uri="{BB962C8B-B14F-4D97-AF65-F5344CB8AC3E}">
        <p14:creationId xmlns:p14="http://schemas.microsoft.com/office/powerpoint/2010/main" val="38967923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719669"/>
            <a:ext cx="8374738" cy="4373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899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600200"/>
            <a:ext cx="7992887"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57302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5736" y="2204864"/>
            <a:ext cx="8012687"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65357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848872"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62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وضوح الفكرة أو النظرية التربوية </a:t>
            </a:r>
          </a:p>
          <a:p>
            <a:r>
              <a:rPr lang="ar-SA" dirty="0" smtClean="0"/>
              <a:t>كل نموذج للمناهج ينبغي ان يتأسس على فكرة تربوية أو نظرية محددة وواضحة بحيث يتشكل النموذج بأكمله بهذا الفكرة ويعمل على إعلائه وإبراز أفكاره، فنموذج التربية الحركية يؤكد على نظرية التربية الحركية والثراء الحركي للطفل ..</a:t>
            </a:r>
            <a:endParaRPr lang="ar-SA" dirty="0"/>
          </a:p>
        </p:txBody>
      </p:sp>
    </p:spTree>
    <p:extLst>
      <p:ext uri="{BB962C8B-B14F-4D97-AF65-F5344CB8AC3E}">
        <p14:creationId xmlns:p14="http://schemas.microsoft.com/office/powerpoint/2010/main" val="3007290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86719"/>
            <a:ext cx="7560839" cy="4910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4491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00200"/>
            <a:ext cx="7776864"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067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الخولي أمين ، الشافعي جمال (2005) مناهج التربية البدنية المعاصرة . الفصل الثالث: نماذج المناهج في التربية البدنية ، صفحة 91-139. </a:t>
            </a:r>
          </a:p>
          <a:p>
            <a:pPr algn="l" rtl="0"/>
            <a:r>
              <a:rPr lang="ar-SA" dirty="0"/>
              <a:t> </a:t>
            </a:r>
            <a:r>
              <a:rPr lang="en-GB" dirty="0"/>
              <a:t>Michael Metzler‏، Gavin T. Colquitt</a:t>
            </a:r>
            <a:r>
              <a:rPr lang="en-GB" dirty="0" smtClean="0"/>
              <a:t>‏ ( 2021) </a:t>
            </a:r>
            <a:r>
              <a:rPr lang="en-US" b="1" dirty="0" smtClean="0"/>
              <a:t>Instructional </a:t>
            </a:r>
            <a:r>
              <a:rPr lang="en-US" b="1" dirty="0"/>
              <a:t>Models for Physical </a:t>
            </a:r>
            <a:r>
              <a:rPr lang="en-US" b="1" dirty="0" smtClean="0"/>
              <a:t>Education, Available at: </a:t>
            </a:r>
            <a:r>
              <a:rPr lang="en-US" b="1" dirty="0" smtClean="0">
                <a:hlinkClick r:id="rId2"/>
              </a:rPr>
              <a:t>https://books.google.com.sa/books?id=k-0rEAAAQBAJ&amp;pg=PT13&amp;dq=physical+education+curriculum+models&amp;hl=ar&amp;sa=X&amp;ved=2ahUKEwjK94myzqH-AhXFTKQEHVH5BIcQ6AF6BAgKEAI#v=onepage&amp;q=physical%20education%20curriculum%20models&amp;f=false</a:t>
            </a:r>
            <a:r>
              <a:rPr lang="en-US" b="1" dirty="0" smtClean="0"/>
              <a:t> </a:t>
            </a:r>
          </a:p>
          <a:p>
            <a:pPr algn="l" rtl="0"/>
            <a:r>
              <a:rPr lang="en-US" dirty="0"/>
              <a:t/>
            </a:r>
            <a:br>
              <a:rPr lang="en-US" dirty="0"/>
            </a:br>
            <a:endParaRPr lang="ar-SA" dirty="0"/>
          </a:p>
        </p:txBody>
      </p:sp>
      <p:pic>
        <p:nvPicPr>
          <p:cNvPr id="7170" name="Picture 2" descr="C:\Users\AA\Downloads\qrcode_books.google.com.s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4527" y="4437112"/>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36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مناسبة النموذج لخصائص التلاميذ. </a:t>
            </a:r>
          </a:p>
          <a:p>
            <a:r>
              <a:rPr lang="ar-SA" dirty="0" smtClean="0"/>
              <a:t>بعض النماذج قد تصلح لمراحل عمرية معينة ولا تصلح لغيرها لاعتبارات نمائية وثقافية ونفسية ، فالتربية الحركية نموذج أصلح ما يكون للطفل في مراحله الأولى حيث تتأسس البنية الإدراكية الحركية له، بينما التربية للياقة البدنية نموذج يكاد يكون مثالياً لمرحلة التعليم الثانوي. </a:t>
            </a:r>
            <a:endParaRPr lang="ar-SA" dirty="0"/>
          </a:p>
        </p:txBody>
      </p:sp>
    </p:spTree>
    <p:extLst>
      <p:ext uri="{BB962C8B-B14F-4D97-AF65-F5344CB8AC3E}">
        <p14:creationId xmlns:p14="http://schemas.microsoft.com/office/powerpoint/2010/main" val="181612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الملاءمة مع بيئة المتعلم. </a:t>
            </a:r>
          </a:p>
          <a:p>
            <a:r>
              <a:rPr lang="ar-SA" dirty="0" smtClean="0"/>
              <a:t>يعبر هذا المفهوم على الاسس الاجتماعية والثقافية للمنهج، فالمادة والنشاط والمحتوى يجب أن تتسق وتتدرج من المدرسة المحلية إلى الوطن ثم ينتقل إلى العالمية حيث يجب أن يراعي عموميات الثقافة الرياضية وخصوصياتها حتى يمكن للنموذج أن ينجح في تحقيق أهدافه. </a:t>
            </a:r>
            <a:endParaRPr lang="ar-SA" dirty="0"/>
          </a:p>
        </p:txBody>
      </p:sp>
    </p:spTree>
    <p:extLst>
      <p:ext uri="{BB962C8B-B14F-4D97-AF65-F5344CB8AC3E}">
        <p14:creationId xmlns:p14="http://schemas.microsoft.com/office/powerpoint/2010/main" val="2924794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النموذج المنهج </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solidFill>
                  <a:srgbClr val="FF0000"/>
                </a:solidFill>
              </a:rPr>
              <a:t>شموله على عناصر المنهج وتكملها. </a:t>
            </a:r>
          </a:p>
          <a:p>
            <a:r>
              <a:rPr lang="ar-SA" dirty="0" smtClean="0"/>
              <a:t>يشتمل على توضيح وتفسير لكل عناصر المنهج في ضوء الفكرة أو النظرية التي يتبناها ، ابتداء من الأهداف التعليمية والمحتوى والمعلم وطرق التدريس والادارة التربوية وصولا إلى التقويم. فالمعلم في بعض النماذج يتدخل بثقل كبيرة في توجيه الدراسة وتنفيذ الوحدات التعليمية وفي البعض الاخر يخفت دوره نسبيا تبعا لفلسفة النموذج. ايضاً، هناك نماذج تتطلب طرق تدريس بذاتها ولا تصلح سواها مثل نموذج التربية الحركية يتطلب طرق مثل الاكتشاف . </a:t>
            </a:r>
            <a:endParaRPr lang="ar-SA" dirty="0"/>
          </a:p>
        </p:txBody>
      </p:sp>
    </p:spTree>
    <p:extLst>
      <p:ext uri="{BB962C8B-B14F-4D97-AF65-F5344CB8AC3E}">
        <p14:creationId xmlns:p14="http://schemas.microsoft.com/office/powerpoint/2010/main" val="2574286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27457</TotalTime>
  <Words>4134</Words>
  <Application>Microsoft Office PowerPoint</Application>
  <PresentationFormat>عرض على الشاشة (3:4)‏</PresentationFormat>
  <Paragraphs>309</Paragraphs>
  <Slides>62</Slides>
  <Notes>1</Notes>
  <HiddenSlides>0</HiddenSlides>
  <MMClips>0</MMClips>
  <ScaleCrop>false</ScaleCrop>
  <HeadingPairs>
    <vt:vector size="4" baseType="variant">
      <vt:variant>
        <vt:lpstr>نسق</vt:lpstr>
      </vt:variant>
      <vt:variant>
        <vt:i4>1</vt:i4>
      </vt:variant>
      <vt:variant>
        <vt:lpstr>عناوين الشرائح</vt:lpstr>
      </vt:variant>
      <vt:variant>
        <vt:i4>62</vt:i4>
      </vt:variant>
    </vt:vector>
  </HeadingPairs>
  <TitlesOfParts>
    <vt:vector size="63" baseType="lpstr">
      <vt:lpstr>نسق Office</vt:lpstr>
      <vt:lpstr>نماذج المنهج في التربية البدنية </vt:lpstr>
      <vt:lpstr>أهداف المحاضرة</vt:lpstr>
      <vt:lpstr>مفهوم النموذج </vt:lpstr>
      <vt:lpstr>مواصفات نموذج المنهج</vt:lpstr>
      <vt:lpstr>تصنيف نماذج المنهج </vt:lpstr>
      <vt:lpstr>خصائص نموذج المنهج</vt:lpstr>
      <vt:lpstr>خصائص نموذج المنهج</vt:lpstr>
      <vt:lpstr>خصائص نموذج المنهج</vt:lpstr>
      <vt:lpstr>خصائص النموذج المنهج </vt:lpstr>
      <vt:lpstr>نماذج المنهج في التربية البدنية</vt:lpstr>
      <vt:lpstr>نموذج التربية الحركية </vt:lpstr>
      <vt:lpstr>أصول النموذج ومصادره</vt:lpstr>
      <vt:lpstr>أصول النموذج ومصادره</vt:lpstr>
      <vt:lpstr>ظهور التربية الحركية</vt:lpstr>
      <vt:lpstr>تصميم المناهج المؤسسة على المفاهيم الحركية </vt:lpstr>
      <vt:lpstr>مبادئ ارشادية لاختيار محتوى المنهج</vt:lpstr>
      <vt:lpstr>توظيف المعرفة في التدريس</vt:lpstr>
      <vt:lpstr>وحدات دراسية مؤسسة على المفاهيم الحركية والمبادئ العلمية</vt:lpstr>
      <vt:lpstr>وحدات دراسية مؤسسة على موضوعات حركية </vt:lpstr>
      <vt:lpstr>نموذج التربية الرياضية  Sport Education Model</vt:lpstr>
      <vt:lpstr>أصول النموذج ومصادره</vt:lpstr>
      <vt:lpstr>الأهداف والحصائل المطلوبة</vt:lpstr>
      <vt:lpstr>علاقة مفهوم الرياضة باللعب والألعاب </vt:lpstr>
      <vt:lpstr>افتراضات مؤسسة على الرياضة كلعب</vt:lpstr>
      <vt:lpstr>الاطار المفاهيمي لنموذج التربية الرياضية</vt:lpstr>
      <vt:lpstr>مصفوفة المدى والتتابع في نموذج التربية الرياضية</vt:lpstr>
      <vt:lpstr>مصفوفة المدى والتتابع في نموذج التربية الرياضية</vt:lpstr>
      <vt:lpstr>خصائص نموذج التربية الرياضية</vt:lpstr>
      <vt:lpstr>خصائص نموذج التربية الرياضية</vt:lpstr>
      <vt:lpstr>خصائص نموذج التربية الرياضية</vt:lpstr>
      <vt:lpstr>دور المدرس في النموذج</vt:lpstr>
      <vt:lpstr>نموذج التربية للياقة البدنية  Fitness Education Model</vt:lpstr>
      <vt:lpstr>الإطار المفاهيمي للياقة البدنية</vt:lpstr>
      <vt:lpstr>أصول النموذج ومصادره</vt:lpstr>
      <vt:lpstr>الفلسفة التربوية لنموذج اللياقة البدنية</vt:lpstr>
      <vt:lpstr>خصائص نموذج التربية للياقة</vt:lpstr>
      <vt:lpstr>الأهداف والحصائل المطلوبة</vt:lpstr>
      <vt:lpstr>تصميمات البرنامج – المرحلة الابتدائية</vt:lpstr>
      <vt:lpstr>تصميمات البرنامج- المرحلة المتوسطة</vt:lpstr>
      <vt:lpstr>خطة شتنت هيل للياقة البدنية المرتبطة بالصحة</vt:lpstr>
      <vt:lpstr>الوحدة الأولى مدخل للياقة </vt:lpstr>
      <vt:lpstr>نموذج المعنى الشخصي  Personal Meaning Model</vt:lpstr>
      <vt:lpstr>اصول النموذج ومصادره</vt:lpstr>
      <vt:lpstr>اصول النموذج ومصادره</vt:lpstr>
      <vt:lpstr>مبادئ نموذج المعنى الشخصي</vt:lpstr>
      <vt:lpstr>الأهداف والحصائل التربوية </vt:lpstr>
      <vt:lpstr>عرض تقديمي في PowerPoint</vt:lpstr>
      <vt:lpstr>الإطار المفاهيمي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مثال منهج تربية بدنية وفق نموذج المعنى الشخصي</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المراجع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AA</dc:creator>
  <cp:lastModifiedBy>AA</cp:lastModifiedBy>
  <cp:revision>76</cp:revision>
  <dcterms:created xsi:type="dcterms:W3CDTF">2023-04-11T10:22:57Z</dcterms:created>
  <dcterms:modified xsi:type="dcterms:W3CDTF">2023-09-25T10:01:36Z</dcterms:modified>
</cp:coreProperties>
</file>