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82" r:id="rId19"/>
    <p:sldId id="283" r:id="rId20"/>
    <p:sldId id="284" r:id="rId21"/>
    <p:sldId id="260" r:id="rId22"/>
    <p:sldId id="261" r:id="rId23"/>
    <p:sldId id="262" r:id="rId24"/>
    <p:sldId id="277" r:id="rId25"/>
    <p:sldId id="278" r:id="rId26"/>
    <p:sldId id="279" r:id="rId27"/>
    <p:sldId id="280" r:id="rId28"/>
    <p:sldId id="281"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056F65-271C-4827-AA65-1CAD7B5EAA2E}" type="doc">
      <dgm:prSet loTypeId="urn:microsoft.com/office/officeart/2005/8/layout/list1" loCatId="list" qsTypeId="urn:microsoft.com/office/officeart/2005/8/quickstyle/simple1" qsCatId="simple" csTypeId="urn:microsoft.com/office/officeart/2005/8/colors/colorful5" csCatId="colorful" phldr="1"/>
      <dgm:spPr/>
      <dgm:t>
        <a:bodyPr/>
        <a:lstStyle/>
        <a:p>
          <a:pPr rtl="1"/>
          <a:endParaRPr lang="ar-SA"/>
        </a:p>
      </dgm:t>
    </dgm:pt>
    <dgm:pt modelId="{C624CD90-B20A-4A46-AD0A-5A1B4DBF0C3B}">
      <dgm:prSet phldrT="[نص]" custT="1"/>
      <dgm:spPr/>
      <dgm:t>
        <a:bodyPr/>
        <a:lstStyle/>
        <a:p>
          <a:pPr rtl="1"/>
          <a:r>
            <a:rPr lang="ar-SA" sz="3200" dirty="0" smtClean="0"/>
            <a:t>ملائمة الطريقة للهدف التعليمي</a:t>
          </a:r>
          <a:endParaRPr lang="ar-SA" sz="3200" dirty="0"/>
        </a:p>
      </dgm:t>
    </dgm:pt>
    <dgm:pt modelId="{7DAE1249-D0C7-4F29-B269-823FF088C0FE}" type="parTrans" cxnId="{57CEF674-BB67-42AF-8B65-ACD7F60FC54B}">
      <dgm:prSet/>
      <dgm:spPr/>
      <dgm:t>
        <a:bodyPr/>
        <a:lstStyle/>
        <a:p>
          <a:pPr rtl="1"/>
          <a:endParaRPr lang="ar-SA"/>
        </a:p>
      </dgm:t>
    </dgm:pt>
    <dgm:pt modelId="{8CD4665D-5C7E-4200-B853-1B4B698D106A}" type="sibTrans" cxnId="{57CEF674-BB67-42AF-8B65-ACD7F60FC54B}">
      <dgm:prSet/>
      <dgm:spPr/>
      <dgm:t>
        <a:bodyPr/>
        <a:lstStyle/>
        <a:p>
          <a:pPr rtl="1"/>
          <a:endParaRPr lang="ar-SA"/>
        </a:p>
      </dgm:t>
    </dgm:pt>
    <dgm:pt modelId="{FA8CBE96-4B83-4AA8-97C1-472679B0D318}">
      <dgm:prSet phldrT="[نص]" custT="1"/>
      <dgm:spPr/>
      <dgm:t>
        <a:bodyPr/>
        <a:lstStyle/>
        <a:p>
          <a:pPr rtl="1"/>
          <a:r>
            <a:rPr lang="ar-SA" sz="3200" dirty="0" smtClean="0"/>
            <a:t>المحتوى</a:t>
          </a:r>
          <a:endParaRPr lang="ar-SA" sz="3200" dirty="0"/>
        </a:p>
      </dgm:t>
    </dgm:pt>
    <dgm:pt modelId="{EF3C176A-5A8C-4AA2-AFC7-8B6D68F40B92}" type="parTrans" cxnId="{9873ED2A-F7A5-402C-AD36-C12ECAC5DA04}">
      <dgm:prSet/>
      <dgm:spPr/>
      <dgm:t>
        <a:bodyPr/>
        <a:lstStyle/>
        <a:p>
          <a:pPr rtl="1"/>
          <a:endParaRPr lang="ar-SA"/>
        </a:p>
      </dgm:t>
    </dgm:pt>
    <dgm:pt modelId="{2C93A4C4-CE79-4263-8AFA-68B7ADA454C2}" type="sibTrans" cxnId="{9873ED2A-F7A5-402C-AD36-C12ECAC5DA04}">
      <dgm:prSet/>
      <dgm:spPr/>
      <dgm:t>
        <a:bodyPr/>
        <a:lstStyle/>
        <a:p>
          <a:pPr rtl="1"/>
          <a:endParaRPr lang="ar-SA"/>
        </a:p>
      </dgm:t>
    </dgm:pt>
    <dgm:pt modelId="{72129A72-ED3C-4A85-BAF2-4DCC8C888945}">
      <dgm:prSet phldrT="[نص]" custT="1"/>
      <dgm:spPr/>
      <dgm:t>
        <a:bodyPr/>
        <a:lstStyle/>
        <a:p>
          <a:pPr rtl="1"/>
          <a:r>
            <a:rPr lang="ar-SA" sz="3200" dirty="0" smtClean="0"/>
            <a:t>نضح التلاميذ</a:t>
          </a:r>
          <a:endParaRPr lang="ar-SA" sz="3200" dirty="0"/>
        </a:p>
      </dgm:t>
    </dgm:pt>
    <dgm:pt modelId="{B3B3C1F0-718B-45E2-84D7-72A0FC125172}" type="parTrans" cxnId="{61DF9355-640D-459D-841A-E38CFF30ABE1}">
      <dgm:prSet/>
      <dgm:spPr/>
      <dgm:t>
        <a:bodyPr/>
        <a:lstStyle/>
        <a:p>
          <a:pPr rtl="1"/>
          <a:endParaRPr lang="ar-SA"/>
        </a:p>
      </dgm:t>
    </dgm:pt>
    <dgm:pt modelId="{042EE971-1E75-4E98-AB7A-892D1A82FA3E}" type="sibTrans" cxnId="{61DF9355-640D-459D-841A-E38CFF30ABE1}">
      <dgm:prSet/>
      <dgm:spPr/>
      <dgm:t>
        <a:bodyPr/>
        <a:lstStyle/>
        <a:p>
          <a:pPr rtl="1"/>
          <a:endParaRPr lang="ar-SA"/>
        </a:p>
      </dgm:t>
    </dgm:pt>
    <dgm:pt modelId="{966DDCAF-EA34-4986-8159-F40075C1D523}">
      <dgm:prSet custT="1"/>
      <dgm:spPr/>
      <dgm:t>
        <a:bodyPr/>
        <a:lstStyle/>
        <a:p>
          <a:pPr rtl="1"/>
          <a:r>
            <a:rPr lang="ar-SA" sz="3200" dirty="0" smtClean="0"/>
            <a:t>مشاركة التلاميذ </a:t>
          </a:r>
          <a:endParaRPr lang="ar-SA" sz="3200" dirty="0"/>
        </a:p>
      </dgm:t>
    </dgm:pt>
    <dgm:pt modelId="{A0B7AB45-063E-4788-BF0B-BCDA62C3D06A}" type="parTrans" cxnId="{EAE46A7C-E054-43CF-93D9-09E763C89C46}">
      <dgm:prSet/>
      <dgm:spPr/>
      <dgm:t>
        <a:bodyPr/>
        <a:lstStyle/>
        <a:p>
          <a:pPr rtl="1"/>
          <a:endParaRPr lang="ar-SA"/>
        </a:p>
      </dgm:t>
    </dgm:pt>
    <dgm:pt modelId="{B14449FF-115E-4577-B9BF-46D9487321FB}" type="sibTrans" cxnId="{EAE46A7C-E054-43CF-93D9-09E763C89C46}">
      <dgm:prSet/>
      <dgm:spPr/>
      <dgm:t>
        <a:bodyPr/>
        <a:lstStyle/>
        <a:p>
          <a:pPr rtl="1"/>
          <a:endParaRPr lang="ar-SA"/>
        </a:p>
      </dgm:t>
    </dgm:pt>
    <dgm:pt modelId="{72782D24-ACC3-46E7-83B1-ABC0B8BA3901}">
      <dgm:prSet custT="1"/>
      <dgm:spPr/>
      <dgm:t>
        <a:bodyPr/>
        <a:lstStyle/>
        <a:p>
          <a:pPr rtl="1"/>
          <a:r>
            <a:rPr lang="ar-SA" sz="3200" dirty="0" smtClean="0"/>
            <a:t>الزمن  و الامكانات</a:t>
          </a:r>
          <a:endParaRPr lang="ar-SA" sz="3200" dirty="0"/>
        </a:p>
      </dgm:t>
    </dgm:pt>
    <dgm:pt modelId="{44F6C08B-8375-45C7-B7BE-98C3D3AC549F}" type="parTrans" cxnId="{DB2409D9-119D-4892-AA31-861C28379D2A}">
      <dgm:prSet/>
      <dgm:spPr/>
      <dgm:t>
        <a:bodyPr/>
        <a:lstStyle/>
        <a:p>
          <a:pPr rtl="1"/>
          <a:endParaRPr lang="ar-SA"/>
        </a:p>
      </dgm:t>
    </dgm:pt>
    <dgm:pt modelId="{CF1F23AB-1FCE-4604-BC4E-17B44B727E44}" type="sibTrans" cxnId="{DB2409D9-119D-4892-AA31-861C28379D2A}">
      <dgm:prSet/>
      <dgm:spPr/>
      <dgm:t>
        <a:bodyPr/>
        <a:lstStyle/>
        <a:p>
          <a:pPr rtl="1"/>
          <a:endParaRPr lang="ar-SA"/>
        </a:p>
      </dgm:t>
    </dgm:pt>
    <dgm:pt modelId="{54C881A3-4B15-4063-A2F1-1DE7509C150C}">
      <dgm:prSet custT="1"/>
      <dgm:spPr/>
      <dgm:t>
        <a:bodyPr/>
        <a:lstStyle/>
        <a:p>
          <a:pPr rtl="1"/>
          <a:r>
            <a:rPr lang="ar-SA" sz="3200" dirty="0" smtClean="0"/>
            <a:t>التنوع</a:t>
          </a:r>
          <a:r>
            <a:rPr lang="ar-SA" sz="1600" dirty="0" smtClean="0"/>
            <a:t> </a:t>
          </a:r>
          <a:endParaRPr lang="ar-SA" sz="1600" dirty="0"/>
        </a:p>
      </dgm:t>
    </dgm:pt>
    <dgm:pt modelId="{06BCCDD3-9186-457A-8121-9D8667A76ADF}" type="parTrans" cxnId="{A0DB0D4E-F85D-4520-A3DC-28321CE5E21C}">
      <dgm:prSet/>
      <dgm:spPr/>
      <dgm:t>
        <a:bodyPr/>
        <a:lstStyle/>
        <a:p>
          <a:pPr rtl="1"/>
          <a:endParaRPr lang="ar-SA"/>
        </a:p>
      </dgm:t>
    </dgm:pt>
    <dgm:pt modelId="{9965B9D9-6ED1-4774-84D1-9E310371D62F}" type="sibTrans" cxnId="{A0DB0D4E-F85D-4520-A3DC-28321CE5E21C}">
      <dgm:prSet/>
      <dgm:spPr/>
      <dgm:t>
        <a:bodyPr/>
        <a:lstStyle/>
        <a:p>
          <a:pPr rtl="1"/>
          <a:endParaRPr lang="ar-SA"/>
        </a:p>
      </dgm:t>
    </dgm:pt>
    <dgm:pt modelId="{364BBC85-3490-4936-9B71-5A917AC48129}" type="pres">
      <dgm:prSet presAssocID="{3B056F65-271C-4827-AA65-1CAD7B5EAA2E}" presName="linear" presStyleCnt="0">
        <dgm:presLayoutVars>
          <dgm:dir/>
          <dgm:animLvl val="lvl"/>
          <dgm:resizeHandles val="exact"/>
        </dgm:presLayoutVars>
      </dgm:prSet>
      <dgm:spPr/>
      <dgm:t>
        <a:bodyPr/>
        <a:lstStyle/>
        <a:p>
          <a:pPr rtl="1"/>
          <a:endParaRPr lang="ar-SA"/>
        </a:p>
      </dgm:t>
    </dgm:pt>
    <dgm:pt modelId="{D8968D28-9051-45EE-93C5-853B47B1D53F}" type="pres">
      <dgm:prSet presAssocID="{C624CD90-B20A-4A46-AD0A-5A1B4DBF0C3B}" presName="parentLin" presStyleCnt="0"/>
      <dgm:spPr/>
    </dgm:pt>
    <dgm:pt modelId="{1B9CE4BA-8761-4F81-A54D-FD134B948FD9}" type="pres">
      <dgm:prSet presAssocID="{C624CD90-B20A-4A46-AD0A-5A1B4DBF0C3B}" presName="parentLeftMargin" presStyleLbl="node1" presStyleIdx="0" presStyleCnt="6"/>
      <dgm:spPr/>
      <dgm:t>
        <a:bodyPr/>
        <a:lstStyle/>
        <a:p>
          <a:pPr rtl="1"/>
          <a:endParaRPr lang="ar-SA"/>
        </a:p>
      </dgm:t>
    </dgm:pt>
    <dgm:pt modelId="{5590615A-2622-40F4-8BD3-97DF2A9D75CD}" type="pres">
      <dgm:prSet presAssocID="{C624CD90-B20A-4A46-AD0A-5A1B4DBF0C3B}" presName="parentText" presStyleLbl="node1" presStyleIdx="0" presStyleCnt="6">
        <dgm:presLayoutVars>
          <dgm:chMax val="0"/>
          <dgm:bulletEnabled val="1"/>
        </dgm:presLayoutVars>
      </dgm:prSet>
      <dgm:spPr/>
      <dgm:t>
        <a:bodyPr/>
        <a:lstStyle/>
        <a:p>
          <a:pPr rtl="1"/>
          <a:endParaRPr lang="ar-SA"/>
        </a:p>
      </dgm:t>
    </dgm:pt>
    <dgm:pt modelId="{3300E5A7-A8C3-42FA-BFBF-AFD691CC611C}" type="pres">
      <dgm:prSet presAssocID="{C624CD90-B20A-4A46-AD0A-5A1B4DBF0C3B}" presName="negativeSpace" presStyleCnt="0"/>
      <dgm:spPr/>
    </dgm:pt>
    <dgm:pt modelId="{132B47AE-67E6-43A5-9F18-A3BC8C5246A2}" type="pres">
      <dgm:prSet presAssocID="{C624CD90-B20A-4A46-AD0A-5A1B4DBF0C3B}" presName="childText" presStyleLbl="conFgAcc1" presStyleIdx="0" presStyleCnt="6">
        <dgm:presLayoutVars>
          <dgm:bulletEnabled val="1"/>
        </dgm:presLayoutVars>
      </dgm:prSet>
      <dgm:spPr/>
    </dgm:pt>
    <dgm:pt modelId="{B0DCF045-4BB7-4206-AFB9-316394A47AC7}" type="pres">
      <dgm:prSet presAssocID="{8CD4665D-5C7E-4200-B853-1B4B698D106A}" presName="spaceBetweenRectangles" presStyleCnt="0"/>
      <dgm:spPr/>
    </dgm:pt>
    <dgm:pt modelId="{E425C47A-A9B7-4FA5-8AE6-59994C304A64}" type="pres">
      <dgm:prSet presAssocID="{FA8CBE96-4B83-4AA8-97C1-472679B0D318}" presName="parentLin" presStyleCnt="0"/>
      <dgm:spPr/>
    </dgm:pt>
    <dgm:pt modelId="{9D0F48C9-C125-48DA-896A-C5E78B2E372D}" type="pres">
      <dgm:prSet presAssocID="{FA8CBE96-4B83-4AA8-97C1-472679B0D318}" presName="parentLeftMargin" presStyleLbl="node1" presStyleIdx="0" presStyleCnt="6"/>
      <dgm:spPr/>
      <dgm:t>
        <a:bodyPr/>
        <a:lstStyle/>
        <a:p>
          <a:pPr rtl="1"/>
          <a:endParaRPr lang="ar-SA"/>
        </a:p>
      </dgm:t>
    </dgm:pt>
    <dgm:pt modelId="{DE8DDC47-BE7D-4537-B42A-E942E63C4ABE}" type="pres">
      <dgm:prSet presAssocID="{FA8CBE96-4B83-4AA8-97C1-472679B0D318}" presName="parentText" presStyleLbl="node1" presStyleIdx="1" presStyleCnt="6">
        <dgm:presLayoutVars>
          <dgm:chMax val="0"/>
          <dgm:bulletEnabled val="1"/>
        </dgm:presLayoutVars>
      </dgm:prSet>
      <dgm:spPr/>
      <dgm:t>
        <a:bodyPr/>
        <a:lstStyle/>
        <a:p>
          <a:pPr rtl="1"/>
          <a:endParaRPr lang="ar-SA"/>
        </a:p>
      </dgm:t>
    </dgm:pt>
    <dgm:pt modelId="{CFDC0BF1-34A9-4FBC-9C12-7E47B489D4F5}" type="pres">
      <dgm:prSet presAssocID="{FA8CBE96-4B83-4AA8-97C1-472679B0D318}" presName="negativeSpace" presStyleCnt="0"/>
      <dgm:spPr/>
    </dgm:pt>
    <dgm:pt modelId="{69DB7693-F49C-4E52-BA83-9E136A3725B6}" type="pres">
      <dgm:prSet presAssocID="{FA8CBE96-4B83-4AA8-97C1-472679B0D318}" presName="childText" presStyleLbl="conFgAcc1" presStyleIdx="1" presStyleCnt="6">
        <dgm:presLayoutVars>
          <dgm:bulletEnabled val="1"/>
        </dgm:presLayoutVars>
      </dgm:prSet>
      <dgm:spPr/>
    </dgm:pt>
    <dgm:pt modelId="{EC275566-8777-4B2E-8B0B-213828FC5A36}" type="pres">
      <dgm:prSet presAssocID="{2C93A4C4-CE79-4263-8AFA-68B7ADA454C2}" presName="spaceBetweenRectangles" presStyleCnt="0"/>
      <dgm:spPr/>
    </dgm:pt>
    <dgm:pt modelId="{7C79A45C-812B-4C82-8DF1-E0A0492DAEAF}" type="pres">
      <dgm:prSet presAssocID="{72129A72-ED3C-4A85-BAF2-4DCC8C888945}" presName="parentLin" presStyleCnt="0"/>
      <dgm:spPr/>
    </dgm:pt>
    <dgm:pt modelId="{176744E6-4840-4875-944E-F3A042404A4D}" type="pres">
      <dgm:prSet presAssocID="{72129A72-ED3C-4A85-BAF2-4DCC8C888945}" presName="parentLeftMargin" presStyleLbl="node1" presStyleIdx="1" presStyleCnt="6"/>
      <dgm:spPr/>
      <dgm:t>
        <a:bodyPr/>
        <a:lstStyle/>
        <a:p>
          <a:pPr rtl="1"/>
          <a:endParaRPr lang="ar-SA"/>
        </a:p>
      </dgm:t>
    </dgm:pt>
    <dgm:pt modelId="{041AFFB0-E820-461B-ADBC-C298241F2616}" type="pres">
      <dgm:prSet presAssocID="{72129A72-ED3C-4A85-BAF2-4DCC8C888945}" presName="parentText" presStyleLbl="node1" presStyleIdx="2" presStyleCnt="6">
        <dgm:presLayoutVars>
          <dgm:chMax val="0"/>
          <dgm:bulletEnabled val="1"/>
        </dgm:presLayoutVars>
      </dgm:prSet>
      <dgm:spPr/>
      <dgm:t>
        <a:bodyPr/>
        <a:lstStyle/>
        <a:p>
          <a:pPr rtl="1"/>
          <a:endParaRPr lang="ar-SA"/>
        </a:p>
      </dgm:t>
    </dgm:pt>
    <dgm:pt modelId="{2C2209A4-B331-4B49-A4D9-5DFD84CBA65B}" type="pres">
      <dgm:prSet presAssocID="{72129A72-ED3C-4A85-BAF2-4DCC8C888945}" presName="negativeSpace" presStyleCnt="0"/>
      <dgm:spPr/>
    </dgm:pt>
    <dgm:pt modelId="{4EB5AF0A-6D97-48EA-B295-93D17A885F7F}" type="pres">
      <dgm:prSet presAssocID="{72129A72-ED3C-4A85-BAF2-4DCC8C888945}" presName="childText" presStyleLbl="conFgAcc1" presStyleIdx="2" presStyleCnt="6">
        <dgm:presLayoutVars>
          <dgm:bulletEnabled val="1"/>
        </dgm:presLayoutVars>
      </dgm:prSet>
      <dgm:spPr/>
    </dgm:pt>
    <dgm:pt modelId="{FA6B7B21-70BF-4A89-B013-FFD58EF9EEBF}" type="pres">
      <dgm:prSet presAssocID="{042EE971-1E75-4E98-AB7A-892D1A82FA3E}" presName="spaceBetweenRectangles" presStyleCnt="0"/>
      <dgm:spPr/>
    </dgm:pt>
    <dgm:pt modelId="{E9CF80EC-96C4-4053-9910-5D4200DCE27E}" type="pres">
      <dgm:prSet presAssocID="{72782D24-ACC3-46E7-83B1-ABC0B8BA3901}" presName="parentLin" presStyleCnt="0"/>
      <dgm:spPr/>
    </dgm:pt>
    <dgm:pt modelId="{D73A929C-3D41-42F3-BE47-AB87A70B00CF}" type="pres">
      <dgm:prSet presAssocID="{72782D24-ACC3-46E7-83B1-ABC0B8BA3901}" presName="parentLeftMargin" presStyleLbl="node1" presStyleIdx="2" presStyleCnt="6"/>
      <dgm:spPr/>
      <dgm:t>
        <a:bodyPr/>
        <a:lstStyle/>
        <a:p>
          <a:pPr rtl="1"/>
          <a:endParaRPr lang="ar-SA"/>
        </a:p>
      </dgm:t>
    </dgm:pt>
    <dgm:pt modelId="{BFF05673-0DA2-4878-AE80-6ED63BC09D30}" type="pres">
      <dgm:prSet presAssocID="{72782D24-ACC3-46E7-83B1-ABC0B8BA3901}" presName="parentText" presStyleLbl="node1" presStyleIdx="3" presStyleCnt="6">
        <dgm:presLayoutVars>
          <dgm:chMax val="0"/>
          <dgm:bulletEnabled val="1"/>
        </dgm:presLayoutVars>
      </dgm:prSet>
      <dgm:spPr/>
      <dgm:t>
        <a:bodyPr/>
        <a:lstStyle/>
        <a:p>
          <a:pPr rtl="1"/>
          <a:endParaRPr lang="ar-SA"/>
        </a:p>
      </dgm:t>
    </dgm:pt>
    <dgm:pt modelId="{9CECDF43-1AF0-47EF-8E3F-B67BAC011F01}" type="pres">
      <dgm:prSet presAssocID="{72782D24-ACC3-46E7-83B1-ABC0B8BA3901}" presName="negativeSpace" presStyleCnt="0"/>
      <dgm:spPr/>
    </dgm:pt>
    <dgm:pt modelId="{942DE6F7-C555-46DA-BA32-3C31A6739BCE}" type="pres">
      <dgm:prSet presAssocID="{72782D24-ACC3-46E7-83B1-ABC0B8BA3901}" presName="childText" presStyleLbl="conFgAcc1" presStyleIdx="3" presStyleCnt="6">
        <dgm:presLayoutVars>
          <dgm:bulletEnabled val="1"/>
        </dgm:presLayoutVars>
      </dgm:prSet>
      <dgm:spPr/>
    </dgm:pt>
    <dgm:pt modelId="{A5DC373F-7458-46D6-88C7-351D91DCEBBD}" type="pres">
      <dgm:prSet presAssocID="{CF1F23AB-1FCE-4604-BC4E-17B44B727E44}" presName="spaceBetweenRectangles" presStyleCnt="0"/>
      <dgm:spPr/>
    </dgm:pt>
    <dgm:pt modelId="{D8EF184B-B763-4F49-96B2-DE4A9427626C}" type="pres">
      <dgm:prSet presAssocID="{54C881A3-4B15-4063-A2F1-1DE7509C150C}" presName="parentLin" presStyleCnt="0"/>
      <dgm:spPr/>
    </dgm:pt>
    <dgm:pt modelId="{CE031202-4035-47BC-A6DE-88771FA09E08}" type="pres">
      <dgm:prSet presAssocID="{54C881A3-4B15-4063-A2F1-1DE7509C150C}" presName="parentLeftMargin" presStyleLbl="node1" presStyleIdx="3" presStyleCnt="6"/>
      <dgm:spPr/>
      <dgm:t>
        <a:bodyPr/>
        <a:lstStyle/>
        <a:p>
          <a:pPr rtl="1"/>
          <a:endParaRPr lang="ar-SA"/>
        </a:p>
      </dgm:t>
    </dgm:pt>
    <dgm:pt modelId="{FB6B342A-C264-4E63-B56C-F073A35AB332}" type="pres">
      <dgm:prSet presAssocID="{54C881A3-4B15-4063-A2F1-1DE7509C150C}" presName="parentText" presStyleLbl="node1" presStyleIdx="4" presStyleCnt="6">
        <dgm:presLayoutVars>
          <dgm:chMax val="0"/>
          <dgm:bulletEnabled val="1"/>
        </dgm:presLayoutVars>
      </dgm:prSet>
      <dgm:spPr/>
      <dgm:t>
        <a:bodyPr/>
        <a:lstStyle/>
        <a:p>
          <a:pPr rtl="1"/>
          <a:endParaRPr lang="ar-SA"/>
        </a:p>
      </dgm:t>
    </dgm:pt>
    <dgm:pt modelId="{B290B968-5796-4FAC-B1B1-DD826219EEE8}" type="pres">
      <dgm:prSet presAssocID="{54C881A3-4B15-4063-A2F1-1DE7509C150C}" presName="negativeSpace" presStyleCnt="0"/>
      <dgm:spPr/>
    </dgm:pt>
    <dgm:pt modelId="{9D9A6DB9-E27F-4BF7-A09C-0EBD16D10B0B}" type="pres">
      <dgm:prSet presAssocID="{54C881A3-4B15-4063-A2F1-1DE7509C150C}" presName="childText" presStyleLbl="conFgAcc1" presStyleIdx="4" presStyleCnt="6">
        <dgm:presLayoutVars>
          <dgm:bulletEnabled val="1"/>
        </dgm:presLayoutVars>
      </dgm:prSet>
      <dgm:spPr/>
    </dgm:pt>
    <dgm:pt modelId="{26D7BD68-DE95-4198-A13C-C070204BE7F9}" type="pres">
      <dgm:prSet presAssocID="{9965B9D9-6ED1-4774-84D1-9E310371D62F}" presName="spaceBetweenRectangles" presStyleCnt="0"/>
      <dgm:spPr/>
    </dgm:pt>
    <dgm:pt modelId="{A2E71D41-8CE2-49E3-99E8-59F24E51A83C}" type="pres">
      <dgm:prSet presAssocID="{966DDCAF-EA34-4986-8159-F40075C1D523}" presName="parentLin" presStyleCnt="0"/>
      <dgm:spPr/>
    </dgm:pt>
    <dgm:pt modelId="{995CD7D3-20D8-4076-A49B-B4C42D6E7CCF}" type="pres">
      <dgm:prSet presAssocID="{966DDCAF-EA34-4986-8159-F40075C1D523}" presName="parentLeftMargin" presStyleLbl="node1" presStyleIdx="4" presStyleCnt="6"/>
      <dgm:spPr/>
      <dgm:t>
        <a:bodyPr/>
        <a:lstStyle/>
        <a:p>
          <a:pPr rtl="1"/>
          <a:endParaRPr lang="ar-SA"/>
        </a:p>
      </dgm:t>
    </dgm:pt>
    <dgm:pt modelId="{E6117B34-59C4-4448-AF87-B9B6E2767D70}" type="pres">
      <dgm:prSet presAssocID="{966DDCAF-EA34-4986-8159-F40075C1D523}" presName="parentText" presStyleLbl="node1" presStyleIdx="5" presStyleCnt="6">
        <dgm:presLayoutVars>
          <dgm:chMax val="0"/>
          <dgm:bulletEnabled val="1"/>
        </dgm:presLayoutVars>
      </dgm:prSet>
      <dgm:spPr/>
      <dgm:t>
        <a:bodyPr/>
        <a:lstStyle/>
        <a:p>
          <a:pPr rtl="1"/>
          <a:endParaRPr lang="ar-SA"/>
        </a:p>
      </dgm:t>
    </dgm:pt>
    <dgm:pt modelId="{D8B6ADD0-FDB6-4796-A146-9BACF6AA59FA}" type="pres">
      <dgm:prSet presAssocID="{966DDCAF-EA34-4986-8159-F40075C1D523}" presName="negativeSpace" presStyleCnt="0"/>
      <dgm:spPr/>
    </dgm:pt>
    <dgm:pt modelId="{F4E0E69B-4F89-44E4-AD65-AAB6187D8C5D}" type="pres">
      <dgm:prSet presAssocID="{966DDCAF-EA34-4986-8159-F40075C1D523}" presName="childText" presStyleLbl="conFgAcc1" presStyleIdx="5" presStyleCnt="6">
        <dgm:presLayoutVars>
          <dgm:bulletEnabled val="1"/>
        </dgm:presLayoutVars>
      </dgm:prSet>
      <dgm:spPr/>
    </dgm:pt>
  </dgm:ptLst>
  <dgm:cxnLst>
    <dgm:cxn modelId="{400E4941-868B-469A-A50B-DF107523B1A8}" type="presOf" srcId="{72782D24-ACC3-46E7-83B1-ABC0B8BA3901}" destId="{D73A929C-3D41-42F3-BE47-AB87A70B00CF}" srcOrd="0" destOrd="0" presId="urn:microsoft.com/office/officeart/2005/8/layout/list1"/>
    <dgm:cxn modelId="{12945384-E419-4AA6-932B-23A66012D777}" type="presOf" srcId="{966DDCAF-EA34-4986-8159-F40075C1D523}" destId="{995CD7D3-20D8-4076-A49B-B4C42D6E7CCF}" srcOrd="0" destOrd="0" presId="urn:microsoft.com/office/officeart/2005/8/layout/list1"/>
    <dgm:cxn modelId="{BFD034C8-1F79-4F39-A51F-300ACF791656}" type="presOf" srcId="{966DDCAF-EA34-4986-8159-F40075C1D523}" destId="{E6117B34-59C4-4448-AF87-B9B6E2767D70}" srcOrd="1" destOrd="0" presId="urn:microsoft.com/office/officeart/2005/8/layout/list1"/>
    <dgm:cxn modelId="{9873ED2A-F7A5-402C-AD36-C12ECAC5DA04}" srcId="{3B056F65-271C-4827-AA65-1CAD7B5EAA2E}" destId="{FA8CBE96-4B83-4AA8-97C1-472679B0D318}" srcOrd="1" destOrd="0" parTransId="{EF3C176A-5A8C-4AA2-AFC7-8B6D68F40B92}" sibTransId="{2C93A4C4-CE79-4263-8AFA-68B7ADA454C2}"/>
    <dgm:cxn modelId="{3CC2ECD6-47BD-438E-BBA0-AE64B56BBDB3}" type="presOf" srcId="{54C881A3-4B15-4063-A2F1-1DE7509C150C}" destId="{CE031202-4035-47BC-A6DE-88771FA09E08}" srcOrd="0" destOrd="0" presId="urn:microsoft.com/office/officeart/2005/8/layout/list1"/>
    <dgm:cxn modelId="{C5C60A8A-CBA4-47CB-B58A-54434F8ADC5A}" type="presOf" srcId="{FA8CBE96-4B83-4AA8-97C1-472679B0D318}" destId="{DE8DDC47-BE7D-4537-B42A-E942E63C4ABE}" srcOrd="1" destOrd="0" presId="urn:microsoft.com/office/officeart/2005/8/layout/list1"/>
    <dgm:cxn modelId="{F46CE60C-BB35-43C1-910A-C1D7418C3956}" type="presOf" srcId="{72129A72-ED3C-4A85-BAF2-4DCC8C888945}" destId="{041AFFB0-E820-461B-ADBC-C298241F2616}" srcOrd="1" destOrd="0" presId="urn:microsoft.com/office/officeart/2005/8/layout/list1"/>
    <dgm:cxn modelId="{57CEF674-BB67-42AF-8B65-ACD7F60FC54B}" srcId="{3B056F65-271C-4827-AA65-1CAD7B5EAA2E}" destId="{C624CD90-B20A-4A46-AD0A-5A1B4DBF0C3B}" srcOrd="0" destOrd="0" parTransId="{7DAE1249-D0C7-4F29-B269-823FF088C0FE}" sibTransId="{8CD4665D-5C7E-4200-B853-1B4B698D106A}"/>
    <dgm:cxn modelId="{A53D2033-EC70-4AEC-8A66-BE59982FFDC5}" type="presOf" srcId="{72129A72-ED3C-4A85-BAF2-4DCC8C888945}" destId="{176744E6-4840-4875-944E-F3A042404A4D}" srcOrd="0" destOrd="0" presId="urn:microsoft.com/office/officeart/2005/8/layout/list1"/>
    <dgm:cxn modelId="{5E57B13B-0769-4D55-AD51-263096D2C906}" type="presOf" srcId="{72782D24-ACC3-46E7-83B1-ABC0B8BA3901}" destId="{BFF05673-0DA2-4878-AE80-6ED63BC09D30}" srcOrd="1" destOrd="0" presId="urn:microsoft.com/office/officeart/2005/8/layout/list1"/>
    <dgm:cxn modelId="{716D5BBD-26B3-4B8E-A78C-CED6CC3694DF}" type="presOf" srcId="{3B056F65-271C-4827-AA65-1CAD7B5EAA2E}" destId="{364BBC85-3490-4936-9B71-5A917AC48129}" srcOrd="0" destOrd="0" presId="urn:microsoft.com/office/officeart/2005/8/layout/list1"/>
    <dgm:cxn modelId="{EAE46A7C-E054-43CF-93D9-09E763C89C46}" srcId="{3B056F65-271C-4827-AA65-1CAD7B5EAA2E}" destId="{966DDCAF-EA34-4986-8159-F40075C1D523}" srcOrd="5" destOrd="0" parTransId="{A0B7AB45-063E-4788-BF0B-BCDA62C3D06A}" sibTransId="{B14449FF-115E-4577-B9BF-46D9487321FB}"/>
    <dgm:cxn modelId="{9A757551-30F4-43E2-BDC0-44942884E2A1}" type="presOf" srcId="{54C881A3-4B15-4063-A2F1-1DE7509C150C}" destId="{FB6B342A-C264-4E63-B56C-F073A35AB332}" srcOrd="1" destOrd="0" presId="urn:microsoft.com/office/officeart/2005/8/layout/list1"/>
    <dgm:cxn modelId="{25CD9E9F-ACDA-4C45-AE61-877A7AEAFAEC}" type="presOf" srcId="{FA8CBE96-4B83-4AA8-97C1-472679B0D318}" destId="{9D0F48C9-C125-48DA-896A-C5E78B2E372D}" srcOrd="0" destOrd="0" presId="urn:microsoft.com/office/officeart/2005/8/layout/list1"/>
    <dgm:cxn modelId="{6A5F194F-B872-40E7-8584-F4E62A308AD7}" type="presOf" srcId="{C624CD90-B20A-4A46-AD0A-5A1B4DBF0C3B}" destId="{5590615A-2622-40F4-8BD3-97DF2A9D75CD}" srcOrd="1" destOrd="0" presId="urn:microsoft.com/office/officeart/2005/8/layout/list1"/>
    <dgm:cxn modelId="{61DF9355-640D-459D-841A-E38CFF30ABE1}" srcId="{3B056F65-271C-4827-AA65-1CAD7B5EAA2E}" destId="{72129A72-ED3C-4A85-BAF2-4DCC8C888945}" srcOrd="2" destOrd="0" parTransId="{B3B3C1F0-718B-45E2-84D7-72A0FC125172}" sibTransId="{042EE971-1E75-4E98-AB7A-892D1A82FA3E}"/>
    <dgm:cxn modelId="{EA39DA5E-BB0A-4780-A734-8E6232CDEF62}" type="presOf" srcId="{C624CD90-B20A-4A46-AD0A-5A1B4DBF0C3B}" destId="{1B9CE4BA-8761-4F81-A54D-FD134B948FD9}" srcOrd="0" destOrd="0" presId="urn:microsoft.com/office/officeart/2005/8/layout/list1"/>
    <dgm:cxn modelId="{DB2409D9-119D-4892-AA31-861C28379D2A}" srcId="{3B056F65-271C-4827-AA65-1CAD7B5EAA2E}" destId="{72782D24-ACC3-46E7-83B1-ABC0B8BA3901}" srcOrd="3" destOrd="0" parTransId="{44F6C08B-8375-45C7-B7BE-98C3D3AC549F}" sibTransId="{CF1F23AB-1FCE-4604-BC4E-17B44B727E44}"/>
    <dgm:cxn modelId="{A0DB0D4E-F85D-4520-A3DC-28321CE5E21C}" srcId="{3B056F65-271C-4827-AA65-1CAD7B5EAA2E}" destId="{54C881A3-4B15-4063-A2F1-1DE7509C150C}" srcOrd="4" destOrd="0" parTransId="{06BCCDD3-9186-457A-8121-9D8667A76ADF}" sibTransId="{9965B9D9-6ED1-4774-84D1-9E310371D62F}"/>
    <dgm:cxn modelId="{9CAB9324-7A78-4D95-9DC1-F3F015D3FFB4}" type="presParOf" srcId="{364BBC85-3490-4936-9B71-5A917AC48129}" destId="{D8968D28-9051-45EE-93C5-853B47B1D53F}" srcOrd="0" destOrd="0" presId="urn:microsoft.com/office/officeart/2005/8/layout/list1"/>
    <dgm:cxn modelId="{75294E97-5969-4BA0-9B4C-CE5CD86F8192}" type="presParOf" srcId="{D8968D28-9051-45EE-93C5-853B47B1D53F}" destId="{1B9CE4BA-8761-4F81-A54D-FD134B948FD9}" srcOrd="0" destOrd="0" presId="urn:microsoft.com/office/officeart/2005/8/layout/list1"/>
    <dgm:cxn modelId="{48DC8013-C46D-4EAB-9347-BCB1CA820246}" type="presParOf" srcId="{D8968D28-9051-45EE-93C5-853B47B1D53F}" destId="{5590615A-2622-40F4-8BD3-97DF2A9D75CD}" srcOrd="1" destOrd="0" presId="urn:microsoft.com/office/officeart/2005/8/layout/list1"/>
    <dgm:cxn modelId="{D53D7BD7-C5E1-46A5-A774-A94F9BE2C5CE}" type="presParOf" srcId="{364BBC85-3490-4936-9B71-5A917AC48129}" destId="{3300E5A7-A8C3-42FA-BFBF-AFD691CC611C}" srcOrd="1" destOrd="0" presId="urn:microsoft.com/office/officeart/2005/8/layout/list1"/>
    <dgm:cxn modelId="{7A44B65D-5FEB-4A9B-B682-346447C7B1C6}" type="presParOf" srcId="{364BBC85-3490-4936-9B71-5A917AC48129}" destId="{132B47AE-67E6-43A5-9F18-A3BC8C5246A2}" srcOrd="2" destOrd="0" presId="urn:microsoft.com/office/officeart/2005/8/layout/list1"/>
    <dgm:cxn modelId="{C6909682-E42E-45B2-A6CF-6DD0DCF9AC9F}" type="presParOf" srcId="{364BBC85-3490-4936-9B71-5A917AC48129}" destId="{B0DCF045-4BB7-4206-AFB9-316394A47AC7}" srcOrd="3" destOrd="0" presId="urn:microsoft.com/office/officeart/2005/8/layout/list1"/>
    <dgm:cxn modelId="{5E397B0D-41B4-4A41-9EB6-6948129C690E}" type="presParOf" srcId="{364BBC85-3490-4936-9B71-5A917AC48129}" destId="{E425C47A-A9B7-4FA5-8AE6-59994C304A64}" srcOrd="4" destOrd="0" presId="urn:microsoft.com/office/officeart/2005/8/layout/list1"/>
    <dgm:cxn modelId="{09D62DD5-0507-42B6-B879-CCF83B97BDD6}" type="presParOf" srcId="{E425C47A-A9B7-4FA5-8AE6-59994C304A64}" destId="{9D0F48C9-C125-48DA-896A-C5E78B2E372D}" srcOrd="0" destOrd="0" presId="urn:microsoft.com/office/officeart/2005/8/layout/list1"/>
    <dgm:cxn modelId="{B03EC1A0-C651-41E0-A696-397204E02B11}" type="presParOf" srcId="{E425C47A-A9B7-4FA5-8AE6-59994C304A64}" destId="{DE8DDC47-BE7D-4537-B42A-E942E63C4ABE}" srcOrd="1" destOrd="0" presId="urn:microsoft.com/office/officeart/2005/8/layout/list1"/>
    <dgm:cxn modelId="{EF58921D-099F-46E1-8822-458C514E4CDD}" type="presParOf" srcId="{364BBC85-3490-4936-9B71-5A917AC48129}" destId="{CFDC0BF1-34A9-4FBC-9C12-7E47B489D4F5}" srcOrd="5" destOrd="0" presId="urn:microsoft.com/office/officeart/2005/8/layout/list1"/>
    <dgm:cxn modelId="{CEE34DF9-D794-4C9C-AE05-C250414E87D1}" type="presParOf" srcId="{364BBC85-3490-4936-9B71-5A917AC48129}" destId="{69DB7693-F49C-4E52-BA83-9E136A3725B6}" srcOrd="6" destOrd="0" presId="urn:microsoft.com/office/officeart/2005/8/layout/list1"/>
    <dgm:cxn modelId="{CF98A2F6-086A-41F3-A9D1-422162773234}" type="presParOf" srcId="{364BBC85-3490-4936-9B71-5A917AC48129}" destId="{EC275566-8777-4B2E-8B0B-213828FC5A36}" srcOrd="7" destOrd="0" presId="urn:microsoft.com/office/officeart/2005/8/layout/list1"/>
    <dgm:cxn modelId="{907809DA-9B87-4E4C-9552-83F8CB9ED8CE}" type="presParOf" srcId="{364BBC85-3490-4936-9B71-5A917AC48129}" destId="{7C79A45C-812B-4C82-8DF1-E0A0492DAEAF}" srcOrd="8" destOrd="0" presId="urn:microsoft.com/office/officeart/2005/8/layout/list1"/>
    <dgm:cxn modelId="{BD0998E2-248F-4A01-BC72-B42C2C08C9CE}" type="presParOf" srcId="{7C79A45C-812B-4C82-8DF1-E0A0492DAEAF}" destId="{176744E6-4840-4875-944E-F3A042404A4D}" srcOrd="0" destOrd="0" presId="urn:microsoft.com/office/officeart/2005/8/layout/list1"/>
    <dgm:cxn modelId="{95951B60-6216-4C12-B30A-6B9B77101E9A}" type="presParOf" srcId="{7C79A45C-812B-4C82-8DF1-E0A0492DAEAF}" destId="{041AFFB0-E820-461B-ADBC-C298241F2616}" srcOrd="1" destOrd="0" presId="urn:microsoft.com/office/officeart/2005/8/layout/list1"/>
    <dgm:cxn modelId="{044C7400-83B3-4A1A-8EFF-1D81E07BC77F}" type="presParOf" srcId="{364BBC85-3490-4936-9B71-5A917AC48129}" destId="{2C2209A4-B331-4B49-A4D9-5DFD84CBA65B}" srcOrd="9" destOrd="0" presId="urn:microsoft.com/office/officeart/2005/8/layout/list1"/>
    <dgm:cxn modelId="{49C06048-FED7-407C-A947-6085A281A13C}" type="presParOf" srcId="{364BBC85-3490-4936-9B71-5A917AC48129}" destId="{4EB5AF0A-6D97-48EA-B295-93D17A885F7F}" srcOrd="10" destOrd="0" presId="urn:microsoft.com/office/officeart/2005/8/layout/list1"/>
    <dgm:cxn modelId="{ABD7A2BD-5029-4D5D-8EF5-A5452DEEF365}" type="presParOf" srcId="{364BBC85-3490-4936-9B71-5A917AC48129}" destId="{FA6B7B21-70BF-4A89-B013-FFD58EF9EEBF}" srcOrd="11" destOrd="0" presId="urn:microsoft.com/office/officeart/2005/8/layout/list1"/>
    <dgm:cxn modelId="{69683B21-612F-4FA5-9A33-9F8FCCF08505}" type="presParOf" srcId="{364BBC85-3490-4936-9B71-5A917AC48129}" destId="{E9CF80EC-96C4-4053-9910-5D4200DCE27E}" srcOrd="12" destOrd="0" presId="urn:microsoft.com/office/officeart/2005/8/layout/list1"/>
    <dgm:cxn modelId="{877A354E-AF73-4367-A099-1B8F6954AED8}" type="presParOf" srcId="{E9CF80EC-96C4-4053-9910-5D4200DCE27E}" destId="{D73A929C-3D41-42F3-BE47-AB87A70B00CF}" srcOrd="0" destOrd="0" presId="urn:microsoft.com/office/officeart/2005/8/layout/list1"/>
    <dgm:cxn modelId="{98437C50-F67A-459B-88DB-B8FAF25F6E32}" type="presParOf" srcId="{E9CF80EC-96C4-4053-9910-5D4200DCE27E}" destId="{BFF05673-0DA2-4878-AE80-6ED63BC09D30}" srcOrd="1" destOrd="0" presId="urn:microsoft.com/office/officeart/2005/8/layout/list1"/>
    <dgm:cxn modelId="{B5A2702A-D0B8-49A1-93C1-2A3EE7539E3F}" type="presParOf" srcId="{364BBC85-3490-4936-9B71-5A917AC48129}" destId="{9CECDF43-1AF0-47EF-8E3F-B67BAC011F01}" srcOrd="13" destOrd="0" presId="urn:microsoft.com/office/officeart/2005/8/layout/list1"/>
    <dgm:cxn modelId="{0FFE215E-1BFB-4745-8244-52F06D442E40}" type="presParOf" srcId="{364BBC85-3490-4936-9B71-5A917AC48129}" destId="{942DE6F7-C555-46DA-BA32-3C31A6739BCE}" srcOrd="14" destOrd="0" presId="urn:microsoft.com/office/officeart/2005/8/layout/list1"/>
    <dgm:cxn modelId="{4070C979-15C0-4694-A103-5F9336EE60B9}" type="presParOf" srcId="{364BBC85-3490-4936-9B71-5A917AC48129}" destId="{A5DC373F-7458-46D6-88C7-351D91DCEBBD}" srcOrd="15" destOrd="0" presId="urn:microsoft.com/office/officeart/2005/8/layout/list1"/>
    <dgm:cxn modelId="{FC0A5928-F37C-40BF-A451-DED55DB59E48}" type="presParOf" srcId="{364BBC85-3490-4936-9B71-5A917AC48129}" destId="{D8EF184B-B763-4F49-96B2-DE4A9427626C}" srcOrd="16" destOrd="0" presId="urn:microsoft.com/office/officeart/2005/8/layout/list1"/>
    <dgm:cxn modelId="{4A86577E-C41C-429B-B619-E7E1F5DAA45D}" type="presParOf" srcId="{D8EF184B-B763-4F49-96B2-DE4A9427626C}" destId="{CE031202-4035-47BC-A6DE-88771FA09E08}" srcOrd="0" destOrd="0" presId="urn:microsoft.com/office/officeart/2005/8/layout/list1"/>
    <dgm:cxn modelId="{917541B1-214F-4E57-8102-A4BFB7D7B57F}" type="presParOf" srcId="{D8EF184B-B763-4F49-96B2-DE4A9427626C}" destId="{FB6B342A-C264-4E63-B56C-F073A35AB332}" srcOrd="1" destOrd="0" presId="urn:microsoft.com/office/officeart/2005/8/layout/list1"/>
    <dgm:cxn modelId="{E0A0152F-963E-4620-AA2F-1479D0AD649E}" type="presParOf" srcId="{364BBC85-3490-4936-9B71-5A917AC48129}" destId="{B290B968-5796-4FAC-B1B1-DD826219EEE8}" srcOrd="17" destOrd="0" presId="urn:microsoft.com/office/officeart/2005/8/layout/list1"/>
    <dgm:cxn modelId="{C04C0B4A-3D09-4784-AFD3-5CD7137E4CD3}" type="presParOf" srcId="{364BBC85-3490-4936-9B71-5A917AC48129}" destId="{9D9A6DB9-E27F-4BF7-A09C-0EBD16D10B0B}" srcOrd="18" destOrd="0" presId="urn:microsoft.com/office/officeart/2005/8/layout/list1"/>
    <dgm:cxn modelId="{D337E72B-7655-4EAA-8BCC-AA9E82F89AAE}" type="presParOf" srcId="{364BBC85-3490-4936-9B71-5A917AC48129}" destId="{26D7BD68-DE95-4198-A13C-C070204BE7F9}" srcOrd="19" destOrd="0" presId="urn:microsoft.com/office/officeart/2005/8/layout/list1"/>
    <dgm:cxn modelId="{6F772EFD-BBA4-459C-A9CA-4AC19D463CF5}" type="presParOf" srcId="{364BBC85-3490-4936-9B71-5A917AC48129}" destId="{A2E71D41-8CE2-49E3-99E8-59F24E51A83C}" srcOrd="20" destOrd="0" presId="urn:microsoft.com/office/officeart/2005/8/layout/list1"/>
    <dgm:cxn modelId="{93168F0B-6F98-4A99-A932-33A747C1FA6A}" type="presParOf" srcId="{A2E71D41-8CE2-49E3-99E8-59F24E51A83C}" destId="{995CD7D3-20D8-4076-A49B-B4C42D6E7CCF}" srcOrd="0" destOrd="0" presId="urn:microsoft.com/office/officeart/2005/8/layout/list1"/>
    <dgm:cxn modelId="{6EFE4C4C-1C0B-4EE3-B1FA-1955DB1A478A}" type="presParOf" srcId="{A2E71D41-8CE2-49E3-99E8-59F24E51A83C}" destId="{E6117B34-59C4-4448-AF87-B9B6E2767D70}" srcOrd="1" destOrd="0" presId="urn:microsoft.com/office/officeart/2005/8/layout/list1"/>
    <dgm:cxn modelId="{41AFF5C6-8FA1-4D82-BF66-DAD5E6335175}" type="presParOf" srcId="{364BBC85-3490-4936-9B71-5A917AC48129}" destId="{D8B6ADD0-FDB6-4796-A146-9BACF6AA59FA}" srcOrd="21" destOrd="0" presId="urn:microsoft.com/office/officeart/2005/8/layout/list1"/>
    <dgm:cxn modelId="{C072A158-FD4F-483F-B9A7-8DDBCD0101BE}" type="presParOf" srcId="{364BBC85-3490-4936-9B71-5A917AC48129}" destId="{F4E0E69B-4F89-44E4-AD65-AAB6187D8C5D}"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B47AE-67E6-43A5-9F18-A3BC8C5246A2}">
      <dsp:nvSpPr>
        <dsp:cNvPr id="0" name=""/>
        <dsp:cNvSpPr/>
      </dsp:nvSpPr>
      <dsp:spPr>
        <a:xfrm>
          <a:off x="0" y="365061"/>
          <a:ext cx="8229600" cy="4032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90615A-2622-40F4-8BD3-97DF2A9D75CD}">
      <dsp:nvSpPr>
        <dsp:cNvPr id="0" name=""/>
        <dsp:cNvSpPr/>
      </dsp:nvSpPr>
      <dsp:spPr>
        <a:xfrm>
          <a:off x="411480" y="128901"/>
          <a:ext cx="5760720" cy="4723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ملائمة الطريقة للهدف التعليمي</a:t>
          </a:r>
          <a:endParaRPr lang="ar-SA" sz="3200" kern="1200" dirty="0"/>
        </a:p>
      </dsp:txBody>
      <dsp:txXfrm>
        <a:off x="434537" y="151958"/>
        <a:ext cx="5714606" cy="426206"/>
      </dsp:txXfrm>
    </dsp:sp>
    <dsp:sp modelId="{69DB7693-F49C-4E52-BA83-9E136A3725B6}">
      <dsp:nvSpPr>
        <dsp:cNvPr id="0" name=""/>
        <dsp:cNvSpPr/>
      </dsp:nvSpPr>
      <dsp:spPr>
        <a:xfrm>
          <a:off x="0" y="1090821"/>
          <a:ext cx="8229600" cy="403200"/>
        </a:xfrm>
        <a:prstGeom prst="rect">
          <a:avLst/>
        </a:prstGeom>
        <a:solidFill>
          <a:schemeClr val="lt1">
            <a:alpha val="90000"/>
            <a:hueOff val="0"/>
            <a:satOff val="0"/>
            <a:lumOff val="0"/>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dsp:style>
    </dsp:sp>
    <dsp:sp modelId="{DE8DDC47-BE7D-4537-B42A-E942E63C4ABE}">
      <dsp:nvSpPr>
        <dsp:cNvPr id="0" name=""/>
        <dsp:cNvSpPr/>
      </dsp:nvSpPr>
      <dsp:spPr>
        <a:xfrm>
          <a:off x="411480" y="854661"/>
          <a:ext cx="5760720" cy="472320"/>
        </a:xfrm>
        <a:prstGeom prst="roundRect">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المحتوى</a:t>
          </a:r>
          <a:endParaRPr lang="ar-SA" sz="3200" kern="1200" dirty="0"/>
        </a:p>
      </dsp:txBody>
      <dsp:txXfrm>
        <a:off x="434537" y="877718"/>
        <a:ext cx="5714606" cy="426206"/>
      </dsp:txXfrm>
    </dsp:sp>
    <dsp:sp modelId="{4EB5AF0A-6D97-48EA-B295-93D17A885F7F}">
      <dsp:nvSpPr>
        <dsp:cNvPr id="0" name=""/>
        <dsp:cNvSpPr/>
      </dsp:nvSpPr>
      <dsp:spPr>
        <a:xfrm>
          <a:off x="0" y="1816581"/>
          <a:ext cx="8229600" cy="403200"/>
        </a:xfrm>
        <a:prstGeom prst="rect">
          <a:avLst/>
        </a:prstGeom>
        <a:solidFill>
          <a:schemeClr val="lt1">
            <a:alpha val="90000"/>
            <a:hueOff val="0"/>
            <a:satOff val="0"/>
            <a:lumOff val="0"/>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dsp:style>
    </dsp:sp>
    <dsp:sp modelId="{041AFFB0-E820-461B-ADBC-C298241F2616}">
      <dsp:nvSpPr>
        <dsp:cNvPr id="0" name=""/>
        <dsp:cNvSpPr/>
      </dsp:nvSpPr>
      <dsp:spPr>
        <a:xfrm>
          <a:off x="411480" y="1580421"/>
          <a:ext cx="5760720" cy="472320"/>
        </a:xfrm>
        <a:prstGeom prst="roundRect">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نضح التلاميذ</a:t>
          </a:r>
          <a:endParaRPr lang="ar-SA" sz="3200" kern="1200" dirty="0"/>
        </a:p>
      </dsp:txBody>
      <dsp:txXfrm>
        <a:off x="434537" y="1603478"/>
        <a:ext cx="5714606" cy="426206"/>
      </dsp:txXfrm>
    </dsp:sp>
    <dsp:sp modelId="{942DE6F7-C555-46DA-BA32-3C31A6739BCE}">
      <dsp:nvSpPr>
        <dsp:cNvPr id="0" name=""/>
        <dsp:cNvSpPr/>
      </dsp:nvSpPr>
      <dsp:spPr>
        <a:xfrm>
          <a:off x="0" y="2542341"/>
          <a:ext cx="8229600" cy="403200"/>
        </a:xfrm>
        <a:prstGeom prst="rect">
          <a:avLst/>
        </a:prstGeom>
        <a:solidFill>
          <a:schemeClr val="lt1">
            <a:alpha val="90000"/>
            <a:hueOff val="0"/>
            <a:satOff val="0"/>
            <a:lumOff val="0"/>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dsp:style>
    </dsp:sp>
    <dsp:sp modelId="{BFF05673-0DA2-4878-AE80-6ED63BC09D30}">
      <dsp:nvSpPr>
        <dsp:cNvPr id="0" name=""/>
        <dsp:cNvSpPr/>
      </dsp:nvSpPr>
      <dsp:spPr>
        <a:xfrm>
          <a:off x="411480" y="2306181"/>
          <a:ext cx="5760720" cy="472320"/>
        </a:xfrm>
        <a:prstGeom prst="roundRect">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الزمن  و الامكانات</a:t>
          </a:r>
          <a:endParaRPr lang="ar-SA" sz="3200" kern="1200" dirty="0"/>
        </a:p>
      </dsp:txBody>
      <dsp:txXfrm>
        <a:off x="434537" y="2329238"/>
        <a:ext cx="5714606" cy="426206"/>
      </dsp:txXfrm>
    </dsp:sp>
    <dsp:sp modelId="{9D9A6DB9-E27F-4BF7-A09C-0EBD16D10B0B}">
      <dsp:nvSpPr>
        <dsp:cNvPr id="0" name=""/>
        <dsp:cNvSpPr/>
      </dsp:nvSpPr>
      <dsp:spPr>
        <a:xfrm>
          <a:off x="0" y="3268101"/>
          <a:ext cx="8229600" cy="403200"/>
        </a:xfrm>
        <a:prstGeom prst="rect">
          <a:avLst/>
        </a:prstGeom>
        <a:solidFill>
          <a:schemeClr val="lt1">
            <a:alpha val="90000"/>
            <a:hueOff val="0"/>
            <a:satOff val="0"/>
            <a:lumOff val="0"/>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dsp:style>
    </dsp:sp>
    <dsp:sp modelId="{FB6B342A-C264-4E63-B56C-F073A35AB332}">
      <dsp:nvSpPr>
        <dsp:cNvPr id="0" name=""/>
        <dsp:cNvSpPr/>
      </dsp:nvSpPr>
      <dsp:spPr>
        <a:xfrm>
          <a:off x="411480" y="3031941"/>
          <a:ext cx="5760720" cy="472320"/>
        </a:xfrm>
        <a:prstGeom prst="roundRect">
          <a:avLst/>
        </a:prstGeom>
        <a:solidFill>
          <a:schemeClr val="accent5">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التنوع</a:t>
          </a:r>
          <a:r>
            <a:rPr lang="ar-SA" sz="1600" kern="1200" dirty="0" smtClean="0"/>
            <a:t> </a:t>
          </a:r>
          <a:endParaRPr lang="ar-SA" sz="1600" kern="1200" dirty="0"/>
        </a:p>
      </dsp:txBody>
      <dsp:txXfrm>
        <a:off x="434537" y="3054998"/>
        <a:ext cx="5714606" cy="426206"/>
      </dsp:txXfrm>
    </dsp:sp>
    <dsp:sp modelId="{F4E0E69B-4F89-44E4-AD65-AAB6187D8C5D}">
      <dsp:nvSpPr>
        <dsp:cNvPr id="0" name=""/>
        <dsp:cNvSpPr/>
      </dsp:nvSpPr>
      <dsp:spPr>
        <a:xfrm>
          <a:off x="0" y="3993861"/>
          <a:ext cx="8229600" cy="403200"/>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sp>
    <dsp:sp modelId="{E6117B34-59C4-4448-AF87-B9B6E2767D70}">
      <dsp:nvSpPr>
        <dsp:cNvPr id="0" name=""/>
        <dsp:cNvSpPr/>
      </dsp:nvSpPr>
      <dsp:spPr>
        <a:xfrm>
          <a:off x="411480" y="3757701"/>
          <a:ext cx="5760720" cy="47232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422400" rtl="1">
            <a:lnSpc>
              <a:spcPct val="90000"/>
            </a:lnSpc>
            <a:spcBef>
              <a:spcPct val="0"/>
            </a:spcBef>
            <a:spcAft>
              <a:spcPct val="35000"/>
            </a:spcAft>
          </a:pPr>
          <a:r>
            <a:rPr lang="ar-SA" sz="3200" kern="1200" dirty="0" smtClean="0"/>
            <a:t>مشاركة التلاميذ </a:t>
          </a:r>
          <a:endParaRPr lang="ar-SA" sz="3200" kern="1200" dirty="0"/>
        </a:p>
      </dsp:txBody>
      <dsp:txXfrm>
        <a:off x="434537" y="3780758"/>
        <a:ext cx="571460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23/03/45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23/03/45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23/03/45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23/03/45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طرق التدريس العامة  و توظيفها في تدريس التربية البدنية </a:t>
            </a:r>
            <a:endParaRPr lang="ar-SA" dirty="0"/>
          </a:p>
        </p:txBody>
      </p:sp>
      <p:sp>
        <p:nvSpPr>
          <p:cNvPr id="3" name="عنوان فرعي 2"/>
          <p:cNvSpPr>
            <a:spLocks noGrp="1"/>
          </p:cNvSpPr>
          <p:nvPr>
            <p:ph type="subTitle" idx="1"/>
          </p:nvPr>
        </p:nvSpPr>
        <p:spPr/>
        <p:txBody>
          <a:bodyPr/>
          <a:lstStyle/>
          <a:p>
            <a:r>
              <a:rPr lang="ar-SA" dirty="0" smtClean="0"/>
              <a:t>المحاضرة 3</a:t>
            </a:r>
          </a:p>
          <a:p>
            <a:endParaRPr lang="ar-SA" dirty="0"/>
          </a:p>
        </p:txBody>
      </p:sp>
    </p:spTree>
    <p:extLst>
      <p:ext uri="{BB962C8B-B14F-4D97-AF65-F5344CB8AC3E}">
        <p14:creationId xmlns:p14="http://schemas.microsoft.com/office/powerpoint/2010/main" val="3078191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تطبيق أساس التلقي الواعي للمعارف في حصة التربية البدنية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ان الاكتفاء بتقليد التلميذ لشكل الحرة لا يكفي خاصة في الحركات الصعبة، ولذلك يشرح الحركة وأجزائها وقوانينها للتلاميذ حتى يصبحوا واعين ، ويتفهمونها فهماً كاملاً. </a:t>
            </a:r>
          </a:p>
          <a:p>
            <a:r>
              <a:rPr lang="ar-SA" dirty="0" smtClean="0"/>
              <a:t>لا يكفي الفهم لتحقيق النجاح ، بل لابد يكمل عملية الفهم رقابة من المدرس أو التلميذ نفسه لطريقة أداء الحركة حتى يمكن التخلص من أخطاء الاداء بسرعة. </a:t>
            </a:r>
          </a:p>
          <a:p>
            <a:r>
              <a:rPr lang="ar-SA" dirty="0" smtClean="0"/>
              <a:t>أيضاً، لابد من تحقيق الانشراح وتنمية رغبة التلاميذ في مزاولة الرياضة البدنية ، عبر تحقيق التقدم والنجاح فيما هم يقومون به من تدريبات ، واستخدام أدوات القياس والتقويم الحركي والبدني لإظهار ذلك. </a:t>
            </a:r>
            <a:endParaRPr lang="ar-SA" dirty="0"/>
          </a:p>
        </p:txBody>
      </p:sp>
    </p:spTree>
    <p:extLst>
      <p:ext uri="{BB962C8B-B14F-4D97-AF65-F5344CB8AC3E}">
        <p14:creationId xmlns:p14="http://schemas.microsoft.com/office/powerpoint/2010/main" val="1790969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الاساس الثالث التثبيت والاحتفاظ بالمعارف</a:t>
            </a:r>
            <a:endParaRPr lang="ar-SA" dirty="0"/>
          </a:p>
        </p:txBody>
      </p:sp>
      <p:sp>
        <p:nvSpPr>
          <p:cNvPr id="3" name="عنصر نائب للمحتوى 2"/>
          <p:cNvSpPr>
            <a:spLocks noGrp="1"/>
          </p:cNvSpPr>
          <p:nvPr>
            <p:ph idx="1"/>
          </p:nvPr>
        </p:nvSpPr>
        <p:spPr/>
        <p:txBody>
          <a:bodyPr/>
          <a:lstStyle/>
          <a:p>
            <a:r>
              <a:rPr lang="ar-SA" dirty="0" smtClean="0"/>
              <a:t>يعتمد التلميذ على المعارف في المستقبل اذا كان تحصيل المعارف من جانبه قد تم بشكل واعي. </a:t>
            </a:r>
            <a:endParaRPr lang="ar-SA" dirty="0"/>
          </a:p>
          <a:p>
            <a:r>
              <a:rPr lang="ar-SA" dirty="0" smtClean="0"/>
              <a:t>لابد من العمل على تنمية طرق تثبيت المعارف وتقويم الذاكرة بشكل عام. </a:t>
            </a:r>
            <a:endParaRPr lang="ar-SA" dirty="0"/>
          </a:p>
        </p:txBody>
      </p:sp>
    </p:spTree>
    <p:extLst>
      <p:ext uri="{BB962C8B-B14F-4D97-AF65-F5344CB8AC3E}">
        <p14:creationId xmlns:p14="http://schemas.microsoft.com/office/powerpoint/2010/main" val="298222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تطبيق اساس التثبيت في حصة التربية البدنية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منهجية الدرس لابد ان ترمي إلى تثبيت المعارف والمهارات والصفات والقدرات البدنية. بالاحتفاظ بالمعارف والمهارات حتى لا ينساها التلاميذ، وأما الصفات والقدرات البدنية فيجب تنميتها عن طريق تطوير العضلات والاعضاء والجهاز العصبي للتلاميذ حتى تصبح الصفات المكتسبة نهائية. </a:t>
            </a:r>
          </a:p>
          <a:p>
            <a:r>
              <a:rPr lang="ar-SA" dirty="0" smtClean="0"/>
              <a:t>التدريب يعنى التكرار الحركة بشكل ثابت حتى يصل إلى نتيجة جيدة. </a:t>
            </a:r>
          </a:p>
          <a:p>
            <a:r>
              <a:rPr lang="ar-SA" dirty="0" smtClean="0"/>
              <a:t>تستمر العملية التكرارية حتى بعد تعلم الحركة بغرض تثبيت هذه الحركة والمقدرة أو المهارة المرتبطة بها. </a:t>
            </a:r>
          </a:p>
          <a:p>
            <a:r>
              <a:rPr lang="ar-SA" dirty="0" smtClean="0"/>
              <a:t>الوسائل المساعدة على تثبيت القدرات والمعارف مثل التقييم التكويني والاختبار والمنافسة لأنها تزيد من الحماس. </a:t>
            </a:r>
            <a:endParaRPr lang="ar-SA" dirty="0"/>
          </a:p>
        </p:txBody>
      </p:sp>
    </p:spTree>
    <p:extLst>
      <p:ext uri="{BB962C8B-B14F-4D97-AF65-F5344CB8AC3E}">
        <p14:creationId xmlns:p14="http://schemas.microsoft.com/office/powerpoint/2010/main" val="3719064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الاساس الرابع منهجية الدرس</a:t>
            </a:r>
            <a:endParaRPr lang="ar-SA" dirty="0"/>
          </a:p>
        </p:txBody>
      </p:sp>
      <p:sp>
        <p:nvSpPr>
          <p:cNvPr id="3" name="عنصر نائب للمحتوى 2"/>
          <p:cNvSpPr>
            <a:spLocks noGrp="1"/>
          </p:cNvSpPr>
          <p:nvPr>
            <p:ph idx="1"/>
          </p:nvPr>
        </p:nvSpPr>
        <p:spPr/>
        <p:txBody>
          <a:bodyPr/>
          <a:lstStyle/>
          <a:p>
            <a:r>
              <a:rPr lang="ar-SA" dirty="0" smtClean="0"/>
              <a:t>وضع الدرس بشكل منهجي ومنظم يعتمد على أهداف الحصة ونوع المادة في الدرس ومستوى التلاميذ. </a:t>
            </a:r>
          </a:p>
          <a:p>
            <a:r>
              <a:rPr lang="ar-SA" dirty="0" err="1" smtClean="0"/>
              <a:t>لايمكن</a:t>
            </a:r>
            <a:r>
              <a:rPr lang="ar-SA" dirty="0" smtClean="0"/>
              <a:t> تدريس مادة علمية معينة بدون التخطيط هذه المادة والبداية بالمواضيع الأولية لفهم هذا العلم وإلا اصبح الدرس معقداً وغير مفهوم. </a:t>
            </a:r>
            <a:endParaRPr lang="ar-SA" dirty="0"/>
          </a:p>
        </p:txBody>
      </p:sp>
    </p:spTree>
    <p:extLst>
      <p:ext uri="{BB962C8B-B14F-4D97-AF65-F5344CB8AC3E}">
        <p14:creationId xmlns:p14="http://schemas.microsoft.com/office/powerpoint/2010/main" val="1104426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تطبيق أساس منهجية الدرس في صحة التربية البدنية</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يجب القيام بالواجبات التالية :</a:t>
            </a:r>
          </a:p>
          <a:p>
            <a:r>
              <a:rPr lang="ar-SA" dirty="0" smtClean="0"/>
              <a:t>المادة الدراسية لا بد وان تخطط وتنظم بشكل جيد قبل القيام بعملية التدريس والمدة طويلة قادمة.</a:t>
            </a:r>
          </a:p>
          <a:p>
            <a:r>
              <a:rPr lang="ar-SA" dirty="0" smtClean="0"/>
              <a:t>توزيع المادة الدراسية على مدار العام مقسمة إلى أقسام ربع سنوية وشهرية ثم اسبوعية على أساس التدرج في درجة العمل والصعوبة. </a:t>
            </a:r>
          </a:p>
          <a:p>
            <a:r>
              <a:rPr lang="ar-SA" dirty="0" smtClean="0"/>
              <a:t>مراعة الحد من التكرار غير الضروري ، علما بان درجة معينة من التكرار مطلوبة لتثبيت الحركات الرياضية أم التكرار المبالغ فيه فيؤدي إلى الدرس التشويق. </a:t>
            </a:r>
          </a:p>
          <a:p>
            <a:r>
              <a:rPr lang="ar-SA" dirty="0" smtClean="0"/>
              <a:t>والتي سيتم تكرارها والتركيز عليها عند التعليم من جانب المدرس والتلميذ على السواء  </a:t>
            </a:r>
            <a:endParaRPr lang="ar-SA" dirty="0"/>
          </a:p>
        </p:txBody>
      </p:sp>
    </p:spTree>
    <p:extLst>
      <p:ext uri="{BB962C8B-B14F-4D97-AF65-F5344CB8AC3E}">
        <p14:creationId xmlns:p14="http://schemas.microsoft.com/office/powerpoint/2010/main" val="3773926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تطبيق أساس منهجية الدرس في صحة التربية البدنية</a:t>
            </a:r>
          </a:p>
        </p:txBody>
      </p:sp>
      <p:sp>
        <p:nvSpPr>
          <p:cNvPr id="3" name="عنصر نائب للمحتوى 2"/>
          <p:cNvSpPr>
            <a:spLocks noGrp="1"/>
          </p:cNvSpPr>
          <p:nvPr>
            <p:ph idx="1"/>
          </p:nvPr>
        </p:nvSpPr>
        <p:spPr/>
        <p:txBody>
          <a:bodyPr>
            <a:normAutofit lnSpcReduction="10000"/>
          </a:bodyPr>
          <a:lstStyle/>
          <a:p>
            <a:r>
              <a:rPr lang="ar-SA" dirty="0"/>
              <a:t>التدرج في تدريس الحركات الجديدة باستعمال مبدا الانتقال من المعروف إلى المجهول ، ومن البسيط إلى المركب، ومن السهل إلى الصعب. وعند تطبيق كل هذه الاسس بجب التدرج في تعليم الحركة وعدم الوثب فوق المراحل التمهيدية الضرورية لتعلم حركة جديدة. </a:t>
            </a:r>
          </a:p>
          <a:p>
            <a:r>
              <a:rPr lang="ar-SA" dirty="0"/>
              <a:t>تطبيق المعارف المكتسبة في علم التدريب الرياضي وخاصة الحمل والعلاقة بين الحمل والراحة.</a:t>
            </a:r>
          </a:p>
          <a:p>
            <a:r>
              <a:rPr lang="ar-SA" dirty="0"/>
              <a:t>عند تعلم حركة أو مهارة لابد من تحليل الحركة إلى أقسامها بشكل واضح حتى يمكن تحديد المرحلة الصعبة في الحركة</a:t>
            </a:r>
          </a:p>
        </p:txBody>
      </p:sp>
    </p:spTree>
    <p:extLst>
      <p:ext uri="{BB962C8B-B14F-4D97-AF65-F5344CB8AC3E}">
        <p14:creationId xmlns:p14="http://schemas.microsoft.com/office/powerpoint/2010/main" val="2968812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الاساس الخامس مبدأ عملية الدرس </a:t>
            </a:r>
            <a:endParaRPr lang="ar-SA"/>
          </a:p>
        </p:txBody>
      </p:sp>
      <p:sp>
        <p:nvSpPr>
          <p:cNvPr id="3" name="عنصر نائب للمحتوى 2"/>
          <p:cNvSpPr>
            <a:spLocks noGrp="1"/>
          </p:cNvSpPr>
          <p:nvPr>
            <p:ph idx="1"/>
          </p:nvPr>
        </p:nvSpPr>
        <p:spPr/>
        <p:txBody>
          <a:bodyPr>
            <a:normAutofit fontScale="92500" lnSpcReduction="20000"/>
          </a:bodyPr>
          <a:lstStyle/>
          <a:p>
            <a:r>
              <a:rPr lang="ar-SA" dirty="0" smtClean="0"/>
              <a:t>يتطلب ان يكون حجم ومضمون المادة الدراسية متوافق مع إمكانيات التلاميذ .</a:t>
            </a:r>
          </a:p>
          <a:p>
            <a:r>
              <a:rPr lang="ar-SA" dirty="0" smtClean="0"/>
              <a:t>ان ينمي الدرس مقدرات ومهارات التلاميذ اعتمادا على ما تم تحصيله في سنوات سابقه، فيبنى على ما سبق مراعيا الامكانيات السنية للتلاميذ. </a:t>
            </a:r>
          </a:p>
          <a:p>
            <a:r>
              <a:rPr lang="ar-SA" dirty="0" smtClean="0"/>
              <a:t>يتم تطبيق هذه الاساس من خلال مراعاة:</a:t>
            </a:r>
          </a:p>
          <a:p>
            <a:r>
              <a:rPr lang="ar-SA" dirty="0" smtClean="0"/>
              <a:t>الانتقال من السهل إلى الصعب.</a:t>
            </a:r>
          </a:p>
          <a:p>
            <a:r>
              <a:rPr lang="ar-SA" dirty="0" smtClean="0"/>
              <a:t>الانطلاق مما هو معروف للتلاميذ إلى الاشياء الجديدة. </a:t>
            </a:r>
          </a:p>
          <a:p>
            <a:r>
              <a:rPr lang="ar-SA" dirty="0" smtClean="0"/>
              <a:t>الانتقال من البسيط إلى المركب</a:t>
            </a:r>
          </a:p>
          <a:p>
            <a:r>
              <a:rPr lang="ar-SA" dirty="0" smtClean="0"/>
              <a:t>الانتقال من العام إلى الخاص</a:t>
            </a:r>
            <a:endParaRPr lang="ar-SA" dirty="0"/>
          </a:p>
        </p:txBody>
      </p:sp>
    </p:spTree>
    <p:extLst>
      <p:ext uri="{BB962C8B-B14F-4D97-AF65-F5344CB8AC3E}">
        <p14:creationId xmlns:p14="http://schemas.microsoft.com/office/powerpoint/2010/main" val="4138617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تطبيق أساس عملية الدرس في حصة  التربية البدنية</a:t>
            </a:r>
            <a:endParaRPr lang="ar-SA" dirty="0"/>
          </a:p>
        </p:txBody>
      </p:sp>
      <p:sp>
        <p:nvSpPr>
          <p:cNvPr id="3" name="عنصر نائب للمحتوى 2"/>
          <p:cNvSpPr>
            <a:spLocks noGrp="1"/>
          </p:cNvSpPr>
          <p:nvPr>
            <p:ph idx="1"/>
          </p:nvPr>
        </p:nvSpPr>
        <p:spPr>
          <a:xfrm>
            <a:off x="457200" y="1484784"/>
            <a:ext cx="8229600" cy="5069160"/>
          </a:xfrm>
        </p:spPr>
        <p:txBody>
          <a:bodyPr>
            <a:normAutofit fontScale="77500" lnSpcReduction="20000"/>
          </a:bodyPr>
          <a:lstStyle/>
          <a:p>
            <a:r>
              <a:rPr lang="ar-SA" dirty="0" smtClean="0"/>
              <a:t>يجيب هذا المبدأ على التساؤلين التاليين : كيف يمكن تحديد جرعة التدريبية في حصة التربية البدنية؟ وما هي العوامل التي يجب ان نأخذها في الاعتبار عند تحديد هذه الجرعة؟. </a:t>
            </a:r>
          </a:p>
          <a:p>
            <a:r>
              <a:rPr lang="ar-SA" dirty="0" smtClean="0"/>
              <a:t>إن تحديد الجرعة لا يمكن ان تتم بطريقة عشوائية ، وإن الواجبات التعليمية المحددة في الحصة لا بد وأن تتوافق مع مستوى النمو الجسماني والعقلي للتلاميذ. </a:t>
            </a:r>
          </a:p>
          <a:p>
            <a:r>
              <a:rPr lang="ar-SA" dirty="0" smtClean="0"/>
              <a:t>مثلا الحمل التدريبي يكون مناسبا أي ليس أقل من الضروري وليس أكثر منه لك سن ومستوى تعليمي. الحمل القليل يؤدي إلى عدم استفادة الجسم كما انه له تأثير نفسي يسئ على التلاميذ الذين ينتظرون حصة جيدة . </a:t>
            </a:r>
          </a:p>
          <a:p>
            <a:r>
              <a:rPr lang="ar-SA" dirty="0" smtClean="0"/>
              <a:t>اخذ الاحتياجات الجسمانية الحركية والخصائص السنية عند اختيار التدريبات وتحديد اهداف الحصة. </a:t>
            </a:r>
          </a:p>
          <a:p>
            <a:r>
              <a:rPr lang="ar-SA" dirty="0" smtClean="0"/>
              <a:t>تطبيق أسس طرق تدريس التربية الرياضة مثل الشرح لابد يكون بكلمات مفهومه . </a:t>
            </a:r>
          </a:p>
          <a:p>
            <a:r>
              <a:rPr lang="ar-SA" dirty="0" smtClean="0"/>
              <a:t>عند تحديد هدف الحصة وكمية الحمل وطرق تنظيم الحصة يجب مراعاة الفروق الفردية ، عن طريق اخذ القياسات البدنية للتلاميذ </a:t>
            </a:r>
            <a:endParaRPr lang="ar-SA" dirty="0"/>
          </a:p>
        </p:txBody>
      </p:sp>
    </p:spTree>
    <p:extLst>
      <p:ext uri="{BB962C8B-B14F-4D97-AF65-F5344CB8AC3E}">
        <p14:creationId xmlns:p14="http://schemas.microsoft.com/office/powerpoint/2010/main" val="4084114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dirty="0" smtClean="0"/>
              <a:t>تعريف طريقة التدريس</a:t>
            </a:r>
            <a:endParaRPr lang="ar-SA" dirty="0"/>
          </a:p>
        </p:txBody>
      </p:sp>
      <p:sp>
        <p:nvSpPr>
          <p:cNvPr id="2" name="عنصر نائب للمحتوى 1"/>
          <p:cNvSpPr>
            <a:spLocks noGrp="1"/>
          </p:cNvSpPr>
          <p:nvPr>
            <p:ph idx="1"/>
          </p:nvPr>
        </p:nvSpPr>
        <p:spPr/>
        <p:txBody>
          <a:bodyPr>
            <a:normAutofit/>
          </a:bodyPr>
          <a:lstStyle/>
          <a:p>
            <a:pPr marL="566928" indent="-457200" algn="just"/>
            <a:r>
              <a:rPr lang="ar-SA" dirty="0" smtClean="0"/>
              <a:t>السلوك </a:t>
            </a:r>
            <a:r>
              <a:rPr lang="ar-SA" dirty="0" smtClean="0"/>
              <a:t>او المذهب الذي نسلكه للوصول إلى الهدف او مجموعة الوسائل المستخدمة لتحقيق غايات تربوية محددة من خلال الاجراءات المناقشات او توجيه الاسئلة او إثارة المشكلات مما يدعو التلاميذ إلى محاولة </a:t>
            </a:r>
            <a:r>
              <a:rPr lang="ar-SA" dirty="0" smtClean="0"/>
              <a:t>الاكتشاف </a:t>
            </a:r>
            <a:r>
              <a:rPr lang="ar-SA" dirty="0" smtClean="0"/>
              <a:t>والتعلم. </a:t>
            </a:r>
          </a:p>
          <a:p>
            <a:pPr marL="109728" indent="0" algn="just">
              <a:buNone/>
            </a:pPr>
            <a:endParaRPr lang="ar-SA" dirty="0"/>
          </a:p>
          <a:p>
            <a:pPr marL="566928" indent="-457200" algn="just"/>
            <a:r>
              <a:rPr lang="ar-SA" dirty="0" smtClean="0"/>
              <a:t>إجراء </a:t>
            </a:r>
            <a:r>
              <a:rPr lang="ar-SA" dirty="0" smtClean="0">
                <a:solidFill>
                  <a:srgbClr val="FF0000"/>
                </a:solidFill>
              </a:rPr>
              <a:t>منظم ومنسق </a:t>
            </a:r>
            <a:r>
              <a:rPr lang="ar-SA" dirty="0" smtClean="0"/>
              <a:t>في استخدام المواد العلمية والمصادر التعليمية وتطبيقها بشكل يؤدي إلى تعلم التلاميذ بأسهل طرق. (عمر و عبد الحكيم، 2008) </a:t>
            </a:r>
            <a:endParaRPr lang="ar-SA" dirty="0"/>
          </a:p>
        </p:txBody>
      </p:sp>
    </p:spTree>
    <p:extLst>
      <p:ext uri="{BB962C8B-B14F-4D97-AF65-F5344CB8AC3E}">
        <p14:creationId xmlns:p14="http://schemas.microsoft.com/office/powerpoint/2010/main" val="4013550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A" dirty="0" smtClean="0"/>
              <a:t>أهمية طريقة التدريس </a:t>
            </a:r>
            <a:endParaRPr lang="ar-SA" dirty="0"/>
          </a:p>
        </p:txBody>
      </p:sp>
      <p:sp>
        <p:nvSpPr>
          <p:cNvPr id="2" name="عنصر نائب للمحتوى 1"/>
          <p:cNvSpPr>
            <a:spLocks noGrp="1"/>
          </p:cNvSpPr>
          <p:nvPr>
            <p:ph idx="1"/>
          </p:nvPr>
        </p:nvSpPr>
        <p:spPr/>
        <p:txBody>
          <a:bodyPr>
            <a:normAutofit lnSpcReduction="10000"/>
          </a:bodyPr>
          <a:lstStyle/>
          <a:p>
            <a:pPr marL="109728" indent="0">
              <a:buNone/>
            </a:pPr>
            <a:r>
              <a:rPr lang="ar-SA" b="1" dirty="0" smtClean="0"/>
              <a:t>أهمية طرق التدريس للعملية التعليمية :</a:t>
            </a:r>
          </a:p>
          <a:p>
            <a:pPr marL="109728" indent="0">
              <a:buNone/>
            </a:pPr>
            <a:endParaRPr lang="ar-SA" dirty="0" smtClean="0"/>
          </a:p>
          <a:p>
            <a:r>
              <a:rPr lang="ar-SA" dirty="0" smtClean="0"/>
              <a:t>التخطيط والترتيب المنظم الهادف . </a:t>
            </a:r>
          </a:p>
          <a:p>
            <a:r>
              <a:rPr lang="ar-SA" dirty="0" smtClean="0"/>
              <a:t>التنوع والتكامل: </a:t>
            </a:r>
          </a:p>
          <a:p>
            <a:r>
              <a:rPr lang="ar-SA" dirty="0" smtClean="0"/>
              <a:t>الالتزام بالأسس النفسية للتعلم.</a:t>
            </a:r>
          </a:p>
          <a:p>
            <a:r>
              <a:rPr lang="ar-SA" dirty="0" smtClean="0"/>
              <a:t>الفاعلية والعمل.</a:t>
            </a:r>
          </a:p>
          <a:p>
            <a:r>
              <a:rPr lang="ar-SA" dirty="0" smtClean="0"/>
              <a:t>الدقة والوضوح</a:t>
            </a:r>
          </a:p>
          <a:p>
            <a:r>
              <a:rPr lang="ar-SA" dirty="0" smtClean="0"/>
              <a:t>التقويم.</a:t>
            </a:r>
            <a:endParaRPr lang="ar-SA" dirty="0"/>
          </a:p>
        </p:txBody>
      </p:sp>
    </p:spTree>
    <p:extLst>
      <p:ext uri="{BB962C8B-B14F-4D97-AF65-F5344CB8AC3E}">
        <p14:creationId xmlns:p14="http://schemas.microsoft.com/office/powerpoint/2010/main" val="969963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اهداف المحاضرة </a:t>
            </a:r>
            <a:endParaRPr lang="ar-SA" dirty="0"/>
          </a:p>
        </p:txBody>
      </p:sp>
      <p:sp>
        <p:nvSpPr>
          <p:cNvPr id="3" name="عنصر نائب للمحتوى 2"/>
          <p:cNvSpPr>
            <a:spLocks noGrp="1"/>
          </p:cNvSpPr>
          <p:nvPr>
            <p:ph idx="1"/>
          </p:nvPr>
        </p:nvSpPr>
        <p:spPr/>
        <p:txBody>
          <a:bodyPr/>
          <a:lstStyle/>
          <a:p>
            <a:r>
              <a:rPr lang="ar-SA" dirty="0" smtClean="0"/>
              <a:t>سوف يكون الطالب قادراً على :</a:t>
            </a:r>
          </a:p>
          <a:p>
            <a:endParaRPr lang="ar-SA" dirty="0"/>
          </a:p>
        </p:txBody>
      </p:sp>
    </p:spTree>
    <p:extLst>
      <p:ext uri="{BB962C8B-B14F-4D97-AF65-F5344CB8AC3E}">
        <p14:creationId xmlns:p14="http://schemas.microsoft.com/office/powerpoint/2010/main" val="223617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dirty="0" smtClean="0"/>
              <a:t>شروط ومعايير اختيار الطريقة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7436643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403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تقسيم طرق التدريس </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تقسيم طرق التدريس وفقاً لدور المعلم والمتعلم إلى :</a:t>
            </a:r>
          </a:p>
          <a:p>
            <a:pPr marL="514350" indent="-514350">
              <a:buFont typeface="+mj-lt"/>
              <a:buAutoNum type="arabicPeriod"/>
            </a:pPr>
            <a:r>
              <a:rPr lang="ar-SA" dirty="0" smtClean="0"/>
              <a:t>طريقة التعلم بالعرض والإصغاء (</a:t>
            </a:r>
            <a:r>
              <a:rPr lang="ar-SA" dirty="0" err="1" smtClean="0"/>
              <a:t>الالقائية</a:t>
            </a:r>
            <a:r>
              <a:rPr lang="ar-SA" dirty="0" smtClean="0"/>
              <a:t>)، وتعتمد على المعلم وسيطرته </a:t>
            </a:r>
          </a:p>
          <a:p>
            <a:pPr marL="514350" indent="-514350">
              <a:buFont typeface="+mj-lt"/>
              <a:buAutoNum type="arabicPeriod"/>
            </a:pPr>
            <a:r>
              <a:rPr lang="ar-SA" dirty="0" smtClean="0"/>
              <a:t>طريقة التعلم التشاركي، وتعتمد على كل من المعلم والمتعلم.</a:t>
            </a:r>
          </a:p>
          <a:p>
            <a:pPr marL="514350" indent="-514350">
              <a:buFont typeface="+mj-lt"/>
              <a:buAutoNum type="arabicPeriod"/>
            </a:pPr>
            <a:r>
              <a:rPr lang="ar-SA" dirty="0" smtClean="0"/>
              <a:t>طريقة التعلم الذاتي (تفريد التعليم) وتعتمد </a:t>
            </a:r>
            <a:endParaRPr lang="ar-SA" dirty="0"/>
          </a:p>
        </p:txBody>
      </p:sp>
    </p:spTree>
    <p:extLst>
      <p:ext uri="{BB962C8B-B14F-4D97-AF65-F5344CB8AC3E}">
        <p14:creationId xmlns:p14="http://schemas.microsoft.com/office/powerpoint/2010/main" val="3590519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تقسيم طرق التدريس</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تقسيم طريقة التدريس وفقاً للعمومية والخصوصية إلى :</a:t>
            </a:r>
          </a:p>
          <a:p>
            <a:pPr marL="514350" indent="-514350">
              <a:buFont typeface="+mj-lt"/>
              <a:buAutoNum type="arabicPeriod"/>
            </a:pPr>
            <a:r>
              <a:rPr lang="ar-SA" dirty="0" smtClean="0"/>
              <a:t>طرق وأساليب عامة ، تستخدم في جميع التخصصات. </a:t>
            </a:r>
          </a:p>
          <a:p>
            <a:pPr marL="514350" indent="-514350">
              <a:buFont typeface="+mj-lt"/>
              <a:buAutoNum type="arabicPeriod"/>
            </a:pPr>
            <a:r>
              <a:rPr lang="ar-SA" dirty="0" smtClean="0"/>
              <a:t>طرق وأساليب خاصة ، يفضل استخدامها في تخصصات معينة، مثل التربية البدنية والعلوم. </a:t>
            </a:r>
            <a:endParaRPr lang="ar-SA" dirty="0"/>
          </a:p>
        </p:txBody>
      </p:sp>
    </p:spTree>
    <p:extLst>
      <p:ext uri="{BB962C8B-B14F-4D97-AF65-F5344CB8AC3E}">
        <p14:creationId xmlns:p14="http://schemas.microsoft.com/office/powerpoint/2010/main" val="3452494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التعلم بالعرض والإصغاء (</a:t>
            </a:r>
            <a:r>
              <a:rPr lang="ar-SA" dirty="0" err="1" smtClean="0"/>
              <a:t>الإلقائية</a:t>
            </a:r>
            <a:r>
              <a:rPr lang="ar-SA" dirty="0" smtClean="0"/>
              <a:t>)</a:t>
            </a:r>
            <a:endParaRPr lang="ar-SA" dirty="0"/>
          </a:p>
        </p:txBody>
      </p:sp>
      <p:sp>
        <p:nvSpPr>
          <p:cNvPr id="3" name="عنصر نائب للمحتوى 2"/>
          <p:cNvSpPr>
            <a:spLocks noGrp="1"/>
          </p:cNvSpPr>
          <p:nvPr>
            <p:ph idx="1"/>
          </p:nvPr>
        </p:nvSpPr>
        <p:spPr>
          <a:xfrm>
            <a:off x="457200" y="1600200"/>
            <a:ext cx="8229600" cy="4709120"/>
          </a:xfrm>
        </p:spPr>
        <p:txBody>
          <a:bodyPr>
            <a:normAutofit fontScale="92500" lnSpcReduction="20000"/>
          </a:bodyPr>
          <a:lstStyle/>
          <a:p>
            <a:r>
              <a:rPr lang="ar-SA" dirty="0" smtClean="0"/>
              <a:t>تعتمد بشكل رئيس على جهد المعلم حيث يكون هو المسيطر وله الدور الرئيس في عملية التعلم. </a:t>
            </a:r>
          </a:p>
          <a:p>
            <a:r>
              <a:rPr lang="ar-SA" dirty="0" smtClean="0"/>
              <a:t>اعتبار المعلم هو مصدر المعرفة والتلميذ مجرد مستقبل للمعلومات. </a:t>
            </a:r>
          </a:p>
          <a:p>
            <a:r>
              <a:rPr lang="ar-SA" dirty="0" smtClean="0"/>
              <a:t>يصبح دور المتعلم سلبي إلى حد كبيرة وينحصر في تلقي المعلومات. </a:t>
            </a:r>
          </a:p>
          <a:p>
            <a:r>
              <a:rPr lang="ar-SA" dirty="0" smtClean="0"/>
              <a:t>تناسب هذه الطريقة شرح المادة النظرية .</a:t>
            </a:r>
          </a:p>
          <a:p>
            <a:r>
              <a:rPr lang="ar-SA" dirty="0" smtClean="0"/>
              <a:t>تستخدم عدد من الاساليب لنقل المادة العلمية مثل العرض والوصف والشرح اللفظي والتوضيح والقصص وغيرها. </a:t>
            </a:r>
          </a:p>
          <a:p>
            <a:r>
              <a:rPr lang="ar-SA" dirty="0" smtClean="0"/>
              <a:t>تستخدم الطريقة وسائل متنوعة لعرض المعلومات منها الصور والأفلام والعروض  والسبورة والحاسوب </a:t>
            </a:r>
            <a:endParaRPr lang="ar-SA" dirty="0"/>
          </a:p>
        </p:txBody>
      </p:sp>
    </p:spTree>
    <p:extLst>
      <p:ext uri="{BB962C8B-B14F-4D97-AF65-F5344CB8AC3E}">
        <p14:creationId xmlns:p14="http://schemas.microsoft.com/office/powerpoint/2010/main" val="1859119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التعلم التشاركي</a:t>
            </a:r>
            <a:endParaRPr lang="ar-SA" dirty="0"/>
          </a:p>
        </p:txBody>
      </p:sp>
      <p:sp>
        <p:nvSpPr>
          <p:cNvPr id="3" name="عنصر نائب للمحتوى 2"/>
          <p:cNvSpPr>
            <a:spLocks noGrp="1"/>
          </p:cNvSpPr>
          <p:nvPr>
            <p:ph idx="1"/>
          </p:nvPr>
        </p:nvSpPr>
        <p:spPr/>
        <p:txBody>
          <a:bodyPr>
            <a:normAutofit/>
          </a:bodyPr>
          <a:lstStyle/>
          <a:p>
            <a:r>
              <a:rPr lang="ar-SA" dirty="0" smtClean="0"/>
              <a:t>تعتمد على المعلم والمتعلم في عملية التعليم ويكون لكل منهما دور إيجابي.</a:t>
            </a:r>
          </a:p>
          <a:p>
            <a:r>
              <a:rPr lang="ar-SA" dirty="0" smtClean="0"/>
              <a:t>يجب على المعلم والمتعلم اتخاذ قرارات تشاركية يختار المعلم منها ما يحقق الأهداف المرجوة وفقا لمستوى وواقعية التطبيق. </a:t>
            </a:r>
          </a:p>
        </p:txBody>
      </p:sp>
    </p:spTree>
    <p:extLst>
      <p:ext uri="{BB962C8B-B14F-4D97-AF65-F5344CB8AC3E}">
        <p14:creationId xmlns:p14="http://schemas.microsoft.com/office/powerpoint/2010/main" val="4101443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طريقة التعلم التشاركي</a:t>
            </a:r>
          </a:p>
        </p:txBody>
      </p:sp>
      <p:sp>
        <p:nvSpPr>
          <p:cNvPr id="3" name="عنصر نائب للمحتوى 2"/>
          <p:cNvSpPr>
            <a:spLocks noGrp="1"/>
          </p:cNvSpPr>
          <p:nvPr>
            <p:ph idx="1"/>
          </p:nvPr>
        </p:nvSpPr>
        <p:spPr/>
        <p:txBody>
          <a:bodyPr/>
          <a:lstStyle/>
          <a:p>
            <a:r>
              <a:rPr lang="ar-SA" dirty="0"/>
              <a:t>يجب على المعلم اتخاذ ثلاثة قرارا أساسية هنا:</a:t>
            </a:r>
          </a:p>
          <a:p>
            <a:r>
              <a:rPr lang="ar-SA" dirty="0" smtClean="0"/>
              <a:t>ما هي العمليات أو القرارات التي تتم قبل عملية التدريس (كل ما يتعلق بتخطيط الدرس).</a:t>
            </a:r>
          </a:p>
          <a:p>
            <a:r>
              <a:rPr lang="ar-SA" dirty="0" smtClean="0"/>
              <a:t>ما </a:t>
            </a:r>
            <a:r>
              <a:rPr lang="ar-SA" dirty="0"/>
              <a:t>هي العمليات أو القرارات التي يمكن ان تتم أثناء تنفيذ نشاط الدرس (وقت بداية ونهاية العمل، توقيت ايقاع الحركة ، تناوب العمل والراحة ، المكان وغيرها ).</a:t>
            </a:r>
          </a:p>
          <a:p>
            <a:r>
              <a:rPr lang="ar-SA" dirty="0"/>
              <a:t>ما هي </a:t>
            </a:r>
            <a:r>
              <a:rPr lang="ar-SA" dirty="0" smtClean="0"/>
              <a:t>القرارات التي تمكن ان تتم بغرض التقويم أثناء تنفيذ الدرس وبعد الانتهاء من الدرس (في نهاية الحصة)؟</a:t>
            </a:r>
            <a:endParaRPr lang="ar-SA" dirty="0"/>
          </a:p>
          <a:p>
            <a:endParaRPr lang="ar-SA" dirty="0"/>
          </a:p>
        </p:txBody>
      </p:sp>
    </p:spTree>
    <p:extLst>
      <p:ext uri="{BB962C8B-B14F-4D97-AF65-F5344CB8AC3E}">
        <p14:creationId xmlns:p14="http://schemas.microsoft.com/office/powerpoint/2010/main" val="40477057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 التعلم التشاركي</a:t>
            </a:r>
            <a:endParaRPr lang="ar-SA" dirty="0"/>
          </a:p>
        </p:txBody>
      </p:sp>
      <p:sp>
        <p:nvSpPr>
          <p:cNvPr id="3" name="عنصر نائب للمحتوى 2"/>
          <p:cNvSpPr>
            <a:spLocks noGrp="1"/>
          </p:cNvSpPr>
          <p:nvPr>
            <p:ph idx="1"/>
          </p:nvPr>
        </p:nvSpPr>
        <p:spPr/>
        <p:txBody>
          <a:bodyPr/>
          <a:lstStyle/>
          <a:p>
            <a:r>
              <a:rPr lang="ar-SA" dirty="0" smtClean="0"/>
              <a:t>تعتمد هذه الطريقة على عدة أساليب تدريسية منها على سبيل المثال: </a:t>
            </a:r>
          </a:p>
          <a:p>
            <a:r>
              <a:rPr lang="ar-SA" dirty="0" smtClean="0"/>
              <a:t>أسلوب المشروع والذي يعتمد على ربط التعليم المدرسي بالحياة اليومية للمتعلمين سواء داخل المدرسة أو خارجها. </a:t>
            </a:r>
          </a:p>
          <a:p>
            <a:r>
              <a:rPr lang="ar-SA" dirty="0" smtClean="0"/>
              <a:t>اسلوب عمل المجموعات التعاوني أو التنافسي.</a:t>
            </a:r>
          </a:p>
          <a:p>
            <a:r>
              <a:rPr lang="ar-SA" dirty="0" smtClean="0"/>
              <a:t>اسلوب الحوار والمناقشة. </a:t>
            </a:r>
            <a:endParaRPr lang="ar-SA" dirty="0"/>
          </a:p>
        </p:txBody>
      </p:sp>
    </p:spTree>
    <p:extLst>
      <p:ext uri="{BB962C8B-B14F-4D97-AF65-F5344CB8AC3E}">
        <p14:creationId xmlns:p14="http://schemas.microsoft.com/office/powerpoint/2010/main" val="3466436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طريقة التعلم الذاتي (تفريد التعليم)</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b="1" dirty="0" smtClean="0"/>
              <a:t>تعتمد هذه الطريقة على:</a:t>
            </a:r>
          </a:p>
          <a:p>
            <a:r>
              <a:rPr lang="ar-SA" dirty="0" smtClean="0"/>
              <a:t> تنظيم مجموعة من الاجراءات التي يتخذها ويخطط لها المدرس لإدارة عملية التعلم بحيث تتناسب مع مستوى قدرات وحاجات المتعلم الخاصة. </a:t>
            </a:r>
          </a:p>
          <a:p>
            <a:r>
              <a:rPr lang="ar-SA" dirty="0" smtClean="0"/>
              <a:t>تعرض النشاط التعليمي بشكليات مختلفة تتيح للمتعلم حرية اختيار النشاط الذي يناسبه من حيث خلفيته المعرفية ولحركية </a:t>
            </a:r>
          </a:p>
          <a:p>
            <a:pPr marL="0" indent="0">
              <a:buNone/>
            </a:pPr>
            <a:r>
              <a:rPr lang="ar-SA" b="1" dirty="0" smtClean="0"/>
              <a:t>هذه الطريقة تعتمد على أشكال لتعلم منها : </a:t>
            </a:r>
          </a:p>
          <a:p>
            <a:r>
              <a:rPr lang="ar-SA" dirty="0" smtClean="0"/>
              <a:t>التعلم المبرمج أو التعلم باستخدام الحاسوب.</a:t>
            </a:r>
            <a:endParaRPr lang="ar-SA" dirty="0"/>
          </a:p>
        </p:txBody>
      </p:sp>
    </p:spTree>
    <p:extLst>
      <p:ext uri="{BB962C8B-B14F-4D97-AF65-F5344CB8AC3E}">
        <p14:creationId xmlns:p14="http://schemas.microsoft.com/office/powerpoint/2010/main" val="17705801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a:t>
            </a:r>
            <a:endParaRPr lang="ar-SA" dirty="0"/>
          </a:p>
        </p:txBody>
      </p:sp>
      <p:sp>
        <p:nvSpPr>
          <p:cNvPr id="3" name="عنصر نائب للمحتوى 2"/>
          <p:cNvSpPr>
            <a:spLocks noGrp="1"/>
          </p:cNvSpPr>
          <p:nvPr>
            <p:ph idx="1"/>
          </p:nvPr>
        </p:nvSpPr>
        <p:spPr/>
        <p:txBody>
          <a:bodyPr/>
          <a:lstStyle/>
          <a:p>
            <a:r>
              <a:rPr lang="ar-SA" dirty="0" err="1" smtClean="0"/>
              <a:t>البساطي</a:t>
            </a:r>
            <a:r>
              <a:rPr lang="ar-SA" dirty="0" smtClean="0"/>
              <a:t> ، أمر الله (2009) التدريس في التربية البدنية والرياضية، صفحة 21 – 27.</a:t>
            </a:r>
          </a:p>
          <a:p>
            <a:r>
              <a:rPr lang="ar-SA" dirty="0" smtClean="0"/>
              <a:t>سعد، ناهد و فهيم نيللي (1998) طرق التدريس في التربية الرياضية، صفحة 48-58.</a:t>
            </a:r>
            <a:endParaRPr lang="ar-SA" dirty="0"/>
          </a:p>
        </p:txBody>
      </p:sp>
    </p:spTree>
    <p:extLst>
      <p:ext uri="{BB962C8B-B14F-4D97-AF65-F5344CB8AC3E}">
        <p14:creationId xmlns:p14="http://schemas.microsoft.com/office/powerpoint/2010/main" val="23689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 الطريقة والاسلوب في التدريس</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تعرف طريقة التدريس بأنها: </a:t>
            </a:r>
          </a:p>
          <a:p>
            <a:r>
              <a:rPr lang="ar-SA" dirty="0" smtClean="0"/>
              <a:t>جميع الأقوال والأفعال التي يمارسها المعلم مع تلاميذه في الدرس لمساعدتهم على نمو شخصياتهم معرفياً ووجدانياً </a:t>
            </a:r>
            <a:r>
              <a:rPr lang="ar-SA" dirty="0" err="1" smtClean="0"/>
              <a:t>ومهارياً</a:t>
            </a:r>
            <a:r>
              <a:rPr lang="ar-SA" dirty="0" smtClean="0"/>
              <a:t> . </a:t>
            </a:r>
          </a:p>
          <a:p>
            <a:r>
              <a:rPr lang="ar-SA" dirty="0" smtClean="0"/>
              <a:t>جميع الاجراءات والوسائل والنشاطات ووسائل التقويم التي يهيئها المعلم من أجل تحقيق الأهداف التعليمية والتربوية للتلاميذ سواء داخل أو خارج غرفة الفصل. </a:t>
            </a:r>
            <a:endParaRPr lang="ar-SA" dirty="0"/>
          </a:p>
        </p:txBody>
      </p:sp>
    </p:spTree>
    <p:extLst>
      <p:ext uri="{BB962C8B-B14F-4D97-AF65-F5344CB8AC3E}">
        <p14:creationId xmlns:p14="http://schemas.microsoft.com/office/powerpoint/2010/main" val="358165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المدرس الناجح</a:t>
            </a:r>
            <a:endParaRPr lang="ar-SA" dirty="0"/>
          </a:p>
        </p:txBody>
      </p:sp>
      <p:sp>
        <p:nvSpPr>
          <p:cNvPr id="3" name="عنصر نائب للمحتوى 2"/>
          <p:cNvSpPr>
            <a:spLocks noGrp="1"/>
          </p:cNvSpPr>
          <p:nvPr>
            <p:ph idx="1"/>
          </p:nvPr>
        </p:nvSpPr>
        <p:spPr/>
        <p:txBody>
          <a:bodyPr/>
          <a:lstStyle/>
          <a:p>
            <a:pPr algn="just"/>
            <a:r>
              <a:rPr lang="ar-SA" dirty="0" smtClean="0"/>
              <a:t>يعرف ويفهم طريقة التدريس والأسلوب المناسبين الذين يستخدمهما أثناء شرح الدروس ، ويعرف ان التلاميذ يتعلمون أفضل من خلال تنوع استخدام الاساليب نظرا لاختلاف قدراتهم البدنية والعقلية والنفسية. </a:t>
            </a:r>
            <a:endParaRPr lang="ar-SA" dirty="0"/>
          </a:p>
        </p:txBody>
      </p:sp>
    </p:spTree>
    <p:extLst>
      <p:ext uri="{BB962C8B-B14F-4D97-AF65-F5344CB8AC3E}">
        <p14:creationId xmlns:p14="http://schemas.microsoft.com/office/powerpoint/2010/main" val="565773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نظرية التدريس</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smtClean="0"/>
              <a:t>تعنى بعملية التدريس بوجه عام بصرف النظر عن المادة أو المرحلة التعليمية . </a:t>
            </a:r>
          </a:p>
          <a:p>
            <a:r>
              <a:rPr lang="ar-SA" dirty="0" smtClean="0"/>
              <a:t>ترمي إلى تحقيق هدفين أساسين هما :</a:t>
            </a:r>
          </a:p>
          <a:p>
            <a:pPr marL="514350" indent="-514350">
              <a:buFont typeface="+mj-lt"/>
              <a:buAutoNum type="arabicPeriod"/>
            </a:pPr>
            <a:r>
              <a:rPr lang="ar-SA" dirty="0" smtClean="0"/>
              <a:t>تحقيق الوحدة بين عملية التعليم وعملية التربية أي ان النظرية التدريس في حقيقة الأمر نظرية للتعليم والتربية في الحصة الدراسية بوجه عام. </a:t>
            </a:r>
          </a:p>
          <a:p>
            <a:pPr marL="514350" indent="-514350">
              <a:buFont typeface="+mj-lt"/>
              <a:buAutoNum type="arabicPeriod"/>
            </a:pPr>
            <a:r>
              <a:rPr lang="ar-SA" dirty="0" smtClean="0"/>
              <a:t>تحقيق الوحدة بين المعرفة النظرية والتطبيق العملي أي ان النظرية والممارسة. فالاكتفاء بتحصيل المعارف النظرية بدون إعطاء الفرصة للتلميذ لتطبق هذه المعرفة على الواقع العملي يجعله منفصلا عن الواقع حياته الاجتماعية من ناحية كما يؤدي إلى فقدان الطالب لاهتمامه لهذه المعرفة. </a:t>
            </a:r>
            <a:endParaRPr lang="ar-SA" dirty="0"/>
          </a:p>
        </p:txBody>
      </p:sp>
    </p:spTree>
    <p:extLst>
      <p:ext uri="{BB962C8B-B14F-4D97-AF65-F5344CB8AC3E}">
        <p14:creationId xmlns:p14="http://schemas.microsoft.com/office/powerpoint/2010/main" val="3523219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الاسس العامة لنظرية التدريس وتطبيقها في التربية البدنية</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أسس  نظرية التدريس هي منطلقات تحدد كيفية تنفيذ والقيام بالعملية التدريسية في المدرسة. </a:t>
            </a:r>
          </a:p>
          <a:p>
            <a:r>
              <a:rPr lang="ar-SA" dirty="0" smtClean="0"/>
              <a:t>يوجد خمسة اسس تدريسية كالتالي :</a:t>
            </a:r>
          </a:p>
          <a:p>
            <a:pPr marL="514350" indent="-514350">
              <a:buFont typeface="+mj-lt"/>
              <a:buAutoNum type="arabicPeriod"/>
            </a:pPr>
            <a:r>
              <a:rPr lang="ar-SA" dirty="0" smtClean="0"/>
              <a:t>التوضيح </a:t>
            </a:r>
          </a:p>
          <a:p>
            <a:pPr marL="514350" indent="-514350">
              <a:buFont typeface="+mj-lt"/>
              <a:buAutoNum type="arabicPeriod"/>
            </a:pPr>
            <a:r>
              <a:rPr lang="ar-SA" dirty="0" smtClean="0"/>
              <a:t>التلقي الواعي للمعارف من جانب التلاميذ</a:t>
            </a:r>
          </a:p>
          <a:p>
            <a:pPr marL="514350" indent="-514350">
              <a:buFont typeface="+mj-lt"/>
              <a:buAutoNum type="arabicPeriod"/>
            </a:pPr>
            <a:r>
              <a:rPr lang="ar-SA" dirty="0" smtClean="0"/>
              <a:t>التثبيت والاحتفاظ بالمعارف</a:t>
            </a:r>
          </a:p>
          <a:p>
            <a:pPr marL="514350" indent="-514350">
              <a:buFont typeface="+mj-lt"/>
              <a:buAutoNum type="arabicPeriod"/>
            </a:pPr>
            <a:r>
              <a:rPr lang="ar-SA" dirty="0" smtClean="0"/>
              <a:t>منهجية الدرس </a:t>
            </a:r>
          </a:p>
          <a:p>
            <a:pPr marL="514350" indent="-514350">
              <a:buFont typeface="+mj-lt"/>
              <a:buAutoNum type="arabicPeriod"/>
            </a:pPr>
            <a:r>
              <a:rPr lang="ar-SA" dirty="0" smtClean="0"/>
              <a:t>علمية الدرس </a:t>
            </a:r>
            <a:endParaRPr lang="ar-SA" dirty="0"/>
          </a:p>
        </p:txBody>
      </p:sp>
    </p:spTree>
    <p:extLst>
      <p:ext uri="{BB962C8B-B14F-4D97-AF65-F5344CB8AC3E}">
        <p14:creationId xmlns:p14="http://schemas.microsoft.com/office/powerpoint/2010/main" val="1561201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الاساس الأول التوضيح</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تختلف الطرق التوضيحية حسب موضوع الدروس، ففي حصة ا لتربية البدنية يتم الاعتماد على عمل نموذج للحركة أو التمرين سواء من قبل المدرس أو التلاميذ. </a:t>
            </a:r>
          </a:p>
          <a:p>
            <a:r>
              <a:rPr lang="ar-SA" dirty="0" smtClean="0"/>
              <a:t>يعنى التعرف على المحيط المادي الذي يقع حولنا يبدأ باستعمال الحواس في جسم الانسان ( العين والأذن والانف واللمس)، إن الشعور هو الرابط الأولية بين الإدراك العقلي والعالم الخارجي، أي تحويل طاقة الانعكاسات الخارجية لتترجم في المخ لتصبح حقيقة نعيها. </a:t>
            </a:r>
          </a:p>
          <a:p>
            <a:r>
              <a:rPr lang="ar-SA" dirty="0" smtClean="0"/>
              <a:t>أنواع الوسائل الايضاحية : الطبيعية من النباتات ؛ والنماذج؛ والرسومات؛ والخرائط . </a:t>
            </a:r>
            <a:endParaRPr lang="ar-SA" dirty="0"/>
          </a:p>
        </p:txBody>
      </p:sp>
    </p:spTree>
    <p:extLst>
      <p:ext uri="{BB962C8B-B14F-4D97-AF65-F5344CB8AC3E}">
        <p14:creationId xmlns:p14="http://schemas.microsoft.com/office/powerpoint/2010/main" val="3752673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تطبيق أساس التوضيح في حصة التريبة البدنية</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حتى يستطيع التلميذ فهم تتابع حركة معينة مثل الوثب الطويل فلابد ان يرى صورة واضحة للحركة. </a:t>
            </a:r>
          </a:p>
          <a:p>
            <a:r>
              <a:rPr lang="ar-SA" dirty="0" smtClean="0"/>
              <a:t>الحركات الجديدة أو الصعبة لا يمكن تحقيق نجاح حقيقي في تدريسها إلا بعرضها بشكل حي على التلاميذ ثم شرح أقسام الحركة وكيفية تتابعها. </a:t>
            </a:r>
          </a:p>
          <a:p>
            <a:r>
              <a:rPr lang="ar-SA" dirty="0" smtClean="0"/>
              <a:t>كل حركة لها تتابع زمني ومكاني واتجاه يمكن ادراكه بواسطة النظر. </a:t>
            </a:r>
          </a:p>
          <a:p>
            <a:r>
              <a:rPr lang="ar-SA" dirty="0" smtClean="0"/>
              <a:t>المبدأ الاول في التوضيح هو تحقيق الإدراك البصري، ثم يتم تنمية هذا الادراك البصري للحركة في إطار المكان (الملعب).</a:t>
            </a:r>
          </a:p>
          <a:p>
            <a:r>
              <a:rPr lang="ar-SA" dirty="0" smtClean="0"/>
              <a:t>يلعب السمع دوراً رئيساً في حفظ رتم الحركة الرياضية ، في الوثب الطويل والسباحة وغيرها. </a:t>
            </a:r>
          </a:p>
          <a:p>
            <a:r>
              <a:rPr lang="ar-SA" dirty="0" smtClean="0"/>
              <a:t>إن استعمال الحواس المختلفة في عملية التوضيح يساعد على التعلم السريع والصحيح للحركات الصعبة. </a:t>
            </a:r>
            <a:endParaRPr lang="ar-SA" dirty="0"/>
          </a:p>
        </p:txBody>
      </p:sp>
    </p:spTree>
    <p:extLst>
      <p:ext uri="{BB962C8B-B14F-4D97-AF65-F5344CB8AC3E}">
        <p14:creationId xmlns:p14="http://schemas.microsoft.com/office/powerpoint/2010/main" val="3626752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الاساس الثاني التلقي الواعي للمعارف من جانب التلاميذ </a:t>
            </a:r>
            <a:endParaRPr lang="ar-SA" dirty="0"/>
          </a:p>
        </p:txBody>
      </p:sp>
      <p:sp>
        <p:nvSpPr>
          <p:cNvPr id="3" name="عنصر نائب للمحتوى 2"/>
          <p:cNvSpPr>
            <a:spLocks noGrp="1"/>
          </p:cNvSpPr>
          <p:nvPr>
            <p:ph idx="1"/>
          </p:nvPr>
        </p:nvSpPr>
        <p:spPr/>
        <p:txBody>
          <a:bodyPr>
            <a:normAutofit fontScale="77500" lnSpcReduction="20000"/>
          </a:bodyPr>
          <a:lstStyle/>
          <a:p>
            <a:r>
              <a:rPr lang="ar-SA" dirty="0" smtClean="0"/>
              <a:t>ان يتلقى المعارف بطريقة واعية تتميز بالرغبة في الاستزادة ومعرفة أصول الشيء وعلاقته وليس فقط التلقي الميكانيكي للمعارف. </a:t>
            </a:r>
          </a:p>
          <a:p>
            <a:r>
              <a:rPr lang="ar-SA" dirty="0" smtClean="0"/>
              <a:t>أي تدريب التلاميذ على فهم المعارف وعلاقتها والقوانين التي تحكمها. وايضاً، تدريب التلاميذ للقيام بشكل مستقل بتنمية قدراتهم ومهاراتهم المختلفة. </a:t>
            </a:r>
          </a:p>
          <a:p>
            <a:r>
              <a:rPr lang="ar-SA" dirty="0" smtClean="0"/>
              <a:t>يقوم التلاميذ أولاً بالفهم ثم التحليل المادة التعليمية بشكل مستقل وتعميم المعارف المكتسبة. </a:t>
            </a:r>
          </a:p>
          <a:p>
            <a:r>
              <a:rPr lang="ar-SA" dirty="0" smtClean="0"/>
              <a:t>يجب ربط النظرية بالتطبيق في الصف ، ليدرك التلاميذ علاقة المعرفة مع الحياة اليومية. </a:t>
            </a:r>
          </a:p>
          <a:p>
            <a:r>
              <a:rPr lang="ar-SA" dirty="0" smtClean="0"/>
              <a:t>التلقي الواعي يتطلب تدريب التلاميذ على مذاكرة المواد بشكل مستقل أي معتمدين على قواهم الذاتية. </a:t>
            </a:r>
          </a:p>
          <a:p>
            <a:r>
              <a:rPr lang="ar-SA" dirty="0" smtClean="0"/>
              <a:t>تجنب الاعتماد على التلقين والحفظ فقط، بل يساعد المعلم تلاميذه على فهم مضمون المادة وأهميتها لحياتهم العملية ، ومدى الاستفادة منها من جانب التلاميذ. </a:t>
            </a:r>
            <a:endParaRPr lang="ar-SA" dirty="0"/>
          </a:p>
        </p:txBody>
      </p:sp>
    </p:spTree>
    <p:extLst>
      <p:ext uri="{BB962C8B-B14F-4D97-AF65-F5344CB8AC3E}">
        <p14:creationId xmlns:p14="http://schemas.microsoft.com/office/powerpoint/2010/main" val="187745830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1748</Words>
  <Application>Microsoft Office PowerPoint</Application>
  <PresentationFormat>عرض على الشاشة (3:4)‏</PresentationFormat>
  <Paragraphs>139</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سمة Office</vt:lpstr>
      <vt:lpstr>طرق التدريس العامة  و توظيفها في تدريس التربية البدنية </vt:lpstr>
      <vt:lpstr>اهداف المحاضرة </vt:lpstr>
      <vt:lpstr>تعريف الطريقة والاسلوب في التدريس</vt:lpstr>
      <vt:lpstr>المدرس الناجح</vt:lpstr>
      <vt:lpstr>نظرية التدريس</vt:lpstr>
      <vt:lpstr>الاسس العامة لنظرية التدريس وتطبيقها في التربية البدنية</vt:lpstr>
      <vt:lpstr>الاساس الأول التوضيح</vt:lpstr>
      <vt:lpstr>تطبيق أساس التوضيح في حصة التريبة البدنية</vt:lpstr>
      <vt:lpstr>الاساس الثاني التلقي الواعي للمعارف من جانب التلاميذ </vt:lpstr>
      <vt:lpstr>تطبيق أساس التلقي الواعي للمعارف في حصة التربية البدنية</vt:lpstr>
      <vt:lpstr>الاساس الثالث التثبيت والاحتفاظ بالمعارف</vt:lpstr>
      <vt:lpstr>تطبيق اساس التثبيت في حصة التربية البدنية</vt:lpstr>
      <vt:lpstr>الاساس الرابع منهجية الدرس</vt:lpstr>
      <vt:lpstr>تطبيق أساس منهجية الدرس في صحة التربية البدنية</vt:lpstr>
      <vt:lpstr>تطبيق أساس منهجية الدرس في صحة التربية البدنية</vt:lpstr>
      <vt:lpstr>الاساس الخامس مبدأ عملية الدرس </vt:lpstr>
      <vt:lpstr>تطبيق أساس عملية الدرس في حصة  التربية البدنية</vt:lpstr>
      <vt:lpstr>تعريف طريقة التدريس</vt:lpstr>
      <vt:lpstr>أهمية طريقة التدريس </vt:lpstr>
      <vt:lpstr>شروط ومعايير اختيار الطريقة</vt:lpstr>
      <vt:lpstr>تقسيم طرق التدريس </vt:lpstr>
      <vt:lpstr>تقسيم طرق التدريس</vt:lpstr>
      <vt:lpstr>طريقة التعلم بالعرض والإصغاء (الإلقائية)</vt:lpstr>
      <vt:lpstr>طريقة التعلم التشاركي</vt:lpstr>
      <vt:lpstr>طريقة التعلم التشاركي</vt:lpstr>
      <vt:lpstr>طريق التعلم التشاركي</vt:lpstr>
      <vt:lpstr>طريقة التعلم الذاتي (تفريد التعليم)</vt:lpstr>
      <vt:lpstr>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التدريس العامة  و توظيفها في تدريس التربية البدنية </dc:title>
  <dc:creator>AA</dc:creator>
  <cp:lastModifiedBy>AA</cp:lastModifiedBy>
  <cp:revision>22</cp:revision>
  <dcterms:created xsi:type="dcterms:W3CDTF">2023-10-05T07:08:24Z</dcterms:created>
  <dcterms:modified xsi:type="dcterms:W3CDTF">2023-10-07T07:17:46Z</dcterms:modified>
</cp:coreProperties>
</file>