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2837-AD30-41B0-AB34-3A550D2BD0FA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5168"/>
            <a:ext cx="10515600" cy="60746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b="1" dirty="0"/>
              <a:t> المصطلحات العلمية في تصنيف الحيوان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820189" y="708758"/>
            <a:ext cx="1112242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 smtClean="0">
                <a:solidFill>
                  <a:srgbClr val="212121"/>
                </a:solidFill>
                <a:latin typeface="wf_segoe-ui_normal"/>
              </a:rPr>
              <a:t>1</a:t>
            </a:r>
            <a:r>
              <a:rPr lang="ar-SA" sz="3000" b="1" dirty="0"/>
              <a:t>. أساسيات علم التصنيف</a:t>
            </a:r>
          </a:p>
          <a:p>
            <a:pPr algn="r" rtl="1"/>
            <a:r>
              <a:rPr lang="ar-SA" sz="3000" dirty="0"/>
              <a:t>• علم التصنيف </a:t>
            </a:r>
            <a:r>
              <a:rPr lang="en-US" sz="3000" dirty="0"/>
              <a:t> Taxonomy </a:t>
            </a:r>
            <a:r>
              <a:rPr lang="ar-SA" sz="3000" dirty="0"/>
              <a:t>فرع من علم الأحياء يهتم بوصف الكائنات الحية وتشخيصها وتسميتها وترتيبها في مجموعات وفق نظام معيّن.</a:t>
            </a:r>
          </a:p>
          <a:p>
            <a:pPr algn="r" rtl="1"/>
            <a:r>
              <a:rPr lang="ar-SA" sz="3000" dirty="0"/>
              <a:t>• علم الحيوان </a:t>
            </a:r>
            <a:r>
              <a:rPr lang="en-US" sz="3000" dirty="0"/>
              <a:t> Zoology </a:t>
            </a:r>
            <a:r>
              <a:rPr lang="ar-SA" sz="3000" dirty="0"/>
              <a:t>فرع الأحياء الذي يدرس تركيب الحيوانات ووظائفها وسلوكها وتصنيفها.</a:t>
            </a:r>
          </a:p>
          <a:p>
            <a:pPr algn="r" rtl="1"/>
            <a:r>
              <a:rPr lang="ar-SA" sz="3000" dirty="0"/>
              <a:t>• التصنيف الحيوي / البيولوجي: تنظيم الكائنات الحية في مراتب متدرجة (مملكة، شعبة، …، نوع) بناءً على صفاتها.</a:t>
            </a:r>
          </a:p>
          <a:p>
            <a:pPr algn="r" rtl="1"/>
            <a:r>
              <a:rPr lang="ar-SA" sz="3000" dirty="0"/>
              <a:t>• التشخيص</a:t>
            </a:r>
            <a:r>
              <a:rPr lang="en-US" sz="3000" dirty="0"/>
              <a:t>Identification </a:t>
            </a:r>
            <a:r>
              <a:rPr lang="ar-SA" sz="3000" dirty="0"/>
              <a:t> التعرّف على هوية الكائن الحي ومقارنته بأنواع معروفة لتحديد إن كان </a:t>
            </a:r>
            <a:r>
              <a:rPr lang="ar-SA" sz="3000" dirty="0" smtClean="0"/>
              <a:t>معروفا</a:t>
            </a:r>
            <a:r>
              <a:rPr lang="ar-SA" sz="3000" dirty="0"/>
              <a:t>ً</a:t>
            </a:r>
            <a:r>
              <a:rPr lang="ar-SA" sz="3000" dirty="0" smtClean="0"/>
              <a:t> </a:t>
            </a:r>
            <a:r>
              <a:rPr lang="ar-SA" sz="3000" dirty="0"/>
              <a:t>أو </a:t>
            </a:r>
            <a:r>
              <a:rPr lang="ar-SA" sz="3000" dirty="0" smtClean="0"/>
              <a:t>جديداً.</a:t>
            </a:r>
            <a:endParaRPr lang="ar-SA" sz="3000" dirty="0"/>
          </a:p>
          <a:p>
            <a:pPr algn="r" rtl="1"/>
            <a:r>
              <a:rPr lang="ar-SA" sz="3000" dirty="0"/>
              <a:t>• التسمية </a:t>
            </a:r>
            <a:r>
              <a:rPr lang="en-US" sz="3000" dirty="0"/>
              <a:t>Nomenclature </a:t>
            </a:r>
            <a:r>
              <a:rPr lang="ar-SA" sz="3000" dirty="0"/>
              <a:t> وضع أسماء علمية محددة للكائنات الحية وفق قواعد متفق عليها </a:t>
            </a:r>
            <a:r>
              <a:rPr lang="ar-SA" sz="3000" dirty="0" smtClean="0"/>
              <a:t>دولياً.</a:t>
            </a:r>
            <a:endParaRPr lang="ar-SA" sz="3000" dirty="0"/>
          </a:p>
          <a:p>
            <a:pPr algn="r" rtl="1"/>
            <a:r>
              <a:rPr lang="ar-SA" sz="3000" dirty="0"/>
              <a:t>• التقسيم / التصنيف</a:t>
            </a:r>
            <a:r>
              <a:rPr lang="en-US" sz="3000" dirty="0"/>
              <a:t>Classification </a:t>
            </a:r>
            <a:r>
              <a:rPr lang="ar-SA" sz="3000" dirty="0"/>
              <a:t> وضع الكائنات في مجموعات وفق أوجه التشابه والاختلاف بينها.</a:t>
            </a:r>
          </a:p>
        </p:txBody>
      </p:sp>
    </p:spTree>
    <p:extLst>
      <p:ext uri="{BB962C8B-B14F-4D97-AF65-F5344CB8AC3E}">
        <p14:creationId xmlns:p14="http://schemas.microsoft.com/office/powerpoint/2010/main" val="12404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5406"/>
          </a:xfrm>
        </p:spPr>
        <p:txBody>
          <a:bodyPr>
            <a:normAutofit/>
          </a:bodyPr>
          <a:lstStyle/>
          <a:p>
            <a:pPr algn="ctr"/>
            <a:r>
              <a:rPr lang="ar-SA" sz="3500" b="1" dirty="0"/>
              <a:t>كيفية تحديد الأنواع </a:t>
            </a:r>
            <a:r>
              <a:rPr lang="ar-SA" sz="3500" b="1" dirty="0" smtClean="0"/>
              <a:t>الجديدة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9542"/>
            <a:ext cx="10515600" cy="4647421"/>
          </a:xfrm>
        </p:spPr>
        <p:txBody>
          <a:bodyPr>
            <a:normAutofit/>
          </a:bodyPr>
          <a:lstStyle/>
          <a:p>
            <a:pPr algn="r" rtl="1"/>
            <a:r>
              <a:rPr lang="ar-SA" sz="3000" dirty="0" smtClean="0"/>
              <a:t>تحديد </a:t>
            </a:r>
            <a:r>
              <a:rPr lang="ar-SA" sz="3000" dirty="0"/>
              <a:t>صفات </a:t>
            </a:r>
            <a:r>
              <a:rPr lang="ar-SA" sz="3000" dirty="0" err="1"/>
              <a:t>مورفولوجية</a:t>
            </a:r>
            <a:r>
              <a:rPr lang="ar-SA" sz="3000" dirty="0"/>
              <a:t> ووراثية </a:t>
            </a:r>
            <a:r>
              <a:rPr lang="ar-SA" sz="3000" dirty="0" smtClean="0"/>
              <a:t>مميزة.</a:t>
            </a:r>
            <a:endParaRPr lang="ar-SA" sz="3000" dirty="0"/>
          </a:p>
          <a:p>
            <a:pPr algn="r" rtl="1"/>
            <a:r>
              <a:rPr lang="ar-SA" sz="3000" dirty="0"/>
              <a:t>توفير وصف علمي </a:t>
            </a:r>
            <a:r>
              <a:rPr lang="ar-SA" sz="3000" dirty="0" smtClean="0"/>
              <a:t>دقيق.</a:t>
            </a:r>
            <a:endParaRPr lang="ar-SA" sz="3000" dirty="0"/>
          </a:p>
          <a:p>
            <a:pPr algn="r" rtl="1"/>
            <a:r>
              <a:rPr lang="ar-SA" sz="3000" dirty="0"/>
              <a:t>نشره وفق قواعد </a:t>
            </a:r>
            <a:r>
              <a:rPr lang="ar-SA" sz="3000" b="1" dirty="0"/>
              <a:t>اللجنة الدولية لتسمية الحيوانات </a:t>
            </a:r>
            <a:r>
              <a:rPr lang="en-US" sz="3000" b="1" dirty="0" smtClean="0"/>
              <a:t>ICZN</a:t>
            </a:r>
            <a:endParaRPr lang="ar-SA" sz="3000" b="1" dirty="0" smtClean="0"/>
          </a:p>
          <a:p>
            <a:pPr algn="r" rtl="1"/>
            <a:r>
              <a:rPr lang="ar-SA" sz="3000" dirty="0" smtClean="0"/>
              <a:t>يُستخدم </a:t>
            </a:r>
            <a:r>
              <a:rPr lang="ar-SA" sz="3000" dirty="0"/>
              <a:t>التحليل الجزيئي اليوم بشكل متزايد لحسم الحدود بين الأنواع.</a:t>
            </a:r>
          </a:p>
          <a:p>
            <a:pPr marL="0" indent="0" algn="r" rtl="1">
              <a:buNone/>
            </a:pPr>
            <a:r>
              <a:rPr lang="ar-SA" sz="3000" dirty="0"/>
              <a:t/>
            </a:r>
            <a:br>
              <a:rPr lang="ar-SA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84735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15388" y="620605"/>
            <a:ext cx="11388437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en-US" sz="3000" dirty="0" smtClean="0"/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</a:t>
            </a:r>
            <a:endParaRPr lang="en-US" sz="35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/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الفرعيSubspecies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م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رتبة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تصنيفية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أدنى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من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ويمثل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مجموعة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سكانية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تختلف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وراثي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اً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أو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جغرافيا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ً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عن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بقية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أفراد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لكنها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لا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تزال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قادرة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على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التزاوج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الأنواع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الأخرى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التابعة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لنفس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النوع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</a:p>
          <a:p>
            <a:pPr algn="r" rtl="1"/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تحمل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الأنواع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الفرعية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اسمًا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ثالثًا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مثل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:</a:t>
            </a:r>
          </a:p>
          <a:p>
            <a:pPr algn="r" rtl="1"/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Panthera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tigris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tigris</a:t>
            </a:r>
            <a:endParaRPr lang="en-US" sz="35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/>
            <a:r>
              <a:rPr lang="en-US" sz="3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الاختصارات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: 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subsp. 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أ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 ssp.</a:t>
            </a:r>
          </a:p>
        </p:txBody>
      </p:sp>
    </p:spTree>
    <p:extLst>
      <p:ext uri="{BB962C8B-B14F-4D97-AF65-F5344CB8AC3E}">
        <p14:creationId xmlns:p14="http://schemas.microsoft.com/office/powerpoint/2010/main" val="4287934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0451" y="504227"/>
            <a:ext cx="114133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معايير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تحديد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الأنواع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الفرعية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يجب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أن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تُظهر الأنواع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الفرعية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اختلافات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وراثية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أو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بيئية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واضحة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مثل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العزل الجغرافي</a:t>
            </a: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الاختلافات الشكلية</a:t>
            </a: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التباعد الجيني</a:t>
            </a: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التخصص البيئي</a:t>
            </a:r>
          </a:p>
          <a:p>
            <a:pPr indent="-457200"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كما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يجب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أن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تكون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هذه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الفروق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ثابتة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وقابلة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للتمييز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بين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التجمعات</a:t>
            </a:r>
            <a:endParaRPr lang="ar-SA" sz="32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/>
            <a:endParaRPr lang="ar-SA" sz="3200" dirty="0"/>
          </a:p>
          <a:p>
            <a:pPr algn="r"/>
            <a:r>
              <a:rPr lang="en-US" sz="3200" dirty="0" err="1" smtClean="0">
                <a:solidFill>
                  <a:srgbClr val="FF0000"/>
                </a:solidFill>
              </a:rPr>
              <a:t>لا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يوجد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منهج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واحد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عالمي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للتعريف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بالأنواع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الفرعية</a:t>
            </a:r>
            <a:r>
              <a:rPr lang="en-US" sz="3200" dirty="0">
                <a:solidFill>
                  <a:srgbClr val="FF0000"/>
                </a:solidFill>
              </a:rPr>
              <a:t>؛ </a:t>
            </a:r>
            <a:r>
              <a:rPr lang="en-US" sz="3200" dirty="0" err="1">
                <a:solidFill>
                  <a:srgbClr val="FF0000"/>
                </a:solidFill>
              </a:rPr>
              <a:t>بل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يعتمد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على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الأدلة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المتكاملة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640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2711" y="767555"/>
            <a:ext cx="1058210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الفرق بين الأنواع والأنواع الفرعية</a:t>
            </a:r>
          </a:p>
          <a:p>
            <a:pPr algn="r" rtl="1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الأنواع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Species: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لا تتزاوج بنجاح مع أنواع أخرى (عزل تكاثري).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لها حدود وراثية واضحة.</a:t>
            </a:r>
          </a:p>
          <a:p>
            <a:pPr algn="r" rtl="1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الأنواع الفرعية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Subspecies: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يمكنها التزاوج مع الأنواع الفرعية الأخرى داخل نفس النوع.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غالبًا ما يفصل بينها الجغرافيا أو السلوك.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قد تمثل مراحل مبكرة من تكوّن الأنواع (أنواع ناشئة).</a:t>
            </a:r>
          </a:p>
          <a:p>
            <a:pPr algn="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781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0327" y="232724"/>
            <a:ext cx="110642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/>
            </a:r>
            <a:b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تتشكل الأنواع والأنواع الفرعية عبر عمليات تطورية مثل: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العزل الجغرافي (</a:t>
            </a:r>
            <a:r>
              <a:rPr lang="ar-SA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الانعزالي)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الانتقاء الطبيعي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الانتقاء الجنسي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الانجراف الجيني</a:t>
            </a:r>
            <a:b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تساهم هذه العمليات في ظهور الاختلافات وتنويع التجمعات الحيوانية.</a:t>
            </a:r>
          </a:p>
          <a:p>
            <a:pPr algn="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867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5142" y="714863"/>
            <a:ext cx="1112242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أهمية دراسة الأنواع والأنواع الفرعية في علم الحيوان</a:t>
            </a:r>
          </a:p>
          <a:p>
            <a:pPr algn="r" rtl="1"/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يساعد فهم الأنواع والأنواع الفرعية في: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تفسير أنماط التنوع الحيوي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تحديد وحدات الأهمية التطورية للحفاظ على الأنواع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وضع تصنيفات متوافقة مع هيئات الحماية العالمية مثل 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IUCN </a:t>
            </a:r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</a:t>
            </a:r>
            <a: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CITES</a:t>
            </a:r>
            <a:br>
              <a:rPr lang="en-US" sz="35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endParaRPr lang="ar-SA" sz="35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/>
            <a:r>
              <a:rPr lang="ar-SA" sz="3500" dirty="0">
                <a:solidFill>
                  <a:srgbClr val="FF0000"/>
                </a:solidFill>
                <a:latin typeface="__Roboto_9af398"/>
              </a:rPr>
              <a:t>يواصل التصنيف الحديث التطور بفضل التقدم في </a:t>
            </a:r>
            <a:r>
              <a:rPr lang="ar-SA" sz="3500" dirty="0" smtClean="0">
                <a:solidFill>
                  <a:srgbClr val="FF0000"/>
                </a:solidFill>
                <a:latin typeface="__Roboto_9af398"/>
              </a:rPr>
              <a:t>الوراثة، </a:t>
            </a:r>
            <a:r>
              <a:rPr lang="ar-SA" sz="3500" dirty="0">
                <a:solidFill>
                  <a:srgbClr val="FF0000"/>
                </a:solidFill>
                <a:latin typeface="__Roboto_9af398"/>
              </a:rPr>
              <a:t>مما يعزز دقة تحديد حدود الأنواع.</a:t>
            </a:r>
          </a:p>
          <a:p>
            <a:pPr algn="r" rtl="1"/>
            <a: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ar-SA" sz="35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47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699" y="246393"/>
            <a:ext cx="112388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الإنتواع</a:t>
            </a:r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Speciation </a:t>
            </a:r>
            <a:endParaRPr lang="ar-SA" sz="32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هو العملية التطورية التي ينشأ بها نوع جديد من نوع سابق، وهو الأساس الذي يفسّر أصل الأنواع وتنوّع الكائنات التي نتعامل معها في التصنيف الحيواني</a:t>
            </a:r>
            <a:r>
              <a:rPr lang="ar-SA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  <a:endParaRPr lang="ar-SA" sz="32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0699" y="1720840"/>
            <a:ext cx="1135518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rtl="1"/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أولًا: تعريف النوع وعلاقته </a:t>
            </a:r>
            <a:r>
              <a:rPr lang="ar-SA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بالإنتواع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lvl="1" algn="just" rtl="1"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في مفهوم النوع الحيوي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Biological species concept،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يُعرَّف النوع بأنه مجموعة من الأفراد يمكنها التزاوج فيما بينها وإنتاج نسل خصب، وهي في الوقت نفسه معزولة تكاثريًا عن الأنواع الأخرى.</a:t>
            </a:r>
          </a:p>
          <a:p>
            <a:pPr lvl="1" algn="just" rtl="1">
              <a:buFont typeface="Arial" panose="020B0604020202020204" pitchFamily="34" charset="0"/>
              <a:buChar char="•"/>
            </a:pPr>
            <a:r>
              <a:rPr lang="ar-SA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هو العملية التي تؤدي إلى تكوين هذه العزلة التكاثرية بين تجمعات من نفس النوع الأصلي حتى تصبح 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"أنواعاً"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مستقلة في نظر علم التصنيف.</a:t>
            </a:r>
          </a:p>
          <a:p>
            <a:pPr lvl="1" algn="just" rtl="1"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كلما حدث </a:t>
            </a:r>
            <a:r>
              <a:rPr lang="ar-SA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إ</a:t>
            </a:r>
            <a:r>
              <a:rPr lang="ar-SA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نتواع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وظهر نوع جديد، يجب على 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علم التصنيف أو المصنف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أن يصفه، يسمّيه بالتسمية الثنائية، ويحدّد موقعه في 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السلم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التصنيفي (جنس، فصيلة، رتبة… إلخ).</a:t>
            </a:r>
          </a:p>
          <a:p>
            <a:pPr lvl="1" algn="just" rtl="1"/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مثال مبسّط: تجمع واحد من 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زواحف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يعيش على جزيرتين 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انفصل جغرافياً،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مع الزمن يختلف في الصفات والسلوك والتكاثر حتى يصبح تجمعا الجزيرتين غير قادرين على التزاوج بنجاح؛ هنا يقول عالم التطور إن هناك </a:t>
            </a:r>
            <a:r>
              <a:rPr lang="ar-SA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انتواعاً</a:t>
            </a:r>
            <a:r>
              <a:rPr lang="ar-SA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، </a:t>
            </a:r>
            <a:r>
              <a:rPr lang="ar-SA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ويعترف عالم التصنيف بنوعين جديدين.</a:t>
            </a:r>
          </a:p>
        </p:txBody>
      </p:sp>
    </p:spTree>
    <p:extLst>
      <p:ext uri="{BB962C8B-B14F-4D97-AF65-F5344CB8AC3E}">
        <p14:creationId xmlns:p14="http://schemas.microsoft.com/office/powerpoint/2010/main" val="2247315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9010" y="534937"/>
            <a:ext cx="115131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algn="just" rtl="1"/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ثانيًا: المراحل العامة لعملية </a:t>
            </a:r>
            <a:r>
              <a:rPr lang="ar-SA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الإنتواع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:</a:t>
            </a:r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lvl="1" indent="-285750" algn="just" rtl="1">
              <a:buFont typeface="Arial" panose="020B0604020202020204" pitchFamily="34" charset="0"/>
              <a:buChar char="•"/>
            </a:pP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تبدأ العملية عادةً بانقسام تجمع واحد من النوع إلى تجمعات فرعية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Populations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يحدّ من بينها تدفق الجينات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gene flow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بفعل حاجز جغرافي أو بيئي أو سلوكي.</a:t>
            </a:r>
          </a:p>
          <a:p>
            <a:pPr lvl="1" indent="-285750" algn="just" rtl="1">
              <a:buFont typeface="Arial" panose="020B0604020202020204" pitchFamily="34" charset="0"/>
              <a:buChar char="•"/>
            </a:pP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تراكم الطفرات، والانتخاب الطبيعي، والانحراف الجيني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genetic drift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في كل تجمع على حدة، يؤدي إلى اختلافات وراثية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ومورفولوجية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وسلوكية بين هذه التجمعات.</a:t>
            </a:r>
          </a:p>
          <a:p>
            <a:pPr lvl="1" indent="-285750" algn="just" rtl="1">
              <a:buFont typeface="Arial" panose="020B0604020202020204" pitchFamily="34" charset="0"/>
              <a:buChar char="•"/>
            </a:pP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مع مرور الوقت تصبح هذه الاختلافات سبباً في العزلة التكاثرية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Reproductive isolation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بحيث لا يحدث تزاوج ناجح، أو لا ينتج نسل خصب، عند التقاء هذه التجمعات مرة أخرى.</a:t>
            </a:r>
          </a:p>
          <a:p>
            <a:pPr lvl="1" indent="-285750" algn="just" rtl="1">
              <a:buFont typeface="Arial" panose="020B0604020202020204" pitchFamily="34" charset="0"/>
              <a:buChar char="•"/>
            </a:pP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العزلة التكاثرية قد تكون قبل الإخصاب (مثل اختلاف موسم التزاوج، اختلاف سلوك التزاوج، اختلاف المكان) أو بعد الإخصاب (عدم بقاء الأجنة، أو عقم الهجن).</a:t>
            </a:r>
          </a:p>
        </p:txBody>
      </p:sp>
    </p:spTree>
    <p:extLst>
      <p:ext uri="{BB962C8B-B14F-4D97-AF65-F5344CB8AC3E}">
        <p14:creationId xmlns:p14="http://schemas.microsoft.com/office/powerpoint/2010/main" val="3309671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3949" y="415605"/>
            <a:ext cx="1147987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ثالثًا: الأنماط الرئيسة </a:t>
            </a:r>
            <a:r>
              <a:rPr lang="ar-SA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للانتواع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Modes of speciation</a:t>
            </a:r>
          </a:p>
          <a:p>
            <a:pPr algn="just" rtl="1"/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يعتمد التقسيم الشائع لأنماط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الإنتواع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على السياق الجغرافي لعملية تباعد التجمعات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</a:p>
          <a:p>
            <a:pPr algn="just" rtl="1"/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التباعدي 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Allopatric 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speciation</a:t>
            </a:r>
            <a:endParaRPr lang="ar-SA" sz="3000" dirty="0" smtClean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/>
            </a:r>
            <a:b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يحدث عندما تُفصل التجمعات بحاجز جغرافي واضح (جبال، أنهار، جزر)، فينعدم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تقريباً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تدفق الجينات بينها، فيتراكم الاختلاف حتى تظهر أنواع جديدة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</a:p>
          <a:p>
            <a:pPr algn="r" rtl="1"/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المحيطي </a:t>
            </a:r>
            <a:r>
              <a:rPr lang="en-US" sz="3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Peripatric</a:t>
            </a:r>
            <a:endParaRPr lang="ar-SA" sz="3000" dirty="0" smtClean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just" rtl="1"/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/>
            </a:r>
            <a:b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شكل خاص من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التباعدي؛ تنفصل مجموعة صغيرة هامشية عن التجمع الأصلي (مثلاً مستعمرة صغيرة على جزيرة)، فيكون للانحراف الجيني دور كبير في اختلافها السريع ثم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انتواعها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506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1272" y="399116"/>
            <a:ext cx="106486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المجاور </a:t>
            </a:r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Parapatric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speciation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/>
            </a:r>
            <a:b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يحدث بين تجمعات متجاورة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جغرافيا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لها تلامس حدودي، مع وجود تدرّج بيئي وحاجز جزئي لتدفق الجينات؛ ينتج عنه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تدريجيا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أنواع متميزة عبر الانتخاب على بيئات مختلفة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.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3000" dirty="0">
              <a:solidFill>
                <a:schemeClr val="tx1">
                  <a:lumMod val="95000"/>
                  <a:lumOff val="5000"/>
                </a:schemeClr>
              </a:solidFill>
              <a:latin typeface="__Roboto_9af398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التآلفي أو التعايشـي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</a:t>
            </a:r>
            <a:r>
              <a:rPr lang="en-US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Sympatric speciation</a:t>
            </a:r>
            <a: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/>
            </a:r>
            <a:br>
              <a:rPr lang="en-US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</a:b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يحدث داخل نفس المجال الجغرافي، أي دون حاجز مكاني واضح؛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غالباً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يكون سببه استغلال موارد مختلفة داخل البيئة نفسها أو تغيرات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كروموسومية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مثل تعدد الصيغة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الصبغية</a:t>
            </a:r>
            <a:r>
              <a:rPr 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Polyploidy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أو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تفضيلات تزاوج مختلفة.</a:t>
            </a:r>
          </a:p>
          <a:p>
            <a:pPr algn="r" rtl="1"/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في النباتات يُعد تعدد الصيغة الصبغية </a:t>
            </a:r>
            <a:r>
              <a:rPr lang="ar-SA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مثالاً كلاسيكياً 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على </a:t>
            </a:r>
            <a:r>
              <a:rPr lang="ar-SA" sz="3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انتواع</a:t>
            </a:r>
            <a:r>
              <a:rPr lang="ar-SA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سريع، حيث يصبح النسل ذو عدد كروموسومي جديد غير قادر على التزاوج بنجاح مع الأبوين.</a:t>
            </a:r>
          </a:p>
          <a:p>
            <a:r>
              <a:rPr lang="ar-SA" dirty="0"/>
              <a:t/>
            </a:r>
            <a:br>
              <a:rPr lang="ar-S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06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6952" y="581859"/>
            <a:ext cx="114383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 rtl="1"/>
            <a:r>
              <a:rPr lang="ar-SA" sz="3000" b="1" dirty="0">
                <a:solidFill>
                  <a:srgbClr val="212121"/>
                </a:solidFill>
                <a:latin typeface="wf_segoe-ui_normal"/>
              </a:rPr>
              <a:t>2</a:t>
            </a:r>
            <a:r>
              <a:rPr lang="ar-SA" sz="3200" b="1" dirty="0"/>
              <a:t>. أنظمة التصنيف الرئيسة</a:t>
            </a:r>
          </a:p>
          <a:p>
            <a:pPr lvl="1" algn="r" rtl="1"/>
            <a:r>
              <a:rPr lang="ar-SA" sz="3200" dirty="0"/>
              <a:t>• التصنيف الاصطناعي: نظام يعتمد على عدد قليل من الصفات السطحية الظاهرة (مثل اللون أو نمط المعيشة) ولا يعكس بالضرورة القرابة الحقيقية.</a:t>
            </a:r>
          </a:p>
          <a:p>
            <a:pPr lvl="1" algn="r" rtl="1"/>
            <a:r>
              <a:rPr lang="ar-SA" sz="3200" dirty="0"/>
              <a:t>• التصنيف الطبيعي: نظام يعتمد على عدد كبير من الصفات خاصة الداخلية منها ليعكس القرابة الحقيقية بين الكائنات.</a:t>
            </a:r>
          </a:p>
          <a:p>
            <a:pPr lvl="1" algn="r" rtl="1"/>
            <a:r>
              <a:rPr lang="ar-SA" sz="3200" dirty="0"/>
              <a:t>• التصنيف النشوئي / التطوري </a:t>
            </a:r>
            <a:r>
              <a:rPr lang="en-US" sz="3200" dirty="0"/>
              <a:t>Phylogenetic</a:t>
            </a:r>
            <a:r>
              <a:rPr lang="ar-SA" sz="3200" dirty="0"/>
              <a:t>: تصنيف يرتّب الكائنات حسب تاريخها التطوري وأصولها المشتركة.</a:t>
            </a:r>
          </a:p>
          <a:p>
            <a:pPr lvl="1" algn="r" rtl="1"/>
            <a:r>
              <a:rPr lang="ar-SA" sz="3200" dirty="0"/>
              <a:t>• التصنيف الجزيئي</a:t>
            </a:r>
            <a:r>
              <a:rPr lang="en-US" sz="3200" dirty="0"/>
              <a:t>Molecular taxonomy </a:t>
            </a:r>
            <a:r>
              <a:rPr lang="ar-SA" sz="3200" dirty="0"/>
              <a:t>: تصنيف يعتمد على تحليل الحمض النووي </a:t>
            </a:r>
            <a:r>
              <a:rPr lang="en-US" sz="3200" dirty="0"/>
              <a:t>DNA </a:t>
            </a:r>
            <a:r>
              <a:rPr lang="ar-SA" sz="3200" dirty="0" smtClean="0"/>
              <a:t> والبروتينات </a:t>
            </a:r>
            <a:r>
              <a:rPr lang="ar-SA" sz="3200" dirty="0"/>
              <a:t>للكشف عن درجة القرابة.</a:t>
            </a:r>
          </a:p>
        </p:txBody>
      </p:sp>
    </p:spTree>
    <p:extLst>
      <p:ext uri="{BB962C8B-B14F-4D97-AF65-F5344CB8AC3E}">
        <p14:creationId xmlns:p14="http://schemas.microsoft.com/office/powerpoint/2010/main" val="53437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50378" y="789401"/>
            <a:ext cx="6096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رابعًا: علاقة </a:t>
            </a:r>
            <a:r>
              <a:rPr lang="ar-SA" sz="3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الانتواع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 بالتنوع الحيوي</a:t>
            </a:r>
          </a:p>
          <a:p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9505" y="2967335"/>
            <a:ext cx="1177082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نكمل الأسبوع </a:t>
            </a:r>
            <a:r>
              <a:rPr lang="ar-SA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القادم</a:t>
            </a:r>
          </a:p>
          <a:p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930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1193" y="105769"/>
            <a:ext cx="1160456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600" b="1" dirty="0">
                <a:solidFill>
                  <a:srgbClr val="212121"/>
                </a:solidFill>
                <a:latin typeface="wf_segoe-ui_normal"/>
              </a:rPr>
              <a:t>3</a:t>
            </a:r>
            <a:r>
              <a:rPr lang="ar-SA" sz="2600" b="1" dirty="0"/>
              <a:t>. التسمية العلمية والمراتب</a:t>
            </a:r>
          </a:p>
          <a:p>
            <a:pPr algn="r" rtl="1"/>
            <a:r>
              <a:rPr lang="ar-SA" sz="2600" dirty="0"/>
              <a:t>• التسمية الثنائية</a:t>
            </a:r>
            <a:r>
              <a:rPr lang="en-US" sz="2600" dirty="0"/>
              <a:t>Binomial nomenclature </a:t>
            </a:r>
            <a:r>
              <a:rPr lang="ar-SA" sz="2600" dirty="0"/>
              <a:t>: نظام تسمية يعتمد اسمين لاتينيين للكائن (اسم الجنس + اسم النوع).</a:t>
            </a:r>
          </a:p>
          <a:p>
            <a:pPr algn="r" rtl="1"/>
            <a:r>
              <a:rPr lang="ar-SA" sz="2600" dirty="0"/>
              <a:t>• الاسم العلمي: الاسم اللاتيني الثنائي العالمي المعتمد لنوع معيّن من الكائنات.</a:t>
            </a:r>
          </a:p>
          <a:p>
            <a:pPr algn="r" rtl="1"/>
            <a:r>
              <a:rPr lang="ar-SA" sz="2600" dirty="0"/>
              <a:t>• وحدة تصنيفية </a:t>
            </a:r>
            <a:r>
              <a:rPr lang="en-US" sz="2600" dirty="0"/>
              <a:t>Taxon </a:t>
            </a:r>
            <a:r>
              <a:rPr lang="ar-SA" sz="2600" dirty="0"/>
              <a:t>: أي مجموعة أُعطيت </a:t>
            </a:r>
            <a:r>
              <a:rPr lang="ar-SA" sz="2600" dirty="0" smtClean="0"/>
              <a:t>اسماً علمياً </a:t>
            </a:r>
            <a:r>
              <a:rPr lang="ar-SA" sz="2600" dirty="0"/>
              <a:t>في نظام التصنيف (مثلاً: نوع، جنس، عائلة…).</a:t>
            </a:r>
          </a:p>
          <a:p>
            <a:pPr algn="r" rtl="1"/>
            <a:r>
              <a:rPr lang="ar-SA" sz="2600" b="1" dirty="0"/>
              <a:t>المراتب التصنيفية من الأعلى إلى الأدنى:</a:t>
            </a:r>
          </a:p>
          <a:p>
            <a:pPr algn="r" rtl="1"/>
            <a:r>
              <a:rPr lang="ar-SA" sz="2600" dirty="0"/>
              <a:t>• نطاق </a:t>
            </a:r>
            <a:r>
              <a:rPr lang="en-US" sz="2600" dirty="0"/>
              <a:t>Domain </a:t>
            </a:r>
            <a:r>
              <a:rPr lang="ar-SA" sz="2600" dirty="0"/>
              <a:t>: أعلى مرتبة، تضم عدّة ممالك متقاربة في نوع الخلية (حقيقيات النوى، بدائيات النوى…).</a:t>
            </a:r>
          </a:p>
          <a:p>
            <a:pPr algn="r" rtl="1"/>
            <a:r>
              <a:rPr lang="ar-SA" sz="2600" dirty="0"/>
              <a:t>• مملكة</a:t>
            </a:r>
            <a:r>
              <a:rPr lang="en-US" sz="2600" dirty="0"/>
              <a:t>Kingdom </a:t>
            </a:r>
            <a:r>
              <a:rPr lang="ar-SA" sz="2600" dirty="0"/>
              <a:t>: مجموعة كبيرة من الكائنات تشترك في صفات عامة </a:t>
            </a:r>
            <a:r>
              <a:rPr lang="ar-SA" sz="2600" dirty="0" smtClean="0"/>
              <a:t>جداً </a:t>
            </a:r>
            <a:r>
              <a:rPr lang="ar-SA" sz="2600" dirty="0"/>
              <a:t>(مثل مملكة الحيوان).</a:t>
            </a:r>
          </a:p>
          <a:p>
            <a:pPr algn="r" rtl="1"/>
            <a:r>
              <a:rPr lang="ar-SA" sz="2600" dirty="0"/>
              <a:t>• شعبة </a:t>
            </a:r>
            <a:r>
              <a:rPr lang="en-US" sz="2600" dirty="0"/>
              <a:t>Phylum</a:t>
            </a:r>
            <a:r>
              <a:rPr lang="ar-SA" sz="2600" dirty="0"/>
              <a:t>: مجموعة داخل المملكة تشترك في صفات تكوينية رئيسية (مثل وجود حبل ظهري في الحبليات).</a:t>
            </a:r>
          </a:p>
          <a:p>
            <a:pPr algn="r" rtl="1"/>
            <a:r>
              <a:rPr lang="ar-SA" sz="2600" dirty="0"/>
              <a:t>• طائفة</a:t>
            </a:r>
            <a:r>
              <a:rPr lang="en-US" sz="2600" dirty="0"/>
              <a:t>Class </a:t>
            </a:r>
            <a:r>
              <a:rPr lang="ar-SA" sz="2600" dirty="0"/>
              <a:t>: مجموعة من الرتب المتشابهة داخل الشعبة (مثل الثدييات).</a:t>
            </a:r>
          </a:p>
          <a:p>
            <a:pPr algn="r" rtl="1"/>
            <a:r>
              <a:rPr lang="ar-SA" sz="2600" dirty="0"/>
              <a:t>• رتبة</a:t>
            </a:r>
            <a:r>
              <a:rPr lang="en-US" sz="2600" dirty="0"/>
              <a:t>Order </a:t>
            </a:r>
            <a:r>
              <a:rPr lang="ar-SA" sz="2600" dirty="0"/>
              <a:t>: مجموعة من العائلات المتقاربة.</a:t>
            </a:r>
          </a:p>
          <a:p>
            <a:pPr algn="r" rtl="1"/>
            <a:r>
              <a:rPr lang="ar-SA" sz="2600" dirty="0"/>
              <a:t>• عائلة / فصيلة </a:t>
            </a:r>
            <a:r>
              <a:rPr lang="en-US" sz="2600" dirty="0"/>
              <a:t>Family </a:t>
            </a:r>
            <a:r>
              <a:rPr lang="ar-SA" sz="2600" dirty="0"/>
              <a:t>: مجموعة من الأجناس المتشابهة في صفات أكثر دقة.</a:t>
            </a:r>
          </a:p>
          <a:p>
            <a:pPr algn="r" rtl="1"/>
            <a:r>
              <a:rPr lang="ar-SA" sz="2600" dirty="0"/>
              <a:t>• جنس</a:t>
            </a:r>
            <a:r>
              <a:rPr lang="en-US" sz="2600" dirty="0"/>
              <a:t>Genus </a:t>
            </a:r>
            <a:r>
              <a:rPr lang="ar-SA" sz="2600" dirty="0"/>
              <a:t>: مجموعة من الأنواع المتقاربة </a:t>
            </a:r>
            <a:r>
              <a:rPr lang="ar-SA" sz="2600" dirty="0" smtClean="0"/>
              <a:t>جداً.</a:t>
            </a:r>
            <a:endParaRPr lang="ar-SA" sz="2600" dirty="0"/>
          </a:p>
          <a:p>
            <a:pPr algn="r" rtl="1"/>
            <a:r>
              <a:rPr lang="ar-SA" sz="2600" dirty="0"/>
              <a:t>• نوع</a:t>
            </a:r>
            <a:r>
              <a:rPr lang="en-US" sz="2600" dirty="0"/>
              <a:t>Species </a:t>
            </a:r>
            <a:r>
              <a:rPr lang="ar-SA" sz="2600" dirty="0"/>
              <a:t>: أصغر وحدة تصنيفية، أفرادها متشابهون وقادرون على التزاوج وإنتاج نسل خصب.</a:t>
            </a:r>
          </a:p>
        </p:txBody>
      </p:sp>
    </p:spTree>
    <p:extLst>
      <p:ext uri="{BB962C8B-B14F-4D97-AF65-F5344CB8AC3E}">
        <p14:creationId xmlns:p14="http://schemas.microsoft.com/office/powerpoint/2010/main" val="112240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1397" y="473825"/>
            <a:ext cx="1104761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مراتب فرعية شائعة:</a:t>
            </a:r>
          </a:p>
          <a:p>
            <a:pPr algn="r" rtl="1"/>
            <a:r>
              <a:rPr lang="ar-SA" sz="3200" dirty="0"/>
              <a:t>• فوق مملكة، فوق شعبة، فوق طائفة، فوق رتبة، فوق عائلة </a:t>
            </a:r>
            <a:r>
              <a:rPr lang="en-US" sz="3200" dirty="0"/>
              <a:t>Super-</a:t>
            </a:r>
            <a:r>
              <a:rPr lang="ar-SA" sz="3200" dirty="0"/>
              <a:t>.</a:t>
            </a:r>
            <a:endParaRPr lang="en-US" sz="3200" dirty="0"/>
          </a:p>
          <a:p>
            <a:pPr algn="r" rtl="1"/>
            <a:r>
              <a:rPr lang="en-US" sz="3200" dirty="0"/>
              <a:t>• </a:t>
            </a:r>
            <a:r>
              <a:rPr lang="ar-SA" sz="3200" dirty="0"/>
              <a:t>تحت مملكة، تحت شعبة، تحت طائفة، تحت رتبة، تحت عائلة، تحت جنس، تحت نوع </a:t>
            </a:r>
            <a:r>
              <a:rPr lang="en-US" sz="3200" dirty="0"/>
              <a:t>Sub-</a:t>
            </a:r>
            <a:r>
              <a:rPr lang="ar-SA" sz="3200" dirty="0"/>
              <a:t>.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581892" y="2618478"/>
            <a:ext cx="112471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500" b="1" dirty="0">
                <a:solidFill>
                  <a:srgbClr val="212121"/>
                </a:solidFill>
                <a:latin typeface="wf_segoe-ui_normal"/>
              </a:rPr>
              <a:t>4</a:t>
            </a:r>
            <a:r>
              <a:rPr lang="ar-SA" sz="3200" b="1" dirty="0"/>
              <a:t>. مملكة الحيوان والمجموعات الكبيرة</a:t>
            </a:r>
          </a:p>
          <a:p>
            <a:pPr algn="r" rtl="1"/>
            <a:r>
              <a:rPr lang="ar-SA" sz="3200" dirty="0"/>
              <a:t>• مملكة الحيوان</a:t>
            </a:r>
            <a:r>
              <a:rPr lang="en-US" sz="3200" dirty="0"/>
              <a:t>Animalia </a:t>
            </a:r>
            <a:r>
              <a:rPr lang="ar-SA" sz="3200" dirty="0"/>
              <a:t>: كائنات حقيقية النوى، عديدة الخلايا، غير ذاتية التغذية، معظمها قادر على الحركة ولها أجهزة متخصصة.</a:t>
            </a:r>
          </a:p>
          <a:p>
            <a:pPr algn="r" rtl="1"/>
            <a:r>
              <a:rPr lang="ar-SA" sz="3200" dirty="0"/>
              <a:t>• حقيقيات النوى</a:t>
            </a:r>
            <a:r>
              <a:rPr lang="en-US" sz="3200" dirty="0" err="1"/>
              <a:t>Eukaryota</a:t>
            </a:r>
            <a:r>
              <a:rPr lang="en-US" sz="3200" dirty="0"/>
              <a:t> </a:t>
            </a:r>
            <a:r>
              <a:rPr lang="ar-SA" sz="3200" dirty="0"/>
              <a:t>: كائنات خلاياها تحتوي نواة حقيقية وأغشية داخلية.</a:t>
            </a:r>
          </a:p>
          <a:p>
            <a:pPr algn="r" rtl="1"/>
            <a:r>
              <a:rPr lang="ar-SA" sz="3200" dirty="0"/>
              <a:t>• بدائيات النوى </a:t>
            </a:r>
            <a:r>
              <a:rPr lang="en-US" sz="3200" dirty="0" err="1"/>
              <a:t>Prokaryota</a:t>
            </a:r>
            <a:r>
              <a:rPr lang="en-US" sz="3200" dirty="0"/>
              <a:t> / </a:t>
            </a:r>
            <a:r>
              <a:rPr lang="en-US" sz="3200" dirty="0" err="1"/>
              <a:t>Monera</a:t>
            </a:r>
            <a:r>
              <a:rPr lang="en-US" sz="3200" dirty="0"/>
              <a:t> </a:t>
            </a:r>
            <a:r>
              <a:rPr lang="ar-SA" sz="3200" dirty="0"/>
              <a:t>: كائنات وحيدة الخلية ذات نواة غير محاطة بغشاء (مثل البكتيريا).</a:t>
            </a:r>
          </a:p>
          <a:p>
            <a:pPr algn="r" rtl="1"/>
            <a:r>
              <a:rPr lang="ar-SA" sz="3200" dirty="0"/>
              <a:t>• عديدة الخلايا</a:t>
            </a:r>
            <a:r>
              <a:rPr lang="en-US" sz="3200" dirty="0"/>
              <a:t>Multicellular </a:t>
            </a:r>
            <a:r>
              <a:rPr lang="ar-SA" sz="3200" dirty="0"/>
              <a:t>: كائن يتكوّن جسمه من عدد كبير من الخلايا المتمايزة.</a:t>
            </a:r>
          </a:p>
        </p:txBody>
      </p:sp>
    </p:spTree>
    <p:extLst>
      <p:ext uri="{BB962C8B-B14F-4D97-AF65-F5344CB8AC3E}">
        <p14:creationId xmlns:p14="http://schemas.microsoft.com/office/powerpoint/2010/main" val="3755368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2385" y="387988"/>
            <a:ext cx="1135518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مجموعات كبرى داخل الحيوان:</a:t>
            </a:r>
          </a:p>
          <a:p>
            <a:pPr algn="r" rtl="1"/>
            <a:r>
              <a:rPr lang="ar-SA" sz="3200" dirty="0"/>
              <a:t>• فقاريات</a:t>
            </a:r>
            <a:r>
              <a:rPr lang="en-US" sz="3200" dirty="0"/>
              <a:t>Vertebrates </a:t>
            </a:r>
            <a:r>
              <a:rPr lang="ar-SA" sz="3200" dirty="0"/>
              <a:t>: حيوانات تمتلك </a:t>
            </a:r>
            <a:r>
              <a:rPr lang="ar-SA" sz="3200" dirty="0" smtClean="0"/>
              <a:t>عموداً فقرياً وهيكلاً داخلياً.</a:t>
            </a:r>
            <a:endParaRPr lang="ar-SA" sz="3200" dirty="0"/>
          </a:p>
          <a:p>
            <a:pPr algn="r" rtl="1"/>
            <a:r>
              <a:rPr lang="ar-SA" sz="3200" dirty="0"/>
              <a:t>• لافقاريات </a:t>
            </a:r>
            <a:r>
              <a:rPr lang="en-US" sz="3200" dirty="0"/>
              <a:t>:Invertebrates</a:t>
            </a:r>
            <a:r>
              <a:rPr lang="ar-SA" sz="3200" dirty="0"/>
              <a:t> حيوانات لا تمتلك </a:t>
            </a:r>
            <a:r>
              <a:rPr lang="ar-SA" sz="3200" dirty="0" smtClean="0"/>
              <a:t>عموداً فقرياً.</a:t>
            </a:r>
            <a:endParaRPr lang="ar-SA" sz="3200" dirty="0"/>
          </a:p>
          <a:p>
            <a:pPr algn="r" rtl="1"/>
            <a:r>
              <a:rPr lang="ar-SA" sz="3200" dirty="0"/>
              <a:t>• حبليات </a:t>
            </a:r>
            <a:r>
              <a:rPr lang="en-US" sz="3200" dirty="0"/>
              <a:t>:Chordata </a:t>
            </a:r>
            <a:r>
              <a:rPr lang="ar-SA" sz="3200" dirty="0"/>
              <a:t> حيوانات يظهر فيها حبل ظهري في مرحلة من حياتها.</a:t>
            </a:r>
          </a:p>
          <a:p>
            <a:pPr algn="r" rtl="1"/>
            <a:r>
              <a:rPr lang="ar-SA" sz="3200" dirty="0"/>
              <a:t>• ثدييات </a:t>
            </a:r>
            <a:r>
              <a:rPr lang="en-US" sz="3200" dirty="0"/>
              <a:t>Mammalia</a:t>
            </a:r>
            <a:r>
              <a:rPr lang="ar-SA" sz="3200" dirty="0"/>
              <a:t>: فقاريات ذات غدد </a:t>
            </a:r>
            <a:r>
              <a:rPr lang="ar-SA" sz="3200" dirty="0" err="1"/>
              <a:t>ثديية</a:t>
            </a:r>
            <a:r>
              <a:rPr lang="ar-SA" sz="3200" dirty="0"/>
              <a:t> لإرضاع الصغار، </a:t>
            </a:r>
            <a:r>
              <a:rPr lang="ar-SA" sz="3200" dirty="0" smtClean="0"/>
              <a:t>غالباً </a:t>
            </a:r>
            <a:r>
              <a:rPr lang="ar-SA" sz="3200" dirty="0"/>
              <a:t>مغطاة بالشعر.</a:t>
            </a:r>
          </a:p>
          <a:p>
            <a:pPr algn="r" rtl="1"/>
            <a:r>
              <a:rPr lang="ar-SA" sz="3200" dirty="0"/>
              <a:t>• طيور</a:t>
            </a:r>
            <a:r>
              <a:rPr lang="en-US" sz="3200" dirty="0"/>
              <a:t>Aves </a:t>
            </a:r>
            <a:r>
              <a:rPr lang="ar-SA" sz="3200" dirty="0"/>
              <a:t>: فقاريات مغطاة بالريش، عديمة الأسنان، معظمها يطير.</a:t>
            </a:r>
          </a:p>
          <a:p>
            <a:pPr algn="r" rtl="1"/>
            <a:r>
              <a:rPr lang="ar-SA" sz="3200" dirty="0"/>
              <a:t>• زواحف</a:t>
            </a:r>
            <a:r>
              <a:rPr lang="en-US" sz="3200" dirty="0" err="1"/>
              <a:t>Reptilia</a:t>
            </a:r>
            <a:r>
              <a:rPr lang="en-US" sz="3200" dirty="0"/>
              <a:t> </a:t>
            </a:r>
            <a:r>
              <a:rPr lang="ar-SA" sz="3200" dirty="0"/>
              <a:t>: فقاريات جلدها جاف مغطى بحراشف، تتنفس بالرئتين.</a:t>
            </a:r>
          </a:p>
          <a:p>
            <a:pPr algn="r" rtl="1"/>
            <a:r>
              <a:rPr lang="ar-SA" sz="3200" dirty="0"/>
              <a:t>• برمائيات</a:t>
            </a:r>
            <a:r>
              <a:rPr lang="en-US" sz="3200" dirty="0" err="1"/>
              <a:t>Amphibia</a:t>
            </a:r>
            <a:r>
              <a:rPr lang="en-US" sz="3200" dirty="0"/>
              <a:t> </a:t>
            </a:r>
            <a:r>
              <a:rPr lang="ar-SA" sz="3200" dirty="0"/>
              <a:t>: فقاريات تقضي </a:t>
            </a:r>
            <a:r>
              <a:rPr lang="ar-SA" sz="3200" dirty="0" smtClean="0"/>
              <a:t>جزءً </a:t>
            </a:r>
            <a:r>
              <a:rPr lang="ar-SA" sz="3200" dirty="0"/>
              <a:t>من حياتها في الماء </a:t>
            </a:r>
            <a:r>
              <a:rPr lang="ar-SA" sz="3200" dirty="0" smtClean="0"/>
              <a:t>وجزءً </a:t>
            </a:r>
            <a:r>
              <a:rPr lang="ar-SA" sz="3200" dirty="0"/>
              <a:t>على اليابسة، جلدها رطب </a:t>
            </a:r>
            <a:r>
              <a:rPr lang="ar-SA" sz="3200" dirty="0" smtClean="0"/>
              <a:t>غالباً.</a:t>
            </a:r>
            <a:endParaRPr lang="ar-SA" sz="3200" dirty="0"/>
          </a:p>
          <a:p>
            <a:pPr algn="r" rtl="1"/>
            <a:r>
              <a:rPr lang="ar-SA" sz="3200" dirty="0"/>
              <a:t>• أسماك</a:t>
            </a:r>
            <a:r>
              <a:rPr lang="en-US" sz="3200" dirty="0"/>
              <a:t>Fishes </a:t>
            </a:r>
            <a:r>
              <a:rPr lang="ar-SA" sz="3200" dirty="0"/>
              <a:t>: فقاريات مائية تتنفس بالخياشيم، </a:t>
            </a:r>
            <a:r>
              <a:rPr lang="ar-SA" sz="3200" dirty="0" smtClean="0"/>
              <a:t>غالباً </a:t>
            </a:r>
            <a:r>
              <a:rPr lang="ar-SA" sz="3200" dirty="0"/>
              <a:t>ذات زعانف.</a:t>
            </a:r>
          </a:p>
        </p:txBody>
      </p:sp>
    </p:spTree>
    <p:extLst>
      <p:ext uri="{BB962C8B-B14F-4D97-AF65-F5344CB8AC3E}">
        <p14:creationId xmlns:p14="http://schemas.microsoft.com/office/powerpoint/2010/main" val="207640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2262" y="673299"/>
            <a:ext cx="1128868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 شعب لافقارية مهمة:</a:t>
            </a:r>
          </a:p>
          <a:p>
            <a:pPr algn="r" rtl="1"/>
            <a:r>
              <a:rPr lang="ar-SA" sz="3200" dirty="0"/>
              <a:t>• مفصليات الأرجل</a:t>
            </a:r>
            <a:r>
              <a:rPr lang="en-US" sz="3200" dirty="0" err="1"/>
              <a:t>Arthropoda</a:t>
            </a:r>
            <a:r>
              <a:rPr lang="en-US" sz="3200" dirty="0"/>
              <a:t> </a:t>
            </a:r>
            <a:r>
              <a:rPr lang="ar-SA" sz="3200" dirty="0"/>
              <a:t>: حيوانات ذات أرجل مفصلية وهيكل خارجي (حشرات، عناكب، قشريات…).</a:t>
            </a:r>
          </a:p>
          <a:p>
            <a:pPr algn="r" rtl="1"/>
            <a:r>
              <a:rPr lang="ar-SA" sz="3200" dirty="0"/>
              <a:t>• رخويات </a:t>
            </a:r>
            <a:r>
              <a:rPr lang="en-US" sz="3200" dirty="0"/>
              <a:t>Mollusca</a:t>
            </a:r>
            <a:r>
              <a:rPr lang="ar-SA" sz="3200" dirty="0"/>
              <a:t>: حيوانات ذات جسم رخو، كثير منها له صدفة (حلزون، محار…).</a:t>
            </a:r>
          </a:p>
          <a:p>
            <a:pPr algn="r" rtl="1"/>
            <a:r>
              <a:rPr lang="ar-SA" sz="3200" dirty="0"/>
              <a:t>• شوكيات الجلد</a:t>
            </a:r>
            <a:r>
              <a:rPr lang="en-US" sz="3200" dirty="0"/>
              <a:t>Echinodermata </a:t>
            </a:r>
            <a:r>
              <a:rPr lang="ar-SA" sz="3200" dirty="0"/>
              <a:t>: حيوانات بحرية ذات جلد شوكي وتناظر شعاعي (نجم البحر…).</a:t>
            </a:r>
          </a:p>
          <a:p>
            <a:pPr algn="r" rtl="1"/>
            <a:r>
              <a:rPr lang="ar-SA" sz="3200" dirty="0"/>
              <a:t>• ديدان حلقية</a:t>
            </a:r>
            <a:r>
              <a:rPr lang="en-US" sz="3200" dirty="0"/>
              <a:t>Annelida </a:t>
            </a:r>
            <a:r>
              <a:rPr lang="ar-SA" sz="3200" dirty="0"/>
              <a:t>: ديدان ذات جسم مقسم إلى حلقات (دودة الأرض…).</a:t>
            </a:r>
          </a:p>
        </p:txBody>
      </p:sp>
    </p:spTree>
    <p:extLst>
      <p:ext uri="{BB962C8B-B14F-4D97-AF65-F5344CB8AC3E}">
        <p14:creationId xmlns:p14="http://schemas.microsoft.com/office/powerpoint/2010/main" val="171094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506" y="282875"/>
            <a:ext cx="1167938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dirty="0">
                <a:solidFill>
                  <a:srgbClr val="212121"/>
                </a:solidFill>
                <a:latin typeface="wf_segoe-ui_normal"/>
              </a:rPr>
              <a:t>5. </a:t>
            </a:r>
            <a:r>
              <a:rPr lang="ar-SA" sz="3000" dirty="0"/>
              <a:t>معايير وخصائص التصنيف في الحيوان</a:t>
            </a:r>
          </a:p>
          <a:p>
            <a:pPr algn="r" rtl="1"/>
            <a:r>
              <a:rPr lang="ar-SA" sz="3000" dirty="0"/>
              <a:t>• التشريح المقارن</a:t>
            </a:r>
            <a:r>
              <a:rPr lang="en-US" sz="3000" dirty="0"/>
              <a:t>Comparative anatomy </a:t>
            </a:r>
            <a:r>
              <a:rPr lang="ar-SA" sz="3000" dirty="0"/>
              <a:t>: مقارنة تركيب الأعضاء الداخلية والخارجية بين الكائنات لمعرفة القرابة.</a:t>
            </a:r>
          </a:p>
          <a:p>
            <a:pPr algn="r" rtl="1"/>
            <a:r>
              <a:rPr lang="ar-SA" sz="3000" dirty="0"/>
              <a:t>• المورفولوجيا</a:t>
            </a:r>
            <a:r>
              <a:rPr lang="en-US" sz="3000" dirty="0"/>
              <a:t>Morphology </a:t>
            </a:r>
            <a:r>
              <a:rPr lang="ar-SA" sz="3000" dirty="0"/>
              <a:t>: دراسة الشكل الخارجي والبنية العامة للجسم.</a:t>
            </a:r>
          </a:p>
          <a:p>
            <a:pPr algn="r" rtl="1"/>
            <a:r>
              <a:rPr lang="ar-SA" sz="3000" dirty="0"/>
              <a:t>• علم الأجنة</a:t>
            </a:r>
            <a:r>
              <a:rPr lang="en-US" sz="3000" dirty="0"/>
              <a:t>Embryology </a:t>
            </a:r>
            <a:r>
              <a:rPr lang="ar-SA" sz="3000" dirty="0"/>
              <a:t>: دراسة مراحل تطور الجنين من الإخصاب إلى تكوّن الفرد.</a:t>
            </a:r>
          </a:p>
          <a:p>
            <a:pPr algn="r" rtl="1"/>
            <a:r>
              <a:rPr lang="ar-SA" sz="3000" dirty="0"/>
              <a:t>• الوراثة / الصفات الوراثية </a:t>
            </a:r>
            <a:r>
              <a:rPr lang="en-US" sz="3000" dirty="0"/>
              <a:t>Genetics</a:t>
            </a:r>
            <a:r>
              <a:rPr lang="ar-SA" sz="3000" dirty="0"/>
              <a:t>: دراسة الجينات وطريقة انتقال الصفات بين الأجيال.</a:t>
            </a:r>
          </a:p>
          <a:p>
            <a:pPr algn="r" rtl="1"/>
            <a:r>
              <a:rPr lang="ar-SA" sz="3000" dirty="0"/>
              <a:t>• الفسيولوجيا </a:t>
            </a:r>
            <a:r>
              <a:rPr lang="en-US" sz="3000" dirty="0"/>
              <a:t>Physiology</a:t>
            </a:r>
            <a:r>
              <a:rPr lang="ar-SA" sz="3000" dirty="0"/>
              <a:t>: دراسة وظائف الأعضاء والعمليات الحيوية داخل الكائن.</a:t>
            </a:r>
          </a:p>
          <a:p>
            <a:pPr algn="r" rtl="1"/>
            <a:r>
              <a:rPr lang="ar-SA" sz="3000" dirty="0"/>
              <a:t>• الصفات الكيميائية الحيوية: الاعتماد على البروتينات والإنزيمات والمواد الكيميائية في التمييز بين الأنواع.</a:t>
            </a:r>
          </a:p>
          <a:p>
            <a:pPr algn="r" rtl="1"/>
            <a:r>
              <a:rPr lang="ar-SA" sz="3000" dirty="0"/>
              <a:t>• الكروموسومات / النمط النووي</a:t>
            </a:r>
            <a:r>
              <a:rPr lang="en-US" sz="3000" dirty="0"/>
              <a:t>Karyotype </a:t>
            </a:r>
            <a:r>
              <a:rPr lang="ar-SA" sz="3000" dirty="0"/>
              <a:t>: عدد الكروموسومات وشكلها وترتيبها في الخلية.</a:t>
            </a:r>
          </a:p>
          <a:p>
            <a:pPr algn="r" rtl="1"/>
            <a:r>
              <a:rPr lang="ar-SA" sz="3000" dirty="0"/>
              <a:t>• البيئة / الموطن</a:t>
            </a:r>
            <a:r>
              <a:rPr lang="en-US" sz="3000" dirty="0"/>
              <a:t>Habitat </a:t>
            </a:r>
            <a:r>
              <a:rPr lang="ar-SA" sz="3000" dirty="0"/>
              <a:t>: نوع البيئة ونمط المعيشة الذي يتكيف معه الكائن.</a:t>
            </a:r>
          </a:p>
        </p:txBody>
      </p:sp>
    </p:spTree>
    <p:extLst>
      <p:ext uri="{BB962C8B-B14F-4D97-AF65-F5344CB8AC3E}">
        <p14:creationId xmlns:p14="http://schemas.microsoft.com/office/powerpoint/2010/main" val="3364151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2509" y="255259"/>
            <a:ext cx="1118893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/>
              <a:t>بنية الجسم والتخطيط العام</a:t>
            </a:r>
          </a:p>
          <a:p>
            <a:pPr algn="r" rtl="1"/>
            <a:r>
              <a:rPr lang="ar-SA" sz="3000" dirty="0"/>
              <a:t>التناظر</a:t>
            </a:r>
            <a:r>
              <a:rPr lang="en-US" sz="3000" dirty="0"/>
              <a:t>Symmetry</a:t>
            </a:r>
            <a:r>
              <a:rPr lang="ar-SA" sz="3000" dirty="0"/>
              <a:t> : طريقة توزيع الأجزاء حول محور أو مستوى في الجسم.</a:t>
            </a:r>
          </a:p>
          <a:p>
            <a:pPr algn="r" rtl="1"/>
            <a:r>
              <a:rPr lang="ar-SA" sz="3000" dirty="0"/>
              <a:t>• لا تناظر</a:t>
            </a:r>
            <a:r>
              <a:rPr lang="en-US" sz="3000" dirty="0"/>
              <a:t>:Asymmetry </a:t>
            </a:r>
            <a:r>
              <a:rPr lang="ar-SA" sz="3000" dirty="0"/>
              <a:t> لا يمكن تقسيم الجسم إلى نصفين متماثلين (مثل بعض الإسفنجيات).</a:t>
            </a:r>
          </a:p>
          <a:p>
            <a:pPr algn="r" rtl="1"/>
            <a:r>
              <a:rPr lang="ar-SA" sz="3000" dirty="0"/>
              <a:t>• تناظر شعاعي</a:t>
            </a:r>
            <a:r>
              <a:rPr lang="en-US" sz="3000" dirty="0"/>
              <a:t>:Radial </a:t>
            </a:r>
            <a:r>
              <a:rPr lang="ar-SA" sz="3000" dirty="0"/>
              <a:t> يمكن تقسيم الجسم إلى أكثر من نصف متماثل حول محور (مثل قنديل البحر).</a:t>
            </a:r>
          </a:p>
          <a:p>
            <a:pPr algn="r" rtl="1"/>
            <a:r>
              <a:rPr lang="ar-SA" sz="3000" dirty="0"/>
              <a:t>• تناظر ثنائي جانبي</a:t>
            </a:r>
            <a:r>
              <a:rPr lang="en-US" sz="3000" dirty="0"/>
              <a:t>Bilateral </a:t>
            </a:r>
            <a:r>
              <a:rPr lang="ar-SA" sz="3000" dirty="0"/>
              <a:t>: يمكن تقسيم الجسم إلى نصفين يمين ويسار متماثلين (مثل الإنسان).</a:t>
            </a:r>
          </a:p>
          <a:p>
            <a:pPr algn="r" rtl="1"/>
            <a:r>
              <a:rPr lang="ar-SA" sz="3000" dirty="0"/>
              <a:t>طبقات الجنين: عدد طبقات الخلايا الجنينية التي تنشأ منها الأنسجة.</a:t>
            </a:r>
          </a:p>
          <a:p>
            <a:pPr algn="r" rtl="1"/>
            <a:r>
              <a:rPr lang="ar-SA" sz="3000" dirty="0"/>
              <a:t>التجويف الجسمي </a:t>
            </a:r>
            <a:r>
              <a:rPr lang="en-US" sz="3000" dirty="0"/>
              <a:t>Coelom</a:t>
            </a:r>
            <a:r>
              <a:rPr lang="ar-SA" sz="3000" dirty="0"/>
              <a:t>: فراغ مملوء بسائل بين جدار الجسم والأعضاء الداخلية.</a:t>
            </a:r>
          </a:p>
          <a:p>
            <a:pPr algn="r" rtl="1"/>
            <a:r>
              <a:rPr lang="ar-SA" sz="3000" dirty="0"/>
              <a:t>• عديم التجويف</a:t>
            </a:r>
            <a:r>
              <a:rPr lang="en-US" sz="3000" dirty="0"/>
              <a:t>Acoelomate </a:t>
            </a:r>
            <a:r>
              <a:rPr lang="ar-SA" sz="3000" dirty="0"/>
              <a:t>: </a:t>
            </a:r>
            <a:r>
              <a:rPr lang="ar-SA" sz="3000" dirty="0" err="1"/>
              <a:t>لايحتوي</a:t>
            </a:r>
            <a:r>
              <a:rPr lang="ar-SA" sz="3000" dirty="0"/>
              <a:t> على تجويف جسمي حقيقي.</a:t>
            </a:r>
          </a:p>
          <a:p>
            <a:pPr algn="r" rtl="1"/>
            <a:r>
              <a:rPr lang="ar-SA" sz="3000" dirty="0"/>
              <a:t>• كاذب التجويف </a:t>
            </a:r>
            <a:r>
              <a:rPr lang="en-US" sz="3000" dirty="0" err="1"/>
              <a:t>Pseudocoelomate</a:t>
            </a:r>
            <a:r>
              <a:rPr lang="en-US" sz="3000" dirty="0"/>
              <a:t> </a:t>
            </a:r>
            <a:r>
              <a:rPr lang="ar-SA" sz="3000" dirty="0"/>
              <a:t>: تجويف غير مبطن بالكامل بنسيج </a:t>
            </a:r>
            <a:r>
              <a:rPr lang="ar-SA" sz="3000" dirty="0" err="1"/>
              <a:t>الميزودرم</a:t>
            </a:r>
            <a:r>
              <a:rPr lang="ar-SA" sz="3000" dirty="0"/>
              <a:t>.</a:t>
            </a:r>
          </a:p>
          <a:p>
            <a:pPr algn="r" rtl="1"/>
            <a:r>
              <a:rPr lang="ar-SA" sz="3000" dirty="0"/>
              <a:t>• حقيقي التجويف</a:t>
            </a:r>
            <a:r>
              <a:rPr lang="en-US" sz="3000" dirty="0"/>
              <a:t>Coelomate </a:t>
            </a:r>
            <a:r>
              <a:rPr lang="ar-SA" sz="3000" dirty="0"/>
              <a:t>: تجويف مبطن بالكامل بنسيج مشتق من </a:t>
            </a:r>
            <a:r>
              <a:rPr lang="ar-SA" sz="3000" dirty="0" err="1"/>
              <a:t>الميزودرم</a:t>
            </a:r>
            <a:r>
              <a:rPr lang="ar-SA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0995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133" y="282876"/>
            <a:ext cx="1121386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solidFill>
                  <a:srgbClr val="212121"/>
                </a:solidFill>
                <a:latin typeface="wf_segoe-ui_normal"/>
              </a:rPr>
              <a:t>6</a:t>
            </a:r>
            <a:r>
              <a:rPr lang="ar-SA" sz="2800" dirty="0"/>
              <a:t>. علاقات النشوء والتطور</a:t>
            </a:r>
          </a:p>
          <a:p>
            <a:pPr algn="r" rtl="1"/>
            <a:r>
              <a:rPr lang="ar-SA" sz="2800" dirty="0"/>
              <a:t>• شجرة النشوء والتطور</a:t>
            </a:r>
            <a:r>
              <a:rPr lang="en-US" sz="2800" dirty="0"/>
              <a:t>Phylogenetic tree </a:t>
            </a:r>
            <a:r>
              <a:rPr lang="ar-SA" sz="2800" dirty="0"/>
              <a:t>: مخطط يوضّح تفرّع المجموعات الحية من أسلاف مشتركة عبر الزمن.</a:t>
            </a:r>
          </a:p>
          <a:p>
            <a:pPr algn="r" rtl="1"/>
            <a:r>
              <a:rPr lang="ar-SA" sz="2800" dirty="0"/>
              <a:t>• السلف المشترك</a:t>
            </a:r>
            <a:r>
              <a:rPr lang="en-US" sz="2800" dirty="0"/>
              <a:t>Common ancestor </a:t>
            </a:r>
            <a:r>
              <a:rPr lang="ar-SA" sz="2800" dirty="0"/>
              <a:t>: الكائن أو المجموعة القديمة التي انحدرت منها مجموعات أخرى </a:t>
            </a:r>
            <a:r>
              <a:rPr lang="ar-SA" sz="2800" dirty="0" smtClean="0"/>
              <a:t>لاحقاً.</a:t>
            </a:r>
            <a:endParaRPr lang="ar-SA" sz="2800" dirty="0"/>
          </a:p>
          <a:p>
            <a:pPr algn="r" rtl="1"/>
            <a:r>
              <a:rPr lang="ar-SA" sz="2800" dirty="0"/>
              <a:t>• القرابة التطورية</a:t>
            </a:r>
            <a:r>
              <a:rPr lang="en-US" sz="2800" dirty="0"/>
              <a:t>Evolutionary relationship </a:t>
            </a:r>
            <a:r>
              <a:rPr lang="ar-SA" sz="2800" dirty="0"/>
              <a:t>: درجة التقارب في الأصل التطوري بين الكائنات.</a:t>
            </a:r>
          </a:p>
          <a:p>
            <a:pPr algn="r" rtl="1"/>
            <a:r>
              <a:rPr lang="ar-SA" sz="2800" dirty="0"/>
              <a:t>• صفات متماثلة</a:t>
            </a:r>
            <a:r>
              <a:rPr lang="en-US" sz="2800" dirty="0"/>
              <a:t>Homologous characters </a:t>
            </a:r>
            <a:r>
              <a:rPr lang="ar-SA" sz="2800" dirty="0"/>
              <a:t>: صفات متشابهة في الأصل البنيوي حتى لو اختلفت في الوظيفة (مثل طرف الإنسان الأمامي وجناح الطائر).</a:t>
            </a:r>
          </a:p>
          <a:p>
            <a:pPr algn="r" rtl="1"/>
            <a:r>
              <a:rPr lang="ar-SA" sz="2800" dirty="0"/>
              <a:t>• صفات متشابهة </a:t>
            </a:r>
            <a:r>
              <a:rPr lang="ar-SA" sz="2800" dirty="0" err="1"/>
              <a:t>تقاربياً</a:t>
            </a:r>
            <a:r>
              <a:rPr lang="ar-SA" sz="2800" dirty="0"/>
              <a:t> </a:t>
            </a:r>
            <a:r>
              <a:rPr lang="ar-SA" sz="2800" dirty="0" smtClean="0"/>
              <a:t>: </a:t>
            </a:r>
            <a:r>
              <a:rPr lang="ar-SA" sz="2800" dirty="0"/>
              <a:t>صفات متشابهة في الوظيفة لكن لا تشترك في أصل بنيوي واحد (مثل جناح الطائر وجناح الحشرة).</a:t>
            </a:r>
          </a:p>
          <a:p>
            <a:pPr algn="r" rtl="1"/>
            <a:r>
              <a:rPr lang="ar-SA" sz="2800" dirty="0"/>
              <a:t>• مجموعة أحادية الأصل</a:t>
            </a:r>
            <a:r>
              <a:rPr lang="en-US" sz="2800" dirty="0"/>
              <a:t>Monophyletic </a:t>
            </a:r>
            <a:r>
              <a:rPr lang="ar-SA" sz="2800" dirty="0"/>
              <a:t>: مجموعة تضم </a:t>
            </a:r>
            <a:r>
              <a:rPr lang="ar-SA" sz="2800" dirty="0" smtClean="0"/>
              <a:t>سلفاً </a:t>
            </a:r>
            <a:r>
              <a:rPr lang="ar-SA" sz="2800" dirty="0"/>
              <a:t>مشتركاً واحداً.</a:t>
            </a:r>
          </a:p>
          <a:p>
            <a:pPr algn="r" rtl="1"/>
            <a:r>
              <a:rPr lang="ar-SA" sz="2800" dirty="0"/>
              <a:t>• مجموعة متعددة الأصل </a:t>
            </a:r>
            <a:r>
              <a:rPr lang="en-US" sz="2800" dirty="0"/>
              <a:t>Polyphyletic</a:t>
            </a:r>
            <a:r>
              <a:rPr lang="ar-SA" sz="2800" dirty="0"/>
              <a:t>: مجموعة تضم أنواعًا من أكثر من سلف ولا تشمل كل أحفاد أيٍّ منهم.</a:t>
            </a:r>
          </a:p>
        </p:txBody>
      </p:sp>
    </p:spTree>
    <p:extLst>
      <p:ext uri="{BB962C8B-B14F-4D97-AF65-F5344CB8AC3E}">
        <p14:creationId xmlns:p14="http://schemas.microsoft.com/office/powerpoint/2010/main" val="1587805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1870</Words>
  <Application>Microsoft Office PowerPoint</Application>
  <PresentationFormat>Widescreen</PresentationFormat>
  <Paragraphs>146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__Roboto_9af398</vt:lpstr>
      <vt:lpstr>Arial</vt:lpstr>
      <vt:lpstr>Calibri</vt:lpstr>
      <vt:lpstr>Calibri Light</vt:lpstr>
      <vt:lpstr>fkGroteskNeue</vt:lpstr>
      <vt:lpstr>Times New Roman</vt:lpstr>
      <vt:lpstr>wf_segoe-ui_normal</vt:lpstr>
      <vt:lpstr>Office Theme</vt:lpstr>
      <vt:lpstr> المصطلحات العلمية في تصنيف الحيوان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كيفية تحديد الأنواع الجديدة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وأهداف العرض</dc:title>
  <dc:creator>user</dc:creator>
  <cp:lastModifiedBy>Abdulwahed F. Alrefaei</cp:lastModifiedBy>
  <cp:revision>46</cp:revision>
  <dcterms:created xsi:type="dcterms:W3CDTF">2025-10-13T17:31:52Z</dcterms:created>
  <dcterms:modified xsi:type="dcterms:W3CDTF">2026-02-03T09:29:34Z</dcterms:modified>
</cp:coreProperties>
</file>