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1"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5413" autoAdjust="0"/>
    <p:restoredTop sz="86411" autoAdjust="0"/>
  </p:normalViewPr>
  <p:slideViewPr>
    <p:cSldViewPr>
      <p:cViewPr>
        <p:scale>
          <a:sx n="75" d="100"/>
          <a:sy n="75" d="100"/>
        </p:scale>
        <p:origin x="1464" y="534"/>
      </p:cViewPr>
      <p:guideLst>
        <p:guide orient="horz" pos="2160"/>
        <p:guide pos="2880"/>
      </p:guideLst>
    </p:cSldViewPr>
  </p:slideViewPr>
  <p:outlineViewPr>
    <p:cViewPr>
      <p:scale>
        <a:sx n="33" d="100"/>
        <a:sy n="33" d="100"/>
      </p:scale>
      <p:origin x="0" y="-68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C2054E8-8F09-41AE-AB80-4BA918C4F255}" type="datetimeFigureOut">
              <a:rPr lang="ar-SA" smtClean="0"/>
              <a:t>11/09/1442</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8B66665-A9AA-4F36-8386-93AAC2CDF8FA}"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C2054E8-8F09-41AE-AB80-4BA918C4F255}" type="datetimeFigureOut">
              <a:rPr lang="ar-SA" smtClean="0"/>
              <a:t>11/09/1442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8B66665-A9AA-4F36-8386-93AAC2CDF8F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C2054E8-8F09-41AE-AB80-4BA918C4F255}" type="datetimeFigureOut">
              <a:rPr lang="ar-SA" smtClean="0"/>
              <a:t>11/09/1442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8B66665-A9AA-4F36-8386-93AAC2CDF8F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AC2054E8-8F09-41AE-AB80-4BA918C4F255}" type="datetimeFigureOut">
              <a:rPr lang="ar-SA" smtClean="0"/>
              <a:t>11/09/1442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8B66665-A9AA-4F36-8386-93AAC2CDF8F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C2054E8-8F09-41AE-AB80-4BA918C4F255}" type="datetimeFigureOut">
              <a:rPr lang="ar-SA" smtClean="0"/>
              <a:t>11/09/1442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8B66665-A9AA-4F36-8386-93AAC2CDF8FA}"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AC2054E8-8F09-41AE-AB80-4BA918C4F255}" type="datetimeFigureOut">
              <a:rPr lang="ar-SA" smtClean="0"/>
              <a:t>11/09/1442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8B66665-A9AA-4F36-8386-93AAC2CDF8FA}"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AC2054E8-8F09-41AE-AB80-4BA918C4F255}" type="datetimeFigureOut">
              <a:rPr lang="ar-SA" smtClean="0"/>
              <a:t>11/09/1442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8B66665-A9AA-4F36-8386-93AAC2CDF8F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AC2054E8-8F09-41AE-AB80-4BA918C4F255}" type="datetimeFigureOut">
              <a:rPr lang="ar-SA" smtClean="0"/>
              <a:t>11/09/1442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8B66665-A9AA-4F36-8386-93AAC2CDF8F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054E8-8F09-41AE-AB80-4BA918C4F255}" type="datetimeFigureOut">
              <a:rPr lang="ar-SA" smtClean="0"/>
              <a:t>11/09/1442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8B66665-A9AA-4F36-8386-93AAC2CDF8F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C2054E8-8F09-41AE-AB80-4BA918C4F255}" type="datetimeFigureOut">
              <a:rPr lang="ar-SA" smtClean="0"/>
              <a:t>11/09/1442</a:t>
            </a:fld>
            <a:endParaRPr lang="ar-SA"/>
          </a:p>
        </p:txBody>
      </p:sp>
      <p:sp>
        <p:nvSpPr>
          <p:cNvPr id="7" name="Slide Number Placeholder 6"/>
          <p:cNvSpPr>
            <a:spLocks noGrp="1"/>
          </p:cNvSpPr>
          <p:nvPr>
            <p:ph type="sldNum" sz="quarter" idx="12"/>
          </p:nvPr>
        </p:nvSpPr>
        <p:spPr/>
        <p:txBody>
          <a:bodyPr/>
          <a:lstStyle/>
          <a:p>
            <a:fld id="{A8B66665-A9AA-4F36-8386-93AAC2CDF8FA}"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C2054E8-8F09-41AE-AB80-4BA918C4F255}" type="datetimeFigureOut">
              <a:rPr lang="ar-SA" smtClean="0"/>
              <a:t>11/09/1442</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A8B66665-A9AA-4F36-8386-93AAC2CDF8FA}"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C2054E8-8F09-41AE-AB80-4BA918C4F255}" type="datetimeFigureOut">
              <a:rPr lang="ar-SA" smtClean="0"/>
              <a:t>11/09/1442</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8B66665-A9AA-4F36-8386-93AAC2CDF8FA}"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89349" y="188640"/>
            <a:ext cx="3655059" cy="1702160"/>
          </a:xfrm>
        </p:spPr>
        <p:txBody>
          <a:bodyPr>
            <a:normAutofit fontScale="90000"/>
          </a:bodyPr>
          <a:lstStyle/>
          <a:p>
            <a:pPr algn="ctr">
              <a:lnSpc>
                <a:spcPct val="150000"/>
              </a:lnSpc>
            </a:pPr>
            <a:r>
              <a:rPr lang="ar-SA" b="1" dirty="0">
                <a:solidFill>
                  <a:schemeClr val="bg2">
                    <a:lumMod val="75000"/>
                  </a:schemeClr>
                </a:solidFill>
                <a:effectLst>
                  <a:outerShdw blurRad="38100" dist="38100" dir="2700000" algn="tl">
                    <a:srgbClr val="000000">
                      <a:alpha val="43137"/>
                    </a:srgbClr>
                  </a:outerShdw>
                </a:effectLst>
                <a:latin typeface="Microsoft Sans Serif" panose="020B0604020202020204" pitchFamily="34" charset="0"/>
                <a:ea typeface="Microsoft Sans Serif" panose="020B0604020202020204" pitchFamily="34" charset="0"/>
                <a:cs typeface="Akhbar MT" pitchFamily="2" charset="-78"/>
              </a:rPr>
              <a:t>الحاسب في الاقتصاد التطبيقي</a:t>
            </a:r>
          </a:p>
        </p:txBody>
      </p:sp>
      <p:sp>
        <p:nvSpPr>
          <p:cNvPr id="3" name="عنوان فرعي 2"/>
          <p:cNvSpPr>
            <a:spLocks noGrp="1"/>
          </p:cNvSpPr>
          <p:nvPr>
            <p:ph type="subTitle" idx="1"/>
          </p:nvPr>
        </p:nvSpPr>
        <p:spPr>
          <a:xfrm>
            <a:off x="323528" y="5229201"/>
            <a:ext cx="3309803" cy="576064"/>
          </a:xfrm>
        </p:spPr>
        <p:txBody>
          <a:bodyPr/>
          <a:lstStyle/>
          <a:p>
            <a:r>
              <a:rPr lang="ar-SA" b="1" dirty="0">
                <a:cs typeface="Akhbar MT" pitchFamily="2" charset="-78"/>
              </a:rPr>
              <a:t>د. يوسف بن عبدالرحمن العمري</a:t>
            </a:r>
          </a:p>
        </p:txBody>
      </p:sp>
      <p:sp>
        <p:nvSpPr>
          <p:cNvPr id="4" name="شكل بيضاوي 3"/>
          <p:cNvSpPr/>
          <p:nvPr/>
        </p:nvSpPr>
        <p:spPr>
          <a:xfrm>
            <a:off x="5765631" y="2295922"/>
            <a:ext cx="1296144" cy="936104"/>
          </a:xfrm>
          <a:prstGeom prst="ellipse">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ar-SA" b="1" dirty="0" smtClean="0"/>
              <a:t>331 قصر</a:t>
            </a:r>
            <a:endParaRPr lang="en-US" b="1" dirty="0"/>
          </a:p>
        </p:txBody>
      </p:sp>
      <p:pic>
        <p:nvPicPr>
          <p:cNvPr id="6" name="Picture 2" descr="كيفية العمل على برنامج Excel - موضوع"/>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395" y="908720"/>
            <a:ext cx="1608113" cy="765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23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a:latin typeface="Traditional Arabic" pitchFamily="18" charset="-78"/>
                <a:cs typeface="Akhbar MT" pitchFamily="2" charset="-78"/>
              </a:rPr>
              <a:t>اشتقاق جدول ومنحنى العرض</a:t>
            </a:r>
            <a:r>
              <a:rPr lang="ar-SA" b="1"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lstStyle/>
          <a:p>
            <a:pPr algn="just">
              <a:lnSpc>
                <a:spcPct val="150000"/>
              </a:lnSpc>
            </a:pPr>
            <a:r>
              <a:rPr lang="ar-SA" dirty="0" smtClean="0">
                <a:latin typeface="Traditional Arabic" pitchFamily="18" charset="-78"/>
                <a:cs typeface="Akhbar MT" pitchFamily="2" charset="-78"/>
              </a:rPr>
              <a:t>يتأثر </a:t>
            </a:r>
            <a:r>
              <a:rPr lang="ar-SA" dirty="0">
                <a:latin typeface="Traditional Arabic" pitchFamily="18" charset="-78"/>
                <a:cs typeface="Akhbar MT" pitchFamily="2" charset="-78"/>
              </a:rPr>
              <a:t>عرض السلع والخدمات التي يرغب ويستطيع المنتجون أو البائعون بعرضها للبيع في السوق بعدد من العوامل مثل السعر والتقنية وتكاليف الانتاج وأسعار السلع الأخرى والتنبؤ بالأسعار المستقبلية والسياسات الحكومية وغيرها، ومع افتراض بقاء تأثير العوامل الأخرى ثابتة، فإن العلاقة بين عرض السلع والكمية المعروضة تكون طردية.</a:t>
            </a:r>
            <a:endParaRPr lang="en-US" dirty="0">
              <a:latin typeface="Traditional Arabic" pitchFamily="18" charset="-78"/>
              <a:cs typeface="Akhbar MT" pitchFamily="2" charset="-78"/>
            </a:endParaRPr>
          </a:p>
          <a:p>
            <a:pPr algn="just">
              <a:lnSpc>
                <a:spcPct val="150000"/>
              </a:lnSpc>
            </a:pPr>
            <a:endParaRPr lang="ar-SA" dirty="0">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064341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a:latin typeface="Traditional Arabic" pitchFamily="18" charset="-78"/>
                <a:cs typeface="Akhbar MT" pitchFamily="2" charset="-78"/>
              </a:rPr>
              <a:t>دالة العرض</a:t>
            </a:r>
            <a:r>
              <a:rPr lang="ar-SA" b="1"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a:xfrm>
            <a:off x="1043492" y="2323652"/>
            <a:ext cx="6777317" cy="3985668"/>
          </a:xfrm>
        </p:spPr>
        <p:txBody>
          <a:bodyPr>
            <a:normAutofit lnSpcReduction="10000"/>
          </a:bodyPr>
          <a:lstStyle/>
          <a:p>
            <a:pPr marL="68580" indent="0" algn="just">
              <a:buNone/>
            </a:pPr>
            <a:r>
              <a:rPr lang="ar-SA" dirty="0" smtClean="0">
                <a:solidFill>
                  <a:schemeClr val="tx1"/>
                </a:solidFill>
                <a:latin typeface="Traditional Arabic" pitchFamily="18" charset="-78"/>
                <a:cs typeface="Akhbar MT" pitchFamily="2" charset="-78"/>
              </a:rPr>
              <a:t>من </a:t>
            </a:r>
            <a:r>
              <a:rPr lang="ar-SA" dirty="0">
                <a:solidFill>
                  <a:schemeClr val="tx1"/>
                </a:solidFill>
                <a:latin typeface="Traditional Arabic" pitchFamily="18" charset="-78"/>
                <a:cs typeface="Akhbar MT" pitchFamily="2" charset="-78"/>
              </a:rPr>
              <a:t>خلال العلاقة الطردية بين سعر السلعة أو الخدمة وعرضها مع ثبات العوامل الأخرى فإنه يمكن التعبير جبرياً كما يلي:</a:t>
            </a:r>
            <a:endParaRPr lang="en-US" dirty="0">
              <a:solidFill>
                <a:schemeClr val="tx1"/>
              </a:solidFill>
              <a:latin typeface="Traditional Arabic" pitchFamily="18" charset="-78"/>
              <a:cs typeface="Akhbar MT" pitchFamily="2" charset="-78"/>
            </a:endParaRPr>
          </a:p>
          <a:p>
            <a:pPr marL="68580" indent="0" algn="ctr">
              <a:buNone/>
            </a:pPr>
            <a:r>
              <a:rPr lang="en-US" dirty="0">
                <a:solidFill>
                  <a:srgbClr val="FF0000"/>
                </a:solidFill>
                <a:latin typeface="Traditional Arabic" pitchFamily="18" charset="-78"/>
                <a:cs typeface="Akhbar MT" pitchFamily="2" charset="-78"/>
              </a:rPr>
              <a:t>Q</a:t>
            </a:r>
            <a:r>
              <a:rPr lang="en-US" baseline="-25000" dirty="0">
                <a:solidFill>
                  <a:srgbClr val="FF0000"/>
                </a:solidFill>
                <a:latin typeface="Traditional Arabic" pitchFamily="18" charset="-78"/>
                <a:cs typeface="Akhbar MT" pitchFamily="2" charset="-78"/>
              </a:rPr>
              <a:t>s</a:t>
            </a:r>
            <a:r>
              <a:rPr lang="en-US" dirty="0">
                <a:solidFill>
                  <a:srgbClr val="FF0000"/>
                </a:solidFill>
                <a:latin typeface="Traditional Arabic" pitchFamily="18" charset="-78"/>
                <a:cs typeface="Akhbar MT" pitchFamily="2" charset="-78"/>
              </a:rPr>
              <a:t> = f (X</a:t>
            </a:r>
            <a:r>
              <a:rPr lang="en-US" baseline="-25000" dirty="0">
                <a:solidFill>
                  <a:srgbClr val="FF0000"/>
                </a:solidFill>
                <a:latin typeface="Traditional Arabic" pitchFamily="18" charset="-78"/>
                <a:cs typeface="Akhbar MT" pitchFamily="2" charset="-78"/>
              </a:rPr>
              <a:t>1</a:t>
            </a:r>
            <a:r>
              <a:rPr lang="en-US" dirty="0">
                <a:solidFill>
                  <a:srgbClr val="FF0000"/>
                </a:solidFill>
                <a:latin typeface="Traditional Arabic" pitchFamily="18" charset="-78"/>
                <a:cs typeface="Akhbar MT" pitchFamily="2" charset="-78"/>
              </a:rPr>
              <a:t>)</a:t>
            </a:r>
          </a:p>
          <a:p>
            <a:pPr marL="365760" lvl="1" indent="0" algn="just">
              <a:buNone/>
            </a:pPr>
            <a:r>
              <a:rPr lang="ar-SA" dirty="0">
                <a:solidFill>
                  <a:schemeClr val="tx1"/>
                </a:solidFill>
                <a:latin typeface="Traditional Arabic" pitchFamily="18" charset="-78"/>
                <a:cs typeface="Akhbar MT" pitchFamily="2" charset="-78"/>
              </a:rPr>
              <a:t>حيث </a:t>
            </a:r>
            <a:r>
              <a:rPr lang="en-US" dirty="0">
                <a:solidFill>
                  <a:schemeClr val="tx1"/>
                </a:solidFill>
                <a:latin typeface="Traditional Arabic" pitchFamily="18" charset="-78"/>
                <a:cs typeface="Akhbar MT" pitchFamily="2" charset="-78"/>
              </a:rPr>
              <a:t>Q</a:t>
            </a:r>
            <a:r>
              <a:rPr lang="en-US" baseline="-25000" dirty="0">
                <a:solidFill>
                  <a:schemeClr val="tx1"/>
                </a:solidFill>
                <a:latin typeface="Traditional Arabic" pitchFamily="18" charset="-78"/>
                <a:cs typeface="Akhbar MT" pitchFamily="2" charset="-78"/>
              </a:rPr>
              <a:t>s</a:t>
            </a:r>
            <a:r>
              <a:rPr lang="ar-SA" dirty="0">
                <a:solidFill>
                  <a:schemeClr val="tx1"/>
                </a:solidFill>
                <a:latin typeface="Traditional Arabic" pitchFamily="18" charset="-78"/>
                <a:cs typeface="Akhbar MT" pitchFamily="2" charset="-78"/>
              </a:rPr>
              <a:t>= الكمية المعروضة من السلعة</a:t>
            </a:r>
            <a:endParaRPr lang="en-US" dirty="0">
              <a:solidFill>
                <a:schemeClr val="tx1"/>
              </a:solidFill>
              <a:latin typeface="Traditional Arabic" pitchFamily="18" charset="-78"/>
              <a:cs typeface="Akhbar MT" pitchFamily="2" charset="-78"/>
            </a:endParaRPr>
          </a:p>
          <a:p>
            <a:pPr marL="365760" lvl="1" indent="0" algn="just">
              <a:buNone/>
            </a:pPr>
            <a:r>
              <a:rPr lang="ar-SA" dirty="0" smtClean="0">
                <a:solidFill>
                  <a:schemeClr val="tx1"/>
                </a:solidFill>
                <a:latin typeface="Traditional Arabic" pitchFamily="18" charset="-78"/>
                <a:cs typeface="Akhbar MT" pitchFamily="2" charset="-78"/>
              </a:rPr>
              <a:t>      </a:t>
            </a:r>
            <a:r>
              <a:rPr lang="en-US" dirty="0" smtClean="0">
                <a:solidFill>
                  <a:schemeClr val="tx1"/>
                </a:solidFill>
                <a:latin typeface="Traditional Arabic" pitchFamily="18" charset="-78"/>
                <a:cs typeface="Akhbar MT" pitchFamily="2" charset="-78"/>
              </a:rPr>
              <a:t>X</a:t>
            </a:r>
            <a:r>
              <a:rPr lang="en-US" baseline="-25000" dirty="0" smtClean="0">
                <a:solidFill>
                  <a:schemeClr val="tx1"/>
                </a:solidFill>
                <a:latin typeface="Traditional Arabic" pitchFamily="18" charset="-78"/>
                <a:cs typeface="Akhbar MT" pitchFamily="2" charset="-78"/>
              </a:rPr>
              <a:t>1</a:t>
            </a:r>
            <a:r>
              <a:rPr lang="ar-SA" dirty="0">
                <a:solidFill>
                  <a:schemeClr val="tx1"/>
                </a:solidFill>
                <a:latin typeface="Traditional Arabic" pitchFamily="18" charset="-78"/>
                <a:cs typeface="Akhbar MT" pitchFamily="2" charset="-78"/>
              </a:rPr>
              <a:t>= سعر السلعة</a:t>
            </a:r>
            <a:endParaRPr lang="en-US" dirty="0">
              <a:solidFill>
                <a:schemeClr val="tx1"/>
              </a:solidFill>
              <a:latin typeface="Traditional Arabic" pitchFamily="18" charset="-78"/>
              <a:cs typeface="Akhbar MT" pitchFamily="2" charset="-78"/>
            </a:endParaRPr>
          </a:p>
          <a:p>
            <a:pPr marL="68580" indent="0" algn="just">
              <a:buNone/>
            </a:pPr>
            <a:endParaRPr lang="ar-SA" dirty="0" smtClean="0">
              <a:solidFill>
                <a:schemeClr val="tx1"/>
              </a:solidFill>
              <a:latin typeface="Traditional Arabic" pitchFamily="18" charset="-78"/>
              <a:cs typeface="Akhbar MT" pitchFamily="2" charset="-78"/>
            </a:endParaRPr>
          </a:p>
          <a:p>
            <a:pPr marL="68580" indent="0" algn="just">
              <a:buNone/>
            </a:pPr>
            <a:r>
              <a:rPr lang="ar-SA" dirty="0" smtClean="0">
                <a:solidFill>
                  <a:schemeClr val="tx1"/>
                </a:solidFill>
                <a:latin typeface="Traditional Arabic" pitchFamily="18" charset="-78"/>
                <a:cs typeface="Akhbar MT" pitchFamily="2" charset="-78"/>
              </a:rPr>
              <a:t>ويمكن </a:t>
            </a:r>
            <a:r>
              <a:rPr lang="ar-SA" dirty="0">
                <a:solidFill>
                  <a:schemeClr val="tx1"/>
                </a:solidFill>
                <a:latin typeface="Traditional Arabic" pitchFamily="18" charset="-78"/>
                <a:cs typeface="Akhbar MT" pitchFamily="2" charset="-78"/>
              </a:rPr>
              <a:t>تحويل الدالة أعلاه إلى معادلة خطية كما يلي:</a:t>
            </a:r>
            <a:endParaRPr lang="en-US" dirty="0">
              <a:solidFill>
                <a:schemeClr val="tx1"/>
              </a:solidFill>
              <a:latin typeface="Traditional Arabic" pitchFamily="18" charset="-78"/>
              <a:cs typeface="Akhbar MT" pitchFamily="2" charset="-78"/>
            </a:endParaRPr>
          </a:p>
          <a:p>
            <a:pPr marL="68580" indent="0" algn="ctr">
              <a:buNone/>
            </a:pPr>
            <a:r>
              <a:rPr lang="en-US" dirty="0">
                <a:solidFill>
                  <a:srgbClr val="FF0000"/>
                </a:solidFill>
                <a:latin typeface="Traditional Arabic" pitchFamily="18" charset="-78"/>
                <a:cs typeface="Akhbar MT" pitchFamily="2" charset="-78"/>
              </a:rPr>
              <a:t>Q</a:t>
            </a:r>
            <a:r>
              <a:rPr lang="en-US" baseline="-25000" dirty="0">
                <a:solidFill>
                  <a:srgbClr val="FF0000"/>
                </a:solidFill>
                <a:latin typeface="Traditional Arabic" pitchFamily="18" charset="-78"/>
                <a:cs typeface="Akhbar MT" pitchFamily="2" charset="-78"/>
              </a:rPr>
              <a:t>s</a:t>
            </a:r>
            <a:r>
              <a:rPr lang="en-US" dirty="0">
                <a:solidFill>
                  <a:srgbClr val="FF0000"/>
                </a:solidFill>
                <a:latin typeface="Traditional Arabic" pitchFamily="18" charset="-78"/>
                <a:cs typeface="Akhbar MT" pitchFamily="2" charset="-78"/>
              </a:rPr>
              <a:t> = α- βX</a:t>
            </a:r>
            <a:r>
              <a:rPr lang="en-US" baseline="-25000" dirty="0">
                <a:solidFill>
                  <a:srgbClr val="FF0000"/>
                </a:solidFill>
                <a:latin typeface="Traditional Arabic" pitchFamily="18" charset="-78"/>
                <a:cs typeface="Akhbar MT" pitchFamily="2" charset="-78"/>
              </a:rPr>
              <a:t>1</a:t>
            </a:r>
            <a:endParaRPr lang="en-US" dirty="0">
              <a:solidFill>
                <a:srgbClr val="FF0000"/>
              </a:solidFill>
              <a:latin typeface="Traditional Arabic" pitchFamily="18" charset="-78"/>
              <a:cs typeface="Akhbar MT" pitchFamily="2" charset="-78"/>
            </a:endParaRPr>
          </a:p>
          <a:p>
            <a:pPr marL="365760" lvl="1" indent="0" algn="just">
              <a:buNone/>
            </a:pPr>
            <a:r>
              <a:rPr lang="ar-SA" dirty="0">
                <a:solidFill>
                  <a:schemeClr val="tx1"/>
                </a:solidFill>
                <a:latin typeface="Traditional Arabic" pitchFamily="18" charset="-78"/>
                <a:cs typeface="Akhbar MT" pitchFamily="2" charset="-78"/>
              </a:rPr>
              <a:t>حيث </a:t>
            </a:r>
            <a:r>
              <a:rPr lang="en-US" dirty="0">
                <a:solidFill>
                  <a:schemeClr val="tx1"/>
                </a:solidFill>
                <a:latin typeface="Traditional Arabic" pitchFamily="18" charset="-78"/>
                <a:cs typeface="Akhbar MT" pitchFamily="2" charset="-78"/>
              </a:rPr>
              <a:t>α</a:t>
            </a:r>
            <a:r>
              <a:rPr lang="ar-SA" dirty="0">
                <a:solidFill>
                  <a:schemeClr val="tx1"/>
                </a:solidFill>
                <a:latin typeface="Traditional Arabic" pitchFamily="18" charset="-78"/>
                <a:cs typeface="Akhbar MT" pitchFamily="2" charset="-78"/>
              </a:rPr>
              <a:t>= ثابت</a:t>
            </a:r>
            <a:endParaRPr lang="en-US" dirty="0">
              <a:solidFill>
                <a:schemeClr val="tx1"/>
              </a:solidFill>
              <a:latin typeface="Traditional Arabic" pitchFamily="18" charset="-78"/>
              <a:cs typeface="Akhbar MT" pitchFamily="2" charset="-78"/>
            </a:endParaRPr>
          </a:p>
          <a:p>
            <a:pPr marL="365760" lvl="1" indent="0" algn="just">
              <a:buNone/>
            </a:pPr>
            <a:r>
              <a:rPr lang="ar-SA" dirty="0" smtClean="0">
                <a:solidFill>
                  <a:schemeClr val="tx1"/>
                </a:solidFill>
                <a:latin typeface="Traditional Arabic" pitchFamily="18" charset="-78"/>
                <a:cs typeface="Akhbar MT" pitchFamily="2" charset="-78"/>
              </a:rPr>
              <a:t>      </a:t>
            </a:r>
            <a:r>
              <a:rPr lang="en-US" dirty="0" smtClean="0">
                <a:solidFill>
                  <a:schemeClr val="tx1"/>
                </a:solidFill>
                <a:latin typeface="Traditional Arabic" pitchFamily="18" charset="-78"/>
                <a:cs typeface="Akhbar MT" pitchFamily="2" charset="-78"/>
              </a:rPr>
              <a:t>β</a:t>
            </a:r>
            <a:r>
              <a:rPr lang="ar-SA" dirty="0">
                <a:solidFill>
                  <a:schemeClr val="tx1"/>
                </a:solidFill>
                <a:latin typeface="Traditional Arabic" pitchFamily="18" charset="-78"/>
                <a:cs typeface="Akhbar MT" pitchFamily="2" charset="-78"/>
              </a:rPr>
              <a:t>= معامل المتغير المستقل</a:t>
            </a:r>
            <a:endParaRPr lang="en-US" dirty="0">
              <a:solidFill>
                <a:schemeClr val="tx1"/>
              </a:solidFill>
              <a:latin typeface="Traditional Arabic" pitchFamily="18" charset="-78"/>
              <a:cs typeface="Akhbar MT" pitchFamily="2" charset="-78"/>
            </a:endParaRPr>
          </a:p>
          <a:p>
            <a:pPr marL="68580" indent="0" algn="just">
              <a:buNone/>
            </a:pPr>
            <a:endParaRPr lang="ar-SA" dirty="0">
              <a:solidFill>
                <a:schemeClr val="tx1"/>
              </a:solidFill>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328387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a:latin typeface="Traditional Arabic" pitchFamily="18" charset="-78"/>
                <a:cs typeface="Akhbar MT" pitchFamily="2" charset="-78"/>
              </a:rPr>
              <a:t>انتقال منحنى العرض</a:t>
            </a:r>
            <a:r>
              <a:rPr lang="ar-SA" b="1"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normAutofit/>
          </a:bodyPr>
          <a:lstStyle/>
          <a:p>
            <a:pPr marL="68580" indent="0" algn="just">
              <a:buNone/>
            </a:pPr>
            <a:r>
              <a:rPr lang="ar-SA" dirty="0" smtClean="0">
                <a:latin typeface="Traditional Arabic" pitchFamily="18" charset="-78"/>
                <a:cs typeface="Akhbar MT" pitchFamily="2" charset="-78"/>
              </a:rPr>
              <a:t>ينتقل </a:t>
            </a:r>
            <a:r>
              <a:rPr lang="ar-SA" dirty="0">
                <a:latin typeface="Traditional Arabic" pitchFamily="18" charset="-78"/>
                <a:cs typeface="Akhbar MT" pitchFamily="2" charset="-78"/>
              </a:rPr>
              <a:t>منحنى العرض إلى موقع آخر وذلك نتيجة أثر العوامل الأخرى غير سعر السلعة من التغير في أسعار السلع الأخرى والسياسات الحكومية والتقنية وغيرها، فينتقل منحنى العرض إلى أعلى أو إلى أسفل، ويمكن التعبير رياضياً من خلال المعادلة التالية والتي توضح العلاقة بين السعر والدعم الحكومي والعرض:</a:t>
            </a:r>
            <a:endParaRPr lang="en-US" dirty="0">
              <a:latin typeface="Traditional Arabic" pitchFamily="18" charset="-78"/>
              <a:cs typeface="Akhbar MT" pitchFamily="2" charset="-78"/>
            </a:endParaRPr>
          </a:p>
          <a:p>
            <a:pPr marL="68580" indent="0" algn="just">
              <a:buNone/>
            </a:pPr>
            <a:r>
              <a:rPr lang="ar-SA" dirty="0">
                <a:latin typeface="Traditional Arabic" pitchFamily="18" charset="-78"/>
                <a:cs typeface="Akhbar MT" pitchFamily="2" charset="-78"/>
              </a:rPr>
              <a:t> </a:t>
            </a:r>
            <a:endParaRPr lang="en-US" dirty="0">
              <a:latin typeface="Traditional Arabic" pitchFamily="18" charset="-78"/>
              <a:cs typeface="Akhbar MT" pitchFamily="2" charset="-78"/>
            </a:endParaRPr>
          </a:p>
          <a:p>
            <a:pPr marL="68580" indent="0" algn="ctr">
              <a:buNone/>
            </a:pPr>
            <a:r>
              <a:rPr lang="en-US" dirty="0">
                <a:latin typeface="Traditional Arabic" pitchFamily="18" charset="-78"/>
                <a:cs typeface="Akhbar MT" pitchFamily="2" charset="-78"/>
              </a:rPr>
              <a:t>Q</a:t>
            </a:r>
            <a:r>
              <a:rPr lang="en-US" baseline="-25000" dirty="0">
                <a:latin typeface="Traditional Arabic" pitchFamily="18" charset="-78"/>
                <a:cs typeface="Akhbar MT" pitchFamily="2" charset="-78"/>
              </a:rPr>
              <a:t>s</a:t>
            </a:r>
            <a:r>
              <a:rPr lang="en-US" dirty="0">
                <a:latin typeface="Traditional Arabic" pitchFamily="18" charset="-78"/>
                <a:cs typeface="Akhbar MT" pitchFamily="2" charset="-78"/>
              </a:rPr>
              <a:t>= </a:t>
            </a:r>
            <a:r>
              <a:rPr lang="en-US" dirty="0" smtClean="0">
                <a:latin typeface="Traditional Arabic" pitchFamily="18" charset="-78"/>
                <a:cs typeface="Akhbar MT" pitchFamily="2" charset="-78"/>
              </a:rPr>
              <a:t>a </a:t>
            </a:r>
            <a:r>
              <a:rPr lang="en-US" dirty="0">
                <a:latin typeface="Traditional Arabic" pitchFamily="18" charset="-78"/>
                <a:cs typeface="Akhbar MT" pitchFamily="2" charset="-78"/>
              </a:rPr>
              <a:t>+ </a:t>
            </a:r>
            <a:r>
              <a:rPr lang="en-US" dirty="0" smtClean="0">
                <a:latin typeface="Traditional Arabic" pitchFamily="18" charset="-78"/>
                <a:cs typeface="Akhbar MT" pitchFamily="2" charset="-78"/>
              </a:rPr>
              <a:t>b</a:t>
            </a:r>
            <a:r>
              <a:rPr lang="en-US" sz="1600" dirty="0" smtClean="0">
                <a:latin typeface="Traditional Arabic" pitchFamily="18" charset="-78"/>
                <a:cs typeface="Akhbar MT" pitchFamily="2" charset="-78"/>
              </a:rPr>
              <a:t>1</a:t>
            </a:r>
            <a:r>
              <a:rPr lang="en-US" dirty="0" smtClean="0">
                <a:latin typeface="Traditional Arabic" pitchFamily="18" charset="-78"/>
                <a:cs typeface="Akhbar MT" pitchFamily="2" charset="-78"/>
              </a:rPr>
              <a:t>X</a:t>
            </a:r>
            <a:r>
              <a:rPr lang="en-US" baseline="-25000" dirty="0" smtClean="0">
                <a:latin typeface="Traditional Arabic" pitchFamily="18" charset="-78"/>
                <a:cs typeface="Akhbar MT" pitchFamily="2" charset="-78"/>
              </a:rPr>
              <a:t>1</a:t>
            </a:r>
            <a:r>
              <a:rPr lang="en-US" dirty="0" smtClean="0">
                <a:latin typeface="Traditional Arabic" pitchFamily="18" charset="-78"/>
                <a:cs typeface="Akhbar MT" pitchFamily="2" charset="-78"/>
              </a:rPr>
              <a:t> +b</a:t>
            </a:r>
            <a:r>
              <a:rPr lang="en-US" sz="1600" dirty="0" smtClean="0">
                <a:latin typeface="Traditional Arabic" pitchFamily="18" charset="-78"/>
                <a:cs typeface="Akhbar MT" pitchFamily="2" charset="-78"/>
              </a:rPr>
              <a:t>2</a:t>
            </a:r>
            <a:r>
              <a:rPr lang="en-US" dirty="0" smtClean="0">
                <a:latin typeface="Traditional Arabic" pitchFamily="18" charset="-78"/>
                <a:cs typeface="Akhbar MT" pitchFamily="2" charset="-78"/>
              </a:rPr>
              <a:t>X</a:t>
            </a:r>
            <a:r>
              <a:rPr lang="en-US" baseline="-25000" dirty="0" smtClean="0">
                <a:latin typeface="Traditional Arabic" pitchFamily="18" charset="-78"/>
                <a:cs typeface="Akhbar MT" pitchFamily="2" charset="-78"/>
              </a:rPr>
              <a:t>2</a:t>
            </a:r>
            <a:endParaRPr lang="en-US" dirty="0">
              <a:latin typeface="Traditional Arabic" pitchFamily="18" charset="-78"/>
              <a:cs typeface="Akhbar MT" pitchFamily="2" charset="-78"/>
            </a:endParaRPr>
          </a:p>
          <a:p>
            <a:pPr marL="68580" indent="0" algn="just">
              <a:buNone/>
            </a:pPr>
            <a:r>
              <a:rPr lang="ar-SA" dirty="0">
                <a:latin typeface="Traditional Arabic" pitchFamily="18" charset="-78"/>
                <a:cs typeface="Akhbar MT" pitchFamily="2" charset="-78"/>
              </a:rPr>
              <a:t>فإذا زاد الدعم بمقدار 2 مثلاً مع ثبات السعر فإن منحنى الدخل ينتقل إلى أعلى</a:t>
            </a: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59689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smtClean="0">
                <a:latin typeface="Traditional Arabic" pitchFamily="18" charset="-78"/>
                <a:cs typeface="Akhbar MT" pitchFamily="2" charset="-78"/>
              </a:rPr>
              <a:t>توازن السوق</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normAutofit/>
          </a:bodyPr>
          <a:lstStyle/>
          <a:p>
            <a:pPr algn="just">
              <a:lnSpc>
                <a:spcPct val="200000"/>
              </a:lnSpc>
            </a:pPr>
            <a:r>
              <a:rPr lang="ar-SA" b="1" dirty="0">
                <a:latin typeface="Traditional Arabic" pitchFamily="18" charset="-78"/>
                <a:cs typeface="Akhbar MT" pitchFamily="2" charset="-78"/>
              </a:rPr>
              <a:t> </a:t>
            </a:r>
            <a:r>
              <a:rPr lang="ar-SA" dirty="0" smtClean="0">
                <a:latin typeface="Traditional Arabic" pitchFamily="18" charset="-78"/>
                <a:cs typeface="Akhbar MT" pitchFamily="2" charset="-78"/>
              </a:rPr>
              <a:t>عند </a:t>
            </a:r>
            <a:r>
              <a:rPr lang="ar-SA" dirty="0">
                <a:latin typeface="Traditional Arabic" pitchFamily="18" charset="-78"/>
                <a:cs typeface="Akhbar MT" pitchFamily="2" charset="-78"/>
              </a:rPr>
              <a:t>دمج سوق العرض والذي يمثله البائعون وسوق الطلب والذي يمثله المشترون، فيظهر لنا توازن السوق عند الكميات التي يرغب المستهلكون في شراءها، والكميات التي يرغب البائعون في بيعها باختلاف الأسعار الى أن يصلوا إلى اتفاق في نقطة معينة وعندها نحصل على نقطة توازن السوق.</a:t>
            </a:r>
            <a:endParaRPr lang="en-US" dirty="0">
              <a:latin typeface="Traditional Arabic" pitchFamily="18" charset="-78"/>
              <a:cs typeface="Akhbar MT" pitchFamily="2" charset="-78"/>
            </a:endParaRPr>
          </a:p>
          <a:p>
            <a:pPr algn="just">
              <a:lnSpc>
                <a:spcPct val="200000"/>
              </a:lnSpc>
            </a:pPr>
            <a:endParaRPr lang="ar-SA" dirty="0">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425061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smtClean="0">
                <a:latin typeface="Traditional Arabic" pitchFamily="18" charset="-78"/>
                <a:cs typeface="Akhbar MT" pitchFamily="2" charset="-78"/>
              </a:rPr>
              <a:t>مرونة </a:t>
            </a:r>
            <a:r>
              <a:rPr lang="ar-SA" b="1" dirty="0">
                <a:latin typeface="Traditional Arabic" pitchFamily="18" charset="-78"/>
                <a:cs typeface="Akhbar MT" pitchFamily="2" charset="-78"/>
              </a:rPr>
              <a:t>الطلب</a:t>
            </a:r>
            <a:r>
              <a:rPr lang="ar-SA" b="1"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a:xfrm>
            <a:off x="1043492" y="2323652"/>
            <a:ext cx="7128908" cy="3913660"/>
          </a:xfrm>
        </p:spPr>
        <p:txBody>
          <a:bodyPr>
            <a:normAutofit lnSpcReduction="10000"/>
          </a:bodyPr>
          <a:lstStyle/>
          <a:p>
            <a:pPr algn="just"/>
            <a:r>
              <a:rPr lang="ar-SA" dirty="0" smtClean="0">
                <a:latin typeface="Traditional Arabic" pitchFamily="18" charset="-78"/>
                <a:cs typeface="Akhbar MT" pitchFamily="2" charset="-78"/>
              </a:rPr>
              <a:t>يعتبر </a:t>
            </a:r>
            <a:r>
              <a:rPr lang="ar-SA" dirty="0">
                <a:latin typeface="Traditional Arabic" pitchFamily="18" charset="-78"/>
                <a:cs typeface="Akhbar MT" pitchFamily="2" charset="-78"/>
              </a:rPr>
              <a:t>مفهوم المرونة من أهم المصطلحات في علم الاقتصاد حيث تشير المرونة إلى مدى استجابة المتغير التابع للتغيرات التي قد تطرأ على المتغير المستقل. </a:t>
            </a:r>
            <a:endParaRPr lang="en-US" dirty="0">
              <a:latin typeface="Traditional Arabic" pitchFamily="18" charset="-78"/>
              <a:cs typeface="Akhbar MT" pitchFamily="2" charset="-78"/>
            </a:endParaRPr>
          </a:p>
          <a:p>
            <a:pPr algn="just"/>
            <a:r>
              <a:rPr lang="ar-SA" dirty="0">
                <a:latin typeface="Traditional Arabic" pitchFamily="18" charset="-78"/>
                <a:cs typeface="Akhbar MT" pitchFamily="2" charset="-78"/>
              </a:rPr>
              <a:t>وهناك عدد من </a:t>
            </a:r>
            <a:r>
              <a:rPr lang="ar-SA" dirty="0" err="1">
                <a:latin typeface="Traditional Arabic" pitchFamily="18" charset="-78"/>
                <a:cs typeface="Akhbar MT" pitchFamily="2" charset="-78"/>
              </a:rPr>
              <a:t>المرونات</a:t>
            </a:r>
            <a:r>
              <a:rPr lang="ar-SA" dirty="0">
                <a:latin typeface="Traditional Arabic" pitchFamily="18" charset="-78"/>
                <a:cs typeface="Akhbar MT" pitchFamily="2" charset="-78"/>
              </a:rPr>
              <a:t> منها مرونة الطلب السعرية </a:t>
            </a:r>
            <a:r>
              <a:rPr lang="ar-SA" dirty="0" err="1">
                <a:latin typeface="Traditional Arabic" pitchFamily="18" charset="-78"/>
                <a:cs typeface="Akhbar MT" pitchFamily="2" charset="-78"/>
              </a:rPr>
              <a:t>والدخلية</a:t>
            </a:r>
            <a:r>
              <a:rPr lang="ar-SA" dirty="0">
                <a:latin typeface="Traditional Arabic" pitchFamily="18" charset="-78"/>
                <a:cs typeface="Akhbar MT" pitchFamily="2" charset="-78"/>
              </a:rPr>
              <a:t> </a:t>
            </a:r>
            <a:r>
              <a:rPr lang="ar-SA" dirty="0" err="1">
                <a:latin typeface="Traditional Arabic" pitchFamily="18" charset="-78"/>
                <a:cs typeface="Akhbar MT" pitchFamily="2" charset="-78"/>
              </a:rPr>
              <a:t>والعبورية</a:t>
            </a:r>
            <a:r>
              <a:rPr lang="ar-SA" dirty="0">
                <a:latin typeface="Traditional Arabic" pitchFamily="18" charset="-78"/>
                <a:cs typeface="Akhbar MT" pitchFamily="2" charset="-78"/>
              </a:rPr>
              <a:t>.</a:t>
            </a:r>
            <a:endParaRPr lang="en-US" dirty="0">
              <a:latin typeface="Traditional Arabic" pitchFamily="18" charset="-78"/>
              <a:cs typeface="Akhbar MT" pitchFamily="2" charset="-78"/>
            </a:endParaRPr>
          </a:p>
          <a:p>
            <a:pPr marL="68580" indent="0" algn="just">
              <a:buNone/>
            </a:pPr>
            <a:endParaRPr lang="ar-SA" dirty="0" smtClean="0">
              <a:solidFill>
                <a:schemeClr val="accent3">
                  <a:lumMod val="60000"/>
                  <a:lumOff val="40000"/>
                </a:schemeClr>
              </a:solidFill>
              <a:effectLst>
                <a:outerShdw blurRad="38100" dist="38100" dir="2700000" algn="tl">
                  <a:srgbClr val="000000">
                    <a:alpha val="43137"/>
                  </a:srgbClr>
                </a:outerShdw>
              </a:effectLst>
              <a:latin typeface="Traditional Arabic" pitchFamily="18" charset="-78"/>
              <a:cs typeface="Akhbar MT" pitchFamily="2" charset="-78"/>
            </a:endParaRPr>
          </a:p>
          <a:p>
            <a:pPr marL="68580" indent="0" algn="just">
              <a:buNone/>
            </a:pPr>
            <a:r>
              <a:rPr lang="ar-SA" dirty="0" smtClean="0">
                <a:solidFill>
                  <a:schemeClr val="accent3">
                    <a:lumMod val="60000"/>
                    <a:lumOff val="40000"/>
                  </a:schemeClr>
                </a:solidFill>
                <a:effectLst>
                  <a:outerShdw blurRad="38100" dist="38100" dir="2700000" algn="tl">
                    <a:srgbClr val="000000">
                      <a:alpha val="43137"/>
                    </a:srgbClr>
                  </a:outerShdw>
                </a:effectLst>
                <a:latin typeface="Traditional Arabic" pitchFamily="18" charset="-78"/>
                <a:cs typeface="Akhbar MT" pitchFamily="2" charset="-78"/>
              </a:rPr>
              <a:t>مرونة </a:t>
            </a:r>
            <a:r>
              <a:rPr lang="ar-SA" dirty="0">
                <a:solidFill>
                  <a:schemeClr val="accent3">
                    <a:lumMod val="60000"/>
                    <a:lumOff val="40000"/>
                  </a:schemeClr>
                </a:solidFill>
                <a:effectLst>
                  <a:outerShdw blurRad="38100" dist="38100" dir="2700000" algn="tl">
                    <a:srgbClr val="000000">
                      <a:alpha val="43137"/>
                    </a:srgbClr>
                  </a:outerShdw>
                </a:effectLst>
                <a:latin typeface="Traditional Arabic" pitchFamily="18" charset="-78"/>
                <a:cs typeface="Akhbar MT" pitchFamily="2" charset="-78"/>
              </a:rPr>
              <a:t>الطلب السعرية:</a:t>
            </a:r>
            <a:endParaRPr lang="en-US" dirty="0">
              <a:solidFill>
                <a:schemeClr val="accent3">
                  <a:lumMod val="60000"/>
                  <a:lumOff val="40000"/>
                </a:schemeClr>
              </a:solidFill>
              <a:effectLst>
                <a:outerShdw blurRad="38100" dist="38100" dir="2700000" algn="tl">
                  <a:srgbClr val="000000">
                    <a:alpha val="43137"/>
                  </a:srgbClr>
                </a:outerShdw>
              </a:effectLst>
              <a:latin typeface="Traditional Arabic" pitchFamily="18" charset="-78"/>
              <a:cs typeface="Akhbar MT" pitchFamily="2" charset="-78"/>
            </a:endParaRPr>
          </a:p>
          <a:p>
            <a:pPr algn="just"/>
            <a:r>
              <a:rPr lang="ar-SA" dirty="0">
                <a:latin typeface="Traditional Arabic" pitchFamily="18" charset="-78"/>
                <a:cs typeface="Akhbar MT" pitchFamily="2" charset="-78"/>
              </a:rPr>
              <a:t>تعبر عن مقدار التغير النسبي في الكمية المطلوبة من سلعة ما بالنسبة للتغير النسبي في سعر السلعة نفسها. وهو مقياس نقيس به مدى حساسية أو استجابة الطلب للتغير في الأسعار. </a:t>
            </a:r>
            <a:endParaRPr lang="en-US" dirty="0">
              <a:latin typeface="Traditional Arabic" pitchFamily="18" charset="-78"/>
              <a:cs typeface="Akhbar MT" pitchFamily="2" charset="-78"/>
            </a:endParaRPr>
          </a:p>
          <a:p>
            <a:pPr algn="just"/>
            <a:r>
              <a:rPr lang="ar-SA" dirty="0">
                <a:latin typeface="Traditional Arabic" pitchFamily="18" charset="-78"/>
                <a:cs typeface="Akhbar MT" pitchFamily="2" charset="-78"/>
              </a:rPr>
              <a:t>وتقاس مرونة الطلب السعرية عددياً باستخدام مقياس معامل المرونة الذي يعبر عن درجة استجابة الطلب للتغير في سعر السلعة.</a:t>
            </a:r>
            <a:endParaRPr lang="en-US" dirty="0">
              <a:latin typeface="Traditional Arabic" pitchFamily="18" charset="-78"/>
              <a:cs typeface="Akhbar MT" pitchFamily="2" charset="-78"/>
            </a:endParaRPr>
          </a:p>
          <a:p>
            <a:pPr algn="just"/>
            <a:endParaRPr lang="ar-SA" dirty="0">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431485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smtClean="0">
                <a:latin typeface="Traditional Arabic" pitchFamily="18" charset="-78"/>
                <a:cs typeface="Akhbar MT" pitchFamily="2" charset="-78"/>
              </a:rPr>
              <a:t>مرونة </a:t>
            </a:r>
            <a:r>
              <a:rPr lang="ar-SA" b="1" dirty="0">
                <a:latin typeface="Traditional Arabic" pitchFamily="18" charset="-78"/>
                <a:cs typeface="Akhbar MT" pitchFamily="2" charset="-78"/>
              </a:rPr>
              <a:t>العرض</a:t>
            </a:r>
            <a:r>
              <a:rPr lang="ar-SA" b="1"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a:xfrm>
            <a:off x="755576" y="2323652"/>
            <a:ext cx="7560840" cy="3508977"/>
          </a:xfrm>
        </p:spPr>
        <p:txBody>
          <a:bodyPr>
            <a:normAutofit/>
          </a:bodyPr>
          <a:lstStyle/>
          <a:p>
            <a:pPr algn="just"/>
            <a:r>
              <a:rPr lang="ar-SA" dirty="0" smtClean="0">
                <a:latin typeface="Traditional Arabic" pitchFamily="18" charset="-78"/>
                <a:cs typeface="Akhbar MT" pitchFamily="2" charset="-78"/>
              </a:rPr>
              <a:t>تعرف </a:t>
            </a:r>
            <a:r>
              <a:rPr lang="ar-SA" dirty="0">
                <a:latin typeface="Traditional Arabic" pitchFamily="18" charset="-78"/>
                <a:cs typeface="Akhbar MT" pitchFamily="2" charset="-78"/>
              </a:rPr>
              <a:t>مرونة العرض بأنها درجة استجابة الكمية المعروضة للتغيرات في السعر. </a:t>
            </a:r>
            <a:endParaRPr lang="en-US" dirty="0">
              <a:latin typeface="Traditional Arabic" pitchFamily="18" charset="-78"/>
              <a:cs typeface="Akhbar MT" pitchFamily="2" charset="-78"/>
            </a:endParaRPr>
          </a:p>
          <a:p>
            <a:pPr algn="just"/>
            <a:r>
              <a:rPr lang="ar-SA" dirty="0" smtClean="0">
                <a:latin typeface="Traditional Arabic" pitchFamily="18" charset="-78"/>
                <a:cs typeface="Akhbar MT" pitchFamily="2" charset="-78"/>
              </a:rPr>
              <a:t>ويكون </a:t>
            </a:r>
            <a:r>
              <a:rPr lang="ar-SA" dirty="0">
                <a:latin typeface="Traditional Arabic" pitchFamily="18" charset="-78"/>
                <a:cs typeface="Akhbar MT" pitchFamily="2" charset="-78"/>
              </a:rPr>
              <a:t>معامل مرونة العرض دائماً موجب لأن العلاقة بين السعر والكمية المعروضة علاقة طردية.</a:t>
            </a:r>
            <a:endParaRPr lang="en-US" dirty="0">
              <a:latin typeface="Traditional Arabic" pitchFamily="18" charset="-78"/>
              <a:cs typeface="Akhbar MT" pitchFamily="2" charset="-78"/>
            </a:endParaRPr>
          </a:p>
          <a:p>
            <a:pPr algn="just"/>
            <a:r>
              <a:rPr lang="ar-SA" dirty="0">
                <a:latin typeface="Traditional Arabic" pitchFamily="18" charset="-78"/>
                <a:cs typeface="Akhbar MT" pitchFamily="2" charset="-78"/>
              </a:rPr>
              <a:t>العوامل المؤثرة على مرونة العرض:</a:t>
            </a:r>
            <a:endParaRPr lang="en-US" dirty="0">
              <a:latin typeface="Traditional Arabic" pitchFamily="18" charset="-78"/>
              <a:cs typeface="Akhbar MT" pitchFamily="2" charset="-78"/>
            </a:endParaRPr>
          </a:p>
          <a:p>
            <a:pPr lvl="3" algn="just"/>
            <a:r>
              <a:rPr lang="ar-SA" dirty="0">
                <a:latin typeface="Traditional Arabic" pitchFamily="18" charset="-78"/>
                <a:cs typeface="Akhbar MT" pitchFamily="2" charset="-78"/>
              </a:rPr>
              <a:t>تكلفة التخزين</a:t>
            </a:r>
            <a:endParaRPr lang="en-US" dirty="0">
              <a:latin typeface="Traditional Arabic" pitchFamily="18" charset="-78"/>
              <a:cs typeface="Akhbar MT" pitchFamily="2" charset="-78"/>
            </a:endParaRPr>
          </a:p>
          <a:p>
            <a:pPr lvl="3" algn="just"/>
            <a:r>
              <a:rPr lang="ar-SA" dirty="0">
                <a:latin typeface="Traditional Arabic" pitchFamily="18" charset="-78"/>
                <a:cs typeface="Akhbar MT" pitchFamily="2" charset="-78"/>
              </a:rPr>
              <a:t>طول أو قصر المدة الزمنية</a:t>
            </a:r>
            <a:endParaRPr lang="en-US" dirty="0">
              <a:latin typeface="Traditional Arabic" pitchFamily="18" charset="-78"/>
              <a:cs typeface="Akhbar MT" pitchFamily="2" charset="-78"/>
            </a:endParaRPr>
          </a:p>
          <a:p>
            <a:pPr lvl="3" algn="just"/>
            <a:r>
              <a:rPr lang="ar-SA" dirty="0">
                <a:latin typeface="Traditional Arabic" pitchFamily="18" charset="-78"/>
                <a:cs typeface="Akhbar MT" pitchFamily="2" charset="-78"/>
              </a:rPr>
              <a:t>طبيعة العملية الانتاجية</a:t>
            </a:r>
            <a:endParaRPr lang="en-US" dirty="0">
              <a:latin typeface="Traditional Arabic" pitchFamily="18" charset="-78"/>
              <a:cs typeface="Akhbar MT" pitchFamily="2" charset="-78"/>
            </a:endParaRPr>
          </a:p>
          <a:p>
            <a:pPr lvl="3" algn="just"/>
            <a:r>
              <a:rPr lang="ar-SA" dirty="0">
                <a:latin typeface="Traditional Arabic" pitchFamily="18" charset="-78"/>
                <a:cs typeface="Akhbar MT" pitchFamily="2" charset="-78"/>
              </a:rPr>
              <a:t>توقعات الاسعار بالمستقبل</a:t>
            </a:r>
            <a:endParaRPr lang="en-US" dirty="0">
              <a:latin typeface="Traditional Arabic" pitchFamily="18" charset="-78"/>
              <a:cs typeface="Akhbar MT" pitchFamily="2" charset="-78"/>
            </a:endParaRPr>
          </a:p>
          <a:p>
            <a:pPr algn="just"/>
            <a:endParaRPr lang="ar-SA" dirty="0">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931531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dirty="0" smtClean="0">
                <a:cs typeface="Akhbar MT" pitchFamily="2" charset="-78"/>
              </a:rPr>
              <a:t>خلال هذه المحاضرة سنتعلم ما يلي:</a:t>
            </a:r>
            <a:endParaRPr lang="en-US" sz="3200" dirty="0">
              <a:cs typeface="Akhbar MT" pitchFamily="2" charset="-78"/>
            </a:endParaRPr>
          </a:p>
        </p:txBody>
      </p:sp>
      <p:sp>
        <p:nvSpPr>
          <p:cNvPr id="3" name="عنصر نائب للمحتوى 2"/>
          <p:cNvSpPr>
            <a:spLocks noGrp="1"/>
          </p:cNvSpPr>
          <p:nvPr>
            <p:ph idx="1"/>
          </p:nvPr>
        </p:nvSpPr>
        <p:spPr/>
        <p:txBody>
          <a:bodyPr>
            <a:normAutofit/>
          </a:bodyPr>
          <a:lstStyle/>
          <a:p>
            <a:pPr>
              <a:lnSpc>
                <a:spcPct val="200000"/>
              </a:lnSpc>
            </a:pPr>
            <a:r>
              <a:rPr lang="ar-SA" dirty="0" smtClean="0">
                <a:cs typeface="Akhbar MT" pitchFamily="2" charset="-78"/>
              </a:rPr>
              <a:t>تحليل السوق من خلال دراسة :</a:t>
            </a:r>
          </a:p>
          <a:p>
            <a:pPr lvl="1">
              <a:lnSpc>
                <a:spcPct val="200000"/>
              </a:lnSpc>
            </a:pPr>
            <a:r>
              <a:rPr lang="ar-SA" sz="2000" dirty="0" smtClean="0">
                <a:cs typeface="Akhbar MT" pitchFamily="2" charset="-78"/>
              </a:rPr>
              <a:t>اشتقاق دوال الطلب والعرض</a:t>
            </a:r>
          </a:p>
          <a:p>
            <a:pPr lvl="1">
              <a:lnSpc>
                <a:spcPct val="200000"/>
              </a:lnSpc>
            </a:pPr>
            <a:r>
              <a:rPr lang="ar-SA" sz="2000" dirty="0" smtClean="0">
                <a:cs typeface="Akhbar MT" pitchFamily="2" charset="-78"/>
              </a:rPr>
              <a:t>جداول ومنحنيات العرض والطلب</a:t>
            </a:r>
          </a:p>
          <a:p>
            <a:pPr lvl="1">
              <a:lnSpc>
                <a:spcPct val="200000"/>
              </a:lnSpc>
            </a:pPr>
            <a:r>
              <a:rPr lang="ar-SA" sz="2000" dirty="0" smtClean="0">
                <a:cs typeface="Akhbar MT" pitchFamily="2" charset="-78"/>
              </a:rPr>
              <a:t>مرونة العرض والطلب</a:t>
            </a:r>
          </a:p>
          <a:p>
            <a:pPr>
              <a:lnSpc>
                <a:spcPct val="200000"/>
              </a:lnSpc>
            </a:pPr>
            <a:endParaRPr lang="en-US" dirty="0">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201993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
            <a:r>
              <a:rPr lang="ar-SA" dirty="0">
                <a:latin typeface="Traditional Arabic" pitchFamily="18" charset="-78"/>
                <a:cs typeface="Akhbar MT" pitchFamily="2" charset="-78"/>
              </a:rPr>
              <a:t/>
            </a:r>
            <a:br>
              <a:rPr lang="ar-SA" dirty="0">
                <a:latin typeface="Traditional Arabic" pitchFamily="18" charset="-78"/>
                <a:cs typeface="Akhbar MT" pitchFamily="2" charset="-78"/>
              </a:rPr>
            </a:br>
            <a:r>
              <a:rPr lang="en-US" dirty="0">
                <a:latin typeface="Traditional Arabic" pitchFamily="18" charset="-78"/>
                <a:cs typeface="Akhbar MT" pitchFamily="2" charset="-78"/>
              </a:rPr>
              <a:t/>
            </a:r>
            <a:br>
              <a:rPr lang="en-US" dirty="0">
                <a:latin typeface="Traditional Arabic" pitchFamily="18" charset="-78"/>
                <a:cs typeface="Akhbar MT" pitchFamily="2" charset="-78"/>
              </a:rPr>
            </a:b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lstStyle/>
          <a:p>
            <a:pPr marL="68580" indent="0" algn="just">
              <a:lnSpc>
                <a:spcPct val="150000"/>
              </a:lnSpc>
              <a:spcBef>
                <a:spcPct val="0"/>
              </a:spcBef>
              <a:buNone/>
            </a:pPr>
            <a:r>
              <a:rPr lang="ar-SA" sz="4000" b="1" u="sng" dirty="0">
                <a:solidFill>
                  <a:schemeClr val="accent1"/>
                </a:solidFill>
                <a:latin typeface="Traditional Arabic" pitchFamily="18" charset="-78"/>
                <a:ea typeface="+mj-ea"/>
                <a:cs typeface="Akhbar MT" pitchFamily="2" charset="-78"/>
              </a:rPr>
              <a:t>أولاً: الطلب:</a:t>
            </a:r>
          </a:p>
          <a:p>
            <a:pPr marL="68580" indent="0" algn="just">
              <a:lnSpc>
                <a:spcPct val="150000"/>
              </a:lnSpc>
              <a:buNone/>
            </a:pPr>
            <a:r>
              <a:rPr lang="ar-SA" b="1" dirty="0" smtClean="0">
                <a:latin typeface="Traditional Arabic" pitchFamily="18" charset="-78"/>
                <a:cs typeface="Akhbar MT" pitchFamily="2" charset="-78"/>
              </a:rPr>
              <a:t> </a:t>
            </a:r>
            <a:r>
              <a:rPr lang="ar-SA" dirty="0">
                <a:latin typeface="Traditional Arabic" pitchFamily="18" charset="-78"/>
                <a:cs typeface="Akhbar MT" pitchFamily="2" charset="-78"/>
              </a:rPr>
              <a:t>يقصد بالطلب هو مقدار الكمية المطلوبة من السلعة أو الخدمة من قبل الأفراد عند سعر معين وزمن محدد، ويجب التفرقة بين الرغبة أو الحاجة على السلعة أو الخدمة والقدرة على شرائها وبالتالي يطلق عند القدرة على شراء السلعة أو الخدمة بالطلب الفعال.</a:t>
            </a:r>
            <a:endParaRPr lang="en-US" dirty="0">
              <a:latin typeface="Traditional Arabic" pitchFamily="18" charset="-78"/>
              <a:cs typeface="Akhbar MT" pitchFamily="2" charset="-78"/>
            </a:endParaRPr>
          </a:p>
          <a:p>
            <a:pPr marL="68580" indent="0" algn="just">
              <a:lnSpc>
                <a:spcPct val="150000"/>
              </a:lnSpc>
              <a:buNone/>
            </a:pPr>
            <a:endParaRPr lang="ar-SA" dirty="0">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
        <p:nvSpPr>
          <p:cNvPr id="5" name="مستطيل 4"/>
          <p:cNvSpPr/>
          <p:nvPr/>
        </p:nvSpPr>
        <p:spPr>
          <a:xfrm>
            <a:off x="3530810" y="1268760"/>
            <a:ext cx="2250937" cy="769441"/>
          </a:xfrm>
          <a:prstGeom prst="rect">
            <a:avLst/>
          </a:prstGeom>
        </p:spPr>
        <p:txBody>
          <a:bodyPr wrap="none">
            <a:spAutoFit/>
          </a:bodyPr>
          <a:lstStyle/>
          <a:p>
            <a:r>
              <a:rPr lang="ar-SA" sz="4400" b="1" dirty="0">
                <a:solidFill>
                  <a:srgbClr val="C00000"/>
                </a:solidFill>
                <a:effectLst>
                  <a:outerShdw blurRad="38100" dist="38100" dir="2700000" algn="tl">
                    <a:srgbClr val="000000">
                      <a:alpha val="43137"/>
                    </a:srgbClr>
                  </a:outerShdw>
                </a:effectLst>
                <a:latin typeface="Traditional Arabic" pitchFamily="18" charset="-78"/>
                <a:cs typeface="Traditional Arabic" pitchFamily="18" charset="-78"/>
              </a:rPr>
              <a:t>تحليل السوق</a:t>
            </a:r>
            <a:endParaRPr lang="ar-SA" sz="4400" dirty="0">
              <a:solidFill>
                <a:srgbClr val="C00000"/>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270477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a:latin typeface="Traditional Arabic" pitchFamily="18" charset="-78"/>
                <a:cs typeface="Akhbar MT" pitchFamily="2" charset="-78"/>
              </a:rPr>
              <a:t>اشتقاق جدول ومنحنى الطلب: </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a:xfrm>
            <a:off x="1043492" y="2323652"/>
            <a:ext cx="7056900" cy="4129684"/>
          </a:xfrm>
        </p:spPr>
        <p:txBody>
          <a:bodyPr>
            <a:normAutofit/>
          </a:bodyPr>
          <a:lstStyle/>
          <a:p>
            <a:pPr algn="just">
              <a:lnSpc>
                <a:spcPct val="150000"/>
              </a:lnSpc>
            </a:pPr>
            <a:r>
              <a:rPr lang="ar-SA" dirty="0" smtClean="0">
                <a:latin typeface="Traditional Arabic" pitchFamily="18" charset="-78"/>
                <a:cs typeface="Akhbar MT" pitchFamily="2" charset="-78"/>
              </a:rPr>
              <a:t>يتأثر </a:t>
            </a:r>
            <a:r>
              <a:rPr lang="ar-SA" dirty="0">
                <a:latin typeface="Traditional Arabic" pitchFamily="18" charset="-78"/>
                <a:cs typeface="Akhbar MT" pitchFamily="2" charset="-78"/>
              </a:rPr>
              <a:t>الطلب على السلع والخدمات التي يرغب ويستطيع الأفراد شرائها بعدد من العوامل مثل السعر والدخل والذوق وعدد السكان وغيرها، ولمعرفة أثر كل عامل من العوامل التي تؤثر على الكميات المطلوبة، فإنه يفترض عزل أثر العوامل الأخرى (أو ما يسمى بقاء العوامل الأخرى على حالها) عدا العامل المراد معرفة أثره على الكمية المطلوبة، فعند الرغبة في معرفة أثر سعر السلعة أو الخدمة على الكمية المطلوبة، فإن العوامل الأخرى (مثل الدخل والذوق والسكان وغيرها) </a:t>
            </a:r>
            <a:r>
              <a:rPr lang="ar-SA" dirty="0" err="1">
                <a:latin typeface="Traditional Arabic" pitchFamily="18" charset="-78"/>
                <a:cs typeface="Akhbar MT" pitchFamily="2" charset="-78"/>
              </a:rPr>
              <a:t>بافترض</a:t>
            </a:r>
            <a:r>
              <a:rPr lang="ar-SA" dirty="0">
                <a:latin typeface="Traditional Arabic" pitchFamily="18" charset="-78"/>
                <a:cs typeface="Akhbar MT" pitchFamily="2" charset="-78"/>
              </a:rPr>
              <a:t> ثبات أثرها، فإن العلاقة بين السعر والكمية المطلوبة سوف تكون عكسية أو ما يسمى بقانون الطلب.</a:t>
            </a:r>
            <a:endParaRPr lang="en-US" dirty="0">
              <a:latin typeface="Traditional Arabic" pitchFamily="18" charset="-78"/>
              <a:cs typeface="Akhbar MT" pitchFamily="2" charset="-78"/>
            </a:endParaRPr>
          </a:p>
          <a:p>
            <a:pPr algn="just">
              <a:lnSpc>
                <a:spcPct val="150000"/>
              </a:lnSpc>
            </a:pPr>
            <a:endParaRPr lang="ar-SA" dirty="0">
              <a:latin typeface="Traditional Arabic" pitchFamily="18" charset="-78"/>
              <a:cs typeface="Akhbar MT" pitchFamily="2" charset="-78"/>
            </a:endParaRPr>
          </a:p>
        </p:txBody>
      </p:sp>
      <p:sp>
        <p:nvSpPr>
          <p:cNvPr id="4" name="مستطيل 3"/>
          <p:cNvSpPr/>
          <p:nvPr/>
        </p:nvSpPr>
        <p:spPr>
          <a:xfrm>
            <a:off x="4644008" y="-27384"/>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531931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a:latin typeface="Traditional Arabic" pitchFamily="18" charset="-78"/>
                <a:cs typeface="Akhbar MT" pitchFamily="2" charset="-78"/>
              </a:rPr>
              <a:t>جدول ومنحنى الطلب</a:t>
            </a:r>
            <a:r>
              <a:rPr lang="ar-SA" b="1"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lstStyle/>
          <a:p>
            <a:pPr algn="just">
              <a:lnSpc>
                <a:spcPct val="150000"/>
              </a:lnSpc>
            </a:pPr>
            <a:r>
              <a:rPr lang="ar-SA" dirty="0" smtClean="0">
                <a:latin typeface="Traditional Arabic" pitchFamily="18" charset="-78"/>
                <a:cs typeface="Akhbar MT" pitchFamily="2" charset="-78"/>
              </a:rPr>
              <a:t>يمكن </a:t>
            </a:r>
            <a:r>
              <a:rPr lang="ar-SA" dirty="0">
                <a:latin typeface="Traditional Arabic" pitchFamily="18" charset="-78"/>
                <a:cs typeface="Akhbar MT" pitchFamily="2" charset="-78"/>
              </a:rPr>
              <a:t>اشتقاق جدول الطلب من خلال العلاقة العكسية بين السعر والكمية المطلوبة. والمثال التالي يوضح الكميات المطلوبة والتي يرغب ويستطيع الأفراد شراءها عند أسعار مختلفة، وباستخدام برنامج اكسل يمكن إنشاء جدول الطلب ورسم منحنى الطلب.</a:t>
            </a:r>
            <a:endParaRPr lang="en-US" dirty="0">
              <a:latin typeface="Traditional Arabic" pitchFamily="18" charset="-78"/>
              <a:cs typeface="Akhbar MT" pitchFamily="2" charset="-78"/>
            </a:endParaRPr>
          </a:p>
          <a:p>
            <a:pPr algn="just">
              <a:lnSpc>
                <a:spcPct val="150000"/>
              </a:lnSpc>
            </a:pPr>
            <a:endParaRPr lang="ar-SA" dirty="0">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135907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a:latin typeface="Traditional Arabic" pitchFamily="18" charset="-78"/>
                <a:cs typeface="Akhbar MT" pitchFamily="2" charset="-78"/>
              </a:rPr>
              <a:t>دالة الطلب</a:t>
            </a:r>
            <a:r>
              <a:rPr lang="ar-SA" b="1"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lstStyle/>
          <a:p>
            <a:pPr algn="just">
              <a:lnSpc>
                <a:spcPct val="150000"/>
              </a:lnSpc>
            </a:pPr>
            <a:r>
              <a:rPr lang="ar-SA" dirty="0" smtClean="0">
                <a:solidFill>
                  <a:schemeClr val="tx1"/>
                </a:solidFill>
                <a:latin typeface="Traditional Arabic" pitchFamily="18" charset="-78"/>
                <a:cs typeface="Akhbar MT" pitchFamily="2" charset="-78"/>
              </a:rPr>
              <a:t>من </a:t>
            </a:r>
            <a:r>
              <a:rPr lang="ar-SA" dirty="0">
                <a:solidFill>
                  <a:schemeClr val="tx1"/>
                </a:solidFill>
                <a:latin typeface="Traditional Arabic" pitchFamily="18" charset="-78"/>
                <a:cs typeface="Akhbar MT" pitchFamily="2" charset="-78"/>
              </a:rPr>
              <a:t>خلال دالة الطلب والتي توضح العلاقة العكسية بين الكمية المطلوبة والسعر، أي كلما ارتفع سعر السلعة أو الخدمة كلما قلت الكمية المطلوبة والعكس صحيح عند ثبات العوامل الأخرى التي تؤثر على الطلب، فإنه يمكن اشتقاق جدول ومنحنى الطلب.</a:t>
            </a:r>
            <a:endParaRPr lang="en-US" dirty="0">
              <a:solidFill>
                <a:schemeClr val="tx1"/>
              </a:solidFill>
              <a:latin typeface="Traditional Arabic" pitchFamily="18" charset="-78"/>
              <a:cs typeface="Akhbar MT" pitchFamily="2" charset="-78"/>
            </a:endParaRPr>
          </a:p>
          <a:p>
            <a:pPr algn="just">
              <a:lnSpc>
                <a:spcPct val="150000"/>
              </a:lnSpc>
            </a:pPr>
            <a:endParaRPr lang="ar-SA" dirty="0">
              <a:solidFill>
                <a:schemeClr val="tx1"/>
              </a:solidFill>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432361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764704"/>
            <a:ext cx="7992888" cy="5616624"/>
          </a:xfrm>
        </p:spPr>
        <p:txBody>
          <a:bodyPr>
            <a:normAutofit fontScale="92500" lnSpcReduction="10000"/>
          </a:bodyPr>
          <a:lstStyle/>
          <a:p>
            <a:pPr marL="68580" indent="0" algn="just">
              <a:buNone/>
            </a:pPr>
            <a:r>
              <a:rPr lang="ar-SA" dirty="0">
                <a:solidFill>
                  <a:schemeClr val="tx1"/>
                </a:solidFill>
                <a:latin typeface="Traditional Arabic" pitchFamily="18" charset="-78"/>
                <a:cs typeface="Akhbar MT" pitchFamily="2" charset="-78"/>
              </a:rPr>
              <a:t>ويمكن التعبير عن دالة الطلب بشكل عام كما يلي:</a:t>
            </a:r>
            <a:endParaRPr lang="en-US" dirty="0">
              <a:solidFill>
                <a:schemeClr val="tx1"/>
              </a:solidFill>
              <a:latin typeface="Traditional Arabic" pitchFamily="18" charset="-78"/>
              <a:cs typeface="Akhbar MT" pitchFamily="2" charset="-78"/>
            </a:endParaRPr>
          </a:p>
          <a:p>
            <a:pPr marL="68580" indent="0" algn="ctr">
              <a:buNone/>
            </a:pPr>
            <a:r>
              <a:rPr lang="en-US" dirty="0" err="1">
                <a:solidFill>
                  <a:srgbClr val="FF0000"/>
                </a:solidFill>
                <a:latin typeface="Traditional Arabic" pitchFamily="18" charset="-78"/>
                <a:cs typeface="Akhbar MT" pitchFamily="2" charset="-78"/>
              </a:rPr>
              <a:t>Q</a:t>
            </a:r>
            <a:r>
              <a:rPr lang="en-US" baseline="-25000" dirty="0" err="1">
                <a:solidFill>
                  <a:srgbClr val="FF0000"/>
                </a:solidFill>
                <a:latin typeface="Traditional Arabic" pitchFamily="18" charset="-78"/>
                <a:cs typeface="Akhbar MT" pitchFamily="2" charset="-78"/>
              </a:rPr>
              <a:t>d</a:t>
            </a:r>
            <a:r>
              <a:rPr lang="en-US" dirty="0">
                <a:solidFill>
                  <a:srgbClr val="FF0000"/>
                </a:solidFill>
                <a:latin typeface="Traditional Arabic" pitchFamily="18" charset="-78"/>
                <a:cs typeface="Akhbar MT" pitchFamily="2" charset="-78"/>
              </a:rPr>
              <a:t> = f (X</a:t>
            </a:r>
            <a:r>
              <a:rPr lang="en-US" baseline="-25000" dirty="0">
                <a:solidFill>
                  <a:srgbClr val="FF0000"/>
                </a:solidFill>
                <a:latin typeface="Traditional Arabic" pitchFamily="18" charset="-78"/>
                <a:cs typeface="Akhbar MT" pitchFamily="2" charset="-78"/>
              </a:rPr>
              <a:t>1</a:t>
            </a:r>
            <a:r>
              <a:rPr lang="en-US" dirty="0">
                <a:solidFill>
                  <a:srgbClr val="FF0000"/>
                </a:solidFill>
                <a:latin typeface="Traditional Arabic" pitchFamily="18" charset="-78"/>
                <a:cs typeface="Akhbar MT" pitchFamily="2" charset="-78"/>
              </a:rPr>
              <a:t>, X</a:t>
            </a:r>
            <a:r>
              <a:rPr lang="en-US" baseline="-25000" dirty="0">
                <a:solidFill>
                  <a:srgbClr val="FF0000"/>
                </a:solidFill>
                <a:latin typeface="Traditional Arabic" pitchFamily="18" charset="-78"/>
                <a:cs typeface="Akhbar MT" pitchFamily="2" charset="-78"/>
              </a:rPr>
              <a:t>2</a:t>
            </a:r>
            <a:r>
              <a:rPr lang="en-US" dirty="0">
                <a:solidFill>
                  <a:srgbClr val="FF0000"/>
                </a:solidFill>
                <a:latin typeface="Traditional Arabic" pitchFamily="18" charset="-78"/>
                <a:cs typeface="Akhbar MT" pitchFamily="2" charset="-78"/>
              </a:rPr>
              <a:t>….</a:t>
            </a:r>
            <a:r>
              <a:rPr lang="en-US" dirty="0" err="1">
                <a:solidFill>
                  <a:srgbClr val="FF0000"/>
                </a:solidFill>
                <a:latin typeface="Traditional Arabic" pitchFamily="18" charset="-78"/>
                <a:cs typeface="Akhbar MT" pitchFamily="2" charset="-78"/>
              </a:rPr>
              <a:t>X</a:t>
            </a:r>
            <a:r>
              <a:rPr lang="en-US" baseline="-25000" dirty="0" err="1">
                <a:solidFill>
                  <a:srgbClr val="FF0000"/>
                </a:solidFill>
                <a:latin typeface="Traditional Arabic" pitchFamily="18" charset="-78"/>
                <a:cs typeface="Akhbar MT" pitchFamily="2" charset="-78"/>
              </a:rPr>
              <a:t>n</a:t>
            </a:r>
            <a:r>
              <a:rPr lang="en-US" dirty="0">
                <a:solidFill>
                  <a:srgbClr val="FF0000"/>
                </a:solidFill>
                <a:latin typeface="Traditional Arabic" pitchFamily="18" charset="-78"/>
                <a:cs typeface="Akhbar MT" pitchFamily="2" charset="-78"/>
              </a:rPr>
              <a:t>, I, P, S)</a:t>
            </a:r>
          </a:p>
          <a:p>
            <a:pPr marL="365760" lvl="1" indent="0" algn="just">
              <a:buNone/>
            </a:pPr>
            <a:r>
              <a:rPr lang="ar-SA" dirty="0">
                <a:solidFill>
                  <a:schemeClr val="tx1"/>
                </a:solidFill>
                <a:latin typeface="Traditional Arabic" pitchFamily="18" charset="-78"/>
                <a:cs typeface="Akhbar MT" pitchFamily="2" charset="-78"/>
              </a:rPr>
              <a:t>حيث </a:t>
            </a:r>
            <a:r>
              <a:rPr lang="en-US" dirty="0" err="1">
                <a:solidFill>
                  <a:schemeClr val="tx1"/>
                </a:solidFill>
                <a:latin typeface="Traditional Arabic" pitchFamily="18" charset="-78"/>
                <a:cs typeface="Akhbar MT" pitchFamily="2" charset="-78"/>
              </a:rPr>
              <a:t>Q</a:t>
            </a:r>
            <a:r>
              <a:rPr lang="en-US" baseline="-25000" dirty="0" err="1">
                <a:solidFill>
                  <a:schemeClr val="tx1"/>
                </a:solidFill>
                <a:latin typeface="Traditional Arabic" pitchFamily="18" charset="-78"/>
                <a:cs typeface="Akhbar MT" pitchFamily="2" charset="-78"/>
              </a:rPr>
              <a:t>d</a:t>
            </a:r>
            <a:r>
              <a:rPr lang="ar-SA" dirty="0">
                <a:solidFill>
                  <a:schemeClr val="tx1"/>
                </a:solidFill>
                <a:latin typeface="Traditional Arabic" pitchFamily="18" charset="-78"/>
                <a:cs typeface="Akhbar MT" pitchFamily="2" charset="-78"/>
              </a:rPr>
              <a:t>= الكمية المطلوبة من السلعة</a:t>
            </a:r>
            <a:endParaRPr lang="en-US" dirty="0">
              <a:solidFill>
                <a:schemeClr val="tx1"/>
              </a:solidFill>
              <a:latin typeface="Traditional Arabic" pitchFamily="18" charset="-78"/>
              <a:cs typeface="Akhbar MT" pitchFamily="2" charset="-78"/>
            </a:endParaRPr>
          </a:p>
          <a:p>
            <a:pPr marL="365760" lvl="1" indent="0" algn="just">
              <a:buNone/>
            </a:pPr>
            <a:r>
              <a:rPr lang="ar-SA" dirty="0" smtClean="0">
                <a:solidFill>
                  <a:schemeClr val="tx1"/>
                </a:solidFill>
                <a:latin typeface="Traditional Arabic" pitchFamily="18" charset="-78"/>
                <a:cs typeface="Akhbar MT" pitchFamily="2" charset="-78"/>
              </a:rPr>
              <a:t>      </a:t>
            </a:r>
            <a:r>
              <a:rPr lang="en-US" dirty="0" smtClean="0">
                <a:solidFill>
                  <a:schemeClr val="tx1"/>
                </a:solidFill>
                <a:latin typeface="Traditional Arabic" pitchFamily="18" charset="-78"/>
                <a:cs typeface="Akhbar MT" pitchFamily="2" charset="-78"/>
              </a:rPr>
              <a:t>X</a:t>
            </a:r>
            <a:r>
              <a:rPr lang="en-US" baseline="-25000" dirty="0" smtClean="0">
                <a:solidFill>
                  <a:schemeClr val="tx1"/>
                </a:solidFill>
                <a:latin typeface="Traditional Arabic" pitchFamily="18" charset="-78"/>
                <a:cs typeface="Akhbar MT" pitchFamily="2" charset="-78"/>
              </a:rPr>
              <a:t>1</a:t>
            </a:r>
            <a:r>
              <a:rPr lang="ar-SA" dirty="0">
                <a:solidFill>
                  <a:schemeClr val="tx1"/>
                </a:solidFill>
                <a:latin typeface="Traditional Arabic" pitchFamily="18" charset="-78"/>
                <a:cs typeface="Akhbar MT" pitchFamily="2" charset="-78"/>
              </a:rPr>
              <a:t>= سعر السلعة</a:t>
            </a:r>
            <a:endParaRPr lang="en-US" dirty="0">
              <a:solidFill>
                <a:schemeClr val="tx1"/>
              </a:solidFill>
              <a:latin typeface="Traditional Arabic" pitchFamily="18" charset="-78"/>
              <a:cs typeface="Akhbar MT" pitchFamily="2" charset="-78"/>
            </a:endParaRPr>
          </a:p>
          <a:p>
            <a:pPr marL="365760" lvl="1" indent="0" algn="just">
              <a:buNone/>
            </a:pPr>
            <a:r>
              <a:rPr lang="ar-SA" dirty="0" smtClean="0">
                <a:solidFill>
                  <a:schemeClr val="tx1"/>
                </a:solidFill>
                <a:latin typeface="Traditional Arabic" pitchFamily="18" charset="-78"/>
                <a:cs typeface="Akhbar MT" pitchFamily="2" charset="-78"/>
              </a:rPr>
              <a:t>      </a:t>
            </a:r>
            <a:r>
              <a:rPr lang="en-US" dirty="0" smtClean="0">
                <a:solidFill>
                  <a:schemeClr val="tx1"/>
                </a:solidFill>
                <a:latin typeface="Traditional Arabic" pitchFamily="18" charset="-78"/>
                <a:cs typeface="Akhbar MT" pitchFamily="2" charset="-78"/>
              </a:rPr>
              <a:t>X</a:t>
            </a:r>
            <a:r>
              <a:rPr lang="en-US" baseline="-25000" dirty="0" smtClean="0">
                <a:solidFill>
                  <a:schemeClr val="tx1"/>
                </a:solidFill>
                <a:latin typeface="Traditional Arabic" pitchFamily="18" charset="-78"/>
                <a:cs typeface="Akhbar MT" pitchFamily="2" charset="-78"/>
              </a:rPr>
              <a:t>2</a:t>
            </a:r>
            <a:r>
              <a:rPr lang="en-US" dirty="0" smtClean="0">
                <a:solidFill>
                  <a:schemeClr val="tx1"/>
                </a:solidFill>
                <a:latin typeface="Traditional Arabic" pitchFamily="18" charset="-78"/>
                <a:cs typeface="Akhbar MT" pitchFamily="2" charset="-78"/>
              </a:rPr>
              <a:t>…</a:t>
            </a:r>
            <a:r>
              <a:rPr lang="en-US" dirty="0" err="1" smtClean="0">
                <a:solidFill>
                  <a:schemeClr val="tx1"/>
                </a:solidFill>
                <a:latin typeface="Traditional Arabic" pitchFamily="18" charset="-78"/>
                <a:cs typeface="Akhbar MT" pitchFamily="2" charset="-78"/>
              </a:rPr>
              <a:t>X</a:t>
            </a:r>
            <a:r>
              <a:rPr lang="en-US" baseline="-25000" dirty="0" err="1" smtClean="0">
                <a:solidFill>
                  <a:schemeClr val="tx1"/>
                </a:solidFill>
                <a:latin typeface="Traditional Arabic" pitchFamily="18" charset="-78"/>
                <a:cs typeface="Akhbar MT" pitchFamily="2" charset="-78"/>
              </a:rPr>
              <a:t>n</a:t>
            </a:r>
            <a:r>
              <a:rPr lang="ar-SA" dirty="0">
                <a:solidFill>
                  <a:schemeClr val="tx1"/>
                </a:solidFill>
                <a:latin typeface="Traditional Arabic" pitchFamily="18" charset="-78"/>
                <a:cs typeface="Akhbar MT" pitchFamily="2" charset="-78"/>
              </a:rPr>
              <a:t>= أسعار السلع الأخرى المكملة أو البديلة لهذه السلعة.</a:t>
            </a:r>
            <a:endParaRPr lang="en-US" dirty="0">
              <a:solidFill>
                <a:schemeClr val="tx1"/>
              </a:solidFill>
              <a:latin typeface="Traditional Arabic" pitchFamily="18" charset="-78"/>
              <a:cs typeface="Akhbar MT" pitchFamily="2" charset="-78"/>
            </a:endParaRPr>
          </a:p>
          <a:p>
            <a:pPr marL="365760" lvl="1" indent="0" algn="just">
              <a:buNone/>
            </a:pPr>
            <a:r>
              <a:rPr lang="ar-SA" dirty="0" smtClean="0">
                <a:solidFill>
                  <a:schemeClr val="tx1"/>
                </a:solidFill>
                <a:latin typeface="Traditional Arabic" pitchFamily="18" charset="-78"/>
                <a:cs typeface="Akhbar MT" pitchFamily="2" charset="-78"/>
              </a:rPr>
              <a:t>       </a:t>
            </a:r>
            <a:r>
              <a:rPr lang="en-US" dirty="0" smtClean="0">
                <a:solidFill>
                  <a:schemeClr val="tx1"/>
                </a:solidFill>
                <a:latin typeface="Traditional Arabic" pitchFamily="18" charset="-78"/>
                <a:cs typeface="Akhbar MT" pitchFamily="2" charset="-78"/>
              </a:rPr>
              <a:t>I</a:t>
            </a:r>
            <a:r>
              <a:rPr lang="ar-SA" dirty="0">
                <a:solidFill>
                  <a:schemeClr val="tx1"/>
                </a:solidFill>
                <a:latin typeface="Traditional Arabic" pitchFamily="18" charset="-78"/>
                <a:cs typeface="Akhbar MT" pitchFamily="2" charset="-78"/>
              </a:rPr>
              <a:t>= دخل المستهلك.</a:t>
            </a:r>
            <a:endParaRPr lang="en-US" dirty="0">
              <a:solidFill>
                <a:schemeClr val="tx1"/>
              </a:solidFill>
              <a:latin typeface="Traditional Arabic" pitchFamily="18" charset="-78"/>
              <a:cs typeface="Akhbar MT" pitchFamily="2" charset="-78"/>
            </a:endParaRPr>
          </a:p>
          <a:p>
            <a:pPr marL="365760" lvl="1" indent="0" algn="just">
              <a:buNone/>
            </a:pPr>
            <a:r>
              <a:rPr lang="ar-SA" dirty="0" smtClean="0">
                <a:solidFill>
                  <a:schemeClr val="tx1"/>
                </a:solidFill>
                <a:latin typeface="Traditional Arabic" pitchFamily="18" charset="-78"/>
                <a:cs typeface="Akhbar MT" pitchFamily="2" charset="-78"/>
              </a:rPr>
              <a:t>      </a:t>
            </a:r>
            <a:r>
              <a:rPr lang="en-US" dirty="0" smtClean="0">
                <a:solidFill>
                  <a:schemeClr val="tx1"/>
                </a:solidFill>
                <a:latin typeface="Traditional Arabic" pitchFamily="18" charset="-78"/>
                <a:cs typeface="Akhbar MT" pitchFamily="2" charset="-78"/>
              </a:rPr>
              <a:t>P</a:t>
            </a:r>
            <a:r>
              <a:rPr lang="ar-SA" dirty="0">
                <a:solidFill>
                  <a:schemeClr val="tx1"/>
                </a:solidFill>
                <a:latin typeface="Traditional Arabic" pitchFamily="18" charset="-78"/>
                <a:cs typeface="Akhbar MT" pitchFamily="2" charset="-78"/>
              </a:rPr>
              <a:t>= عدد السكان.</a:t>
            </a:r>
            <a:endParaRPr lang="en-US" dirty="0">
              <a:solidFill>
                <a:schemeClr val="tx1"/>
              </a:solidFill>
              <a:latin typeface="Traditional Arabic" pitchFamily="18" charset="-78"/>
              <a:cs typeface="Akhbar MT" pitchFamily="2" charset="-78"/>
            </a:endParaRPr>
          </a:p>
          <a:p>
            <a:pPr marL="365760" lvl="1" indent="0" algn="just">
              <a:buNone/>
            </a:pPr>
            <a:r>
              <a:rPr lang="ar-SA" dirty="0" smtClean="0">
                <a:solidFill>
                  <a:schemeClr val="tx1"/>
                </a:solidFill>
                <a:latin typeface="Traditional Arabic" pitchFamily="18" charset="-78"/>
                <a:cs typeface="Akhbar MT" pitchFamily="2" charset="-78"/>
              </a:rPr>
              <a:t>      </a:t>
            </a:r>
            <a:r>
              <a:rPr lang="en-US" dirty="0" smtClean="0">
                <a:solidFill>
                  <a:schemeClr val="tx1"/>
                </a:solidFill>
                <a:latin typeface="Traditional Arabic" pitchFamily="18" charset="-78"/>
                <a:cs typeface="Akhbar MT" pitchFamily="2" charset="-78"/>
              </a:rPr>
              <a:t>S</a:t>
            </a:r>
            <a:r>
              <a:rPr lang="ar-SA" dirty="0">
                <a:solidFill>
                  <a:schemeClr val="tx1"/>
                </a:solidFill>
                <a:latin typeface="Traditional Arabic" pitchFamily="18" charset="-78"/>
                <a:cs typeface="Akhbar MT" pitchFamily="2" charset="-78"/>
              </a:rPr>
              <a:t>= ذوق المستهلك</a:t>
            </a:r>
            <a:r>
              <a:rPr lang="ar-SA" dirty="0" smtClean="0">
                <a:solidFill>
                  <a:schemeClr val="tx1"/>
                </a:solidFill>
                <a:latin typeface="Traditional Arabic" pitchFamily="18" charset="-78"/>
                <a:cs typeface="Akhbar MT" pitchFamily="2" charset="-78"/>
              </a:rPr>
              <a:t>.</a:t>
            </a:r>
          </a:p>
          <a:p>
            <a:pPr marL="68580" indent="0" algn="just">
              <a:buNone/>
            </a:pPr>
            <a:endParaRPr lang="en-US" dirty="0">
              <a:solidFill>
                <a:schemeClr val="tx1"/>
              </a:solidFill>
              <a:latin typeface="Traditional Arabic" pitchFamily="18" charset="-78"/>
              <a:cs typeface="Akhbar MT" pitchFamily="2" charset="-78"/>
            </a:endParaRPr>
          </a:p>
          <a:p>
            <a:pPr marL="68580" indent="0" algn="just">
              <a:buNone/>
            </a:pPr>
            <a:r>
              <a:rPr lang="ar-SA" dirty="0">
                <a:solidFill>
                  <a:schemeClr val="tx1"/>
                </a:solidFill>
                <a:latin typeface="Traditional Arabic" pitchFamily="18" charset="-78"/>
                <a:cs typeface="Akhbar MT" pitchFamily="2" charset="-78"/>
              </a:rPr>
              <a:t>ولتبسيط الدالة نقتصر على دراسة الطلب كدالة على السعر مع افتراض أن باقي المتغيرات ثابتة، ومن ثم يمكن التعبير رياضياً عن العلاقة الدالية بين الطلب والسعر كما يلي:</a:t>
            </a:r>
            <a:endParaRPr lang="en-US" dirty="0">
              <a:solidFill>
                <a:schemeClr val="tx1"/>
              </a:solidFill>
              <a:latin typeface="Traditional Arabic" pitchFamily="18" charset="-78"/>
              <a:cs typeface="Akhbar MT" pitchFamily="2" charset="-78"/>
            </a:endParaRPr>
          </a:p>
          <a:p>
            <a:pPr marL="68580" indent="0" algn="ctr">
              <a:buNone/>
            </a:pPr>
            <a:r>
              <a:rPr lang="en-US" dirty="0" err="1">
                <a:solidFill>
                  <a:srgbClr val="FF0000"/>
                </a:solidFill>
                <a:latin typeface="Traditional Arabic" pitchFamily="18" charset="-78"/>
                <a:cs typeface="Akhbar MT" pitchFamily="2" charset="-78"/>
              </a:rPr>
              <a:t>Q</a:t>
            </a:r>
            <a:r>
              <a:rPr lang="en-US" baseline="-25000" dirty="0" err="1">
                <a:solidFill>
                  <a:srgbClr val="FF0000"/>
                </a:solidFill>
                <a:latin typeface="Traditional Arabic" pitchFamily="18" charset="-78"/>
                <a:cs typeface="Akhbar MT" pitchFamily="2" charset="-78"/>
              </a:rPr>
              <a:t>d</a:t>
            </a:r>
            <a:r>
              <a:rPr lang="en-US" dirty="0">
                <a:solidFill>
                  <a:srgbClr val="FF0000"/>
                </a:solidFill>
                <a:latin typeface="Traditional Arabic" pitchFamily="18" charset="-78"/>
                <a:cs typeface="Akhbar MT" pitchFamily="2" charset="-78"/>
              </a:rPr>
              <a:t> = f (X</a:t>
            </a:r>
            <a:r>
              <a:rPr lang="en-US" baseline="-25000" dirty="0">
                <a:solidFill>
                  <a:srgbClr val="FF0000"/>
                </a:solidFill>
                <a:latin typeface="Traditional Arabic" pitchFamily="18" charset="-78"/>
                <a:cs typeface="Akhbar MT" pitchFamily="2" charset="-78"/>
              </a:rPr>
              <a:t>1</a:t>
            </a:r>
            <a:r>
              <a:rPr lang="en-US" dirty="0">
                <a:solidFill>
                  <a:srgbClr val="FF0000"/>
                </a:solidFill>
                <a:latin typeface="Traditional Arabic" pitchFamily="18" charset="-78"/>
                <a:cs typeface="Akhbar MT" pitchFamily="2" charset="-78"/>
              </a:rPr>
              <a:t>)</a:t>
            </a:r>
          </a:p>
          <a:p>
            <a:pPr marL="68580" indent="0" algn="just">
              <a:buNone/>
            </a:pPr>
            <a:r>
              <a:rPr lang="ar-SA" dirty="0">
                <a:solidFill>
                  <a:schemeClr val="tx1"/>
                </a:solidFill>
                <a:latin typeface="Traditional Arabic" pitchFamily="18" charset="-78"/>
                <a:cs typeface="Akhbar MT" pitchFamily="2" charset="-78"/>
              </a:rPr>
              <a:t>ويمكن تحويل الدالة أعلاه فتأخذ المعادلة الخطية التالية:</a:t>
            </a:r>
            <a:endParaRPr lang="en-US" dirty="0">
              <a:solidFill>
                <a:schemeClr val="tx1"/>
              </a:solidFill>
              <a:latin typeface="Traditional Arabic" pitchFamily="18" charset="-78"/>
              <a:cs typeface="Akhbar MT" pitchFamily="2" charset="-78"/>
            </a:endParaRPr>
          </a:p>
          <a:p>
            <a:pPr marL="68580" indent="0" algn="ctr">
              <a:buNone/>
            </a:pPr>
            <a:r>
              <a:rPr lang="en-US" dirty="0" err="1">
                <a:solidFill>
                  <a:srgbClr val="FF0000"/>
                </a:solidFill>
                <a:latin typeface="Traditional Arabic" pitchFamily="18" charset="-78"/>
                <a:cs typeface="Akhbar MT" pitchFamily="2" charset="-78"/>
              </a:rPr>
              <a:t>Q</a:t>
            </a:r>
            <a:r>
              <a:rPr lang="en-US" baseline="-25000" dirty="0" err="1">
                <a:solidFill>
                  <a:srgbClr val="FF0000"/>
                </a:solidFill>
                <a:latin typeface="Traditional Arabic" pitchFamily="18" charset="-78"/>
                <a:cs typeface="Akhbar MT" pitchFamily="2" charset="-78"/>
              </a:rPr>
              <a:t>d</a:t>
            </a:r>
            <a:r>
              <a:rPr lang="en-US" dirty="0">
                <a:solidFill>
                  <a:srgbClr val="FF0000"/>
                </a:solidFill>
                <a:latin typeface="Traditional Arabic" pitchFamily="18" charset="-78"/>
                <a:cs typeface="Akhbar MT" pitchFamily="2" charset="-78"/>
              </a:rPr>
              <a:t> = α- βX</a:t>
            </a:r>
            <a:r>
              <a:rPr lang="en-US" baseline="-25000" dirty="0">
                <a:solidFill>
                  <a:srgbClr val="FF0000"/>
                </a:solidFill>
                <a:latin typeface="Traditional Arabic" pitchFamily="18" charset="-78"/>
                <a:cs typeface="Akhbar MT" pitchFamily="2" charset="-78"/>
              </a:rPr>
              <a:t>1</a:t>
            </a:r>
            <a:endParaRPr lang="en-US" dirty="0">
              <a:solidFill>
                <a:srgbClr val="FF0000"/>
              </a:solidFill>
              <a:latin typeface="Traditional Arabic" pitchFamily="18" charset="-78"/>
              <a:cs typeface="Akhbar MT" pitchFamily="2" charset="-78"/>
            </a:endParaRPr>
          </a:p>
          <a:p>
            <a:pPr marL="640080" lvl="2" indent="0" algn="just">
              <a:buNone/>
            </a:pPr>
            <a:r>
              <a:rPr lang="ar-SA" dirty="0">
                <a:solidFill>
                  <a:schemeClr val="tx1"/>
                </a:solidFill>
                <a:latin typeface="Traditional Arabic" pitchFamily="18" charset="-78"/>
                <a:cs typeface="Akhbar MT" pitchFamily="2" charset="-78"/>
              </a:rPr>
              <a:t>حيث </a:t>
            </a:r>
            <a:r>
              <a:rPr lang="en-US" dirty="0">
                <a:solidFill>
                  <a:schemeClr val="tx1"/>
                </a:solidFill>
                <a:latin typeface="Traditional Arabic" pitchFamily="18" charset="-78"/>
                <a:cs typeface="Akhbar MT" pitchFamily="2" charset="-78"/>
              </a:rPr>
              <a:t>α</a:t>
            </a:r>
            <a:r>
              <a:rPr lang="ar-SA" dirty="0">
                <a:solidFill>
                  <a:schemeClr val="tx1"/>
                </a:solidFill>
                <a:latin typeface="Traditional Arabic" pitchFamily="18" charset="-78"/>
                <a:cs typeface="Akhbar MT" pitchFamily="2" charset="-78"/>
              </a:rPr>
              <a:t>= ثابت</a:t>
            </a:r>
            <a:endParaRPr lang="en-US" dirty="0">
              <a:solidFill>
                <a:schemeClr val="tx1"/>
              </a:solidFill>
              <a:latin typeface="Traditional Arabic" pitchFamily="18" charset="-78"/>
              <a:cs typeface="Akhbar MT" pitchFamily="2" charset="-78"/>
            </a:endParaRPr>
          </a:p>
          <a:p>
            <a:pPr marL="640080" lvl="2" indent="0" algn="just">
              <a:buNone/>
            </a:pPr>
            <a:r>
              <a:rPr lang="en-US" dirty="0">
                <a:solidFill>
                  <a:schemeClr val="tx1"/>
                </a:solidFill>
                <a:latin typeface="Traditional Arabic" pitchFamily="18" charset="-78"/>
                <a:cs typeface="Akhbar MT" pitchFamily="2" charset="-78"/>
              </a:rPr>
              <a:t>β</a:t>
            </a:r>
            <a:r>
              <a:rPr lang="ar-SA" dirty="0">
                <a:solidFill>
                  <a:schemeClr val="tx1"/>
                </a:solidFill>
                <a:latin typeface="Traditional Arabic" pitchFamily="18" charset="-78"/>
                <a:cs typeface="Akhbar MT" pitchFamily="2" charset="-78"/>
              </a:rPr>
              <a:t>= معامل المتغير المستقل</a:t>
            </a:r>
            <a:endParaRPr lang="en-US" dirty="0">
              <a:solidFill>
                <a:schemeClr val="tx1"/>
              </a:solidFill>
              <a:latin typeface="Traditional Arabic" pitchFamily="18" charset="-78"/>
              <a:cs typeface="Akhbar MT" pitchFamily="2" charset="-78"/>
            </a:endParaRPr>
          </a:p>
          <a:p>
            <a:pPr marL="68580" indent="0" algn="just">
              <a:buNone/>
            </a:pPr>
            <a:endParaRPr lang="ar-SA" dirty="0">
              <a:solidFill>
                <a:schemeClr val="tx1"/>
              </a:solidFill>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616113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dirty="0">
                <a:latin typeface="Traditional Arabic" pitchFamily="18" charset="-78"/>
                <a:cs typeface="Akhbar MT" pitchFamily="2" charset="-78"/>
              </a:rPr>
              <a:t>انتقال منحنى الطلب</a:t>
            </a:r>
            <a:r>
              <a:rPr lang="ar-SA" b="1"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normAutofit/>
          </a:bodyPr>
          <a:lstStyle/>
          <a:p>
            <a:pPr marL="68580" indent="0" algn="just">
              <a:buNone/>
            </a:pPr>
            <a:r>
              <a:rPr lang="ar-SA" dirty="0" smtClean="0">
                <a:latin typeface="Traditional Arabic" pitchFamily="18" charset="-78"/>
                <a:cs typeface="Akhbar MT" pitchFamily="2" charset="-78"/>
              </a:rPr>
              <a:t>يقصد </a:t>
            </a:r>
            <a:r>
              <a:rPr lang="ar-SA" dirty="0">
                <a:latin typeface="Traditional Arabic" pitchFamily="18" charset="-78"/>
                <a:cs typeface="Akhbar MT" pitchFamily="2" charset="-78"/>
              </a:rPr>
              <a:t>بانتقال منحنى الطلب هو تغير دالة الطلب إلى موقع آخر وذلك نتيجة لأثر العوامل الأخرى غير سعر السلعة مثل التغير في الدخل أو الذوق، ومن خلال المعادلة السابقة يمكن التعبير رياضياً بالمعادلة التالية التي توضح العلاقة بين السعر </a:t>
            </a:r>
            <a:r>
              <a:rPr lang="en-US" dirty="0">
                <a:latin typeface="Traditional Arabic" pitchFamily="18" charset="-78"/>
                <a:cs typeface="Akhbar MT" pitchFamily="2" charset="-78"/>
              </a:rPr>
              <a:t>X</a:t>
            </a:r>
            <a:r>
              <a:rPr lang="en-US" baseline="-25000" dirty="0">
                <a:latin typeface="Traditional Arabic" pitchFamily="18" charset="-78"/>
                <a:cs typeface="Akhbar MT" pitchFamily="2" charset="-78"/>
              </a:rPr>
              <a:t>1</a:t>
            </a:r>
            <a:r>
              <a:rPr lang="ar-SA" dirty="0">
                <a:latin typeface="Traditional Arabic" pitchFamily="18" charset="-78"/>
                <a:cs typeface="Akhbar MT" pitchFamily="2" charset="-78"/>
              </a:rPr>
              <a:t> والدخل </a:t>
            </a:r>
            <a:r>
              <a:rPr lang="en-US" dirty="0">
                <a:latin typeface="Traditional Arabic" pitchFamily="18" charset="-78"/>
                <a:cs typeface="Akhbar MT" pitchFamily="2" charset="-78"/>
              </a:rPr>
              <a:t>X</a:t>
            </a:r>
            <a:r>
              <a:rPr lang="en-US" baseline="-25000" dirty="0">
                <a:latin typeface="Traditional Arabic" pitchFamily="18" charset="-78"/>
                <a:cs typeface="Akhbar MT" pitchFamily="2" charset="-78"/>
              </a:rPr>
              <a:t>2 </a:t>
            </a:r>
            <a:r>
              <a:rPr lang="ar-SA" dirty="0">
                <a:latin typeface="Traditional Arabic" pitchFamily="18" charset="-78"/>
                <a:cs typeface="Akhbar MT" pitchFamily="2" charset="-78"/>
              </a:rPr>
              <a:t>كما يلي:</a:t>
            </a:r>
            <a:endParaRPr lang="en-US" dirty="0">
              <a:latin typeface="Traditional Arabic" pitchFamily="18" charset="-78"/>
              <a:cs typeface="Akhbar MT" pitchFamily="2" charset="-78"/>
            </a:endParaRPr>
          </a:p>
          <a:p>
            <a:pPr marL="68580" indent="0" algn="just">
              <a:buNone/>
            </a:pPr>
            <a:r>
              <a:rPr lang="ar-SA" dirty="0">
                <a:latin typeface="Traditional Arabic" pitchFamily="18" charset="-78"/>
                <a:cs typeface="Akhbar MT" pitchFamily="2" charset="-78"/>
              </a:rPr>
              <a:t>	</a:t>
            </a:r>
            <a:endParaRPr lang="en-US" dirty="0">
              <a:latin typeface="Traditional Arabic" pitchFamily="18" charset="-78"/>
              <a:cs typeface="Akhbar MT" pitchFamily="2" charset="-78"/>
            </a:endParaRPr>
          </a:p>
          <a:p>
            <a:pPr marL="68580" indent="0" algn="ctr" rtl="0">
              <a:buNone/>
            </a:pPr>
            <a:r>
              <a:rPr lang="en-US" dirty="0" err="1">
                <a:solidFill>
                  <a:srgbClr val="FF0000"/>
                </a:solidFill>
                <a:latin typeface="Traditional Arabic" pitchFamily="18" charset="-78"/>
                <a:cs typeface="Akhbar MT" pitchFamily="2" charset="-78"/>
              </a:rPr>
              <a:t>Q</a:t>
            </a:r>
            <a:r>
              <a:rPr lang="en-US" baseline="-25000" dirty="0" err="1">
                <a:solidFill>
                  <a:srgbClr val="FF0000"/>
                </a:solidFill>
                <a:latin typeface="Traditional Arabic" pitchFamily="18" charset="-78"/>
                <a:cs typeface="Akhbar MT" pitchFamily="2" charset="-78"/>
              </a:rPr>
              <a:t>d</a:t>
            </a:r>
            <a:r>
              <a:rPr lang="en-US" dirty="0">
                <a:solidFill>
                  <a:srgbClr val="FF0000"/>
                </a:solidFill>
                <a:latin typeface="Traditional Arabic" pitchFamily="18" charset="-78"/>
                <a:cs typeface="Akhbar MT" pitchFamily="2" charset="-78"/>
              </a:rPr>
              <a:t>= a</a:t>
            </a:r>
            <a:r>
              <a:rPr lang="en-US" dirty="0" smtClean="0">
                <a:solidFill>
                  <a:srgbClr val="FF0000"/>
                </a:solidFill>
                <a:latin typeface="Traditional Arabic" pitchFamily="18" charset="-78"/>
                <a:cs typeface="Akhbar MT" pitchFamily="2" charset="-78"/>
              </a:rPr>
              <a:t>- b</a:t>
            </a:r>
            <a:r>
              <a:rPr lang="en-US" sz="1400" dirty="0" smtClean="0">
                <a:solidFill>
                  <a:srgbClr val="FF0000"/>
                </a:solidFill>
                <a:latin typeface="Traditional Arabic" pitchFamily="18" charset="-78"/>
                <a:cs typeface="Akhbar MT" pitchFamily="2" charset="-78"/>
              </a:rPr>
              <a:t>1</a:t>
            </a:r>
            <a:r>
              <a:rPr lang="en-US" dirty="0" smtClean="0">
                <a:solidFill>
                  <a:srgbClr val="FF0000"/>
                </a:solidFill>
                <a:latin typeface="Traditional Arabic" pitchFamily="18" charset="-78"/>
                <a:cs typeface="Akhbar MT" pitchFamily="2" charset="-78"/>
              </a:rPr>
              <a:t>X</a:t>
            </a:r>
            <a:r>
              <a:rPr lang="en-US" baseline="-25000" dirty="0" smtClean="0">
                <a:solidFill>
                  <a:srgbClr val="FF0000"/>
                </a:solidFill>
                <a:latin typeface="Traditional Arabic" pitchFamily="18" charset="-78"/>
                <a:cs typeface="Akhbar MT" pitchFamily="2" charset="-78"/>
              </a:rPr>
              <a:t>1</a:t>
            </a:r>
            <a:r>
              <a:rPr lang="en-US" dirty="0" smtClean="0">
                <a:solidFill>
                  <a:srgbClr val="FF0000"/>
                </a:solidFill>
                <a:latin typeface="Traditional Arabic" pitchFamily="18" charset="-78"/>
                <a:cs typeface="Akhbar MT" pitchFamily="2" charset="-78"/>
              </a:rPr>
              <a:t> +b</a:t>
            </a:r>
            <a:r>
              <a:rPr lang="en-US" sz="1400" dirty="0" smtClean="0">
                <a:solidFill>
                  <a:srgbClr val="FF0000"/>
                </a:solidFill>
                <a:latin typeface="Traditional Arabic" pitchFamily="18" charset="-78"/>
                <a:cs typeface="Akhbar MT" pitchFamily="2" charset="-78"/>
              </a:rPr>
              <a:t>2</a:t>
            </a:r>
            <a:r>
              <a:rPr lang="en-US" dirty="0" smtClean="0">
                <a:solidFill>
                  <a:srgbClr val="FF0000"/>
                </a:solidFill>
                <a:latin typeface="Traditional Arabic" pitchFamily="18" charset="-78"/>
                <a:cs typeface="Akhbar MT" pitchFamily="2" charset="-78"/>
              </a:rPr>
              <a:t>X</a:t>
            </a:r>
            <a:r>
              <a:rPr lang="en-US" baseline="-25000" dirty="0" smtClean="0">
                <a:solidFill>
                  <a:srgbClr val="FF0000"/>
                </a:solidFill>
                <a:latin typeface="Traditional Arabic" pitchFamily="18" charset="-78"/>
                <a:cs typeface="Akhbar MT" pitchFamily="2" charset="-78"/>
              </a:rPr>
              <a:t>2</a:t>
            </a:r>
            <a:endParaRPr lang="en-US" dirty="0">
              <a:solidFill>
                <a:srgbClr val="FF0000"/>
              </a:solidFill>
              <a:latin typeface="Traditional Arabic" pitchFamily="18" charset="-78"/>
              <a:cs typeface="Akhbar MT" pitchFamily="2" charset="-78"/>
            </a:endParaRPr>
          </a:p>
          <a:p>
            <a:pPr marL="68580" indent="0" algn="just">
              <a:buNone/>
            </a:pPr>
            <a:r>
              <a:rPr lang="ar-SA" dirty="0">
                <a:latin typeface="Traditional Arabic" pitchFamily="18" charset="-78"/>
                <a:cs typeface="Akhbar MT" pitchFamily="2" charset="-78"/>
              </a:rPr>
              <a:t>فإذا زاد الدخل </a:t>
            </a:r>
            <a:r>
              <a:rPr lang="en-US" dirty="0">
                <a:latin typeface="Traditional Arabic" pitchFamily="18" charset="-78"/>
                <a:cs typeface="Akhbar MT" pitchFamily="2" charset="-78"/>
              </a:rPr>
              <a:t>X</a:t>
            </a:r>
            <a:r>
              <a:rPr lang="en-US" baseline="-25000" dirty="0">
                <a:latin typeface="Traditional Arabic" pitchFamily="18" charset="-78"/>
                <a:cs typeface="Akhbar MT" pitchFamily="2" charset="-78"/>
              </a:rPr>
              <a:t>2 </a:t>
            </a:r>
            <a:r>
              <a:rPr lang="ar-SA" dirty="0">
                <a:latin typeface="Traditional Arabic" pitchFamily="18" charset="-78"/>
                <a:cs typeface="Akhbar MT" pitchFamily="2" charset="-78"/>
              </a:rPr>
              <a:t>بمقدار ثابت أي مثلاً بمقدار وحدتان مع ثبات السعر </a:t>
            </a:r>
            <a:r>
              <a:rPr lang="en-US" dirty="0">
                <a:latin typeface="Traditional Arabic" pitchFamily="18" charset="-78"/>
                <a:cs typeface="Akhbar MT" pitchFamily="2" charset="-78"/>
              </a:rPr>
              <a:t>X</a:t>
            </a:r>
            <a:r>
              <a:rPr lang="en-US" baseline="-25000" dirty="0">
                <a:latin typeface="Traditional Arabic" pitchFamily="18" charset="-78"/>
                <a:cs typeface="Akhbar MT" pitchFamily="2" charset="-78"/>
              </a:rPr>
              <a:t>1</a:t>
            </a:r>
            <a:r>
              <a:rPr lang="ar-SA" dirty="0">
                <a:latin typeface="Traditional Arabic" pitchFamily="18" charset="-78"/>
                <a:cs typeface="Akhbar MT" pitchFamily="2" charset="-78"/>
              </a:rPr>
              <a:t>فإن منحنى الدخل ينتقل إلى أعلى،</a:t>
            </a: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276355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SA" b="1" u="sng" dirty="0">
                <a:latin typeface="Traditional Arabic" pitchFamily="18" charset="-78"/>
                <a:cs typeface="Akhbar MT" pitchFamily="2" charset="-78"/>
              </a:rPr>
              <a:t>ثانياً: العرض</a:t>
            </a:r>
            <a:r>
              <a:rPr lang="ar-SA" b="1" u="sng" dirty="0" smtClean="0">
                <a:latin typeface="Traditional Arabic" pitchFamily="18" charset="-78"/>
                <a:cs typeface="Akhbar MT" pitchFamily="2" charset="-78"/>
              </a:rPr>
              <a:t>:</a:t>
            </a:r>
            <a:endParaRPr lang="ar-SA"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lstStyle/>
          <a:p>
            <a:pPr algn="just">
              <a:lnSpc>
                <a:spcPct val="150000"/>
              </a:lnSpc>
            </a:pPr>
            <a:r>
              <a:rPr lang="ar-SA" dirty="0" smtClean="0">
                <a:latin typeface="Traditional Arabic" pitchFamily="18" charset="-78"/>
                <a:cs typeface="Akhbar MT" pitchFamily="2" charset="-78"/>
              </a:rPr>
              <a:t>يقصد </a:t>
            </a:r>
            <a:r>
              <a:rPr lang="ar-SA" dirty="0">
                <a:latin typeface="Traditional Arabic" pitchFamily="18" charset="-78"/>
                <a:cs typeface="Akhbar MT" pitchFamily="2" charset="-78"/>
              </a:rPr>
              <a:t>بالعرض هو مقدار الكمية من السلعة أو الخدمة التي يقوم المنتجون أو البائعون بعرضها للبيع في السوق عند سعر معين وفي فترة زمنية معينة.</a:t>
            </a:r>
            <a:endParaRPr lang="en-US" dirty="0">
              <a:latin typeface="Traditional Arabic" pitchFamily="18" charset="-78"/>
              <a:cs typeface="Akhbar MT" pitchFamily="2" charset="-78"/>
            </a:endParaRPr>
          </a:p>
          <a:p>
            <a:pPr algn="just">
              <a:lnSpc>
                <a:spcPct val="150000"/>
              </a:lnSpc>
            </a:pPr>
            <a:endParaRPr lang="ar-SA" dirty="0">
              <a:latin typeface="Traditional Arabic" pitchFamily="18" charset="-78"/>
              <a:cs typeface="Akhbar MT" pitchFamily="2" charset="-78"/>
            </a:endParaRPr>
          </a:p>
        </p:txBody>
      </p:sp>
      <p:sp>
        <p:nvSpPr>
          <p:cNvPr id="4" name="مستطيل 3"/>
          <p:cNvSpPr/>
          <p:nvPr/>
        </p:nvSpPr>
        <p:spPr>
          <a:xfrm>
            <a:off x="4644008" y="0"/>
            <a:ext cx="3563888" cy="646331"/>
          </a:xfrm>
          <a:prstGeom prst="rect">
            <a:avLst/>
          </a:prstGeom>
        </p:spPr>
        <p:txBody>
          <a:bodyPr wrap="square">
            <a:spAutoFit/>
          </a:bodyPr>
          <a:lstStyle/>
          <a:p>
            <a:pPr algn="ctr"/>
            <a:r>
              <a:rPr lang="ar-SA" b="1" dirty="0" smtClean="0">
                <a:solidFill>
                  <a:schemeClr val="bg2">
                    <a:lumMod val="60000"/>
                    <a:lumOff val="40000"/>
                  </a:schemeClr>
                </a:solidFill>
                <a:latin typeface="Traditional Arabic" pitchFamily="18" charset="-78"/>
                <a:cs typeface="Traditional Arabic" pitchFamily="18" charset="-78"/>
              </a:rPr>
              <a:t>الفصل الثاني</a:t>
            </a:r>
            <a:r>
              <a:rPr lang="en-US" dirty="0" smtClean="0">
                <a:solidFill>
                  <a:schemeClr val="bg2">
                    <a:lumMod val="60000"/>
                    <a:lumOff val="40000"/>
                  </a:schemeClr>
                </a:solidFill>
                <a:latin typeface="Traditional Arabic" pitchFamily="18" charset="-78"/>
                <a:cs typeface="Traditional Arabic" pitchFamily="18" charset="-78"/>
              </a:rPr>
              <a:t/>
            </a:r>
            <a:br>
              <a:rPr lang="en-US" dirty="0" smtClean="0">
                <a:solidFill>
                  <a:schemeClr val="bg2">
                    <a:lumMod val="60000"/>
                    <a:lumOff val="40000"/>
                  </a:schemeClr>
                </a:solidFill>
                <a:latin typeface="Traditional Arabic" pitchFamily="18" charset="-78"/>
                <a:cs typeface="Traditional Arabic" pitchFamily="18" charset="-78"/>
              </a:rPr>
            </a:br>
            <a:r>
              <a:rPr lang="ar-SA" b="1" dirty="0" smtClean="0">
                <a:solidFill>
                  <a:schemeClr val="bg2">
                    <a:lumMod val="60000"/>
                    <a:lumOff val="40000"/>
                  </a:schemeClr>
                </a:solidFill>
                <a:latin typeface="Traditional Arabic" pitchFamily="18" charset="-78"/>
                <a:cs typeface="Traditional Arabic" pitchFamily="18" charset="-78"/>
              </a:rPr>
              <a:t> أساسيات الطلب والعرض</a:t>
            </a:r>
            <a:endParaRPr lang="ar-SA" dirty="0">
              <a:solidFill>
                <a:schemeClr val="bg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816718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26</TotalTime>
  <Words>834</Words>
  <Application>Microsoft Office PowerPoint</Application>
  <PresentationFormat>عرض على الشاشة (4:3)</PresentationFormat>
  <Paragraphs>88</Paragraphs>
  <Slides>15</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15</vt:i4>
      </vt:variant>
    </vt:vector>
  </HeadingPairs>
  <TitlesOfParts>
    <vt:vector size="22" baseType="lpstr">
      <vt:lpstr>Akhbar MT</vt:lpstr>
      <vt:lpstr>Century Gothic</vt:lpstr>
      <vt:lpstr>Microsoft Sans Serif</vt:lpstr>
      <vt:lpstr>Tahoma</vt:lpstr>
      <vt:lpstr>Traditional Arabic</vt:lpstr>
      <vt:lpstr>Wingdings 2</vt:lpstr>
      <vt:lpstr>أوستن</vt:lpstr>
      <vt:lpstr>الحاسب في الاقتصاد التطبيقي</vt:lpstr>
      <vt:lpstr>خلال هذه المحاضرة سنتعلم ما يلي:</vt:lpstr>
      <vt:lpstr>  </vt:lpstr>
      <vt:lpstr>اشتقاق جدول ومنحنى الطلب: </vt:lpstr>
      <vt:lpstr>جدول ومنحنى الطلب:</vt:lpstr>
      <vt:lpstr>دالة الطلب:</vt:lpstr>
      <vt:lpstr>عرض تقديمي في PowerPoint</vt:lpstr>
      <vt:lpstr>انتقال منحنى الطلب:</vt:lpstr>
      <vt:lpstr>ثانياً: العرض:</vt:lpstr>
      <vt:lpstr>اشتقاق جدول ومنحنى العرض:</vt:lpstr>
      <vt:lpstr>دالة العرض:</vt:lpstr>
      <vt:lpstr>انتقال منحنى العرض:</vt:lpstr>
      <vt:lpstr>توازن السوق</vt:lpstr>
      <vt:lpstr>مرونة الطلب:</vt:lpstr>
      <vt:lpstr>مرونة العرض:</vt:lpstr>
    </vt:vector>
  </TitlesOfParts>
  <Company>جامعة الملك سعود</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Yosef</dc:creator>
  <cp:lastModifiedBy>User</cp:lastModifiedBy>
  <cp:revision>8</cp:revision>
  <dcterms:created xsi:type="dcterms:W3CDTF">2015-02-15T04:42:37Z</dcterms:created>
  <dcterms:modified xsi:type="dcterms:W3CDTF">2021-04-22T13:16:50Z</dcterms:modified>
</cp:coreProperties>
</file>