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5A0181-43B7-440E-AE83-628E36795043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85533CE3-8C4C-4D44-BAB1-803515AED1E6}">
      <dgm:prSet phldrT="[نص]"/>
      <dgm:spPr/>
      <dgm:t>
        <a:bodyPr/>
        <a:lstStyle/>
        <a:p>
          <a:pPr rtl="1"/>
          <a:r>
            <a:rPr lang="ar-SA" dirty="0" smtClean="0"/>
            <a:t>الاستمرارية</a:t>
          </a:r>
          <a:endParaRPr lang="ar-SA" dirty="0"/>
        </a:p>
      </dgm:t>
    </dgm:pt>
    <dgm:pt modelId="{F7A53F80-0887-476F-A7C5-22F89E6C3C63}" type="parTrans" cxnId="{E2A852BD-7F4B-4B91-887D-1D444BB99534}">
      <dgm:prSet/>
      <dgm:spPr/>
      <dgm:t>
        <a:bodyPr/>
        <a:lstStyle/>
        <a:p>
          <a:pPr rtl="1"/>
          <a:endParaRPr lang="ar-SA"/>
        </a:p>
      </dgm:t>
    </dgm:pt>
    <dgm:pt modelId="{B06DC828-2539-42ED-92AD-631F9420335D}" type="sibTrans" cxnId="{E2A852BD-7F4B-4B91-887D-1D444BB99534}">
      <dgm:prSet/>
      <dgm:spPr/>
      <dgm:t>
        <a:bodyPr/>
        <a:lstStyle/>
        <a:p>
          <a:pPr rtl="1"/>
          <a:endParaRPr lang="ar-SA"/>
        </a:p>
      </dgm:t>
    </dgm:pt>
    <dgm:pt modelId="{4D0D2CED-027E-4870-996D-985EDBA80A2F}">
      <dgm:prSet phldrT="[نص]"/>
      <dgm:spPr/>
      <dgm:t>
        <a:bodyPr/>
        <a:lstStyle/>
        <a:p>
          <a:pPr rtl="1"/>
          <a:r>
            <a:rPr lang="ar-SA" dirty="0" smtClean="0"/>
            <a:t>الإيجاز والبساطة</a:t>
          </a:r>
          <a:endParaRPr lang="ar-SA" dirty="0"/>
        </a:p>
      </dgm:t>
    </dgm:pt>
    <dgm:pt modelId="{9894D23F-817E-4862-9E7D-0F525D12B21D}" type="parTrans" cxnId="{232062AA-FFD0-4B33-8C84-0A8C23B12B32}">
      <dgm:prSet/>
      <dgm:spPr/>
      <dgm:t>
        <a:bodyPr/>
        <a:lstStyle/>
        <a:p>
          <a:pPr rtl="1"/>
          <a:endParaRPr lang="ar-SA"/>
        </a:p>
      </dgm:t>
    </dgm:pt>
    <dgm:pt modelId="{0C1EAACD-2121-44E3-9AFF-CDE04DCFD999}" type="sibTrans" cxnId="{232062AA-FFD0-4B33-8C84-0A8C23B12B32}">
      <dgm:prSet/>
      <dgm:spPr/>
      <dgm:t>
        <a:bodyPr/>
        <a:lstStyle/>
        <a:p>
          <a:pPr rtl="1"/>
          <a:endParaRPr lang="ar-SA"/>
        </a:p>
      </dgm:t>
    </dgm:pt>
    <dgm:pt modelId="{D82F5103-29E8-49B5-B9D0-87589B18BC1A}">
      <dgm:prSet phldrT="[نص]"/>
      <dgm:spPr/>
      <dgm:t>
        <a:bodyPr/>
        <a:lstStyle/>
        <a:p>
          <a:pPr rtl="1"/>
          <a:r>
            <a:rPr lang="ar-SA" dirty="0" smtClean="0"/>
            <a:t>الوضوح</a:t>
          </a:r>
          <a:endParaRPr lang="ar-SA" dirty="0"/>
        </a:p>
      </dgm:t>
    </dgm:pt>
    <dgm:pt modelId="{4C1C9085-3B24-4E23-8B24-D8DBBBBBB107}" type="parTrans" cxnId="{8E0AA45E-758A-4E45-9B06-A06FEF4CE2DB}">
      <dgm:prSet/>
      <dgm:spPr/>
      <dgm:t>
        <a:bodyPr/>
        <a:lstStyle/>
        <a:p>
          <a:pPr rtl="1"/>
          <a:endParaRPr lang="ar-SA"/>
        </a:p>
      </dgm:t>
    </dgm:pt>
    <dgm:pt modelId="{EC583673-E671-4AC3-99E8-D8C85889754B}" type="sibTrans" cxnId="{8E0AA45E-758A-4E45-9B06-A06FEF4CE2DB}">
      <dgm:prSet/>
      <dgm:spPr/>
      <dgm:t>
        <a:bodyPr/>
        <a:lstStyle/>
        <a:p>
          <a:pPr rtl="1"/>
          <a:endParaRPr lang="ar-SA"/>
        </a:p>
      </dgm:t>
    </dgm:pt>
    <dgm:pt modelId="{005309B8-55A4-43AD-AD80-4CDA1FD149D9}" type="pres">
      <dgm:prSet presAssocID="{425A0181-43B7-440E-AE83-628E3679504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7D97123-9CED-4B0D-B41A-AE284F9CD391}" type="pres">
      <dgm:prSet presAssocID="{85533CE3-8C4C-4D44-BAB1-803515AED1E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231C14F-F6A3-4E92-877E-26566A7E0400}" type="pres">
      <dgm:prSet presAssocID="{B06DC828-2539-42ED-92AD-631F9420335D}" presName="sibTrans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ADACE817-1FBD-4A64-AEC2-DDA3444539D3}" type="pres">
      <dgm:prSet presAssocID="{B06DC828-2539-42ED-92AD-631F9420335D}" presName="connectorText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958DEBA7-19BB-43F9-A4C5-52AF0E99D32B}" type="pres">
      <dgm:prSet presAssocID="{4D0D2CED-027E-4870-996D-985EDBA80A2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B1E4D1F-3012-4D76-8339-69976D676B30}" type="pres">
      <dgm:prSet presAssocID="{0C1EAACD-2121-44E3-9AFF-CDE04DCFD999}" presName="sibTrans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04631658-54B4-43CE-8A80-AF72F544FDDB}" type="pres">
      <dgm:prSet presAssocID="{0C1EAACD-2121-44E3-9AFF-CDE04DCFD999}" presName="connectorText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30DCBCA8-A75B-4ABD-B37F-AEB36C589407}" type="pres">
      <dgm:prSet presAssocID="{D82F5103-29E8-49B5-B9D0-87589B18BC1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E78289E-E8B0-4765-BE72-31512611C28B}" type="pres">
      <dgm:prSet presAssocID="{EC583673-E671-4AC3-99E8-D8C85889754B}" presName="sibTrans" presStyleLbl="sibTrans2D1" presStyleIdx="2" presStyleCnt="3"/>
      <dgm:spPr/>
      <dgm:t>
        <a:bodyPr/>
        <a:lstStyle/>
        <a:p>
          <a:pPr rtl="1"/>
          <a:endParaRPr lang="ar-SA"/>
        </a:p>
      </dgm:t>
    </dgm:pt>
    <dgm:pt modelId="{B3EB2B21-8644-486A-8C92-9F008D977A03}" type="pres">
      <dgm:prSet presAssocID="{EC583673-E671-4AC3-99E8-D8C85889754B}" presName="connectorText" presStyleLbl="sibTrans2D1" presStyleIdx="2" presStyleCnt="3"/>
      <dgm:spPr/>
      <dgm:t>
        <a:bodyPr/>
        <a:lstStyle/>
        <a:p>
          <a:pPr rtl="1"/>
          <a:endParaRPr lang="ar-SA"/>
        </a:p>
      </dgm:t>
    </dgm:pt>
  </dgm:ptLst>
  <dgm:cxnLst>
    <dgm:cxn modelId="{8E0AA45E-758A-4E45-9B06-A06FEF4CE2DB}" srcId="{425A0181-43B7-440E-AE83-628E36795043}" destId="{D82F5103-29E8-49B5-B9D0-87589B18BC1A}" srcOrd="2" destOrd="0" parTransId="{4C1C9085-3B24-4E23-8B24-D8DBBBBBB107}" sibTransId="{EC583673-E671-4AC3-99E8-D8C85889754B}"/>
    <dgm:cxn modelId="{E2A852BD-7F4B-4B91-887D-1D444BB99534}" srcId="{425A0181-43B7-440E-AE83-628E36795043}" destId="{85533CE3-8C4C-4D44-BAB1-803515AED1E6}" srcOrd="0" destOrd="0" parTransId="{F7A53F80-0887-476F-A7C5-22F89E6C3C63}" sibTransId="{B06DC828-2539-42ED-92AD-631F9420335D}"/>
    <dgm:cxn modelId="{CDEB2282-F741-4629-BA22-28E9F1AB06EA}" type="presOf" srcId="{B06DC828-2539-42ED-92AD-631F9420335D}" destId="{0231C14F-F6A3-4E92-877E-26566A7E0400}" srcOrd="0" destOrd="0" presId="urn:microsoft.com/office/officeart/2005/8/layout/cycle7"/>
    <dgm:cxn modelId="{0250667F-7967-4E2A-8ED1-E046153814C4}" type="presOf" srcId="{D82F5103-29E8-49B5-B9D0-87589B18BC1A}" destId="{30DCBCA8-A75B-4ABD-B37F-AEB36C589407}" srcOrd="0" destOrd="0" presId="urn:microsoft.com/office/officeart/2005/8/layout/cycle7"/>
    <dgm:cxn modelId="{4C106013-7E52-4AB8-B5AA-9FE9B0E71C76}" type="presOf" srcId="{0C1EAACD-2121-44E3-9AFF-CDE04DCFD999}" destId="{3B1E4D1F-3012-4D76-8339-69976D676B30}" srcOrd="0" destOrd="0" presId="urn:microsoft.com/office/officeart/2005/8/layout/cycle7"/>
    <dgm:cxn modelId="{6D673847-87A3-4664-AABE-77A7F41C30C0}" type="presOf" srcId="{85533CE3-8C4C-4D44-BAB1-803515AED1E6}" destId="{87D97123-9CED-4B0D-B41A-AE284F9CD391}" srcOrd="0" destOrd="0" presId="urn:microsoft.com/office/officeart/2005/8/layout/cycle7"/>
    <dgm:cxn modelId="{A5C8212B-4269-4B71-A3DF-EE18039DFF5C}" type="presOf" srcId="{4D0D2CED-027E-4870-996D-985EDBA80A2F}" destId="{958DEBA7-19BB-43F9-A4C5-52AF0E99D32B}" srcOrd="0" destOrd="0" presId="urn:microsoft.com/office/officeart/2005/8/layout/cycle7"/>
    <dgm:cxn modelId="{9DA8DDB6-2FB0-401D-A6E1-84F6F0A14E9E}" type="presOf" srcId="{EC583673-E671-4AC3-99E8-D8C85889754B}" destId="{B3EB2B21-8644-486A-8C92-9F008D977A03}" srcOrd="1" destOrd="0" presId="urn:microsoft.com/office/officeart/2005/8/layout/cycle7"/>
    <dgm:cxn modelId="{232062AA-FFD0-4B33-8C84-0A8C23B12B32}" srcId="{425A0181-43B7-440E-AE83-628E36795043}" destId="{4D0D2CED-027E-4870-996D-985EDBA80A2F}" srcOrd="1" destOrd="0" parTransId="{9894D23F-817E-4862-9E7D-0F525D12B21D}" sibTransId="{0C1EAACD-2121-44E3-9AFF-CDE04DCFD999}"/>
    <dgm:cxn modelId="{8FA02EF7-AFB0-44DB-B14D-F9FE6056221E}" type="presOf" srcId="{425A0181-43B7-440E-AE83-628E36795043}" destId="{005309B8-55A4-43AD-AD80-4CDA1FD149D9}" srcOrd="0" destOrd="0" presId="urn:microsoft.com/office/officeart/2005/8/layout/cycle7"/>
    <dgm:cxn modelId="{C42BF8FF-8B36-493A-BA1E-6311FAAC7E3F}" type="presOf" srcId="{0C1EAACD-2121-44E3-9AFF-CDE04DCFD999}" destId="{04631658-54B4-43CE-8A80-AF72F544FDDB}" srcOrd="1" destOrd="0" presId="urn:microsoft.com/office/officeart/2005/8/layout/cycle7"/>
    <dgm:cxn modelId="{D3D52938-3DEF-4725-97A7-4CE7B2109B8B}" type="presOf" srcId="{B06DC828-2539-42ED-92AD-631F9420335D}" destId="{ADACE817-1FBD-4A64-AEC2-DDA3444539D3}" srcOrd="1" destOrd="0" presId="urn:microsoft.com/office/officeart/2005/8/layout/cycle7"/>
    <dgm:cxn modelId="{D2238F93-7743-4550-8B85-9BF71ECA568C}" type="presOf" srcId="{EC583673-E671-4AC3-99E8-D8C85889754B}" destId="{BE78289E-E8B0-4765-BE72-31512611C28B}" srcOrd="0" destOrd="0" presId="urn:microsoft.com/office/officeart/2005/8/layout/cycle7"/>
    <dgm:cxn modelId="{800B6F88-D9F0-47AC-AD66-E5644DB42F69}" type="presParOf" srcId="{005309B8-55A4-43AD-AD80-4CDA1FD149D9}" destId="{87D97123-9CED-4B0D-B41A-AE284F9CD391}" srcOrd="0" destOrd="0" presId="urn:microsoft.com/office/officeart/2005/8/layout/cycle7"/>
    <dgm:cxn modelId="{C8741743-4DFC-456B-8075-B306FBFE887B}" type="presParOf" srcId="{005309B8-55A4-43AD-AD80-4CDA1FD149D9}" destId="{0231C14F-F6A3-4E92-877E-26566A7E0400}" srcOrd="1" destOrd="0" presId="urn:microsoft.com/office/officeart/2005/8/layout/cycle7"/>
    <dgm:cxn modelId="{76ADF82D-864F-45EA-9A62-5E32DCEA4CD3}" type="presParOf" srcId="{0231C14F-F6A3-4E92-877E-26566A7E0400}" destId="{ADACE817-1FBD-4A64-AEC2-DDA3444539D3}" srcOrd="0" destOrd="0" presId="urn:microsoft.com/office/officeart/2005/8/layout/cycle7"/>
    <dgm:cxn modelId="{E5731D98-C3F6-4E4A-BA35-5049670651B0}" type="presParOf" srcId="{005309B8-55A4-43AD-AD80-4CDA1FD149D9}" destId="{958DEBA7-19BB-43F9-A4C5-52AF0E99D32B}" srcOrd="2" destOrd="0" presId="urn:microsoft.com/office/officeart/2005/8/layout/cycle7"/>
    <dgm:cxn modelId="{716096D2-869B-4129-B1DF-E4D4527C2A7C}" type="presParOf" srcId="{005309B8-55A4-43AD-AD80-4CDA1FD149D9}" destId="{3B1E4D1F-3012-4D76-8339-69976D676B30}" srcOrd="3" destOrd="0" presId="urn:microsoft.com/office/officeart/2005/8/layout/cycle7"/>
    <dgm:cxn modelId="{0231E249-3E1B-4212-9496-90988F6177E5}" type="presParOf" srcId="{3B1E4D1F-3012-4D76-8339-69976D676B30}" destId="{04631658-54B4-43CE-8A80-AF72F544FDDB}" srcOrd="0" destOrd="0" presId="urn:microsoft.com/office/officeart/2005/8/layout/cycle7"/>
    <dgm:cxn modelId="{B3CC057C-9F92-4ECF-A7E6-FCEE6AA8C5EE}" type="presParOf" srcId="{005309B8-55A4-43AD-AD80-4CDA1FD149D9}" destId="{30DCBCA8-A75B-4ABD-B37F-AEB36C589407}" srcOrd="4" destOrd="0" presId="urn:microsoft.com/office/officeart/2005/8/layout/cycle7"/>
    <dgm:cxn modelId="{6A6D6846-14E1-4A12-9D29-BEAA23372346}" type="presParOf" srcId="{005309B8-55A4-43AD-AD80-4CDA1FD149D9}" destId="{BE78289E-E8B0-4765-BE72-31512611C28B}" srcOrd="5" destOrd="0" presId="urn:microsoft.com/office/officeart/2005/8/layout/cycle7"/>
    <dgm:cxn modelId="{E7E26822-CAF0-407A-BE03-67FCD003DFC1}" type="presParOf" srcId="{BE78289E-E8B0-4765-BE72-31512611C28B}" destId="{B3EB2B21-8644-486A-8C92-9F008D977A0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97123-9CED-4B0D-B41A-AE284F9CD391}">
      <dsp:nvSpPr>
        <dsp:cNvPr id="0" name=""/>
        <dsp:cNvSpPr/>
      </dsp:nvSpPr>
      <dsp:spPr>
        <a:xfrm>
          <a:off x="2943448" y="1529"/>
          <a:ext cx="2342703" cy="1171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الاستمرارية</a:t>
          </a:r>
          <a:endParaRPr lang="ar-SA" sz="3200" kern="1200" dirty="0"/>
        </a:p>
      </dsp:txBody>
      <dsp:txXfrm>
        <a:off x="2977756" y="35837"/>
        <a:ext cx="2274087" cy="1102735"/>
      </dsp:txXfrm>
    </dsp:sp>
    <dsp:sp modelId="{0231C14F-F6A3-4E92-877E-26566A7E0400}">
      <dsp:nvSpPr>
        <dsp:cNvPr id="0" name=""/>
        <dsp:cNvSpPr/>
      </dsp:nvSpPr>
      <dsp:spPr>
        <a:xfrm rot="3600000">
          <a:off x="447137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800" kern="1200"/>
        </a:p>
      </dsp:txBody>
      <dsp:txXfrm>
        <a:off x="4594367" y="2139989"/>
        <a:ext cx="975885" cy="245983"/>
      </dsp:txXfrm>
    </dsp:sp>
    <dsp:sp modelId="{958DEBA7-19BB-43F9-A4C5-52AF0E99D32B}">
      <dsp:nvSpPr>
        <dsp:cNvPr id="0" name=""/>
        <dsp:cNvSpPr/>
      </dsp:nvSpPr>
      <dsp:spPr>
        <a:xfrm>
          <a:off x="487846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الإيجاز والبساطة</a:t>
          </a:r>
          <a:endParaRPr lang="ar-SA" sz="3200" kern="1200" dirty="0"/>
        </a:p>
      </dsp:txBody>
      <dsp:txXfrm>
        <a:off x="4912776" y="3387390"/>
        <a:ext cx="2274087" cy="1102735"/>
      </dsp:txXfrm>
    </dsp:sp>
    <dsp:sp modelId="{3B1E4D1F-3012-4D76-8339-69976D676B30}">
      <dsp:nvSpPr>
        <dsp:cNvPr id="0" name=""/>
        <dsp:cNvSpPr/>
      </dsp:nvSpPr>
      <dsp:spPr>
        <a:xfrm rot="10800000">
          <a:off x="3503865" y="3733771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800" kern="1200"/>
        </a:p>
      </dsp:txBody>
      <dsp:txXfrm rot="10800000">
        <a:off x="3626857" y="3815766"/>
        <a:ext cx="975885" cy="245983"/>
      </dsp:txXfrm>
    </dsp:sp>
    <dsp:sp modelId="{30DCBCA8-A75B-4ABD-B37F-AEB36C589407}">
      <dsp:nvSpPr>
        <dsp:cNvPr id="0" name=""/>
        <dsp:cNvSpPr/>
      </dsp:nvSpPr>
      <dsp:spPr>
        <a:xfrm>
          <a:off x="100842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الوضوح</a:t>
          </a:r>
          <a:endParaRPr lang="ar-SA" sz="3200" kern="1200" dirty="0"/>
        </a:p>
      </dsp:txBody>
      <dsp:txXfrm>
        <a:off x="1042736" y="3387390"/>
        <a:ext cx="2274087" cy="1102735"/>
      </dsp:txXfrm>
    </dsp:sp>
    <dsp:sp modelId="{BE78289E-E8B0-4765-BE72-31512611C28B}">
      <dsp:nvSpPr>
        <dsp:cNvPr id="0" name=""/>
        <dsp:cNvSpPr/>
      </dsp:nvSpPr>
      <dsp:spPr>
        <a:xfrm rot="18000000">
          <a:off x="253635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800" kern="1200"/>
        </a:p>
      </dsp:txBody>
      <dsp:txXfrm>
        <a:off x="2659347" y="2139989"/>
        <a:ext cx="975885" cy="245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2948-42E2-4DE7-8E18-37C1A424CC5A}" type="datetimeFigureOut">
              <a:rPr lang="ar-SA" smtClean="0"/>
              <a:t>10/08/45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9325-08F7-4DCE-AE8C-01B203A458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2236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2948-42E2-4DE7-8E18-37C1A424CC5A}" type="datetimeFigureOut">
              <a:rPr lang="ar-SA" smtClean="0"/>
              <a:t>10/08/45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9325-08F7-4DCE-AE8C-01B203A458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365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2948-42E2-4DE7-8E18-37C1A424CC5A}" type="datetimeFigureOut">
              <a:rPr lang="ar-SA" smtClean="0"/>
              <a:t>10/08/45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9325-08F7-4DCE-AE8C-01B203A458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800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2948-42E2-4DE7-8E18-37C1A424CC5A}" type="datetimeFigureOut">
              <a:rPr lang="ar-SA" smtClean="0"/>
              <a:t>10/08/45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9325-08F7-4DCE-AE8C-01B203A458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856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2948-42E2-4DE7-8E18-37C1A424CC5A}" type="datetimeFigureOut">
              <a:rPr lang="ar-SA" smtClean="0"/>
              <a:t>10/08/45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9325-08F7-4DCE-AE8C-01B203A458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912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2948-42E2-4DE7-8E18-37C1A424CC5A}" type="datetimeFigureOut">
              <a:rPr lang="ar-SA" smtClean="0"/>
              <a:t>10/08/45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9325-08F7-4DCE-AE8C-01B203A458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066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2948-42E2-4DE7-8E18-37C1A424CC5A}" type="datetimeFigureOut">
              <a:rPr lang="ar-SA" smtClean="0"/>
              <a:t>10/08/45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9325-08F7-4DCE-AE8C-01B203A458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855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2948-42E2-4DE7-8E18-37C1A424CC5A}" type="datetimeFigureOut">
              <a:rPr lang="ar-SA" smtClean="0"/>
              <a:t>10/08/45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9325-08F7-4DCE-AE8C-01B203A458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729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2948-42E2-4DE7-8E18-37C1A424CC5A}" type="datetimeFigureOut">
              <a:rPr lang="ar-SA" smtClean="0"/>
              <a:t>10/08/45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9325-08F7-4DCE-AE8C-01B203A458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290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2948-42E2-4DE7-8E18-37C1A424CC5A}" type="datetimeFigureOut">
              <a:rPr lang="ar-SA" smtClean="0"/>
              <a:t>10/08/45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9325-08F7-4DCE-AE8C-01B203A458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238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2948-42E2-4DE7-8E18-37C1A424CC5A}" type="datetimeFigureOut">
              <a:rPr lang="ar-SA" smtClean="0"/>
              <a:t>10/08/45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9325-08F7-4DCE-AE8C-01B203A458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95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02948-42E2-4DE7-8E18-37C1A424CC5A}" type="datetimeFigureOut">
              <a:rPr lang="ar-SA" smtClean="0"/>
              <a:t>10/08/45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C9325-08F7-4DCE-AE8C-01B203A458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402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مهارات</a:t>
            </a:r>
            <a:r>
              <a:rPr lang="ar-SA" dirty="0" smtClean="0"/>
              <a:t> </a:t>
            </a:r>
            <a:r>
              <a:rPr lang="ar-EG" dirty="0"/>
              <a:t>إعطاء </a:t>
            </a:r>
            <a:r>
              <a:rPr lang="ar-EG" dirty="0" smtClean="0"/>
              <a:t>المعلومات</a:t>
            </a:r>
            <a:r>
              <a:rPr lang="ar-SA" dirty="0" smtClean="0"/>
              <a:t>؛</a:t>
            </a:r>
            <a:r>
              <a:rPr lang="ar-EG" dirty="0" smtClean="0"/>
              <a:t> الشروح</a:t>
            </a:r>
            <a:r>
              <a:rPr lang="ar-EG" dirty="0"/>
              <a:t>؛ </a:t>
            </a:r>
            <a:r>
              <a:rPr lang="ar-SA" dirty="0" smtClean="0"/>
              <a:t>واستخدام الصافرة والصوت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د. راشد محمد الجساس </a:t>
            </a:r>
          </a:p>
          <a:p>
            <a:r>
              <a:rPr lang="ar-SA" dirty="0" smtClean="0"/>
              <a:t>المحاضرة 2 </a:t>
            </a:r>
          </a:p>
          <a:p>
            <a:r>
              <a:rPr lang="ar-SA" smtClean="0"/>
              <a:t>09-08-1445هـ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66497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مهارة استخدام الصافرة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يستخدم المعلم الصوت والصافرة في التمرين. </a:t>
            </a:r>
          </a:p>
          <a:p>
            <a:r>
              <a:rPr lang="ar-SA" dirty="0" smtClean="0"/>
              <a:t>الصافرة </a:t>
            </a:r>
            <a:r>
              <a:rPr lang="ar-SA" dirty="0"/>
              <a:t>أداة من أهم الادوات المساعدة في الاتصال مع التلاميذ أثناء الحصة. </a:t>
            </a:r>
          </a:p>
          <a:p>
            <a:r>
              <a:rPr lang="ar-SA" dirty="0" smtClean="0"/>
              <a:t>الافضل </a:t>
            </a:r>
            <a:r>
              <a:rPr lang="ar-SA" dirty="0" smtClean="0"/>
              <a:t>أخذ شهيق قبل استخدام الصافرة وكيفية التحكم في الصوت الصادر منها باستخدام جزء من اللسان أثناء النفخ.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44945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مهارة استخدام الصافرة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أسس صوت الصافرة :</a:t>
            </a:r>
          </a:p>
          <a:p>
            <a:r>
              <a:rPr lang="ar-SA" dirty="0" smtClean="0"/>
              <a:t>صافرة البداية تكون قصيرة وحادة ، وتعنى (</a:t>
            </a:r>
            <a:r>
              <a:rPr lang="ar-SA" dirty="0" smtClean="0">
                <a:solidFill>
                  <a:srgbClr val="FF0000"/>
                </a:solidFill>
              </a:rPr>
              <a:t>حالاً</a:t>
            </a:r>
            <a:r>
              <a:rPr lang="ar-SA" dirty="0" smtClean="0"/>
              <a:t>)</a:t>
            </a:r>
          </a:p>
          <a:p>
            <a:r>
              <a:rPr lang="ar-SA" dirty="0" smtClean="0"/>
              <a:t>ثلاث صافرات قصيرة متتالية ربما تعنى (</a:t>
            </a:r>
            <a:r>
              <a:rPr lang="ar-SA" dirty="0" smtClean="0">
                <a:solidFill>
                  <a:srgbClr val="FF0000"/>
                </a:solidFill>
              </a:rPr>
              <a:t>تعالى هنا</a:t>
            </a:r>
            <a:r>
              <a:rPr lang="ar-SA" dirty="0" smtClean="0"/>
              <a:t>).</a:t>
            </a:r>
          </a:p>
          <a:p>
            <a:r>
              <a:rPr lang="ar-SA" dirty="0" smtClean="0"/>
              <a:t>ليس من المحبب ان يزيد المعلم من استخدام الصافرة حتى لا ترهق </a:t>
            </a:r>
            <a:r>
              <a:rPr lang="ar-SA" dirty="0" smtClean="0"/>
              <a:t>النفس، </a:t>
            </a:r>
            <a:r>
              <a:rPr lang="ar-SA" dirty="0" smtClean="0"/>
              <a:t>وأيضاً يشعر التلاميذ بأهمية استخدام الصافرة. </a:t>
            </a:r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78409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مهارة استخدام الصافرة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عدم استخدام الصافرة في كل موقف. </a:t>
            </a:r>
          </a:p>
          <a:p>
            <a:r>
              <a:rPr lang="ar-SA" dirty="0" smtClean="0"/>
              <a:t>عدم </a:t>
            </a:r>
            <a:r>
              <a:rPr lang="ar-SA" dirty="0" smtClean="0"/>
              <a:t>استخدام نفس الإشارة لأغراض مختلفة مثل استخدام نفس الصوت في حالة تعال ، وأذهب ، فهذا يشتت التلاميذ ويؤدي إلى عدم فهم المطلوب.</a:t>
            </a:r>
          </a:p>
          <a:p>
            <a:r>
              <a:rPr lang="ar-SA" dirty="0" smtClean="0"/>
              <a:t>تساعد الصافرة المعلم في حالة أن يتم التدريس في مكان واسع حيث يفضل استخدام الاشارة باليد مع الصافرة بدون كلام. </a:t>
            </a:r>
            <a:r>
              <a:rPr lang="ar-SA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5634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مهارة الشروح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الشرح يتضمن الآلية (الطريقة) المستخدمة لتفسير النشاطات المختلفة والخاصة بموضوع التعلم خلال حصة التربية البدنية. </a:t>
            </a:r>
          </a:p>
          <a:p>
            <a:r>
              <a:rPr lang="ar-SA" dirty="0" smtClean="0"/>
              <a:t>ترتبط عملية الشرح بفعالية إعطاء التعليمات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43872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مهارة الشرح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 smtClean="0"/>
              <a:t>يجب على المعلم عند الشرح مراعاة التالي:</a:t>
            </a:r>
          </a:p>
          <a:p>
            <a:r>
              <a:rPr lang="ar-SA" dirty="0" smtClean="0"/>
              <a:t>الشمولية في الشرح مع الايجاز والوضوح في نفس الوقت. </a:t>
            </a:r>
          </a:p>
          <a:p>
            <a:r>
              <a:rPr lang="ar-SA" dirty="0" smtClean="0"/>
              <a:t>توجيه الشرح بحيث يركز على جذب انتباه التلاميذ لما سوف يتم تعلمه، وهذا يتطلب الاشارة إلى بيان مكونات الدرس. </a:t>
            </a:r>
          </a:p>
          <a:p>
            <a:r>
              <a:rPr lang="ar-SA" dirty="0" smtClean="0"/>
              <a:t>إعطاء معاني للمفاهيم المتعلمة حديثاً ، مثلا : لتحقيق أكبر مسافة للوثب الطويل بتم تحويل السرعة الانتقالية إلى مسافة اوثب من خلال عملية الارتقاء. </a:t>
            </a:r>
          </a:p>
        </p:txBody>
      </p:sp>
    </p:spTree>
    <p:extLst>
      <p:ext uri="{BB962C8B-B14F-4D97-AF65-F5344CB8AC3E}">
        <p14:creationId xmlns:p14="http://schemas.microsoft.com/office/powerpoint/2010/main" val="408349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صفات الشرح الجيد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6375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7096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الاستمرارية :</a:t>
            </a:r>
          </a:p>
          <a:p>
            <a:r>
              <a:rPr lang="ar-SA" dirty="0" smtClean="0"/>
              <a:t>ان يكون عمل المدرس مترابط ومتصل اتصالا قويا من بداية الحصة وحتى نهايتها ، حيث لا يجب ان يشعر الطالب بان الحصة بها فجوات أو توقفات كثيرة ليست ضرورية أو الانتقال من نشاط لنشاط آخر مغاير تماما في الجهد والوقت والفكر والتنظيم.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33122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البساطة والايجاز</a:t>
            </a:r>
          </a:p>
          <a:p>
            <a:r>
              <a:rPr lang="ar-SA" dirty="0" smtClean="0"/>
              <a:t>استخدام المدرس أثناء عملية الشروح لتركيبات لغوية بسيطة موجزة ومفهومة وصحيحة نحويا .</a:t>
            </a:r>
          </a:p>
          <a:p>
            <a:r>
              <a:rPr lang="ar-SA" dirty="0" smtClean="0"/>
              <a:t>عدم المغالاة في استخدام العبارات اللغوية الطويلة حيث يؤدي ذلك إلى ارتباك التلاميذ وعدم التركيز أو الانتباه ومن ثم فشل ايصال الفكرة.</a:t>
            </a:r>
          </a:p>
          <a:p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3721179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الوضوح : </a:t>
            </a:r>
          </a:p>
          <a:p>
            <a:r>
              <a:rPr lang="ar-SA" dirty="0" smtClean="0"/>
              <a:t>وتعنى استخدام مصطلحات مفهومه والمتعارف عليها والمرتبطة بمضوع التعلم. </a:t>
            </a:r>
          </a:p>
          <a:p>
            <a:r>
              <a:rPr lang="ar-SA" dirty="0" smtClean="0"/>
              <a:t>اذا رغب المعلم استخدام الامثلة لدعم عملية الفهم يجب مراعاة اختيارها بعناية وتقديمها واضحة مقننة ومناسبة للموقف الذي يستخدم من أجله، ويفضل الاستناد إلى خبرات سابقة يألفها التلاميذ.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68085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تقييم عملية الشروح ومدى تطور المعلم في زيادة وفاعلية شروحك. </a:t>
            </a:r>
          </a:p>
          <a:p>
            <a:r>
              <a:rPr lang="ar-SA" dirty="0" smtClean="0"/>
              <a:t>يمكن طلب ملاحظة المعلم من قبل زميل آخر أثناء تنفيذ الحصة، ومن خلال التزامك بمعايير الشروح . </a:t>
            </a:r>
          </a:p>
          <a:p>
            <a:r>
              <a:rPr lang="ar-SA" dirty="0" smtClean="0"/>
              <a:t>وبناء عليه يمكن معرفة نقاط القوة وتدعيهما ونقاط الضعف ومعالجتها.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23402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أهداف المحاضرة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سوف يكون الطالب قادرا على :</a:t>
            </a:r>
          </a:p>
          <a:p>
            <a:r>
              <a:rPr lang="ar-SA" dirty="0" smtClean="0"/>
              <a:t>وصف مهارة إعطاء المعلومات في حصة التربية البدنية</a:t>
            </a:r>
            <a:r>
              <a:rPr lang="ar-SA" dirty="0" smtClean="0"/>
              <a:t>.</a:t>
            </a:r>
          </a:p>
          <a:p>
            <a:r>
              <a:rPr lang="ar-SA" dirty="0" smtClean="0"/>
              <a:t>وصف مهارة استخدام صوت المعلم، والصافرة </a:t>
            </a:r>
          </a:p>
          <a:p>
            <a:r>
              <a:rPr lang="ar-SA" dirty="0" smtClean="0"/>
              <a:t>وصف مهارة الشرح ومواصفات الشرح الجيد. </a:t>
            </a:r>
          </a:p>
          <a:p>
            <a:r>
              <a:rPr lang="ar-SA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58098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استمارة لمعايير الشروح الجيدة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613212"/>
              </p:ext>
            </p:extLst>
          </p:nvPr>
        </p:nvGraphicFramePr>
        <p:xfrm>
          <a:off x="611560" y="1556792"/>
          <a:ext cx="7920880" cy="4754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6490"/>
                <a:gridCol w="4330438"/>
                <a:gridCol w="633355"/>
                <a:gridCol w="708781"/>
                <a:gridCol w="785370"/>
                <a:gridCol w="100644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م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عناصر التطبيق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دائما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أحيانا 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لا يوجد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ملاحظات 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1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كل أو جميع التلاميذ منتبهون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2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الشرح بسيط وشامل ومختصر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3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الشرح بشكل منطقي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4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ربط الشرح بالخبرات الساقة للتلاميذ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5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استخدام الجمل البسيطة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6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مناسبة المصطلحات الجديدة 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7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توضيح المصطلحات الجديدة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8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استخدام امثلة واقعية 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9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درجة وضوح الصوت وفاعليته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10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إعطاء فرصة لأسئلة التلاميذ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11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شرحة المعلومات بطريقة مترابطة وسلسلة 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6490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المراجع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err="1" smtClean="0"/>
              <a:t>البساطي</a:t>
            </a:r>
            <a:r>
              <a:rPr lang="ar-SA" dirty="0" smtClean="0"/>
              <a:t> ، أمر الله (2009) التدريس في التربية البدنية والرياضية ، دار جامعة الملك سعود </a:t>
            </a:r>
            <a:r>
              <a:rPr lang="ar-SA" smtClean="0"/>
              <a:t>للنشر – صفحة 61-65.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12403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مهارة إعطاء المعلومات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يجب ان يكون لدى المعلم فكرة واضحة عن النشاطات التي سوف يقوم بها وما يرتبط بها من تعليمات ، للوصول إلى أقصى استفادة ممكنة من عملية التعلم في حصة التربية البدنية.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2182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توجيهات مهارة إعطاء التعليمات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يتجنب المعلم </a:t>
            </a:r>
            <a:r>
              <a:rPr lang="ar-SA" dirty="0" smtClean="0">
                <a:solidFill>
                  <a:srgbClr val="FF0000"/>
                </a:solidFill>
              </a:rPr>
              <a:t>عدم المغالاة </a:t>
            </a:r>
            <a:r>
              <a:rPr lang="ar-SA" dirty="0" smtClean="0"/>
              <a:t>في استخدام الوقت واستنزافه في الحديث وإعطاء التعليمات. </a:t>
            </a:r>
          </a:p>
          <a:p>
            <a:r>
              <a:rPr lang="ar-SA" dirty="0" smtClean="0"/>
              <a:t>تذكر بأن عليك دائما ان </a:t>
            </a:r>
            <a:r>
              <a:rPr lang="ar-SA" dirty="0" smtClean="0">
                <a:solidFill>
                  <a:srgbClr val="FF0000"/>
                </a:solidFill>
              </a:rPr>
              <a:t>تكون وسط التلاميذ </a:t>
            </a:r>
            <a:r>
              <a:rPr lang="ar-SA" dirty="0" smtClean="0"/>
              <a:t>وفي حالة تركيز كامل.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1900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توجيهات مهارة إعطاء التعليمات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تكون تعليمات المعلم </a:t>
            </a:r>
            <a:r>
              <a:rPr lang="ar-SA" dirty="0" smtClean="0">
                <a:solidFill>
                  <a:srgbClr val="FF0000"/>
                </a:solidFill>
              </a:rPr>
              <a:t>واضحة ومباشرة ومختصرة وقليلة </a:t>
            </a:r>
            <a:r>
              <a:rPr lang="ar-SA" dirty="0" smtClean="0"/>
              <a:t>قدر الإمكان حتى لا ينصرف التلاميذ عن سماع التعليمات ويصبح حديث المدرس </a:t>
            </a:r>
            <a:r>
              <a:rPr lang="ar-SA" dirty="0" err="1" smtClean="0"/>
              <a:t>هباءاً</a:t>
            </a:r>
            <a:r>
              <a:rPr lang="ar-SA" dirty="0" smtClean="0"/>
              <a:t>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87036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توجيهات مهارة إعطاء التعليمات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مراعاة </a:t>
            </a:r>
            <a:r>
              <a:rPr lang="ar-SA" dirty="0" smtClean="0">
                <a:solidFill>
                  <a:srgbClr val="FF0000"/>
                </a:solidFill>
              </a:rPr>
              <a:t>جذب انتباه التلاميذ </a:t>
            </a:r>
            <a:r>
              <a:rPr lang="ar-SA" dirty="0" smtClean="0"/>
              <a:t>إليه أثناء الحديث وعدم السماح لهم بالكلام. لا يبدأ الحديث إلا بعد التحقق من ذلك.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يكون </a:t>
            </a:r>
            <a:r>
              <a:rPr lang="ar-SA" dirty="0" smtClean="0">
                <a:solidFill>
                  <a:srgbClr val="FF0000"/>
                </a:solidFill>
              </a:rPr>
              <a:t>المكان المختار للتدريس </a:t>
            </a:r>
            <a:r>
              <a:rPr lang="ar-SA" dirty="0" smtClean="0"/>
              <a:t>واسع وان يقف المعلم في المتصف المكان لسهولة إعطاء التعليمات ورؤية التلاميذ للمعلم في حال اعطاء التعليمات.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78081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مهارة استخدام نبرة الصوت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يتطلب الدرس مجهودا كبيرا من </a:t>
            </a:r>
            <a:r>
              <a:rPr lang="ar-SA" dirty="0" smtClean="0">
                <a:solidFill>
                  <a:srgbClr val="FF0000"/>
                </a:solidFill>
              </a:rPr>
              <a:t>صوت المعلم </a:t>
            </a:r>
            <a:r>
              <a:rPr lang="ar-SA" dirty="0" smtClean="0"/>
              <a:t>لان أغلب هذا النشاط يتم في مجال به كثير من الأصوات المتداخلة مثل صوت ارتطام الكرة على سطح جامد في الوقت الذي يمارس فيه الآخرون نشاطا له صوات أقل. </a:t>
            </a:r>
          </a:p>
          <a:p>
            <a:endParaRPr lang="ar-SA" dirty="0" smtClean="0"/>
          </a:p>
          <a:p>
            <a:r>
              <a:rPr lang="ar-SA" dirty="0" smtClean="0"/>
              <a:t>استخدام الصوت العالي  بديلا عن الاهتمام بتوافر </a:t>
            </a:r>
            <a:r>
              <a:rPr lang="ar-SA" dirty="0" smtClean="0">
                <a:solidFill>
                  <a:srgbClr val="FF0000"/>
                </a:solidFill>
              </a:rPr>
              <a:t>السمع والانتباه من قبل التلاميذ أثناء الحديث</a:t>
            </a:r>
            <a:r>
              <a:rPr lang="ar-SA" dirty="0" smtClean="0"/>
              <a:t>، غير مناسب في كثير من الاحيان ولا يحقق السيطرة أو الهدف من الموقف التعليمي.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64871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مهارة استخدام نبرة الصوت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كيف اتحدث إلى التلاميذ:</a:t>
            </a:r>
          </a:p>
          <a:p>
            <a:r>
              <a:rPr lang="ar-SA" dirty="0" smtClean="0"/>
              <a:t>خذ نفس عميقا قبل الحديث وحاول ان تتحدث بهدوء بالاعتماد على الهواء الخارج من الرئتين (الزفير). </a:t>
            </a:r>
          </a:p>
          <a:p>
            <a:r>
              <a:rPr lang="ar-SA" dirty="0" smtClean="0"/>
              <a:t>قف في اتجاه الرياح إن وجدت بحيث تقوم بحمل الكلمات وتوصيلها إلى استماع التلاميذ دون عناء.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15045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مهارة استخدام المصطلحات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يستخدم المعلم المصطلحات في تدريس التربية البدنية أثناء حديثه مع التلاميذ ، بعد التعرف المعلم على استخدامها بشكل مناسب في الوقت المناسب. </a:t>
            </a:r>
          </a:p>
          <a:p>
            <a:r>
              <a:rPr lang="ar-SA" dirty="0" smtClean="0"/>
              <a:t>هناك مصطلحات متشابهة تعنى «ضرب الكرة» ، وعلى المعلم ان يستخدم هذه المصطلحات مع التركز على شرح الفروق بين هذه الكلمات بشكل بسيط للتلاميذ اثناء استخدامها. (مثل : مرر الكرة ، أركل الكرة ، صوب الكرة ، شتت الكرة .... ).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5162998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</TotalTime>
  <Words>871</Words>
  <Application>Microsoft Office PowerPoint</Application>
  <PresentationFormat>عرض على الشاشة (3:4)‏</PresentationFormat>
  <Paragraphs>99</Paragraphs>
  <Slides>21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نسق Office</vt:lpstr>
      <vt:lpstr>مهارات إعطاء المعلومات؛ الشروح؛ واستخدام الصافرة والصوت</vt:lpstr>
      <vt:lpstr>أهداف المحاضرة </vt:lpstr>
      <vt:lpstr>مهارة إعطاء المعلومات</vt:lpstr>
      <vt:lpstr>توجيهات مهارة إعطاء التعليمات</vt:lpstr>
      <vt:lpstr>توجيهات مهارة إعطاء التعليمات</vt:lpstr>
      <vt:lpstr>توجيهات مهارة إعطاء التعليمات</vt:lpstr>
      <vt:lpstr>مهارة استخدام نبرة الصوت </vt:lpstr>
      <vt:lpstr>مهارة استخدام نبرة الصوت </vt:lpstr>
      <vt:lpstr>مهارة استخدام المصطلحات</vt:lpstr>
      <vt:lpstr>مهارة استخدام الصافرة </vt:lpstr>
      <vt:lpstr>مهارة استخدام الصافرة </vt:lpstr>
      <vt:lpstr>مهارة استخدام الصافرة </vt:lpstr>
      <vt:lpstr>مهارة الشروح</vt:lpstr>
      <vt:lpstr>مهارة الشرح</vt:lpstr>
      <vt:lpstr>صفات الشرح الجيد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استمارة لمعايير الشروح الجيدة </vt:lpstr>
      <vt:lpstr>المراجع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مهارات الشروح؛ العروض التوضيحية</dc:title>
  <dc:creator>AA</dc:creator>
  <cp:lastModifiedBy>AA</cp:lastModifiedBy>
  <cp:revision>18</cp:revision>
  <dcterms:created xsi:type="dcterms:W3CDTF">2024-02-03T13:07:19Z</dcterms:created>
  <dcterms:modified xsi:type="dcterms:W3CDTF">2024-02-19T04:44:02Z</dcterms:modified>
</cp:coreProperties>
</file>