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5" d="100"/>
          <a:sy n="65" d="100"/>
        </p:scale>
        <p:origin x="-67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30C-282F-4612-AA52-F8C1F215B325}" type="datetimeFigureOut">
              <a:rPr lang="ar-SA" smtClean="0"/>
              <a:t>03/03/45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2D26-FB3C-466A-818B-A2BA642395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5948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30C-282F-4612-AA52-F8C1F215B325}" type="datetimeFigureOut">
              <a:rPr lang="ar-SA" smtClean="0"/>
              <a:t>03/03/45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2D26-FB3C-466A-818B-A2BA642395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373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30C-282F-4612-AA52-F8C1F215B325}" type="datetimeFigureOut">
              <a:rPr lang="ar-SA" smtClean="0"/>
              <a:t>03/03/45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2D26-FB3C-466A-818B-A2BA642395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7653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30C-282F-4612-AA52-F8C1F215B325}" type="datetimeFigureOut">
              <a:rPr lang="ar-SA" smtClean="0"/>
              <a:t>03/03/45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2D26-FB3C-466A-818B-A2BA642395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10503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30C-282F-4612-AA52-F8C1F215B325}" type="datetimeFigureOut">
              <a:rPr lang="ar-SA" smtClean="0"/>
              <a:t>03/03/45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2D26-FB3C-466A-818B-A2BA642395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6769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30C-282F-4612-AA52-F8C1F215B325}" type="datetimeFigureOut">
              <a:rPr lang="ar-SA" smtClean="0"/>
              <a:t>03/03/45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2D26-FB3C-466A-818B-A2BA642395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5937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30C-282F-4612-AA52-F8C1F215B325}" type="datetimeFigureOut">
              <a:rPr lang="ar-SA" smtClean="0"/>
              <a:t>03/03/45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2D26-FB3C-466A-818B-A2BA642395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0816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30C-282F-4612-AA52-F8C1F215B325}" type="datetimeFigureOut">
              <a:rPr lang="ar-SA" smtClean="0"/>
              <a:t>03/03/45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2D26-FB3C-466A-818B-A2BA642395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9059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30C-282F-4612-AA52-F8C1F215B325}" type="datetimeFigureOut">
              <a:rPr lang="ar-SA" smtClean="0"/>
              <a:t>03/03/45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2D26-FB3C-466A-818B-A2BA642395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922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30C-282F-4612-AA52-F8C1F215B325}" type="datetimeFigureOut">
              <a:rPr lang="ar-SA" smtClean="0"/>
              <a:t>03/03/45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2D26-FB3C-466A-818B-A2BA642395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1095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6230C-282F-4612-AA52-F8C1F215B325}" type="datetimeFigureOut">
              <a:rPr lang="ar-SA" smtClean="0"/>
              <a:t>03/03/45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02D26-FB3C-466A-818B-A2BA642395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0733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6230C-282F-4612-AA52-F8C1F215B325}" type="datetimeFigureOut">
              <a:rPr lang="ar-SA" smtClean="0"/>
              <a:t>03/03/45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002D26-FB3C-466A-818B-A2BA6423951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9570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SA" b="1" dirty="0" smtClean="0"/>
              <a:t>خصائص </a:t>
            </a:r>
            <a:r>
              <a:rPr lang="ar-SA" b="1" dirty="0"/>
              <a:t>وصفات معلم </a:t>
            </a:r>
            <a:r>
              <a:rPr lang="ar-SA" b="1" dirty="0" smtClean="0"/>
              <a:t>التربية </a:t>
            </a:r>
            <a:r>
              <a:rPr lang="ar-SA" b="1" dirty="0" smtClean="0"/>
              <a:t>البدنية وادواره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المحاضرة 2</a:t>
            </a:r>
          </a:p>
          <a:p>
            <a:r>
              <a:rPr lang="ar-SA" dirty="0" smtClean="0"/>
              <a:t>02-03-1445هـ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287722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صفات المعلم الناجح الشخصية والمهنية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ar-SA" b="1" dirty="0"/>
              <a:t>الصفات </a:t>
            </a:r>
            <a:r>
              <a:rPr lang="ar-SA" b="1" dirty="0" smtClean="0"/>
              <a:t>الشخصية</a:t>
            </a:r>
            <a:endParaRPr lang="ar-SA" dirty="0" smtClean="0"/>
          </a:p>
          <a:p>
            <a:pPr lvl="0"/>
            <a:r>
              <a:rPr lang="ar-SA" dirty="0" smtClean="0"/>
              <a:t>القدرة </a:t>
            </a:r>
            <a:r>
              <a:rPr lang="ar-SA" dirty="0"/>
              <a:t>على الملاحظة وحسن التصرف.</a:t>
            </a:r>
            <a:endParaRPr lang="en-US" dirty="0"/>
          </a:p>
          <a:p>
            <a:pPr lvl="0"/>
            <a:r>
              <a:rPr lang="ar-SA" dirty="0"/>
              <a:t>القدرة على التعبير عن النفس نطقًا وكتابة وحركة.</a:t>
            </a:r>
            <a:endParaRPr lang="en-US" dirty="0"/>
          </a:p>
          <a:p>
            <a:pPr lvl="0"/>
            <a:r>
              <a:rPr lang="ar-SA" dirty="0"/>
              <a:t>الصدق في القول والعمل.</a:t>
            </a:r>
            <a:endParaRPr lang="en-US" dirty="0"/>
          </a:p>
          <a:p>
            <a:pPr lvl="0"/>
            <a:r>
              <a:rPr lang="ar-SA" dirty="0"/>
              <a:t>الاهتمام بالصحة والمظهر الخارجي ويكون لطيفًا نظيفًا.</a:t>
            </a:r>
            <a:endParaRPr lang="en-US" dirty="0"/>
          </a:p>
          <a:p>
            <a:pPr lvl="0"/>
            <a:r>
              <a:rPr lang="ar-SA" dirty="0"/>
              <a:t>أن يراعي شعور الآخرين ويضبط عواطفه ونفسه.</a:t>
            </a:r>
            <a:endParaRPr lang="en-US" dirty="0"/>
          </a:p>
          <a:p>
            <a:pPr lvl="0"/>
            <a:r>
              <a:rPr lang="ar-SA" dirty="0"/>
              <a:t>القدرة على الابتكار والإبداع.</a:t>
            </a:r>
            <a:endParaRPr lang="en-US" dirty="0"/>
          </a:p>
          <a:p>
            <a:pPr lvl="0"/>
            <a:r>
              <a:rPr lang="ar-SA" dirty="0"/>
              <a:t>سعة الأفق الثقافي.</a:t>
            </a:r>
            <a:endParaRPr lang="en-US" dirty="0"/>
          </a:p>
          <a:p>
            <a:pPr lvl="0"/>
            <a:r>
              <a:rPr lang="ar-SA" dirty="0"/>
              <a:t>الابتعاد عن السلوكيات غير الصحيحة كالتدخين.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676245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صفات المعلم الناجح الشخصية والمهنية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SA" b="1" dirty="0"/>
              <a:t>الصفات المهنية</a:t>
            </a:r>
            <a:endParaRPr lang="en-US" b="1" dirty="0"/>
          </a:p>
          <a:p>
            <a:pPr lvl="0"/>
            <a:r>
              <a:rPr lang="ar-SA" dirty="0"/>
              <a:t>أن يؤمن بالرسالة التربوية للتربية البدنية.</a:t>
            </a:r>
            <a:endParaRPr lang="en-US" dirty="0"/>
          </a:p>
          <a:p>
            <a:pPr lvl="0"/>
            <a:r>
              <a:rPr lang="ar-SA" dirty="0"/>
              <a:t>أن يكون داعيًا لأهداف المنهج الدراسي وتوجيهاته ومحتوياته.</a:t>
            </a:r>
            <a:endParaRPr lang="en-US" dirty="0"/>
          </a:p>
          <a:p>
            <a:r>
              <a:rPr lang="ar-SA" dirty="0"/>
              <a:t>القدرة على توصيل المعلومات والخبرات للطلاب مع مراعاة الفروق الفردية.</a:t>
            </a:r>
            <a:endParaRPr lang="en-US" dirty="0"/>
          </a:p>
          <a:p>
            <a:pPr lvl="0"/>
            <a:r>
              <a:rPr lang="ar-SA" dirty="0" smtClean="0"/>
              <a:t>يلم </a:t>
            </a:r>
            <a:r>
              <a:rPr lang="ar-SA" dirty="0"/>
              <a:t>بالمادة الدراسية وما يتصل بها من حقائق ومعلومات وأراء بكل الفروع العلمية التي لها علاقة بمادة التربية الرياضية مثل علم الاجتماع, علم النفس, وعلم الحركة, وطرق التدريس, ونظريات التعلم, إلخ.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304403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صفات المعلم الناجح الشخصية والمهنية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SA" b="1" dirty="0"/>
              <a:t>الصفات المهنية</a:t>
            </a:r>
            <a:endParaRPr lang="en-US" b="1" dirty="0"/>
          </a:p>
          <a:p>
            <a:r>
              <a:rPr lang="ar-SA" dirty="0"/>
              <a:t>تشجيع المساواة وتكافؤ الفرص</a:t>
            </a:r>
          </a:p>
          <a:p>
            <a:pPr lvl="0"/>
            <a:r>
              <a:rPr lang="ar-SA" dirty="0" smtClean="0"/>
              <a:t>تشجيع </a:t>
            </a:r>
            <a:r>
              <a:rPr lang="ar-SA" dirty="0"/>
              <a:t>المشاركة الفاعلة بين الطلبة.</a:t>
            </a:r>
            <a:endParaRPr lang="en-US" dirty="0"/>
          </a:p>
          <a:p>
            <a:r>
              <a:rPr lang="ar-SA" dirty="0" smtClean="0"/>
              <a:t>القدرة </a:t>
            </a:r>
            <a:r>
              <a:rPr lang="ar-SA" dirty="0"/>
              <a:t>على خلق مواقف تعليمية مناسبة.</a:t>
            </a:r>
            <a:endParaRPr lang="en-US" dirty="0"/>
          </a:p>
          <a:p>
            <a:r>
              <a:rPr lang="ar-SA" dirty="0"/>
              <a:t>ربط خبرات التعلم داخل الحصة مع المجتمع والبيئة الخارجية.</a:t>
            </a:r>
            <a:endParaRPr lang="en-US" dirty="0"/>
          </a:p>
          <a:p>
            <a:r>
              <a:rPr lang="ar-SA" dirty="0"/>
              <a:t>أن يعمل بروح التربية المعاصرة من تعاون وحرية منظمة وتشويق.</a:t>
            </a:r>
            <a:endParaRPr lang="en-US" dirty="0"/>
          </a:p>
          <a:p>
            <a:pPr lvl="0"/>
            <a:r>
              <a:rPr lang="ar-SA" dirty="0" smtClean="0"/>
              <a:t>أن </a:t>
            </a:r>
            <a:r>
              <a:rPr lang="ar-SA" dirty="0"/>
              <a:t>يكون على دراية تامة بعلم الإدارة المدرسية ونظمها وقوانينها وطرق التعامل فيها.</a:t>
            </a:r>
            <a:endParaRPr lang="en-US" dirty="0"/>
          </a:p>
          <a:p>
            <a:pPr marL="0" lvl="0" indent="0">
              <a:buNone/>
            </a:pP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544812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واجبات معلم التربية البدنية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لا يقتصر دور معلم التربية البدنية على إكساب الطلاب المعارف والمهارات البدنية والرياضية من خلال الأنشطة الرياضية والدروس ، بل هناك العديد من الواجبات التي يحرص المعلم على تحقيقها تجاه التلاميذ والتدريس والنشاط الخارجي والداخلي والمدرسة والمجتمع.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8720337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واجبات معلم التربية البدنية تجاه تلاميذه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ar-SA" dirty="0" smtClean="0"/>
              <a:t>أن يكون المعلم :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قدوة حسنة لتلاميذه في مظهره وسلوكياته وتصرفاته داخل وخارج المدرسة.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حازما وعطوفا في تعامله مع التلاميذ.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الابتعاد عن السلوك العدواني تجاه التلاميذ والعمل على ضبط النفس.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تنمية الولاء والانتماء للوطن بدا من الانتماء لفريق في الانشطة الرياضية المختلفة وخاصة بدرس التربية البدنية.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عدم التفريق بين التلاميذ بناء على أسس عنصرية ( بيئة – دين – لون – نسب وغيرها).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تدعيم القيم الدينية سلوكيا في الدرس وخارجه خلال مواقف العلم العلية. </a:t>
            </a: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62237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واجبات معلم التربية البدنية تجاه تلاميذه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أن يكون المعلم :</a:t>
            </a:r>
          </a:p>
          <a:p>
            <a:r>
              <a:rPr lang="ar-SA" dirty="0" smtClean="0"/>
              <a:t>توفير جو من الطمأنينة والأمن كي يبدع التلاميذ ويبذل قصارى جهده.</a:t>
            </a:r>
          </a:p>
          <a:p>
            <a:r>
              <a:rPr lang="ar-SA" dirty="0" smtClean="0"/>
              <a:t>غرس الاتجاهات الصحية السليمة والعادات المرغوبة. </a:t>
            </a:r>
          </a:p>
          <a:p>
            <a:r>
              <a:rPr lang="ar-SA" dirty="0" smtClean="0"/>
              <a:t>تقديم الاسعافات الأولية في حالة الإصابة مما يستلزم الدراية بها. </a:t>
            </a:r>
          </a:p>
          <a:p>
            <a:r>
              <a:rPr lang="ar-SA" dirty="0" smtClean="0"/>
              <a:t>العناية بالتلاميذ ذوي الاحتياجات الخاصة ( المعاقين – الموهوبين).</a:t>
            </a:r>
          </a:p>
          <a:p>
            <a:r>
              <a:rPr lang="ar-SA" dirty="0" smtClean="0"/>
              <a:t>المساهمة مع المختصين في حل مشكلات التلاميذ. </a:t>
            </a:r>
          </a:p>
          <a:p>
            <a:r>
              <a:rPr lang="ar-SA" dirty="0" smtClean="0"/>
              <a:t>التقويم المستمر لمستويات التلاميذ في تحصيلهم لأهداف المنهاج المدرسي.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058374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واجبات معلم التربية البدنية </a:t>
            </a:r>
            <a:r>
              <a:rPr lang="ar-SA" dirty="0" smtClean="0"/>
              <a:t>تجاه عملية التدريس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SA" dirty="0" smtClean="0"/>
              <a:t>العناية بتحضير درس التربية البدنية قبل تدريسه بمدة كافية ، والرجوع للمراجع العلمية ذات الصلة لضمان التحضير والإعداد السليم. </a:t>
            </a:r>
          </a:p>
          <a:p>
            <a:r>
              <a:rPr lang="ar-SA" dirty="0" smtClean="0"/>
              <a:t>اصطحاب </a:t>
            </a:r>
            <a:r>
              <a:rPr lang="ar-SA" dirty="0"/>
              <a:t>ت</a:t>
            </a:r>
            <a:r>
              <a:rPr lang="ar-SA" dirty="0" smtClean="0"/>
              <a:t>لاميذه من حجرة الدراسة وأخذ الغياب قبل بداية الدرس، وكذلك اصطحابهم إلى حجرة الدراسة عند الانتهاء من الدرس. </a:t>
            </a:r>
          </a:p>
          <a:p>
            <a:r>
              <a:rPr lang="ar-SA" dirty="0" smtClean="0"/>
              <a:t>العمل على تحقيق الأهداف الموضوعة للدرس وفقاً للعلاقة الارتباطية بين هدف الدرس ومحتواه طرق التدريس  مما يستوجب عليه فهمها. </a:t>
            </a:r>
          </a:p>
          <a:p>
            <a:r>
              <a:rPr lang="ar-SA" dirty="0" smtClean="0"/>
              <a:t>العناية بتحقيق الجوانب التربوية (نفسية –اجتماعية-خلقيه) والمعرفية بجانب الجوانب البدنية </a:t>
            </a:r>
            <a:r>
              <a:rPr lang="ar-SA" dirty="0" err="1" smtClean="0"/>
              <a:t>والمهارية</a:t>
            </a:r>
            <a:r>
              <a:rPr lang="ar-SA" dirty="0" smtClean="0"/>
              <a:t>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182352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واجبات معلم التربية البدنية تجاه عملية التدريس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الاهتمام بالتعليم الفردي حسب القدرات الذاتية لكل تلميذ على حده. </a:t>
            </a:r>
          </a:p>
          <a:p>
            <a:r>
              <a:rPr lang="ar-SA" dirty="0"/>
              <a:t>اشراك التلاميذ مع المدرس في التخطيط لأنشطة المناهج المدرسي. </a:t>
            </a:r>
          </a:p>
          <a:p>
            <a:r>
              <a:rPr lang="ar-SA" dirty="0"/>
              <a:t>العمل على شغل جميع التلاميذ في الممارسة أطول وقت ممكن من الدرس. </a:t>
            </a:r>
          </a:p>
          <a:p>
            <a:r>
              <a:rPr lang="ar-SA" dirty="0"/>
              <a:t>الابتكار والتجديد في أجزاء الدرس أو شكل الدرس كله. 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7343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واجبات معلم التربية البدنية </a:t>
            </a:r>
            <a:r>
              <a:rPr lang="ar-SA" dirty="0" smtClean="0"/>
              <a:t>تجاه النشاط الداخلي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SA" dirty="0" smtClean="0"/>
              <a:t>تنظيم مباريات ومسابقات في مختلف الأنشطة بالمنهج بين الصفوف والفرق الدراسية بالمدرسة. </a:t>
            </a:r>
          </a:p>
          <a:p>
            <a:r>
              <a:rPr lang="ar-SA" dirty="0" smtClean="0"/>
              <a:t>تنظيم الحفلات والمهرجانات في المناسبات ، والأيام الرياضية المدرسية. </a:t>
            </a:r>
          </a:p>
          <a:p>
            <a:r>
              <a:rPr lang="ar-SA" dirty="0" smtClean="0"/>
              <a:t>الإشراف على اللجان المشكلة من التلاميذ لإدارة النشاط الرياضي داخل المدرسة.</a:t>
            </a:r>
          </a:p>
          <a:p>
            <a:r>
              <a:rPr lang="ar-SA" dirty="0"/>
              <a:t> </a:t>
            </a:r>
            <a:r>
              <a:rPr lang="ar-SA" dirty="0" smtClean="0"/>
              <a:t>القيام بتحكيم بعض المباريات والمسابقات المدرسية. </a:t>
            </a:r>
          </a:p>
          <a:p>
            <a:r>
              <a:rPr lang="ar-SA" dirty="0" smtClean="0"/>
              <a:t>الاشراف على الأنشطة الثقافية الرياضية لنشر الوعي الرياضي بين التلاميذ ، مثل عمل المجلات والاذاعة والمقالات وغيرها.</a:t>
            </a:r>
          </a:p>
          <a:p>
            <a:r>
              <a:rPr lang="ar-SA" dirty="0" smtClean="0"/>
              <a:t>المعاونة في المشروعات التي تتبناها وزارة التربية والتعليم مثل المشروع اللياقة البدنية بالمدراس. 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118207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واجبات معلم التربية البدنية </a:t>
            </a:r>
            <a:r>
              <a:rPr lang="ar-SA" dirty="0" smtClean="0"/>
              <a:t>تجاه النشاط الخارجي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الاشراف على الفرق الرياضية المدرسية في الأنشطة المختلفة وتدريبها. </a:t>
            </a:r>
          </a:p>
          <a:p>
            <a:r>
              <a:rPr lang="ar-SA" dirty="0" smtClean="0"/>
              <a:t>تبادل الزيارات مع المدارس المجاورة ، وعمل القاءات رياضية دورية معها. </a:t>
            </a:r>
          </a:p>
          <a:p>
            <a:r>
              <a:rPr lang="ar-SA" dirty="0" smtClean="0"/>
              <a:t>تصميم وتدريب والاشراف على العروض الرياضية على المستوى المدرسي.</a:t>
            </a:r>
          </a:p>
          <a:p>
            <a:r>
              <a:rPr lang="ar-SA" dirty="0" smtClean="0"/>
              <a:t>الاهتمام بالنشط الكشفي وخدمة البيئة المحلية.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5732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أهداف المحاضرة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سوف يكون الطالب قادراً على :</a:t>
            </a:r>
          </a:p>
          <a:p>
            <a:r>
              <a:rPr lang="ar-SA" dirty="0" smtClean="0"/>
              <a:t>عناصر </a:t>
            </a:r>
            <a:r>
              <a:rPr lang="ar-SA" dirty="0"/>
              <a:t>معلم التربية </a:t>
            </a:r>
            <a:r>
              <a:rPr lang="ar-SA" dirty="0" smtClean="0"/>
              <a:t>البدنية الناجح.</a:t>
            </a:r>
            <a:endParaRPr lang="ar-SA" dirty="0" smtClean="0"/>
          </a:p>
          <a:p>
            <a:r>
              <a:rPr lang="ar-SA" dirty="0" smtClean="0"/>
              <a:t>صفات معلم التربية البدنية الشخصية والمهنية </a:t>
            </a:r>
          </a:p>
          <a:p>
            <a:r>
              <a:rPr lang="ar-SA" dirty="0" smtClean="0"/>
              <a:t>واجبات معلم التربية البدنية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15364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ar-SA" dirty="0"/>
              <a:t>واجبات معلم التربية البدنية </a:t>
            </a:r>
            <a:r>
              <a:rPr lang="ar-SA" dirty="0" smtClean="0"/>
              <a:t>تجاه المدرسة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المواظبة على إدارة طابور الصباح والتعاون مع الزملاء كذا بعد الفسح.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الإشراف فعلى التلاميذ والعمال للمساعدة في المحافظة على نظافة المدرسة .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المساهمة في حفظ النظام ومتابعة التلاميذ المخالفين.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إعداد سجلات لمكتب التربية الرياضية بالمدرسة لتدوين نشاطاته.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التعاون مع أعضاء المدرسة وذلك لصالح العملية التعليمية.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الاشتراك الفعال في مجالس الآباء وأولياء الامور.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الحرص على البقاء بالمدرسة أطول وقت ممكن أثناء جدوله الدراسي.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المساعدة في إجراءات الكشف الطبي على التلاميذ عامة والمشاركين في أنشطة التربية الرياضية التنافسية بصفة خاص.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787755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dirty="0"/>
              <a:t>واجبات معلم التربية البدنية </a:t>
            </a:r>
            <a:r>
              <a:rPr lang="ar-SA" dirty="0" smtClean="0"/>
              <a:t>تجاه المهنة والمجتمع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SA" dirty="0" smtClean="0"/>
              <a:t>المساهمة في وضع البرامج الرياضية لخدمة أهل الحي ، والتي تنفذ بالمدرسة في غير أوقات الدراسة. </a:t>
            </a:r>
          </a:p>
          <a:p>
            <a:r>
              <a:rPr lang="ar-SA" dirty="0" smtClean="0"/>
              <a:t>دراسة المجتمع المحيط ونواحي النشط المتوافرة فيه. </a:t>
            </a:r>
          </a:p>
          <a:p>
            <a:r>
              <a:rPr lang="ar-SA" dirty="0" smtClean="0"/>
              <a:t>الحصول على المراجع العلمية الرياضية والمرتبطة ، والابحاث ومتابعة الجيد باستمرار.</a:t>
            </a:r>
          </a:p>
          <a:p>
            <a:r>
              <a:rPr lang="ar-SA" dirty="0" smtClean="0"/>
              <a:t>التعاون مع الموجه/ المشرف التربوي المحدد من الكلية أو التوجيه بالإدارة التبعة لها المدرسة. </a:t>
            </a:r>
          </a:p>
          <a:p>
            <a:r>
              <a:rPr lang="ar-SA" dirty="0" smtClean="0"/>
              <a:t>الاشتراك في الجمعيات المنهية إن وجدت. </a:t>
            </a:r>
          </a:p>
          <a:p>
            <a:r>
              <a:rPr lang="ar-SA" dirty="0" smtClean="0"/>
              <a:t>محالو الحصول على درجات علمية أعلى بالالتحاق بالدراسات العليا المهنية </a:t>
            </a:r>
          </a:p>
          <a:p>
            <a:r>
              <a:rPr lang="ar-SA" dirty="0" smtClean="0"/>
              <a:t>العمل المستمر على تنمية الثقافة العامة. </a:t>
            </a:r>
          </a:p>
          <a:p>
            <a:r>
              <a:rPr lang="ar-SA" dirty="0" smtClean="0"/>
              <a:t>العرف على أغراض مهنة التربية الرياضية وثقافتها. </a:t>
            </a:r>
          </a:p>
          <a:p>
            <a:r>
              <a:rPr lang="ar-SA" dirty="0" smtClean="0"/>
              <a:t>الالتزام بأخلاقيات المهنة والايمان بدورها في خدمة المجتمع.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248551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واجبات معلم التربية البدنية </a:t>
            </a:r>
            <a:r>
              <a:rPr lang="ar-SA" dirty="0" smtClean="0"/>
              <a:t>تجاه الامكانات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ar-SA" dirty="0"/>
              <a:t>صيانة الأدوات بصورة دورية.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إعداد الملاعب وتخطيطها إما تخطيط دائم أو مؤقت.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توفير وابتكار أدوات رياضية بديلة ورخيصة التكاليف.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توفير عوامل الامن والسلامة في الملاعب (إزالة العوائق- الارضية السليمة  -النظافة – التهوية – التكيف وغيرها)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المشاركة في لجان شراء الأدوات والاجهزة الرياضية. </a:t>
            </a:r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تعين الادوات والاجهزة التالفة ، وإصلاح الممكن منها.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4251280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المراجع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حمص، محسن ( 1997) المرشد في تدريس التربية الرياضية 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759063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مبادئ أساسية في تدريس التربية البدنية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SA" dirty="0"/>
              <a:t>هناك أربعة مبادئ أساسية يجب على معلم التربية الرياضية أن يلتزم العمل بها وهي:</a:t>
            </a:r>
            <a:endParaRPr lang="en-US" dirty="0"/>
          </a:p>
          <a:p>
            <a:pPr lvl="0"/>
            <a:r>
              <a:rPr lang="ar-SA" dirty="0"/>
              <a:t>احترام المهنة.</a:t>
            </a:r>
            <a:endParaRPr lang="en-US" dirty="0"/>
          </a:p>
          <a:p>
            <a:pPr lvl="0"/>
            <a:r>
              <a:rPr lang="ar-SA" dirty="0"/>
              <a:t>احترام الذات.</a:t>
            </a:r>
            <a:endParaRPr lang="en-US" dirty="0"/>
          </a:p>
          <a:p>
            <a:pPr lvl="0"/>
            <a:r>
              <a:rPr lang="ar-SA" dirty="0"/>
              <a:t>احترام المتعلم.</a:t>
            </a:r>
            <a:endParaRPr lang="en-US" dirty="0"/>
          </a:p>
          <a:p>
            <a:pPr lvl="0"/>
            <a:r>
              <a:rPr lang="ar-SA" dirty="0"/>
              <a:t>العلاقات الطيبة.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138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عناصر </a:t>
            </a:r>
            <a:r>
              <a:rPr lang="ar-SA" dirty="0" smtClean="0"/>
              <a:t>تكوين معلم </a:t>
            </a:r>
            <a:r>
              <a:rPr lang="ar-SA" dirty="0"/>
              <a:t>التربية البدنية </a:t>
            </a:r>
            <a:r>
              <a:rPr lang="ar-SA" dirty="0" smtClean="0"/>
              <a:t>الناجح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الشخصية</a:t>
            </a:r>
            <a:endParaRPr lang="en-US" b="1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40053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أولًا: </a:t>
            </a:r>
            <a:r>
              <a:rPr lang="ar-SA" b="1" dirty="0" smtClean="0"/>
              <a:t>الشخصية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وهي </a:t>
            </a:r>
            <a:r>
              <a:rPr lang="ar-SA" dirty="0"/>
              <a:t>مجموعة تفاعلات الشخص مع المواقف الاجتماعية التي يوجد بها, وهي أولى العوامل المؤثرة في مدى نجاح المعلم, ويتوقف نجاح برنامج التربية الرياضية إلى حد بعيد على شخصية المدرس وكفاءته.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50062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ثانيًا: الإعداد </a:t>
            </a:r>
            <a:r>
              <a:rPr lang="ar-SA" b="1" dirty="0" smtClean="0"/>
              <a:t>المهني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وهي </a:t>
            </a:r>
            <a:r>
              <a:rPr lang="ar-SA" dirty="0"/>
              <a:t>جميع العمليات التربوية التي يتعرض لها الشخص في المدارس والهيئات الأخرى.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21143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ثالثًا: </a:t>
            </a:r>
            <a:r>
              <a:rPr lang="ar-SA" b="1" dirty="0" smtClean="0"/>
              <a:t>الخبرة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وهي </a:t>
            </a:r>
            <a:r>
              <a:rPr lang="ar-SA" dirty="0"/>
              <a:t>عدد السنين التي قضاها الشخص في المهنة والخبرة وهي لها فوائد منها: تزيد من ثقة المدرس بنفسه من خلال تعود المدرس على مواقف التدريس, كما قد تحسن من مقدرة المدرس من خلال الخبرات التي مر بها, وتساعد على تقويم المدربين بطريقة أعدل.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35361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dirty="0"/>
              <a:t>رابعًا: </a:t>
            </a:r>
            <a:r>
              <a:rPr lang="ar-SA" b="1" dirty="0" smtClean="0"/>
              <a:t>الصحة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يجب </a:t>
            </a:r>
            <a:r>
              <a:rPr lang="ar-SA" dirty="0"/>
              <a:t>أن يتوفر في معلم التربية الرياضية الصحة العامة, ويكون نظيفًا, ولائقًا جسديًا ولا يعاني من أمراض تؤثر على أداءه وعطاءه. 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566949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dirty="0"/>
              <a:t>صفات </a:t>
            </a:r>
            <a:r>
              <a:rPr lang="ar-SA" dirty="0" smtClean="0"/>
              <a:t>المعلم الناجح الشخصية والمهنية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ar-SA" b="1" dirty="0"/>
              <a:t>الصفات الشخصية</a:t>
            </a:r>
            <a:endParaRPr lang="en-US" b="1" dirty="0"/>
          </a:p>
          <a:p>
            <a:pPr lvl="0"/>
            <a:r>
              <a:rPr lang="ar-SA" dirty="0"/>
              <a:t>الذكاء الاجتماعي. </a:t>
            </a:r>
            <a:endParaRPr lang="en-US" dirty="0"/>
          </a:p>
          <a:p>
            <a:pPr lvl="0"/>
            <a:r>
              <a:rPr lang="ar-SA" dirty="0"/>
              <a:t>القدرة على أداء المهارات الحركية بمستوى جيد والمحافظة على أدائها مع تقدم العمر. </a:t>
            </a:r>
            <a:endParaRPr lang="en-US" dirty="0"/>
          </a:p>
          <a:p>
            <a:pPr lvl="0"/>
            <a:r>
              <a:rPr lang="ar-SA" dirty="0"/>
              <a:t>القدرة على الابتكار والإبداع.</a:t>
            </a:r>
            <a:endParaRPr lang="en-US" dirty="0"/>
          </a:p>
          <a:p>
            <a:pPr lvl="0"/>
            <a:r>
              <a:rPr lang="ar-SA" dirty="0"/>
              <a:t>القدرة على فهم البيئة المحيطة وتأثيرها.</a:t>
            </a:r>
            <a:endParaRPr lang="en-US" dirty="0"/>
          </a:p>
          <a:p>
            <a:pPr lvl="0"/>
            <a:r>
              <a:rPr lang="ar-SA" dirty="0"/>
              <a:t>العلاقة الطيبة مع زملائه المعلمين.</a:t>
            </a:r>
            <a:endParaRPr lang="en-US" dirty="0"/>
          </a:p>
          <a:p>
            <a:pPr lvl="0"/>
            <a:r>
              <a:rPr lang="ar-SA" dirty="0"/>
              <a:t>أن يكون أبًا وعلى صلة طيبة بطلابه.</a:t>
            </a:r>
            <a:endParaRPr lang="en-US" dirty="0"/>
          </a:p>
          <a:p>
            <a:pPr lvl="0"/>
            <a:r>
              <a:rPr lang="ar-SA" dirty="0"/>
              <a:t>أن يتصف بصفات القائد والثقة بالنفس وتحمل المسؤولية.</a:t>
            </a:r>
            <a:endParaRPr lang="en-US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1903263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1178</Words>
  <Application>Microsoft Office PowerPoint</Application>
  <PresentationFormat>عرض على الشاشة (3:4)‏</PresentationFormat>
  <Paragraphs>125</Paragraphs>
  <Slides>23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نسق Office</vt:lpstr>
      <vt:lpstr>خصائص وصفات معلم التربية البدنية وادواره</vt:lpstr>
      <vt:lpstr>أهداف المحاضرة</vt:lpstr>
      <vt:lpstr>مبادئ أساسية في تدريس التربية البدنية </vt:lpstr>
      <vt:lpstr>عناصر تكوين معلم التربية البدنية الناجح</vt:lpstr>
      <vt:lpstr>أولًا: الشخصية</vt:lpstr>
      <vt:lpstr>ثانيًا: الإعداد المهني</vt:lpstr>
      <vt:lpstr>ثالثًا: الخبرة</vt:lpstr>
      <vt:lpstr>رابعًا: الصحة</vt:lpstr>
      <vt:lpstr>صفات المعلم الناجح الشخصية والمهنية</vt:lpstr>
      <vt:lpstr>صفات المعلم الناجح الشخصية والمهنية</vt:lpstr>
      <vt:lpstr>صفات المعلم الناجح الشخصية والمهنية</vt:lpstr>
      <vt:lpstr>صفات المعلم الناجح الشخصية والمهنية</vt:lpstr>
      <vt:lpstr>واجبات معلم التربية البدنية </vt:lpstr>
      <vt:lpstr>واجبات معلم التربية البدنية تجاه تلاميذه</vt:lpstr>
      <vt:lpstr>واجبات معلم التربية البدنية تجاه تلاميذه</vt:lpstr>
      <vt:lpstr>واجبات معلم التربية البدنية تجاه عملية التدريس</vt:lpstr>
      <vt:lpstr>واجبات معلم التربية البدنية تجاه عملية التدريس</vt:lpstr>
      <vt:lpstr>واجبات معلم التربية البدنية تجاه النشاط الداخلي </vt:lpstr>
      <vt:lpstr>واجبات معلم التربية البدنية تجاه النشاط الخارجي</vt:lpstr>
      <vt:lpstr>واجبات معلم التربية البدنية تجاه المدرسة</vt:lpstr>
      <vt:lpstr>واجبات معلم التربية البدنية تجاه المهنة والمجتمع</vt:lpstr>
      <vt:lpstr>واجبات معلم التربية البدنية تجاه الامكانات</vt:lpstr>
      <vt:lpstr>المراجع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خصائص وصفات معلم التربية البدنية وادواره</dc:title>
  <dc:creator>AA</dc:creator>
  <cp:lastModifiedBy>AA</cp:lastModifiedBy>
  <cp:revision>16</cp:revision>
  <dcterms:created xsi:type="dcterms:W3CDTF">2023-09-16T08:25:26Z</dcterms:created>
  <dcterms:modified xsi:type="dcterms:W3CDTF">2023-09-17T09:21:16Z</dcterms:modified>
</cp:coreProperties>
</file>