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2837-AD30-41B0-AB34-3A550D2BD0FA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 smtClean="0"/>
              <a:t>مقدمة في </a:t>
            </a:r>
            <a:r>
              <a:rPr lang="ar-SA" sz="4000" b="1" dirty="0"/>
              <a:t>علم التصنيف </a:t>
            </a:r>
            <a:r>
              <a:rPr lang="en-US" sz="4000" b="1" dirty="0" smtClean="0"/>
              <a:t>Taxonomy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r" rtl="1">
              <a:lnSpc>
                <a:spcPct val="100000"/>
              </a:lnSpc>
            </a:pPr>
            <a:r>
              <a:rPr lang="ar-SA" sz="3500" b="1" dirty="0"/>
              <a:t> ما هو علم التصنيف؟</a:t>
            </a:r>
          </a:p>
          <a:p>
            <a:pPr marL="914400" lvl="2" indent="0" algn="r" rtl="1">
              <a:lnSpc>
                <a:spcPct val="100000"/>
              </a:lnSpc>
              <a:buNone/>
            </a:pPr>
            <a:r>
              <a:rPr lang="ar-SA" sz="3500" dirty="0" smtClean="0"/>
              <a:t>هو </a:t>
            </a:r>
            <a:r>
              <a:rPr lang="ar-SA" sz="3500" dirty="0"/>
              <a:t>العلم المختص بوصف الكائنات الحية، و</a:t>
            </a:r>
            <a:r>
              <a:rPr lang="ar-SA" sz="3500" dirty="0" smtClean="0"/>
              <a:t>تسميتها</a:t>
            </a:r>
            <a:r>
              <a:rPr lang="ar-SA" sz="3500" dirty="0"/>
              <a:t>، وتصنيفها في مجموعات </a:t>
            </a:r>
            <a:r>
              <a:rPr lang="ar-SA" sz="3500" dirty="0" smtClean="0"/>
              <a:t>هرمية (تنظيم الكائنات الحية).</a:t>
            </a:r>
          </a:p>
          <a:p>
            <a:pPr lvl="2" algn="r" rtl="1">
              <a:lnSpc>
                <a:spcPct val="100000"/>
              </a:lnSpc>
            </a:pPr>
            <a:r>
              <a:rPr lang="ar-SA" sz="3500" dirty="0"/>
              <a:t>الهدف: فهم التنوع الحيوي </a:t>
            </a:r>
            <a:r>
              <a:rPr lang="ar-SA" sz="3500" dirty="0" smtClean="0"/>
              <a:t>الهائل </a:t>
            </a:r>
            <a:r>
              <a:rPr lang="ar-SA" sz="3500" dirty="0"/>
              <a:t>وتوثيقه، وربط الأنواع بعلاقاتها التطورية.</a:t>
            </a:r>
          </a:p>
          <a:p>
            <a:pPr lvl="2" algn="r" rtl="1">
              <a:lnSpc>
                <a:spcPct val="100000"/>
              </a:lnSpc>
            </a:pPr>
            <a:r>
              <a:rPr lang="ar-SA" sz="3500" dirty="0" smtClean="0"/>
              <a:t>يعتمد </a:t>
            </a:r>
            <a:r>
              <a:rPr lang="ar-SA" sz="3500" dirty="0"/>
              <a:t>على علم النظاميات </a:t>
            </a:r>
            <a:r>
              <a:rPr lang="en-US" sz="3500" dirty="0" smtClean="0"/>
              <a:t>Systematics </a:t>
            </a:r>
            <a:r>
              <a:rPr lang="ar-SA" sz="3500" dirty="0" smtClean="0"/>
              <a:t> الذي </a:t>
            </a:r>
            <a:r>
              <a:rPr lang="ar-SA" sz="3500" dirty="0"/>
              <a:t>يدرس العلاقات التطورية بين الكائنات</a:t>
            </a:r>
            <a:r>
              <a:rPr lang="ar-SA" sz="3500" dirty="0" smtClean="0"/>
              <a:t>.</a:t>
            </a:r>
            <a:endParaRPr lang="ar-SA" sz="3500" dirty="0"/>
          </a:p>
        </p:txBody>
      </p:sp>
    </p:spTree>
    <p:extLst>
      <p:ext uri="{BB962C8B-B14F-4D97-AF65-F5344CB8AC3E}">
        <p14:creationId xmlns:p14="http://schemas.microsoft.com/office/powerpoint/2010/main" val="12404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5159"/>
          </a:xfrm>
        </p:spPr>
        <p:txBody>
          <a:bodyPr>
            <a:normAutofit/>
          </a:bodyPr>
          <a:lstStyle/>
          <a:p>
            <a:pPr algn="ctr"/>
            <a:r>
              <a:rPr lang="ar-SA" sz="3600" b="1" dirty="0"/>
              <a:t>الطرق الحديثة في </a:t>
            </a:r>
            <a:r>
              <a:rPr lang="ar-SA" sz="3600" b="1" dirty="0" smtClean="0"/>
              <a:t>التصنيف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0655"/>
            <a:ext cx="10515600" cy="4880177"/>
          </a:xfrm>
        </p:spPr>
        <p:txBody>
          <a:bodyPr/>
          <a:lstStyle/>
          <a:p>
            <a:pPr algn="r" rtl="1"/>
            <a:r>
              <a:rPr lang="ar-SA" b="1" dirty="0"/>
              <a:t>أدوات </a:t>
            </a:r>
            <a:r>
              <a:rPr lang="ar-SA" b="1" dirty="0" smtClean="0"/>
              <a:t>العصر الجزيئي</a:t>
            </a:r>
            <a:r>
              <a:rPr lang="en-US" b="1" dirty="0" smtClean="0"/>
              <a:t> </a:t>
            </a:r>
            <a:r>
              <a:rPr lang="ar-SA" b="1" dirty="0" smtClean="0"/>
              <a:t> </a:t>
            </a:r>
            <a:endParaRPr lang="ar-SA" dirty="0"/>
          </a:p>
          <a:p>
            <a:pPr lvl="1" algn="just" rtl="1"/>
            <a:r>
              <a:rPr lang="ar-SA" sz="3000" b="1" dirty="0"/>
              <a:t>تسلسل الحمض النووي </a:t>
            </a:r>
            <a:r>
              <a:rPr lang="en-US" sz="3000" b="1" dirty="0" smtClean="0"/>
              <a:t>DNA Sequencing</a:t>
            </a:r>
            <a:r>
              <a:rPr lang="ar-SA" sz="3000" dirty="0" smtClean="0"/>
              <a:t>: قراءة </a:t>
            </a:r>
            <a:r>
              <a:rPr lang="ar-SA" sz="3000" dirty="0"/>
              <a:t>الشفرة الوراثية مباشرة.</a:t>
            </a:r>
          </a:p>
          <a:p>
            <a:pPr lvl="1" algn="just" rtl="1"/>
            <a:r>
              <a:rPr lang="ar-SA" sz="3000" b="1" dirty="0" err="1"/>
              <a:t>الباركود</a:t>
            </a:r>
            <a:r>
              <a:rPr lang="ar-SA" sz="3000" b="1" dirty="0"/>
              <a:t> الجيني </a:t>
            </a:r>
            <a:r>
              <a:rPr lang="en-US" sz="3000" b="1" dirty="0" smtClean="0"/>
              <a:t>DNA Barcoding</a:t>
            </a:r>
            <a:r>
              <a:rPr lang="en-US" sz="3000" dirty="0"/>
              <a:t> </a:t>
            </a:r>
            <a:r>
              <a:rPr lang="ar-SA" sz="3000" dirty="0" smtClean="0"/>
              <a:t>: استخدام </a:t>
            </a:r>
            <a:r>
              <a:rPr lang="ar-SA" sz="3000" dirty="0"/>
              <a:t>جزء صغير ومحدد من الجين </a:t>
            </a:r>
            <a:r>
              <a:rPr lang="ar-SA" sz="3000" dirty="0" smtClean="0"/>
              <a:t>مثل "جين </a:t>
            </a:r>
            <a:r>
              <a:rPr lang="en-US" sz="3000" dirty="0" smtClean="0"/>
              <a:t> </a:t>
            </a:r>
            <a:r>
              <a:rPr lang="en-US" sz="3000" b="1" dirty="0" smtClean="0"/>
              <a:t>ITS</a:t>
            </a:r>
            <a:r>
              <a:rPr lang="en-US" sz="3000" dirty="0" smtClean="0"/>
              <a:t> </a:t>
            </a:r>
            <a:r>
              <a:rPr lang="ar-SA" sz="3000" dirty="0" smtClean="0"/>
              <a:t>أو</a:t>
            </a:r>
            <a:r>
              <a:rPr lang="en-US" sz="3000" dirty="0" smtClean="0"/>
              <a:t> </a:t>
            </a:r>
            <a:r>
              <a:rPr lang="en-US" sz="3000" b="1" dirty="0" smtClean="0"/>
              <a:t>Cytochrome </a:t>
            </a:r>
            <a:r>
              <a:rPr lang="en-US" sz="3000" b="1" dirty="0"/>
              <a:t>b</a:t>
            </a:r>
            <a:r>
              <a:rPr lang="en-US" sz="3000" dirty="0"/>
              <a:t> </a:t>
            </a:r>
            <a:r>
              <a:rPr lang="ar-SA" sz="3000" dirty="0"/>
              <a:t> </a:t>
            </a:r>
            <a:r>
              <a:rPr lang="ar-SA" sz="3000" dirty="0" smtClean="0"/>
              <a:t>أو غيره" للتعرف </a:t>
            </a:r>
            <a:r>
              <a:rPr lang="ar-SA" sz="3000" dirty="0"/>
              <a:t>السريع على الأنواع، كأنه "</a:t>
            </a:r>
            <a:r>
              <a:rPr lang="ar-SA" sz="3000" dirty="0" err="1"/>
              <a:t>باركود</a:t>
            </a:r>
            <a:r>
              <a:rPr lang="ar-SA" sz="3000" dirty="0"/>
              <a:t>" المنتج.</a:t>
            </a:r>
          </a:p>
          <a:p>
            <a:pPr lvl="1" algn="just" rtl="1"/>
            <a:r>
              <a:rPr lang="ar-SA" sz="3000" b="1" dirty="0"/>
              <a:t>تحليل البروتينات </a:t>
            </a:r>
            <a:r>
              <a:rPr lang="en-US" sz="3000" b="1" dirty="0" smtClean="0"/>
              <a:t>Proteomics </a:t>
            </a:r>
            <a:r>
              <a:rPr lang="ar-SA" sz="3000" dirty="0" smtClean="0"/>
              <a:t>: مقارنة </a:t>
            </a:r>
            <a:r>
              <a:rPr lang="ar-SA" sz="3000" dirty="0"/>
              <a:t>أنواع وهياكل البروتينات.</a:t>
            </a:r>
          </a:p>
          <a:p>
            <a:pPr lvl="1" algn="just" rtl="1"/>
            <a:r>
              <a:rPr lang="ar-SA" sz="3000" b="1" dirty="0"/>
              <a:t>علم الجينوم </a:t>
            </a:r>
            <a:r>
              <a:rPr lang="ar-SA" sz="3000" b="1" dirty="0" smtClean="0"/>
              <a:t>المقارن </a:t>
            </a:r>
            <a:r>
              <a:rPr lang="en-US" sz="3000" b="1" dirty="0" smtClean="0"/>
              <a:t>Comparative Genomics</a:t>
            </a:r>
            <a:r>
              <a:rPr lang="ar-SA" sz="3000" dirty="0" smtClean="0"/>
              <a:t>: مقارنة </a:t>
            </a:r>
            <a:r>
              <a:rPr lang="ar-SA" sz="3000" dirty="0"/>
              <a:t>الجينوم الكامل بين الأنواع.</a:t>
            </a:r>
          </a:p>
          <a:p>
            <a:pPr algn="just" rtl="1"/>
            <a:r>
              <a:rPr lang="ar-SA" sz="3000" b="1" dirty="0"/>
              <a:t>مثال:</a:t>
            </a:r>
            <a:r>
              <a:rPr lang="ar-SA" sz="3000" dirty="0"/>
              <a:t> استخدام "</a:t>
            </a:r>
            <a:r>
              <a:rPr lang="ar-SA" sz="3000" dirty="0" err="1" smtClean="0"/>
              <a:t>الباركود</a:t>
            </a:r>
            <a:r>
              <a:rPr lang="ar-SA" sz="3000" dirty="0" smtClean="0"/>
              <a:t> </a:t>
            </a:r>
            <a:r>
              <a:rPr lang="ar-SA" sz="3000" dirty="0"/>
              <a:t>الجيني" للتمييز بين يرقات حشرات مختلفة يصعب تفريقها بالشكل.</a:t>
            </a:r>
          </a:p>
          <a:p>
            <a:pPr algn="r" rt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88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/>
          </a:bodyPr>
          <a:lstStyle/>
          <a:p>
            <a:pPr algn="ctr"/>
            <a:r>
              <a:rPr lang="ar-SA" sz="3500" b="1" dirty="0"/>
              <a:t>التصنيف وحماية التنوع </a:t>
            </a:r>
            <a:r>
              <a:rPr lang="ar-SA" sz="3500" b="1" dirty="0" smtClean="0"/>
              <a:t>الحيوي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7528"/>
            <a:ext cx="10515600" cy="5179435"/>
          </a:xfrm>
        </p:spPr>
        <p:txBody>
          <a:bodyPr>
            <a:normAutofit/>
          </a:bodyPr>
          <a:lstStyle/>
          <a:p>
            <a:pPr algn="just" rtl="1"/>
            <a:r>
              <a:rPr lang="ar-SA" sz="3500" b="1" dirty="0"/>
              <a:t>التصنيف في </a:t>
            </a:r>
            <a:r>
              <a:rPr lang="ar-SA" sz="3500" b="1" dirty="0" smtClean="0"/>
              <a:t>خدمة </a:t>
            </a:r>
            <a:r>
              <a:rPr lang="ar-SA" sz="3500" b="1" dirty="0"/>
              <a:t>الحفاظ على </a:t>
            </a:r>
            <a:r>
              <a:rPr lang="ar-SA" sz="3500" b="1" dirty="0" smtClean="0"/>
              <a:t>الأنواع </a:t>
            </a:r>
          </a:p>
          <a:p>
            <a:pPr algn="just" rtl="1"/>
            <a:r>
              <a:rPr lang="ar-SA" sz="3500" b="1" dirty="0"/>
              <a:t>تحديد الأولويات:</a:t>
            </a:r>
            <a:r>
              <a:rPr lang="ar-SA" sz="3500" dirty="0"/>
              <a:t> تصنيف الأنواع حسب درجة خطورة انقراضها (قائمة </a:t>
            </a:r>
            <a:r>
              <a:rPr lang="en-US" sz="3500" dirty="0"/>
              <a:t>IUCN </a:t>
            </a:r>
            <a:r>
              <a:rPr lang="ar-SA" sz="3500" dirty="0"/>
              <a:t>الحمراء).</a:t>
            </a:r>
          </a:p>
          <a:p>
            <a:pPr algn="just" rtl="1"/>
            <a:r>
              <a:rPr lang="ar-SA" sz="3500" b="1" dirty="0"/>
              <a:t>الأنواع </a:t>
            </a:r>
            <a:r>
              <a:rPr lang="ar-SA" sz="3500" b="1" dirty="0" smtClean="0"/>
              <a:t>الدخيلة</a:t>
            </a:r>
            <a:r>
              <a:rPr lang="en-US" sz="3500" b="1" dirty="0" smtClean="0"/>
              <a:t>Invasive Species</a:t>
            </a:r>
            <a:r>
              <a:rPr lang="en-US" sz="3500" dirty="0"/>
              <a:t> </a:t>
            </a:r>
            <a:r>
              <a:rPr lang="ar-SA" sz="3500" dirty="0" smtClean="0"/>
              <a:t> :التعرف </a:t>
            </a:r>
            <a:r>
              <a:rPr lang="ar-SA" sz="3500" dirty="0"/>
              <a:t>الدقيق على الأنواع الغازية لوضع خطط المكافحة.</a:t>
            </a:r>
          </a:p>
          <a:p>
            <a:pPr algn="just" rtl="1"/>
            <a:r>
              <a:rPr lang="ar-SA" sz="3500" b="1" dirty="0"/>
              <a:t>تخطيط المحميات:</a:t>
            </a:r>
            <a:r>
              <a:rPr lang="ar-SA" sz="3500" dirty="0"/>
              <a:t> فهم توزيع الأنواع يساعد في تحديد المناطق ذات الأهمية البيولوجية للحماية.</a:t>
            </a:r>
          </a:p>
          <a:p>
            <a:pPr marL="0" indent="0" algn="just" rtl="1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427289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/>
          </a:bodyPr>
          <a:lstStyle/>
          <a:p>
            <a:pPr algn="ctr"/>
            <a:r>
              <a:rPr lang="ar-SA" sz="3500" b="1" dirty="0" smtClean="0"/>
              <a:t>التصنيف </a:t>
            </a:r>
            <a:r>
              <a:rPr lang="ar-SA" sz="3500" b="1" dirty="0"/>
              <a:t>والتطبيقات </a:t>
            </a:r>
            <a:r>
              <a:rPr lang="ar-SA" sz="3500" b="1" dirty="0" smtClean="0"/>
              <a:t>الطبية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531"/>
            <a:ext cx="10515600" cy="5046432"/>
          </a:xfrm>
        </p:spPr>
        <p:txBody>
          <a:bodyPr>
            <a:normAutofit/>
          </a:bodyPr>
          <a:lstStyle/>
          <a:p>
            <a:pPr algn="just" rtl="1"/>
            <a:r>
              <a:rPr lang="ar-SA" sz="3500" b="1" dirty="0"/>
              <a:t>التصنيف في خدمة </a:t>
            </a:r>
            <a:r>
              <a:rPr lang="ar-SA" sz="3500" b="1" dirty="0" smtClean="0"/>
              <a:t>الطب </a:t>
            </a:r>
          </a:p>
          <a:p>
            <a:pPr algn="just" rtl="1"/>
            <a:r>
              <a:rPr lang="ar-SA" sz="3500" b="1" dirty="0"/>
              <a:t>علم الأوبئة:</a:t>
            </a:r>
            <a:r>
              <a:rPr lang="ar-SA" sz="3500" dirty="0"/>
              <a:t> تحديد النواقل الحيوانية للأمراض </a:t>
            </a:r>
            <a:r>
              <a:rPr lang="ar-SA" sz="3500" dirty="0" smtClean="0"/>
              <a:t>مثل </a:t>
            </a:r>
            <a:r>
              <a:rPr lang="ar-SA" sz="3500" dirty="0"/>
              <a:t>بعوضة </a:t>
            </a:r>
            <a:r>
              <a:rPr lang="en-US" sz="3500" i="1" dirty="0" err="1"/>
              <a:t>Aedes</a:t>
            </a:r>
            <a:r>
              <a:rPr lang="en-US" sz="3500" i="1" dirty="0"/>
              <a:t> </a:t>
            </a:r>
            <a:r>
              <a:rPr lang="en-US" sz="3500" i="1" dirty="0" err="1"/>
              <a:t>aegypti</a:t>
            </a:r>
            <a:r>
              <a:rPr lang="en-US" sz="3500" dirty="0"/>
              <a:t> </a:t>
            </a:r>
            <a:r>
              <a:rPr lang="ar-SA" sz="3500" dirty="0" smtClean="0"/>
              <a:t> الناقلة </a:t>
            </a:r>
            <a:r>
              <a:rPr lang="ar-SA" sz="3500" dirty="0"/>
              <a:t>لحمى الضنك </a:t>
            </a:r>
            <a:r>
              <a:rPr lang="ar-SA" sz="3500" dirty="0" err="1" smtClean="0"/>
              <a:t>وزيكا</a:t>
            </a:r>
            <a:r>
              <a:rPr lang="ar-SA" sz="3500" dirty="0" smtClean="0"/>
              <a:t>.</a:t>
            </a:r>
            <a:endParaRPr lang="ar-SA" sz="3500" dirty="0"/>
          </a:p>
          <a:p>
            <a:pPr algn="just" rtl="1"/>
            <a:r>
              <a:rPr lang="ar-SA" sz="3500" b="1" dirty="0"/>
              <a:t>علم الطفيليات:</a:t>
            </a:r>
            <a:r>
              <a:rPr lang="ar-SA" sz="3500" dirty="0"/>
              <a:t> تصنيف الديدان والطفيليات المسببة للأمراض للإنسان والحيوان.</a:t>
            </a:r>
          </a:p>
          <a:p>
            <a:pPr algn="just" rtl="1"/>
            <a:r>
              <a:rPr lang="ar-SA" sz="3500" b="1" dirty="0"/>
              <a:t>الأبحاث الطبية:</a:t>
            </a:r>
            <a:r>
              <a:rPr lang="ar-SA" sz="3500" dirty="0"/>
              <a:t> اختيار النماذج الحيوانية المناسبة للتجارب (مثل </a:t>
            </a:r>
            <a:r>
              <a:rPr lang="ar-SA" sz="3500" dirty="0" smtClean="0"/>
              <a:t>الفئران).</a:t>
            </a:r>
          </a:p>
          <a:p>
            <a:pPr algn="just" rtl="1"/>
            <a:r>
              <a:rPr lang="ar-SA" sz="3500" b="1" dirty="0" smtClean="0"/>
              <a:t>السموم </a:t>
            </a:r>
            <a:r>
              <a:rPr lang="ar-SA" sz="3500" b="1" dirty="0"/>
              <a:t>والأدوية:</a:t>
            </a:r>
            <a:r>
              <a:rPr lang="ar-SA" sz="3500" dirty="0"/>
              <a:t> تصنيف الثعابين والعقارب السامة لتطوير الأمصال المناسبة.</a:t>
            </a:r>
          </a:p>
          <a:p>
            <a:pPr algn="just" rtl="1"/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13211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pPr algn="ctr"/>
            <a:r>
              <a:rPr lang="ar-SA" sz="3500" b="1" dirty="0"/>
              <a:t>التصنيف </a:t>
            </a:r>
            <a:r>
              <a:rPr lang="ar-SA" sz="3500" b="1" dirty="0" smtClean="0"/>
              <a:t>والزراعة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153"/>
            <a:ext cx="10515600" cy="5162810"/>
          </a:xfrm>
        </p:spPr>
        <p:txBody>
          <a:bodyPr>
            <a:normAutofit/>
          </a:bodyPr>
          <a:lstStyle/>
          <a:p>
            <a:pPr algn="just" rtl="1"/>
            <a:r>
              <a:rPr lang="ar-SA" sz="3500" b="1" dirty="0"/>
              <a:t>التصنيف في خدمة </a:t>
            </a:r>
            <a:r>
              <a:rPr lang="ar-SA" sz="3500" b="1" dirty="0" smtClean="0"/>
              <a:t>الزراعة </a:t>
            </a:r>
          </a:p>
          <a:p>
            <a:pPr algn="just" rtl="1"/>
            <a:r>
              <a:rPr lang="ar-SA" sz="3500" b="1" dirty="0"/>
              <a:t>مكافحة الآفات:</a:t>
            </a:r>
            <a:r>
              <a:rPr lang="ar-SA" sz="3500" dirty="0"/>
              <a:t> التصنيف الدقيق للآفات الحشرية يساعد في اختيار المبيد أو طريقة المكافحة البيولوجية الفعالة.</a:t>
            </a:r>
          </a:p>
          <a:p>
            <a:pPr algn="just" rtl="1"/>
            <a:r>
              <a:rPr lang="ar-SA" sz="3500" b="1" dirty="0"/>
              <a:t>الأعداء </a:t>
            </a:r>
            <a:r>
              <a:rPr lang="ar-SA" sz="3500" b="1" dirty="0" smtClean="0"/>
              <a:t>الطبيعية:</a:t>
            </a:r>
            <a:r>
              <a:rPr lang="en-US" sz="3500" dirty="0"/>
              <a:t> </a:t>
            </a:r>
            <a:r>
              <a:rPr lang="ar-SA" sz="3500" dirty="0"/>
              <a:t>تحديد وتصنيف الحشرات المفترسة والطفيليات التي يمكن استخدامها في المكافحة الحيوية.</a:t>
            </a:r>
          </a:p>
          <a:p>
            <a:pPr algn="just" rtl="1"/>
            <a:r>
              <a:rPr lang="ar-SA" sz="3500" b="1" dirty="0"/>
              <a:t>التلقيح:</a:t>
            </a:r>
            <a:r>
              <a:rPr lang="ar-SA" sz="3500" dirty="0"/>
              <a:t> فهم أنواع النحل والحشرات الملقحة الأخرى الضرورية للمحاصيل.</a:t>
            </a:r>
          </a:p>
          <a:p>
            <a:pPr algn="just" rtl="1"/>
            <a:r>
              <a:rPr lang="ar-SA" sz="3500" b="1" dirty="0"/>
              <a:t>مثال:</a:t>
            </a:r>
            <a:r>
              <a:rPr lang="ar-SA" sz="3500" dirty="0"/>
              <a:t> الذبابة البيضاء </a:t>
            </a:r>
            <a:r>
              <a:rPr lang="ar-SA" sz="3500" dirty="0" smtClean="0"/>
              <a:t>ليست نوعاً واحداً، </a:t>
            </a:r>
            <a:r>
              <a:rPr lang="ar-SA" sz="3500" dirty="0"/>
              <a:t>بل مركب من أنواع </a:t>
            </a:r>
            <a:r>
              <a:rPr lang="ar-SA" sz="3500" dirty="0" smtClean="0"/>
              <a:t>تختلف </a:t>
            </a:r>
            <a:r>
              <a:rPr lang="ar-SA" sz="3500" dirty="0"/>
              <a:t>في مقاومتها للمبيدات وتفضيلها للنباتات.</a:t>
            </a:r>
          </a:p>
          <a:p>
            <a:pPr algn="just" rtl="1"/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29727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ar-SA" sz="3500" b="1" dirty="0"/>
              <a:t>المستقبل في علم </a:t>
            </a:r>
            <a:r>
              <a:rPr lang="ar-SA" sz="3500" b="1" dirty="0" smtClean="0"/>
              <a:t>التصنيف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7775"/>
            <a:ext cx="10515600" cy="5279188"/>
          </a:xfrm>
        </p:spPr>
        <p:txBody>
          <a:bodyPr/>
          <a:lstStyle/>
          <a:p>
            <a:pPr algn="just" rtl="1"/>
            <a:r>
              <a:rPr lang="ar-SA" sz="3000" b="1" dirty="0">
                <a:latin typeface="+mj-lt"/>
              </a:rPr>
              <a:t>تحليل الجينوم </a:t>
            </a:r>
            <a:r>
              <a:rPr lang="ar-SA" sz="3000" b="1" dirty="0" smtClean="0">
                <a:latin typeface="+mj-lt"/>
              </a:rPr>
              <a:t>الكامل</a:t>
            </a:r>
            <a:r>
              <a:rPr lang="en-US" sz="3000" b="1" dirty="0" smtClean="0">
                <a:latin typeface="+mj-lt"/>
              </a:rPr>
              <a:t>Whole-Genome Sequencing</a:t>
            </a:r>
            <a:r>
              <a:rPr lang="en-US" sz="3000" dirty="0">
                <a:latin typeface="+mj-lt"/>
              </a:rPr>
              <a:t> </a:t>
            </a:r>
            <a:r>
              <a:rPr lang="ar-SA" sz="3000" dirty="0" smtClean="0">
                <a:latin typeface="+mj-lt"/>
              </a:rPr>
              <a:t>: سيصبح </a:t>
            </a:r>
            <a:r>
              <a:rPr lang="ar-SA" sz="3000" dirty="0">
                <a:latin typeface="+mj-lt"/>
              </a:rPr>
              <a:t>أداة أساسية لتحديد العلاقات التطورية بدقة فائقة.</a:t>
            </a:r>
          </a:p>
          <a:p>
            <a:pPr algn="just" rtl="1"/>
            <a:r>
              <a:rPr lang="ar-SA" sz="3000" b="1" dirty="0">
                <a:latin typeface="+mj-lt"/>
              </a:rPr>
              <a:t>الذكاء </a:t>
            </a:r>
            <a:r>
              <a:rPr lang="ar-SA" sz="3000" b="1" dirty="0" smtClean="0">
                <a:latin typeface="+mj-lt"/>
              </a:rPr>
              <a:t>الاصطناعي</a:t>
            </a:r>
            <a:r>
              <a:rPr lang="en-US" sz="3000" b="1" dirty="0" smtClean="0">
                <a:latin typeface="+mj-lt"/>
              </a:rPr>
              <a:t>AI</a:t>
            </a:r>
            <a:r>
              <a:rPr lang="en-US" sz="3000" dirty="0">
                <a:latin typeface="+mj-lt"/>
              </a:rPr>
              <a:t> </a:t>
            </a:r>
            <a:r>
              <a:rPr lang="ar-SA" sz="3000" dirty="0" smtClean="0">
                <a:latin typeface="+mj-lt"/>
              </a:rPr>
              <a:t>: </a:t>
            </a:r>
            <a:r>
              <a:rPr lang="ar-SA" sz="3000" dirty="0" smtClean="0">
                <a:latin typeface="+mj-lt"/>
              </a:rPr>
              <a:t>استخدام </a:t>
            </a:r>
            <a:r>
              <a:rPr lang="ar-SA" sz="3000" dirty="0">
                <a:latin typeface="+mj-lt"/>
              </a:rPr>
              <a:t>خوارزميات التعلم الآلي للتعرف على الأنواع من الصور أو الأصوات.</a:t>
            </a:r>
          </a:p>
          <a:p>
            <a:pPr algn="just" rtl="1"/>
            <a:r>
              <a:rPr lang="ar-SA" sz="3000" b="1" dirty="0">
                <a:latin typeface="+mj-lt"/>
              </a:rPr>
              <a:t>علم التصنيف </a:t>
            </a:r>
            <a:r>
              <a:rPr lang="ar-SA" sz="3000" b="1" dirty="0" smtClean="0">
                <a:latin typeface="+mj-lt"/>
              </a:rPr>
              <a:t>الإلكتروني</a:t>
            </a:r>
            <a:r>
              <a:rPr lang="en-US" sz="3000" b="1" dirty="0" smtClean="0">
                <a:latin typeface="+mj-lt"/>
              </a:rPr>
              <a:t>E-Taxonomy</a:t>
            </a:r>
            <a:r>
              <a:rPr lang="en-US" sz="3000" dirty="0">
                <a:latin typeface="+mj-lt"/>
              </a:rPr>
              <a:t> </a:t>
            </a:r>
            <a:r>
              <a:rPr lang="ar-SA" sz="3000" dirty="0" smtClean="0">
                <a:latin typeface="+mj-lt"/>
              </a:rPr>
              <a:t>: قواعد </a:t>
            </a:r>
            <a:r>
              <a:rPr lang="ar-SA" sz="3000" dirty="0">
                <a:latin typeface="+mj-lt"/>
              </a:rPr>
              <a:t>بيانات عالمية مفتوحة ومتاحة عبر الإنترنت.</a:t>
            </a:r>
          </a:p>
          <a:p>
            <a:pPr algn="just" rtl="1"/>
            <a:r>
              <a:rPr lang="ar-SA" sz="3000" b="1" dirty="0">
                <a:latin typeface="+mj-lt"/>
              </a:rPr>
              <a:t>مشاركة </a:t>
            </a:r>
            <a:r>
              <a:rPr lang="ar-SA" sz="3000" b="1" dirty="0" smtClean="0">
                <a:latin typeface="+mj-lt"/>
              </a:rPr>
              <a:t>المواطنين</a:t>
            </a:r>
            <a:r>
              <a:rPr lang="en-US" sz="3000" dirty="0">
                <a:latin typeface="+mj-lt"/>
              </a:rPr>
              <a:t> </a:t>
            </a:r>
            <a:r>
              <a:rPr lang="ar-SA" sz="3000" dirty="0" smtClean="0">
                <a:latin typeface="+mj-lt"/>
              </a:rPr>
              <a:t>: استخدام </a:t>
            </a:r>
            <a:r>
              <a:rPr lang="ar-SA" sz="3000" dirty="0">
                <a:latin typeface="+mj-lt"/>
              </a:rPr>
              <a:t>تطبيقات </a:t>
            </a:r>
            <a:r>
              <a:rPr lang="ar-SA" sz="3000" dirty="0" smtClean="0">
                <a:latin typeface="+mj-lt"/>
              </a:rPr>
              <a:t>الهواتف مثل </a:t>
            </a:r>
            <a:r>
              <a:rPr lang="en-US" sz="3000" dirty="0" err="1" smtClean="0">
                <a:latin typeface="+mj-lt"/>
              </a:rPr>
              <a:t>iNaturalist</a:t>
            </a:r>
            <a:r>
              <a:rPr lang="en-US" sz="3000" dirty="0" smtClean="0">
                <a:latin typeface="+mj-lt"/>
              </a:rPr>
              <a:t> </a:t>
            </a:r>
            <a:r>
              <a:rPr lang="ar-SA" sz="3000" dirty="0" smtClean="0">
                <a:latin typeface="+mj-lt"/>
              </a:rPr>
              <a:t> لجمع </a:t>
            </a:r>
            <a:r>
              <a:rPr lang="ar-SA" sz="3000" dirty="0">
                <a:latin typeface="+mj-lt"/>
              </a:rPr>
              <a:t>بيانات تصنيفية من عامة الناس.</a:t>
            </a:r>
          </a:p>
          <a:p>
            <a:pPr algn="r" rtl="1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6276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/>
              <a:t>أهمية تصنيف </a:t>
            </a:r>
            <a:r>
              <a:rPr lang="ar-SA" sz="4000" b="1" dirty="0" smtClean="0"/>
              <a:t>الحيوانات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/>
          </a:bodyPr>
          <a:lstStyle/>
          <a:p>
            <a:pPr algn="r" rtl="1"/>
            <a:r>
              <a:rPr lang="ar-SA" sz="3500" b="1" dirty="0"/>
              <a:t>لماذا نصنف الحيوانات</a:t>
            </a:r>
            <a:r>
              <a:rPr lang="ar-SA" sz="3500" b="1" dirty="0" smtClean="0"/>
              <a:t>؟</a:t>
            </a:r>
          </a:p>
          <a:p>
            <a:pPr algn="r" rtl="1"/>
            <a:r>
              <a:rPr lang="ar-SA" sz="3500" b="1" dirty="0"/>
              <a:t>التنظيم:</a:t>
            </a:r>
            <a:r>
              <a:rPr lang="ar-SA" sz="3500" dirty="0"/>
              <a:t> تنظيم أكثر من 1.6 مليون نوع حيواني موصوف.</a:t>
            </a:r>
          </a:p>
          <a:p>
            <a:pPr algn="r" rtl="1"/>
            <a:r>
              <a:rPr lang="ar-SA" sz="3500" b="1" dirty="0"/>
              <a:t>التواصل العلمي:</a:t>
            </a:r>
            <a:r>
              <a:rPr lang="ar-SA" sz="3500" dirty="0"/>
              <a:t> استخدام أسماء موحدة </a:t>
            </a:r>
            <a:r>
              <a:rPr lang="ar-SA" sz="3500" dirty="0" smtClean="0"/>
              <a:t>عالميًا.</a:t>
            </a:r>
            <a:endParaRPr lang="ar-SA" sz="3500" dirty="0"/>
          </a:p>
          <a:p>
            <a:pPr algn="r" rtl="1"/>
            <a:r>
              <a:rPr lang="ar-SA" sz="3500" b="1" dirty="0"/>
              <a:t>دعم العلوم الأخرى:</a:t>
            </a:r>
            <a:r>
              <a:rPr lang="ar-SA" sz="3500" dirty="0"/>
              <a:t> أساسي في حماية الأنواع المهددة، الطب البيطري، الزراعة، وعلم البيئة.</a:t>
            </a:r>
          </a:p>
          <a:p>
            <a:pPr algn="r" rtl="1"/>
            <a:r>
              <a:rPr lang="ar-SA" sz="3500" b="1" dirty="0"/>
              <a:t>مثال:</a:t>
            </a:r>
            <a:r>
              <a:rPr lang="ar-SA" sz="3500" dirty="0"/>
              <a:t> تصنيف بعوضة </a:t>
            </a:r>
            <a:r>
              <a:rPr lang="en-US" sz="3500" i="1" dirty="0"/>
              <a:t>Anopheles </a:t>
            </a:r>
            <a:r>
              <a:rPr lang="en-US" sz="3500" i="1" dirty="0" err="1"/>
              <a:t>gambiae</a:t>
            </a:r>
            <a:r>
              <a:rPr lang="en-US" sz="3500" dirty="0"/>
              <a:t> </a:t>
            </a:r>
            <a:r>
              <a:rPr lang="ar-SA" sz="3500" dirty="0" smtClean="0"/>
              <a:t> بدقة </a:t>
            </a:r>
            <a:r>
              <a:rPr lang="ar-SA" sz="3500" dirty="0"/>
              <a:t>يساعد في استهدافها لمكافحة الملاريا.</a:t>
            </a:r>
          </a:p>
          <a:p>
            <a:pPr marL="0" indent="0" algn="r" rtl="1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36859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578" y="15991"/>
            <a:ext cx="10515600" cy="964911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/>
              <a:t>تطور علم التصنيف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8394"/>
            <a:ext cx="10515600" cy="5528570"/>
          </a:xfrm>
        </p:spPr>
        <p:txBody>
          <a:bodyPr/>
          <a:lstStyle/>
          <a:p>
            <a:pPr algn="r" rtl="1"/>
            <a:r>
              <a:rPr lang="ar-SA" b="1" dirty="0"/>
              <a:t>أرسطو (384-322 ق.م):</a:t>
            </a:r>
            <a:r>
              <a:rPr lang="ar-SA" dirty="0"/>
              <a:t> أول من صنف الكائنات بناءً </a:t>
            </a:r>
            <a:r>
              <a:rPr lang="ar-SA" dirty="0" smtClean="0"/>
              <a:t>على طرق الحياة والتراكيب والمظهر (متغيرة وثابتة درجة الحرارة).</a:t>
            </a:r>
          </a:p>
          <a:p>
            <a:pPr algn="r" rtl="1"/>
            <a:r>
              <a:rPr lang="ar-SA" b="1" dirty="0" smtClean="0"/>
              <a:t>جون </a:t>
            </a:r>
            <a:r>
              <a:rPr lang="ar-SA" b="1" dirty="0" err="1" smtClean="0"/>
              <a:t>راى</a:t>
            </a:r>
            <a:r>
              <a:rPr lang="ar-SA" b="1" dirty="0" smtClean="0"/>
              <a:t> (1705-1627): </a:t>
            </a:r>
            <a:r>
              <a:rPr lang="ar-SA" dirty="0" smtClean="0"/>
              <a:t>تشابهات واختلافات وتعريف للنوع.</a:t>
            </a:r>
            <a:endParaRPr lang="ar-SA" b="1" dirty="0"/>
          </a:p>
          <a:p>
            <a:pPr algn="r" rtl="1"/>
            <a:r>
              <a:rPr lang="ar-SA" b="1" dirty="0"/>
              <a:t>كارل </a:t>
            </a:r>
            <a:r>
              <a:rPr lang="ar-SA" b="1" dirty="0" err="1"/>
              <a:t>لينيوس</a:t>
            </a:r>
            <a:r>
              <a:rPr lang="ar-SA" b="1" dirty="0"/>
              <a:t> (القرن 18):</a:t>
            </a:r>
            <a:r>
              <a:rPr lang="ar-SA" dirty="0"/>
              <a:t> مؤسس النظام الحديث، وضع نظام التسمية الثنائية </a:t>
            </a:r>
            <a:r>
              <a:rPr lang="en-US" dirty="0" smtClean="0"/>
              <a:t>Binomial Nomenclature</a:t>
            </a:r>
            <a:endParaRPr lang="ar-SA" dirty="0" smtClean="0"/>
          </a:p>
          <a:p>
            <a:pPr algn="r" rtl="1"/>
            <a:r>
              <a:rPr lang="ar-SA" b="1" dirty="0" smtClean="0"/>
              <a:t>العصر </a:t>
            </a:r>
            <a:r>
              <a:rPr lang="ar-SA" b="1" dirty="0"/>
              <a:t>الحديث (القرن 20 وما بعده):</a:t>
            </a:r>
            <a:r>
              <a:rPr lang="ar-SA" dirty="0"/>
              <a:t> إدخال الأدلة الوراثية </a:t>
            </a:r>
            <a:r>
              <a:rPr lang="ar-SA" dirty="0" smtClean="0"/>
              <a:t> </a:t>
            </a:r>
            <a:r>
              <a:rPr lang="en-US" dirty="0" smtClean="0"/>
              <a:t>DNA </a:t>
            </a:r>
            <a:r>
              <a:rPr lang="ar-SA" dirty="0" smtClean="0"/>
              <a:t> و </a:t>
            </a:r>
            <a:r>
              <a:rPr lang="en-US" dirty="0" smtClean="0"/>
              <a:t>RNA</a:t>
            </a:r>
            <a:r>
              <a:rPr lang="ar-SA" dirty="0" smtClean="0"/>
              <a:t> أحدث </a:t>
            </a:r>
            <a:r>
              <a:rPr lang="ar-SA" dirty="0"/>
              <a:t>ثورة في التصنيف.</a:t>
            </a:r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7" b="-1"/>
          <a:stretch/>
        </p:blipFill>
        <p:spPr>
          <a:xfrm>
            <a:off x="0" y="3392681"/>
            <a:ext cx="6813665" cy="346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7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5406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مستويات التصنيف الأساسية</a:t>
            </a:r>
            <a:br>
              <a:rPr lang="ar-SA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532"/>
            <a:ext cx="10515600" cy="5046431"/>
          </a:xfrm>
        </p:spPr>
        <p:txBody>
          <a:bodyPr/>
          <a:lstStyle/>
          <a:p>
            <a:pPr algn="r" rtl="1">
              <a:lnSpc>
                <a:spcPct val="100000"/>
              </a:lnSpc>
            </a:pPr>
            <a:r>
              <a:rPr lang="ar-SA" b="1" dirty="0"/>
              <a:t> </a:t>
            </a:r>
            <a:r>
              <a:rPr lang="ar-SA" sz="3200" b="1" dirty="0"/>
              <a:t>هرم </a:t>
            </a:r>
            <a:r>
              <a:rPr lang="ar-SA" sz="3200" b="1" dirty="0" smtClean="0"/>
              <a:t>التصنيف</a:t>
            </a:r>
          </a:p>
          <a:p>
            <a:pPr algn="r" rtl="1">
              <a:lnSpc>
                <a:spcPct val="100000"/>
              </a:lnSpc>
            </a:pPr>
            <a:r>
              <a:rPr lang="ar-SA" sz="3200" dirty="0"/>
              <a:t>مملكة </a:t>
            </a:r>
            <a:r>
              <a:rPr lang="en-US" sz="3200" dirty="0" smtClean="0"/>
              <a:t>Kingdom</a:t>
            </a:r>
            <a:endParaRPr lang="ar-SA" sz="3200" dirty="0" smtClean="0"/>
          </a:p>
          <a:p>
            <a:pPr algn="r" rtl="1">
              <a:lnSpc>
                <a:spcPct val="100000"/>
              </a:lnSpc>
            </a:pPr>
            <a:r>
              <a:rPr lang="ar-SA" sz="3200" dirty="0" smtClean="0"/>
              <a:t>شعبة </a:t>
            </a:r>
            <a:r>
              <a:rPr lang="en-US" sz="3200" dirty="0" smtClean="0"/>
              <a:t>Phylum</a:t>
            </a:r>
            <a:endParaRPr lang="en-US" sz="3200" dirty="0"/>
          </a:p>
          <a:p>
            <a:pPr algn="r" rtl="1">
              <a:lnSpc>
                <a:spcPct val="100000"/>
              </a:lnSpc>
            </a:pPr>
            <a:r>
              <a:rPr lang="ar-SA" sz="3200" dirty="0"/>
              <a:t>طائفة </a:t>
            </a:r>
            <a:r>
              <a:rPr lang="en-US" sz="3200" dirty="0" smtClean="0"/>
              <a:t>Class</a:t>
            </a:r>
            <a:endParaRPr lang="en-US" sz="3200" dirty="0"/>
          </a:p>
          <a:p>
            <a:pPr algn="r" rtl="1">
              <a:lnSpc>
                <a:spcPct val="100000"/>
              </a:lnSpc>
            </a:pPr>
            <a:r>
              <a:rPr lang="ar-SA" sz="3200" dirty="0"/>
              <a:t>رتبة </a:t>
            </a:r>
            <a:r>
              <a:rPr lang="en-US" sz="3200" dirty="0" smtClean="0"/>
              <a:t>Order</a:t>
            </a:r>
            <a:endParaRPr lang="en-US" sz="3200" dirty="0"/>
          </a:p>
          <a:p>
            <a:pPr algn="r" rtl="1">
              <a:lnSpc>
                <a:spcPct val="100000"/>
              </a:lnSpc>
            </a:pPr>
            <a:r>
              <a:rPr lang="ar-SA" sz="3200" dirty="0"/>
              <a:t>فصيلة </a:t>
            </a:r>
            <a:r>
              <a:rPr lang="en-US" sz="3200" dirty="0" smtClean="0"/>
              <a:t>Family</a:t>
            </a:r>
            <a:endParaRPr lang="ar-SA" sz="3200" dirty="0" smtClean="0"/>
          </a:p>
          <a:p>
            <a:pPr algn="r" rtl="1">
              <a:lnSpc>
                <a:spcPct val="100000"/>
              </a:lnSpc>
            </a:pPr>
            <a:r>
              <a:rPr lang="ar-SA" sz="3200" dirty="0" smtClean="0"/>
              <a:t>جنس </a:t>
            </a:r>
            <a:r>
              <a:rPr lang="en-US" sz="3200" dirty="0" smtClean="0"/>
              <a:t>Genus</a:t>
            </a:r>
            <a:endParaRPr lang="en-US" sz="3200" dirty="0"/>
          </a:p>
          <a:p>
            <a:pPr algn="r" rtl="1">
              <a:lnSpc>
                <a:spcPct val="100000"/>
              </a:lnSpc>
            </a:pPr>
            <a:r>
              <a:rPr lang="ar-SA" sz="3200" dirty="0"/>
              <a:t>نوع </a:t>
            </a:r>
            <a:r>
              <a:rPr lang="en-US" sz="3200" dirty="0" smtClean="0"/>
              <a:t>Species</a:t>
            </a:r>
            <a:endParaRPr lang="en-US" sz="3200" dirty="0"/>
          </a:p>
          <a:p>
            <a:pPr algn="l"/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03" y="747829"/>
            <a:ext cx="7191895" cy="575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8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مفهوم النوع</a:t>
            </a:r>
            <a:br>
              <a:rPr lang="ar-SA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11353800" cy="5811837"/>
          </a:xfrm>
        </p:spPr>
        <p:txBody>
          <a:bodyPr/>
          <a:lstStyle/>
          <a:p>
            <a:pPr algn="r" rtl="1"/>
            <a:r>
              <a:rPr lang="ar-SA" b="1" dirty="0" smtClean="0"/>
              <a:t>ما هو النوع؟</a:t>
            </a:r>
            <a:endParaRPr lang="en-US" b="1" dirty="0" smtClean="0"/>
          </a:p>
          <a:p>
            <a:pPr marL="0" indent="0" algn="r" rtl="1">
              <a:buNone/>
            </a:pPr>
            <a:r>
              <a:rPr lang="ar-SA" dirty="0" smtClean="0"/>
              <a:t>هو</a:t>
            </a:r>
            <a:r>
              <a:rPr lang="ar-SA" dirty="0"/>
              <a:t> مجموعة من الأفراد قادرون على التزاوج فيما بينهم وإنتاج نسل خصب في الظروف الطبيعية.</a:t>
            </a:r>
          </a:p>
          <a:p>
            <a:pPr algn="r" rtl="1"/>
            <a:r>
              <a:rPr lang="ar-SA" b="1" dirty="0"/>
              <a:t>التعريف </a:t>
            </a:r>
            <a:r>
              <a:rPr lang="ar-SA" b="1" dirty="0" err="1"/>
              <a:t>المورفولوجي</a:t>
            </a:r>
            <a:r>
              <a:rPr lang="ar-SA" b="1" dirty="0"/>
              <a:t>:</a:t>
            </a:r>
            <a:r>
              <a:rPr lang="ar-SA" dirty="0"/>
              <a:t> يعتمد على التشابه في الشكل والبنية.</a:t>
            </a:r>
          </a:p>
          <a:p>
            <a:pPr algn="r" rtl="1"/>
            <a:r>
              <a:rPr lang="ar-SA" b="1" dirty="0"/>
              <a:t>التعريف الوراثي:</a:t>
            </a:r>
            <a:r>
              <a:rPr lang="ar-SA" dirty="0"/>
              <a:t> يعتمد على درجة التشابه في المادة الوراثية </a:t>
            </a:r>
            <a:r>
              <a:rPr lang="en-US" dirty="0" smtClean="0"/>
              <a:t>DNA</a:t>
            </a:r>
            <a:r>
              <a:rPr lang="ar-SA" dirty="0" smtClean="0"/>
              <a:t>.</a:t>
            </a:r>
            <a:endParaRPr lang="en-US" dirty="0"/>
          </a:p>
          <a:p>
            <a:pPr algn="r" rtl="1"/>
            <a:r>
              <a:rPr lang="ar-SA" b="1" dirty="0"/>
              <a:t>مثال:</a:t>
            </a:r>
            <a:r>
              <a:rPr lang="ar-SA" dirty="0"/>
              <a:t> الحصان والحمار نوعان مختلفان لأنهما ينتجان نسلاً عقيماً </a:t>
            </a:r>
            <a:r>
              <a:rPr lang="ar-SA" dirty="0" smtClean="0"/>
              <a:t>(البغل). </a:t>
            </a:r>
            <a:endParaRPr lang="ar-SA" dirty="0"/>
          </a:p>
          <a:p>
            <a:pPr algn="r" rtl="1"/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600" y="2892830"/>
            <a:ext cx="6985000" cy="380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56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2526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التسمية الثنائية</a:t>
            </a:r>
            <a:br>
              <a:rPr lang="ar-SA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3" y="947652"/>
            <a:ext cx="11222181" cy="5229311"/>
          </a:xfrm>
        </p:spPr>
        <p:txBody>
          <a:bodyPr>
            <a:normAutofit/>
          </a:bodyPr>
          <a:lstStyle/>
          <a:p>
            <a:pPr algn="just" rtl="1"/>
            <a:r>
              <a:rPr lang="ar-SA" sz="3600" b="1" dirty="0" smtClean="0"/>
              <a:t> لغة العلم الموحدة</a:t>
            </a:r>
          </a:p>
          <a:p>
            <a:pPr lvl="1" algn="just" rtl="1"/>
            <a:r>
              <a:rPr lang="ar-SA" sz="3600" dirty="0" smtClean="0"/>
              <a:t>نظام </a:t>
            </a:r>
            <a:r>
              <a:rPr lang="ar-SA" sz="3600" dirty="0"/>
              <a:t>عالمي وضعه </a:t>
            </a:r>
            <a:r>
              <a:rPr lang="ar-SA" sz="3600" dirty="0" err="1"/>
              <a:t>لينيوس</a:t>
            </a:r>
            <a:r>
              <a:rPr lang="ar-SA" sz="3600" dirty="0"/>
              <a:t> لتسمية كل نوع.</a:t>
            </a:r>
          </a:p>
          <a:p>
            <a:pPr lvl="1" algn="just" rtl="1"/>
            <a:r>
              <a:rPr lang="ar-SA" sz="3600" dirty="0"/>
              <a:t>يتكون من كلمتين لاتينيتين: </a:t>
            </a:r>
            <a:r>
              <a:rPr lang="ar-SA" sz="3600" b="1" dirty="0"/>
              <a:t>اسم الجنس </a:t>
            </a:r>
            <a:r>
              <a:rPr lang="en-US" sz="3600" b="1" dirty="0" smtClean="0"/>
              <a:t>Genus</a:t>
            </a:r>
            <a:r>
              <a:rPr lang="ar-SA" sz="3600" b="1" dirty="0" smtClean="0"/>
              <a:t> </a:t>
            </a:r>
            <a:r>
              <a:rPr lang="en-US" sz="3600" dirty="0"/>
              <a:t>+ </a:t>
            </a:r>
            <a:r>
              <a:rPr lang="ar-SA" sz="3600" b="1" dirty="0" smtClean="0"/>
              <a:t>اسم </a:t>
            </a:r>
            <a:r>
              <a:rPr lang="ar-SA" sz="3600" b="1" dirty="0"/>
              <a:t>النوع </a:t>
            </a:r>
            <a:r>
              <a:rPr lang="en-US" sz="3600" b="1" dirty="0" smtClean="0"/>
              <a:t>species</a:t>
            </a:r>
            <a:r>
              <a:rPr lang="ar-SA" sz="3600" b="1" dirty="0" smtClean="0"/>
              <a:t>.</a:t>
            </a:r>
            <a:endParaRPr lang="en-US" sz="3600" dirty="0"/>
          </a:p>
          <a:p>
            <a:pPr lvl="1" algn="just" rtl="1"/>
            <a:r>
              <a:rPr lang="ar-SA" sz="3600" b="1" dirty="0"/>
              <a:t>قواعد الكتابة:</a:t>
            </a:r>
            <a:r>
              <a:rPr lang="ar-SA" sz="3600" dirty="0"/>
              <a:t> يُكتب بخط مائل </a:t>
            </a:r>
            <a:r>
              <a:rPr lang="ar-SA" sz="3600" dirty="0" smtClean="0"/>
              <a:t> </a:t>
            </a:r>
            <a:r>
              <a:rPr lang="en-US" sz="3600" i="1" dirty="0" smtClean="0"/>
              <a:t>Italic</a:t>
            </a:r>
            <a:r>
              <a:rPr lang="en-US" sz="3600" dirty="0" smtClean="0"/>
              <a:t> </a:t>
            </a:r>
            <a:r>
              <a:rPr lang="ar-SA" sz="3600" dirty="0" smtClean="0"/>
              <a:t> الحرف </a:t>
            </a:r>
            <a:r>
              <a:rPr lang="ar-SA" sz="3600" dirty="0"/>
              <a:t>الأول من الجنس كبير، وبقية الحروف صغيرة.</a:t>
            </a:r>
          </a:p>
          <a:p>
            <a:pPr lvl="1" algn="just" rtl="1"/>
            <a:r>
              <a:rPr lang="ar-SA" sz="3600" b="1" dirty="0"/>
              <a:t>أمثلة:</a:t>
            </a:r>
            <a:r>
              <a:rPr lang="ar-SA" sz="3600" dirty="0"/>
              <a:t> الإنسان </a:t>
            </a:r>
            <a:r>
              <a:rPr lang="en-US" sz="3600" i="1" dirty="0" smtClean="0"/>
              <a:t>Homo sapiens</a:t>
            </a:r>
            <a:r>
              <a:rPr lang="en-US" sz="3600" dirty="0" smtClean="0"/>
              <a:t>، </a:t>
            </a:r>
            <a:r>
              <a:rPr lang="ar-SA" sz="3600" dirty="0" smtClean="0"/>
              <a:t>المها العربي </a:t>
            </a:r>
            <a:r>
              <a:rPr lang="en-US" sz="3600" i="1" dirty="0"/>
              <a:t>Arabian </a:t>
            </a:r>
            <a:r>
              <a:rPr lang="en-US" sz="3600" i="1" dirty="0" err="1"/>
              <a:t>oryx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407387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2031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dirty="0"/>
              <a:t>معايير تصنيف الحيوانات</a:t>
            </a:r>
            <a:br>
              <a:rPr lang="ar-SA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778"/>
            <a:ext cx="10515600" cy="5146185"/>
          </a:xfrm>
        </p:spPr>
        <p:txBody>
          <a:bodyPr/>
          <a:lstStyle/>
          <a:p>
            <a:pPr algn="r" rtl="1"/>
            <a:r>
              <a:rPr lang="ar-SA" sz="3500" b="1" dirty="0">
                <a:latin typeface="Arial (Body)"/>
              </a:rPr>
              <a:t>على أي أساس يتم </a:t>
            </a:r>
            <a:r>
              <a:rPr lang="ar-SA" sz="3500" b="1" dirty="0" smtClean="0">
                <a:latin typeface="Arial (Body)"/>
              </a:rPr>
              <a:t>التصنيف؟ </a:t>
            </a:r>
          </a:p>
          <a:p>
            <a:pPr algn="r" rtl="1"/>
            <a:r>
              <a:rPr lang="ar-SA" sz="3500" b="1" dirty="0">
                <a:latin typeface="Arial (Body)"/>
              </a:rPr>
              <a:t>المظهر الخارجي </a:t>
            </a:r>
            <a:r>
              <a:rPr lang="en-US" sz="3500" b="1" dirty="0" smtClean="0">
                <a:latin typeface="Arial (Body)"/>
              </a:rPr>
              <a:t>Morphology</a:t>
            </a:r>
            <a:r>
              <a:rPr lang="en-US" sz="3500" dirty="0">
                <a:latin typeface="Arial (Body)"/>
              </a:rPr>
              <a:t> </a:t>
            </a:r>
            <a:r>
              <a:rPr lang="ar-SA" sz="3500" dirty="0" smtClean="0">
                <a:latin typeface="Arial (Body)"/>
              </a:rPr>
              <a:t>: شكل </a:t>
            </a:r>
            <a:r>
              <a:rPr lang="ar-SA" sz="3500" dirty="0">
                <a:latin typeface="Arial (Body)"/>
              </a:rPr>
              <a:t>الجسم، عدد الأطراف، وجود الأجنحة.</a:t>
            </a:r>
          </a:p>
          <a:p>
            <a:pPr algn="r" rtl="1"/>
            <a:r>
              <a:rPr lang="ar-SA" sz="3500" b="1" dirty="0">
                <a:latin typeface="Arial (Body)"/>
              </a:rPr>
              <a:t>التشريح الداخلي </a:t>
            </a:r>
            <a:r>
              <a:rPr lang="en-US" sz="3500" b="1" dirty="0" smtClean="0">
                <a:latin typeface="Arial (Body)"/>
              </a:rPr>
              <a:t>Anatomy</a:t>
            </a:r>
            <a:r>
              <a:rPr lang="en-US" sz="3500" dirty="0">
                <a:latin typeface="Arial (Body)"/>
              </a:rPr>
              <a:t> </a:t>
            </a:r>
            <a:r>
              <a:rPr lang="ar-SA" sz="3500" dirty="0" smtClean="0">
                <a:latin typeface="Arial (Body)"/>
              </a:rPr>
              <a:t>: بنية </a:t>
            </a:r>
            <a:r>
              <a:rPr lang="ar-SA" sz="3500" dirty="0">
                <a:latin typeface="Arial (Body)"/>
              </a:rPr>
              <a:t>الهيكل العظمي، تركيب الأعضاء.</a:t>
            </a:r>
          </a:p>
          <a:p>
            <a:pPr algn="r" rtl="1"/>
            <a:r>
              <a:rPr lang="ar-SA" sz="3500" b="1" dirty="0">
                <a:latin typeface="Arial (Body)"/>
              </a:rPr>
              <a:t>علم </a:t>
            </a:r>
            <a:r>
              <a:rPr lang="ar-SA" sz="3500" b="1" dirty="0" smtClean="0">
                <a:latin typeface="Arial (Body)"/>
              </a:rPr>
              <a:t>الأجنة</a:t>
            </a:r>
            <a:r>
              <a:rPr lang="en-US" sz="3500" b="1" dirty="0" smtClean="0">
                <a:latin typeface="Arial (Body)"/>
              </a:rPr>
              <a:t>Embryology</a:t>
            </a:r>
            <a:r>
              <a:rPr lang="en-US" sz="3500" dirty="0">
                <a:latin typeface="Arial (Body)"/>
              </a:rPr>
              <a:t> </a:t>
            </a:r>
            <a:r>
              <a:rPr lang="ar-SA" sz="3500" dirty="0" smtClean="0">
                <a:latin typeface="Arial (Body)"/>
              </a:rPr>
              <a:t>: مراحل </a:t>
            </a:r>
            <a:r>
              <a:rPr lang="ar-SA" sz="3500" dirty="0">
                <a:latin typeface="Arial (Body)"/>
              </a:rPr>
              <a:t>التطور الجنيني.</a:t>
            </a:r>
          </a:p>
          <a:p>
            <a:pPr algn="r" rtl="1"/>
            <a:r>
              <a:rPr lang="ar-SA" sz="3500" b="1" dirty="0" smtClean="0">
                <a:latin typeface="Arial (Body)"/>
              </a:rPr>
              <a:t>السلوك</a:t>
            </a:r>
            <a:r>
              <a:rPr lang="en-US" sz="3500" b="1" dirty="0" smtClean="0">
                <a:latin typeface="Arial (Body)"/>
              </a:rPr>
              <a:t>Behavior </a:t>
            </a:r>
            <a:r>
              <a:rPr lang="en-US" sz="3500" dirty="0">
                <a:latin typeface="Arial (Body)"/>
              </a:rPr>
              <a:t> </a:t>
            </a:r>
            <a:r>
              <a:rPr lang="ar-SA" sz="3500" dirty="0" smtClean="0">
                <a:latin typeface="Arial (Body)"/>
              </a:rPr>
              <a:t>: طرق </a:t>
            </a:r>
            <a:r>
              <a:rPr lang="ar-SA" sz="3500" dirty="0">
                <a:latin typeface="Arial (Body)"/>
              </a:rPr>
              <a:t>التزاوج، البحث عن الغذاء، الهجرة.</a:t>
            </a:r>
          </a:p>
          <a:p>
            <a:pPr algn="r" rtl="1"/>
            <a:r>
              <a:rPr lang="ar-SA" sz="3500" b="1" dirty="0">
                <a:latin typeface="Arial (Body)"/>
              </a:rPr>
              <a:t>الوراثة الجزيئية </a:t>
            </a:r>
            <a:r>
              <a:rPr lang="en-US" sz="3500" b="1" dirty="0" smtClean="0">
                <a:latin typeface="Arial (Body)"/>
              </a:rPr>
              <a:t>Molecular Genetics</a:t>
            </a:r>
            <a:r>
              <a:rPr lang="ar-SA" sz="3500" dirty="0" smtClean="0">
                <a:latin typeface="Arial (Body)"/>
              </a:rPr>
              <a:t>: مقارنة </a:t>
            </a:r>
            <a:r>
              <a:rPr lang="ar-SA" sz="3500" dirty="0">
                <a:latin typeface="Arial (Body)"/>
              </a:rPr>
              <a:t>تسلسل </a:t>
            </a:r>
            <a:r>
              <a:rPr lang="en-US" sz="3500" dirty="0">
                <a:latin typeface="Arial (Body)"/>
              </a:rPr>
              <a:t>DNA </a:t>
            </a:r>
            <a:r>
              <a:rPr lang="ar-SA" sz="3500" dirty="0" smtClean="0">
                <a:latin typeface="Arial (Body)"/>
              </a:rPr>
              <a:t>.</a:t>
            </a:r>
            <a:endParaRPr lang="ar-SA" sz="3500" dirty="0">
              <a:latin typeface="Arial (Body)"/>
            </a:endParaRPr>
          </a:p>
          <a:p>
            <a:pPr algn="r" rtl="1"/>
            <a:endParaRPr lang="en-US" b="1" dirty="0"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40433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9645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500" b="1" dirty="0"/>
              <a:t>التصنيف التقليدي مقابل التصنيف </a:t>
            </a:r>
            <a:r>
              <a:rPr lang="ar-SA" sz="3500" b="1" dirty="0" smtClean="0"/>
              <a:t>الحديث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/>
          <a:lstStyle/>
          <a:p>
            <a:pPr algn="r" rtl="1"/>
            <a:r>
              <a:rPr lang="ar-SA" sz="3000" b="1" dirty="0"/>
              <a:t>من الشكل إلى </a:t>
            </a:r>
            <a:r>
              <a:rPr lang="ar-SA" sz="3000" b="1" dirty="0" smtClean="0"/>
              <a:t>الجينات </a:t>
            </a:r>
          </a:p>
          <a:p>
            <a:pPr lvl="1" algn="r" rtl="1"/>
            <a:r>
              <a:rPr lang="ar-SA" sz="3000" b="1" dirty="0" smtClean="0"/>
              <a:t>التقليدي </a:t>
            </a:r>
            <a:r>
              <a:rPr lang="ar-SA" sz="3000" b="1" dirty="0"/>
              <a:t>(قبل 1980):</a:t>
            </a:r>
            <a:r>
              <a:rPr lang="ar-SA" sz="3000" dirty="0"/>
              <a:t> اعتمد بشكل أساسي على الصفات الشكلية والتشريحية.</a:t>
            </a:r>
          </a:p>
          <a:p>
            <a:pPr lvl="1" algn="r" rtl="1"/>
            <a:r>
              <a:rPr lang="ar-SA" sz="3000" b="1" dirty="0"/>
              <a:t>الحديث </a:t>
            </a:r>
            <a:r>
              <a:rPr lang="ar-SA" sz="3000" b="1" dirty="0" smtClean="0"/>
              <a:t>علم </a:t>
            </a:r>
            <a:r>
              <a:rPr lang="ar-SA" sz="3000" b="1" dirty="0"/>
              <a:t>الوراثة العرقي </a:t>
            </a:r>
            <a:r>
              <a:rPr lang="en-US" sz="3000" b="1" dirty="0" err="1" smtClean="0"/>
              <a:t>Phylogenetics</a:t>
            </a:r>
            <a:r>
              <a:rPr lang="en-US" sz="3000" dirty="0"/>
              <a:t> </a:t>
            </a:r>
            <a:r>
              <a:rPr lang="ar-SA" sz="3000" dirty="0"/>
              <a:t> </a:t>
            </a:r>
            <a:r>
              <a:rPr lang="ar-SA" sz="3000" dirty="0" smtClean="0"/>
              <a:t>يعتمد </a:t>
            </a:r>
            <a:r>
              <a:rPr lang="ar-SA" sz="3000" dirty="0"/>
              <a:t>على الأدلة </a:t>
            </a:r>
            <a:r>
              <a:rPr lang="ar-SA" sz="3000" dirty="0" smtClean="0"/>
              <a:t>الجزيئية</a:t>
            </a:r>
            <a:r>
              <a:rPr lang="en-US" sz="3000" dirty="0" smtClean="0"/>
              <a:t>DNA/RNA </a:t>
            </a:r>
            <a:r>
              <a:rPr lang="ar-SA" sz="3000" dirty="0"/>
              <a:t> </a:t>
            </a:r>
            <a:r>
              <a:rPr lang="ar-SA" sz="3000" dirty="0" smtClean="0"/>
              <a:t>لبناء </a:t>
            </a:r>
            <a:r>
              <a:rPr lang="ar-SA" sz="3000" dirty="0"/>
              <a:t>"أشجار تطورية" تُظهر العلاقات الحقيقية بين الأنواع.</a:t>
            </a:r>
          </a:p>
          <a:p>
            <a:pPr algn="r" rtl="1"/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45" b="26039"/>
          <a:stretch/>
        </p:blipFill>
        <p:spPr>
          <a:xfrm>
            <a:off x="2360815" y="2851872"/>
            <a:ext cx="8528858" cy="384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2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33144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500" b="1" dirty="0"/>
              <a:t>شجرة الحياة والعلاقات التطورية</a:t>
            </a:r>
            <a:br>
              <a:rPr lang="ar-SA" sz="3500" b="1" dirty="0"/>
            </a:b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6"/>
            <a:ext cx="11160095" cy="581183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3000" b="1" dirty="0"/>
              <a:t>قراءة شجرة </a:t>
            </a:r>
            <a:r>
              <a:rPr lang="ar-SA" sz="3000" b="1" dirty="0" smtClean="0"/>
              <a:t>الحياة/ التصنيف </a:t>
            </a:r>
            <a:endParaRPr lang="ar-SA" sz="3000" dirty="0"/>
          </a:p>
          <a:p>
            <a:pPr marL="457200" lvl="1" indent="0" algn="r" rtl="1">
              <a:buNone/>
            </a:pPr>
            <a:r>
              <a:rPr lang="ar-SA" sz="3000" b="1" dirty="0"/>
              <a:t>النسالة </a:t>
            </a:r>
            <a:r>
              <a:rPr lang="en-US" sz="3000" b="1" dirty="0" smtClean="0"/>
              <a:t>Phylogeny </a:t>
            </a:r>
            <a:r>
              <a:rPr lang="en-US" sz="3000" dirty="0"/>
              <a:t> </a:t>
            </a:r>
            <a:r>
              <a:rPr lang="ar-SA" sz="3000" dirty="0" smtClean="0"/>
              <a:t>:هي </a:t>
            </a:r>
            <a:r>
              <a:rPr lang="ar-SA" sz="3000" dirty="0"/>
              <a:t>التاريخ التطوري لمجموعة من الكائنات.</a:t>
            </a:r>
          </a:p>
          <a:p>
            <a:pPr marL="457200" lvl="1" indent="0" algn="r" rtl="1">
              <a:buNone/>
            </a:pPr>
            <a:r>
              <a:rPr lang="ar-SA" sz="3000" b="1" dirty="0"/>
              <a:t>الشجرة التطورية </a:t>
            </a:r>
            <a:r>
              <a:rPr lang="en-US" sz="3000" b="1" dirty="0" smtClean="0"/>
              <a:t>Phylogenetic Tree</a:t>
            </a:r>
            <a:r>
              <a:rPr lang="ar-SA" sz="3000" dirty="0" smtClean="0"/>
              <a:t>: رسم </a:t>
            </a:r>
            <a:r>
              <a:rPr lang="ar-SA" sz="3000" dirty="0"/>
              <a:t>بياني يوضح العلاقات التطورية.</a:t>
            </a:r>
          </a:p>
          <a:p>
            <a:pPr marL="457200" lvl="1" indent="0" algn="r" rtl="1">
              <a:buNone/>
            </a:pPr>
            <a:r>
              <a:rPr lang="ar-SA" sz="3000" b="1" dirty="0"/>
              <a:t>الجذر </a:t>
            </a:r>
            <a:r>
              <a:rPr lang="en-US" sz="3000" b="1" dirty="0"/>
              <a:t>:</a:t>
            </a:r>
            <a:r>
              <a:rPr lang="en-US" sz="3000" b="1" dirty="0" smtClean="0"/>
              <a:t>Root</a:t>
            </a:r>
            <a:r>
              <a:rPr lang="en-US" sz="3000" dirty="0"/>
              <a:t> </a:t>
            </a:r>
            <a:r>
              <a:rPr lang="ar-SA" sz="3000" dirty="0" smtClean="0"/>
              <a:t> يمثل </a:t>
            </a:r>
            <a:r>
              <a:rPr lang="ar-SA" sz="3000" dirty="0"/>
              <a:t>السلف المشترك </a:t>
            </a:r>
            <a:r>
              <a:rPr lang="ar-SA" sz="3000" dirty="0" smtClean="0"/>
              <a:t>الأقدم.</a:t>
            </a:r>
            <a:endParaRPr lang="en-US" sz="3000" dirty="0" smtClean="0"/>
          </a:p>
          <a:p>
            <a:pPr marL="457200" lvl="1" indent="0" algn="r" rtl="1">
              <a:buNone/>
            </a:pPr>
            <a:r>
              <a:rPr lang="ar-SA" sz="3000" b="1" dirty="0" smtClean="0"/>
              <a:t>الفروع</a:t>
            </a:r>
            <a:r>
              <a:rPr lang="en-US" sz="3000" b="1" dirty="0" smtClean="0"/>
              <a:t>Branches</a:t>
            </a:r>
            <a:r>
              <a:rPr lang="en-US" sz="3000" dirty="0"/>
              <a:t> </a:t>
            </a:r>
            <a:r>
              <a:rPr lang="ar-SA" sz="3000" dirty="0" smtClean="0"/>
              <a:t>: تمثل </a:t>
            </a:r>
            <a:r>
              <a:rPr lang="ar-SA" sz="3000" dirty="0"/>
              <a:t>السلالات المتطورة.</a:t>
            </a:r>
          </a:p>
          <a:p>
            <a:pPr marL="457200" lvl="1" indent="0" algn="r" rtl="1">
              <a:buNone/>
            </a:pPr>
            <a:r>
              <a:rPr lang="ar-SA" sz="3000" b="1" dirty="0"/>
              <a:t>نقاط التفرع </a:t>
            </a:r>
            <a:r>
              <a:rPr lang="en-US" sz="3000" b="1" dirty="0" smtClean="0"/>
              <a:t>Nodes</a:t>
            </a:r>
            <a:r>
              <a:rPr lang="ar-SA" sz="3000" dirty="0" smtClean="0"/>
              <a:t>: تمثل سلفاً مشتركاً افتراضياً حدث </a:t>
            </a:r>
            <a:r>
              <a:rPr lang="ar-SA" sz="3000" dirty="0"/>
              <a:t>عنده الانفصال.</a:t>
            </a:r>
          </a:p>
          <a:p>
            <a:pPr marL="0" indent="0" algn="r" rtl="1">
              <a:buNone/>
            </a:pPr>
            <a:endParaRPr lang="en-US" sz="3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8" t="13457" r="3670" b="5172"/>
          <a:stretch/>
        </p:blipFill>
        <p:spPr>
          <a:xfrm>
            <a:off x="3367043" y="3170489"/>
            <a:ext cx="5315484" cy="362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2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857</Words>
  <Application>Microsoft Office PowerPoint</Application>
  <PresentationFormat>Widescreen</PresentationFormat>
  <Paragraphs>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(Body)</vt:lpstr>
      <vt:lpstr>Calibri</vt:lpstr>
      <vt:lpstr>Calibri Light</vt:lpstr>
      <vt:lpstr>Times New Roman</vt:lpstr>
      <vt:lpstr>Office Theme</vt:lpstr>
      <vt:lpstr>مقدمة في علم التصنيف Taxonomy </vt:lpstr>
      <vt:lpstr>أهمية تصنيف الحيوانات</vt:lpstr>
      <vt:lpstr>تطور علم التصنيف</vt:lpstr>
      <vt:lpstr>مستويات التصنيف الأساسية </vt:lpstr>
      <vt:lpstr>مفهوم النوع </vt:lpstr>
      <vt:lpstr>التسمية الثنائية </vt:lpstr>
      <vt:lpstr>معايير تصنيف الحيوانات </vt:lpstr>
      <vt:lpstr>التصنيف التقليدي مقابل التصنيف الحديث</vt:lpstr>
      <vt:lpstr>شجرة الحياة والعلاقات التطورية </vt:lpstr>
      <vt:lpstr>الطرق الحديثة في التصنيف</vt:lpstr>
      <vt:lpstr>التصنيف وحماية التنوع الحيوي</vt:lpstr>
      <vt:lpstr>التصنيف والتطبيقات الطبية</vt:lpstr>
      <vt:lpstr>التصنيف والزراعة</vt:lpstr>
      <vt:lpstr>المستقبل في علم التصنيف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وأهداف العرض</dc:title>
  <dc:creator>user</dc:creator>
  <cp:lastModifiedBy>Abdulwahed F. Alrefaei</cp:lastModifiedBy>
  <cp:revision>30</cp:revision>
  <dcterms:created xsi:type="dcterms:W3CDTF">2025-10-13T17:31:52Z</dcterms:created>
  <dcterms:modified xsi:type="dcterms:W3CDTF">2026-01-27T08:26:25Z</dcterms:modified>
</cp:coreProperties>
</file>