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7" r:id="rId2"/>
    <p:sldId id="286" r:id="rId3"/>
    <p:sldId id="257" r:id="rId4"/>
    <p:sldId id="258" r:id="rId5"/>
    <p:sldId id="259" r:id="rId6"/>
    <p:sldId id="260" r:id="rId7"/>
    <p:sldId id="261"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631" autoAdjust="0"/>
    <p:restoredTop sz="94774" autoAdjust="0"/>
  </p:normalViewPr>
  <p:slideViewPr>
    <p:cSldViewPr>
      <p:cViewPr varScale="1">
        <p:scale>
          <a:sx n="106" d="100"/>
          <a:sy n="106" d="100"/>
        </p:scale>
        <p:origin x="1356" y="96"/>
      </p:cViewPr>
      <p:guideLst>
        <p:guide orient="horz" pos="2160"/>
        <p:guide pos="2880"/>
      </p:guideLst>
    </p:cSldViewPr>
  </p:slideViewPr>
  <p:outlineViewPr>
    <p:cViewPr>
      <p:scale>
        <a:sx n="33" d="100"/>
        <a:sy n="33" d="100"/>
      </p:scale>
      <p:origin x="0" y="-55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E3081AF-964E-4E38-8774-D8E55E39EB80}" type="datetimeFigureOut">
              <a:rPr lang="ar-SA" smtClean="0"/>
              <a:t>11/09/1442</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23EB8F2-BC50-4EDE-8152-276B5991E657}"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6E3081AF-964E-4E38-8774-D8E55E39EB80}"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6E3081AF-964E-4E38-8774-D8E55E39EB80}"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6E3081AF-964E-4E38-8774-D8E55E39EB80}"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6E3081AF-964E-4E38-8774-D8E55E39EB80}" type="datetimeFigureOut">
              <a:rPr lang="ar-SA" smtClean="0"/>
              <a:t>11/09/1442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6E3081AF-964E-4E38-8774-D8E55E39EB80}" type="datetimeFigureOut">
              <a:rPr lang="ar-SA" smtClean="0"/>
              <a:t>11/09/1442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23EB8F2-BC50-4EDE-8152-276B5991E657}"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6E3081AF-964E-4E38-8774-D8E55E39EB80}" type="datetimeFigureOut">
              <a:rPr lang="ar-SA" smtClean="0"/>
              <a:t>11/09/1442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6E3081AF-964E-4E38-8774-D8E55E39EB80}" type="datetimeFigureOut">
              <a:rPr lang="ar-SA" smtClean="0"/>
              <a:t>11/09/1442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081AF-964E-4E38-8774-D8E55E39EB80}" type="datetimeFigureOut">
              <a:rPr lang="ar-SA" smtClean="0"/>
              <a:t>11/09/1442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E3081AF-964E-4E38-8774-D8E55E39EB80}" type="datetimeFigureOut">
              <a:rPr lang="ar-SA" smtClean="0"/>
              <a:t>11/09/1442</a:t>
            </a:fld>
            <a:endParaRPr lang="ar-SA"/>
          </a:p>
        </p:txBody>
      </p:sp>
      <p:sp>
        <p:nvSpPr>
          <p:cNvPr id="7" name="Slide Number Placeholder 6"/>
          <p:cNvSpPr>
            <a:spLocks noGrp="1"/>
          </p:cNvSpPr>
          <p:nvPr>
            <p:ph type="sldNum" sz="quarter" idx="12"/>
          </p:nvPr>
        </p:nvSpPr>
        <p:spPr/>
        <p:txBody>
          <a:bodyPr/>
          <a:lstStyle/>
          <a:p>
            <a:fld id="{923EB8F2-BC50-4EDE-8152-276B5991E657}"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6E3081AF-964E-4E38-8774-D8E55E39EB80}" type="datetimeFigureOut">
              <a:rPr lang="ar-SA" smtClean="0"/>
              <a:t>11/09/1442</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923EB8F2-BC50-4EDE-8152-276B5991E657}"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E3081AF-964E-4E38-8774-D8E55E39EB80}" type="datetimeFigureOut">
              <a:rPr lang="ar-SA" smtClean="0"/>
              <a:t>11/09/1442</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23EB8F2-BC50-4EDE-8152-276B5991E65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89349" y="188640"/>
            <a:ext cx="3655059" cy="1702160"/>
          </a:xfrm>
        </p:spPr>
        <p:txBody>
          <a:bodyPr>
            <a:normAutofit fontScale="90000"/>
          </a:bodyPr>
          <a:lstStyle/>
          <a:p>
            <a:pPr algn="ctr">
              <a:lnSpc>
                <a:spcPct val="150000"/>
              </a:lnSpc>
            </a:pPr>
            <a:r>
              <a:rPr lang="ar-SA" b="1" dirty="0">
                <a:effectLst>
                  <a:outerShdw blurRad="38100" dist="38100" dir="2700000" algn="tl">
                    <a:srgbClr val="000000">
                      <a:alpha val="43137"/>
                    </a:srgbClr>
                  </a:outerShdw>
                </a:effectLst>
                <a:latin typeface="Microsoft Sans Serif" panose="020B0604020202020204" pitchFamily="34" charset="0"/>
                <a:ea typeface="Microsoft Sans Serif" panose="020B0604020202020204" pitchFamily="34" charset="0"/>
                <a:cs typeface="Akhbar MT" pitchFamily="2" charset="-78"/>
              </a:rPr>
              <a:t>الحاسب في الاقتصاد التطبيقي</a:t>
            </a:r>
          </a:p>
        </p:txBody>
      </p:sp>
      <p:sp>
        <p:nvSpPr>
          <p:cNvPr id="3" name="عنوان فرعي 2"/>
          <p:cNvSpPr>
            <a:spLocks noGrp="1"/>
          </p:cNvSpPr>
          <p:nvPr>
            <p:ph type="subTitle" idx="1"/>
          </p:nvPr>
        </p:nvSpPr>
        <p:spPr>
          <a:xfrm>
            <a:off x="323528" y="5229201"/>
            <a:ext cx="3309803" cy="576064"/>
          </a:xfrm>
        </p:spPr>
        <p:txBody>
          <a:bodyPr/>
          <a:lstStyle/>
          <a:p>
            <a:r>
              <a:rPr lang="ar-SA" b="1" dirty="0">
                <a:cs typeface="Akhbar MT" pitchFamily="2" charset="-78"/>
              </a:rPr>
              <a:t>د. يوسف بن عبدالرحمن العمري</a:t>
            </a:r>
          </a:p>
        </p:txBody>
      </p:sp>
      <p:sp>
        <p:nvSpPr>
          <p:cNvPr id="4" name="شكل بيضاوي 3"/>
          <p:cNvSpPr/>
          <p:nvPr/>
        </p:nvSpPr>
        <p:spPr>
          <a:xfrm>
            <a:off x="5765631" y="2295922"/>
            <a:ext cx="1296144" cy="936104"/>
          </a:xfrm>
          <a:prstGeom prst="ellipse">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ar-SA" b="1" dirty="0" smtClean="0"/>
              <a:t>331 قصر</a:t>
            </a:r>
            <a:endParaRPr lang="en-US" b="1" dirty="0"/>
          </a:p>
        </p:txBody>
      </p:sp>
      <p:pic>
        <p:nvPicPr>
          <p:cNvPr id="6" name="Picture 2" descr="كيفية العمل على برنامج Excel - موضوع"/>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395" y="908720"/>
            <a:ext cx="1608113" cy="76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952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87624" y="620687"/>
            <a:ext cx="7024744" cy="769999"/>
          </a:xfrm>
        </p:spPr>
        <p:txBody>
          <a:bodyPr>
            <a:noAutofit/>
          </a:bodyPr>
          <a:lstStyle/>
          <a:p>
            <a:r>
              <a:rPr lang="ar-SA" sz="2800" dirty="0">
                <a:latin typeface="Traditional Arabic" pitchFamily="18" charset="-78"/>
                <a:cs typeface="Akhbar MT" pitchFamily="2" charset="-78"/>
              </a:rPr>
              <a:t>باستخدام أمر إدراج دالة: من قائمة </a:t>
            </a:r>
            <a:r>
              <a:rPr lang="en-US" sz="2800" dirty="0">
                <a:latin typeface="Traditional Arabic" pitchFamily="18" charset="-78"/>
                <a:cs typeface="Akhbar MT" pitchFamily="2" charset="-78"/>
              </a:rPr>
              <a:t>Home</a:t>
            </a:r>
            <a:r>
              <a:rPr lang="ar-SA" sz="2800" dirty="0">
                <a:latin typeface="Traditional Arabic" pitchFamily="18" charset="-78"/>
                <a:cs typeface="Akhbar MT" pitchFamily="2" charset="-78"/>
              </a:rPr>
              <a:t> اختر  </a:t>
            </a:r>
            <a:r>
              <a:rPr lang="en-US" sz="2800" dirty="0">
                <a:latin typeface="Traditional Arabic" pitchFamily="18" charset="-78"/>
                <a:cs typeface="Akhbar MT" pitchFamily="2" charset="-78"/>
              </a:rPr>
              <a:t>◄</a:t>
            </a:r>
            <a:r>
              <a:rPr lang="ar-SA" sz="2800" dirty="0">
                <a:latin typeface="Traditional Arabic" pitchFamily="18" charset="-78"/>
                <a:cs typeface="Akhbar MT" pitchFamily="2" charset="-78"/>
              </a:rPr>
              <a:t> دالة </a:t>
            </a:r>
          </a:p>
        </p:txBody>
      </p:sp>
      <p:pic>
        <p:nvPicPr>
          <p:cNvPr id="6146"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285" y="897074"/>
            <a:ext cx="466648" cy="39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p:nvSpPr>
        <p:spPr bwMode="auto">
          <a:xfrm>
            <a:off x="796925" y="2207369"/>
            <a:ext cx="1185863" cy="4746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a:ln>
                  <a:noFill/>
                </a:ln>
                <a:solidFill>
                  <a:schemeClr val="tx1"/>
                </a:solidFill>
                <a:effectLst/>
                <a:latin typeface="Traditional Arabic" pitchFamily="18" charset="-78"/>
                <a:ea typeface="Arial" pitchFamily="34" charset="0"/>
                <a:cs typeface="Traditional Arabic" pitchFamily="18" charset="-78"/>
              </a:rPr>
              <a:t>كتابة الدالة للبحث عنها</a:t>
            </a:r>
            <a:endParaRPr kumimoji="0" lang="ar-SA" sz="2400" b="0" i="0" u="none" strike="noStrike" cap="none" normalizeH="0" baseline="0">
              <a:ln>
                <a:noFill/>
              </a:ln>
              <a:solidFill>
                <a:schemeClr val="tx1"/>
              </a:solidFill>
              <a:effectLst/>
              <a:latin typeface="Traditional Arabic" pitchFamily="18" charset="-78"/>
              <a:cs typeface="Traditional Arabic" pitchFamily="18" charset="-78"/>
            </a:endParaRPr>
          </a:p>
        </p:txBody>
      </p:sp>
      <p:sp>
        <p:nvSpPr>
          <p:cNvPr id="5" name="AutoShape 4"/>
          <p:cNvSpPr>
            <a:spLocks noChangeShapeType="1"/>
          </p:cNvSpPr>
          <p:nvPr/>
        </p:nvSpPr>
        <p:spPr bwMode="auto">
          <a:xfrm>
            <a:off x="1982788" y="2610594"/>
            <a:ext cx="5588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p>
        </p:txBody>
      </p:sp>
      <p:sp>
        <p:nvSpPr>
          <p:cNvPr id="6" name="Rectangle 5"/>
          <p:cNvSpPr>
            <a:spLocks noChangeArrowheads="1"/>
          </p:cNvSpPr>
          <p:nvPr/>
        </p:nvSpPr>
        <p:spPr bwMode="auto">
          <a:xfrm>
            <a:off x="796925" y="2786807"/>
            <a:ext cx="1185863" cy="403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a:ln>
                  <a:noFill/>
                </a:ln>
                <a:solidFill>
                  <a:schemeClr val="tx1"/>
                </a:solidFill>
                <a:effectLst/>
                <a:latin typeface="Traditional Arabic" pitchFamily="18" charset="-78"/>
                <a:ea typeface="Arial" pitchFamily="34" charset="0"/>
                <a:cs typeface="Traditional Arabic" pitchFamily="18" charset="-78"/>
              </a:rPr>
              <a:t>البحث بحسب التصنيف</a:t>
            </a:r>
            <a:endParaRPr kumimoji="0" lang="ar-SA" sz="2400" b="0" i="0" u="none" strike="noStrike" cap="none" normalizeH="0" baseline="0">
              <a:ln>
                <a:noFill/>
              </a:ln>
              <a:solidFill>
                <a:schemeClr val="tx1"/>
              </a:solidFill>
              <a:effectLst/>
              <a:latin typeface="Traditional Arabic" pitchFamily="18" charset="-78"/>
              <a:cs typeface="Traditional Arabic" pitchFamily="18" charset="-78"/>
            </a:endParaRPr>
          </a:p>
        </p:txBody>
      </p:sp>
      <p:sp>
        <p:nvSpPr>
          <p:cNvPr id="7" name="AutoShape 6"/>
          <p:cNvSpPr>
            <a:spLocks noChangeShapeType="1"/>
          </p:cNvSpPr>
          <p:nvPr/>
        </p:nvSpPr>
        <p:spPr bwMode="auto">
          <a:xfrm>
            <a:off x="1982788" y="3013819"/>
            <a:ext cx="5588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p>
        </p:txBody>
      </p:sp>
      <p:sp>
        <p:nvSpPr>
          <p:cNvPr id="8" name="Rectangle 7"/>
          <p:cNvSpPr>
            <a:spLocks noChangeArrowheads="1"/>
          </p:cNvSpPr>
          <p:nvPr/>
        </p:nvSpPr>
        <p:spPr bwMode="auto">
          <a:xfrm>
            <a:off x="796925" y="3553569"/>
            <a:ext cx="1185863" cy="3159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a:ln>
                  <a:noFill/>
                </a:ln>
                <a:solidFill>
                  <a:schemeClr val="tx1"/>
                </a:solidFill>
                <a:effectLst/>
                <a:latin typeface="Traditional Arabic" pitchFamily="18" charset="-78"/>
                <a:ea typeface="Arial" pitchFamily="34" charset="0"/>
                <a:cs typeface="Traditional Arabic" pitchFamily="18" charset="-78"/>
              </a:rPr>
              <a:t>اختيار الدالة</a:t>
            </a:r>
            <a:endParaRPr kumimoji="0" lang="ar-SA" sz="2400" b="0" i="0" u="none" strike="noStrike" cap="none" normalizeH="0" baseline="0">
              <a:ln>
                <a:noFill/>
              </a:ln>
              <a:solidFill>
                <a:schemeClr val="tx1"/>
              </a:solidFill>
              <a:effectLst/>
              <a:latin typeface="Traditional Arabic" pitchFamily="18" charset="-78"/>
              <a:cs typeface="Traditional Arabic" pitchFamily="18" charset="-78"/>
            </a:endParaRPr>
          </a:p>
        </p:txBody>
      </p:sp>
      <p:sp>
        <p:nvSpPr>
          <p:cNvPr id="9" name="AutoShape 8"/>
          <p:cNvSpPr>
            <a:spLocks noChangeShapeType="1"/>
          </p:cNvSpPr>
          <p:nvPr/>
        </p:nvSpPr>
        <p:spPr bwMode="auto">
          <a:xfrm>
            <a:off x="1982788" y="3693269"/>
            <a:ext cx="5588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p>
        </p:txBody>
      </p:sp>
      <p:sp>
        <p:nvSpPr>
          <p:cNvPr id="10" name="Rectangle 9"/>
          <p:cNvSpPr>
            <a:spLocks noChangeArrowheads="1"/>
          </p:cNvSpPr>
          <p:nvPr/>
        </p:nvSpPr>
        <p:spPr bwMode="auto">
          <a:xfrm>
            <a:off x="796925" y="4439394"/>
            <a:ext cx="1185863" cy="285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a:ln>
                  <a:noFill/>
                </a:ln>
                <a:solidFill>
                  <a:schemeClr val="tx1"/>
                </a:solidFill>
                <a:effectLst/>
                <a:latin typeface="Traditional Arabic" pitchFamily="18" charset="-78"/>
                <a:ea typeface="Arial" pitchFamily="34" charset="0"/>
                <a:cs typeface="Traditional Arabic" pitchFamily="18" charset="-78"/>
              </a:rPr>
              <a:t>شرح لهذه الدالة</a:t>
            </a:r>
            <a:endParaRPr kumimoji="0" lang="ar-SA" sz="2400" b="0" i="0" u="none" strike="noStrike" cap="none" normalizeH="0" baseline="0">
              <a:ln>
                <a:noFill/>
              </a:ln>
              <a:solidFill>
                <a:schemeClr val="tx1"/>
              </a:solidFill>
              <a:effectLst/>
              <a:latin typeface="Traditional Arabic" pitchFamily="18" charset="-78"/>
              <a:cs typeface="Traditional Arabic" pitchFamily="18" charset="-78"/>
            </a:endParaRPr>
          </a:p>
        </p:txBody>
      </p:sp>
      <p:pic>
        <p:nvPicPr>
          <p:cNvPr id="6154" name="Picture 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447" y="1880667"/>
            <a:ext cx="4040188" cy="3977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155" name="AutoShape 11"/>
          <p:cNvCxnSpPr>
            <a:cxnSpLocks noChangeShapeType="1"/>
          </p:cNvCxnSpPr>
          <p:nvPr/>
        </p:nvCxnSpPr>
        <p:spPr bwMode="auto">
          <a:xfrm>
            <a:off x="1987551" y="4606082"/>
            <a:ext cx="5588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4" name="مستطيل 1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3043695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latin typeface="Traditional Arabic" pitchFamily="18" charset="-78"/>
                <a:cs typeface="Akhbar MT" pitchFamily="2" charset="-78"/>
              </a:rPr>
              <a:t>مقدمة في خصائص الصفحة المنبسطة</a:t>
            </a:r>
            <a:endParaRPr lang="ar-SA" sz="3200" dirty="0">
              <a:latin typeface="Traditional Arabic" pitchFamily="18" charset="-78"/>
              <a:cs typeface="Akhbar MT" pitchFamily="2" charset="-78"/>
            </a:endParaRPr>
          </a:p>
        </p:txBody>
      </p:sp>
      <p:sp>
        <p:nvSpPr>
          <p:cNvPr id="3" name="عنصر نائب للمحتوى 2"/>
          <p:cNvSpPr>
            <a:spLocks noGrp="1"/>
          </p:cNvSpPr>
          <p:nvPr>
            <p:ph idx="1"/>
          </p:nvPr>
        </p:nvSpPr>
        <p:spPr>
          <a:xfrm>
            <a:off x="1043492" y="2323652"/>
            <a:ext cx="7416940" cy="3508977"/>
          </a:xfrm>
        </p:spPr>
        <p:txBody>
          <a:bodyPr>
            <a:normAutofit/>
          </a:bodyPr>
          <a:lstStyle/>
          <a:p>
            <a:pPr marL="68580" indent="0" algn="just">
              <a:lnSpc>
                <a:spcPct val="150000"/>
              </a:lnSpc>
              <a:buNone/>
            </a:pPr>
            <a:r>
              <a:rPr lang="ar-SA" sz="2000" dirty="0">
                <a:latin typeface="Traditional Arabic" pitchFamily="18" charset="-78"/>
                <a:cs typeface="Akhbar MT" pitchFamily="2" charset="-78"/>
              </a:rPr>
              <a:t>تتعدد وظائف التطبيقات المختلفة والتي تصنف على أنها برامج تتعامل مع الصحائف الإلكترونية، وهي تنقسم إلى ثلاث وظائف رئيسية:</a:t>
            </a:r>
            <a:endParaRPr lang="en-US" sz="2000" dirty="0">
              <a:latin typeface="Traditional Arabic" pitchFamily="18" charset="-78"/>
              <a:cs typeface="Akhbar MT" pitchFamily="2" charset="-78"/>
            </a:endParaRPr>
          </a:p>
          <a:p>
            <a:pPr marL="68580" indent="0" algn="just">
              <a:lnSpc>
                <a:spcPct val="150000"/>
              </a:lnSpc>
              <a:buNone/>
            </a:pPr>
            <a:r>
              <a:rPr lang="ar-SA" sz="2000" dirty="0">
                <a:latin typeface="Traditional Arabic" pitchFamily="18" charset="-78"/>
                <a:cs typeface="Akhbar MT" pitchFamily="2" charset="-78"/>
              </a:rPr>
              <a:t>1 – معالجة البيانات </a:t>
            </a:r>
            <a:r>
              <a:rPr lang="en-US" sz="2000" dirty="0">
                <a:latin typeface="Traditional Arabic" pitchFamily="18" charset="-78"/>
                <a:cs typeface="Akhbar MT" pitchFamily="2" charset="-78"/>
              </a:rPr>
              <a:t>Data Processing</a:t>
            </a:r>
            <a:r>
              <a:rPr lang="ar-SA" sz="2000" dirty="0">
                <a:latin typeface="Traditional Arabic" pitchFamily="18" charset="-78"/>
                <a:cs typeface="Akhbar MT" pitchFamily="2" charset="-78"/>
              </a:rPr>
              <a:t> وذلك من خلال العمليات الحسابية والمنطقية.</a:t>
            </a:r>
            <a:endParaRPr lang="en-US" sz="2000" dirty="0">
              <a:latin typeface="Traditional Arabic" pitchFamily="18" charset="-78"/>
              <a:cs typeface="Akhbar MT" pitchFamily="2" charset="-78"/>
            </a:endParaRPr>
          </a:p>
          <a:p>
            <a:pPr marL="68580" indent="0" algn="just">
              <a:lnSpc>
                <a:spcPct val="150000"/>
              </a:lnSpc>
              <a:buNone/>
            </a:pPr>
            <a:r>
              <a:rPr lang="ar-SA" sz="2000" dirty="0">
                <a:latin typeface="Traditional Arabic" pitchFamily="18" charset="-78"/>
                <a:cs typeface="Akhbar MT" pitchFamily="2" charset="-78"/>
              </a:rPr>
              <a:t>2 – قواعد البيانات </a:t>
            </a:r>
            <a:r>
              <a:rPr lang="en-US" sz="2000" dirty="0">
                <a:latin typeface="Traditional Arabic" pitchFamily="18" charset="-78"/>
                <a:cs typeface="Akhbar MT" pitchFamily="2" charset="-78"/>
              </a:rPr>
              <a:t>Data Base </a:t>
            </a:r>
            <a:r>
              <a:rPr lang="ar-SA" sz="2000" dirty="0">
                <a:latin typeface="Traditional Arabic" pitchFamily="18" charset="-78"/>
                <a:cs typeface="Akhbar MT" pitchFamily="2" charset="-78"/>
              </a:rPr>
              <a:t> وذلك من خلال الترتيب والفرز والاختيار.</a:t>
            </a:r>
            <a:endParaRPr lang="en-US" sz="2000" dirty="0">
              <a:latin typeface="Traditional Arabic" pitchFamily="18" charset="-78"/>
              <a:cs typeface="Akhbar MT" pitchFamily="2" charset="-78"/>
            </a:endParaRPr>
          </a:p>
          <a:p>
            <a:pPr marL="68580" indent="0" algn="just">
              <a:lnSpc>
                <a:spcPct val="150000"/>
              </a:lnSpc>
              <a:buNone/>
            </a:pPr>
            <a:r>
              <a:rPr lang="ar-SA" sz="2000" dirty="0">
                <a:latin typeface="Traditional Arabic" pitchFamily="18" charset="-78"/>
                <a:cs typeface="Akhbar MT" pitchFamily="2" charset="-78"/>
              </a:rPr>
              <a:t>3 – العرض البياني للبيانات </a:t>
            </a:r>
            <a:r>
              <a:rPr lang="en-US" sz="2000" dirty="0">
                <a:latin typeface="Traditional Arabic" pitchFamily="18" charset="-78"/>
                <a:cs typeface="Akhbar MT" pitchFamily="2" charset="-78"/>
              </a:rPr>
              <a:t>Graph</a:t>
            </a:r>
            <a:r>
              <a:rPr lang="ar-SA" sz="2000" dirty="0">
                <a:latin typeface="Traditional Arabic" pitchFamily="18" charset="-78"/>
                <a:cs typeface="Akhbar MT" pitchFamily="2" charset="-78"/>
              </a:rPr>
              <a:t> وذلك لعمل الرسومات البيانية. </a:t>
            </a:r>
            <a:endParaRPr lang="en-US" sz="2000" dirty="0">
              <a:latin typeface="Traditional Arabic" pitchFamily="18" charset="-78"/>
              <a:cs typeface="Akhbar MT" pitchFamily="2" charset="-78"/>
            </a:endParaRPr>
          </a:p>
        </p:txBody>
      </p:sp>
      <p:sp>
        <p:nvSpPr>
          <p:cNvPr id="4" name="مستطيل 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1961900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064" y="1306386"/>
            <a:ext cx="8028384" cy="48589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3484006" y="3116292"/>
            <a:ext cx="1520042" cy="36512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1" i="0" u="none" strike="noStrike" cap="none" normalizeH="0" baseline="0">
                <a:ln>
                  <a:noFill/>
                </a:ln>
                <a:solidFill>
                  <a:schemeClr val="tx1"/>
                </a:solidFill>
                <a:effectLst/>
                <a:latin typeface="Traditional Arabic" pitchFamily="18" charset="-78"/>
                <a:ea typeface="Times New Roman" pitchFamily="18" charset="0"/>
                <a:cs typeface="Traditional Arabic" pitchFamily="18" charset="-78"/>
              </a:rPr>
              <a:t>الأعمدة</a:t>
            </a:r>
            <a:endParaRPr kumimoji="0" lang="ar-SA" sz="1800" b="1" i="0" u="none" strike="noStrike" cap="none" normalizeH="0" baseline="0">
              <a:ln>
                <a:noFill/>
              </a:ln>
              <a:solidFill>
                <a:schemeClr val="tx1"/>
              </a:solidFill>
              <a:effectLst/>
              <a:latin typeface="Traditional Arabic" pitchFamily="18" charset="-78"/>
              <a:cs typeface="Traditional Arabic" pitchFamily="18" charset="-78"/>
            </a:endParaRPr>
          </a:p>
        </p:txBody>
      </p:sp>
      <p:sp>
        <p:nvSpPr>
          <p:cNvPr id="5" name="AutoShape 3"/>
          <p:cNvSpPr>
            <a:spLocks noChangeShapeType="1"/>
          </p:cNvSpPr>
          <p:nvPr/>
        </p:nvSpPr>
        <p:spPr bwMode="auto">
          <a:xfrm flipV="1">
            <a:off x="3911526" y="2513409"/>
            <a:ext cx="45719" cy="5889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latin typeface="Traditional Arabic" pitchFamily="18" charset="-78"/>
              <a:cs typeface="Traditional Arabic" pitchFamily="18" charset="-78"/>
            </a:endParaRPr>
          </a:p>
        </p:txBody>
      </p:sp>
      <p:sp>
        <p:nvSpPr>
          <p:cNvPr id="6" name="Rectangle 8"/>
          <p:cNvSpPr>
            <a:spLocks noChangeArrowheads="1"/>
          </p:cNvSpPr>
          <p:nvPr/>
        </p:nvSpPr>
        <p:spPr bwMode="auto">
          <a:xfrm>
            <a:off x="1417081" y="3986241"/>
            <a:ext cx="1520042" cy="3788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1" i="0" u="none" strike="noStrike" cap="none" normalizeH="0" baseline="0">
                <a:ln>
                  <a:noFill/>
                </a:ln>
                <a:solidFill>
                  <a:schemeClr val="tx1"/>
                </a:solidFill>
                <a:effectLst/>
                <a:latin typeface="Traditional Arabic" pitchFamily="18" charset="-78"/>
                <a:ea typeface="Times New Roman" pitchFamily="18" charset="0"/>
                <a:cs typeface="Traditional Arabic" pitchFamily="18" charset="-78"/>
              </a:rPr>
              <a:t>الصفوف</a:t>
            </a:r>
            <a:endParaRPr kumimoji="0" lang="ar-SA" sz="1800" b="1" i="0" u="none" strike="noStrike" cap="none" normalizeH="0" baseline="0">
              <a:ln>
                <a:noFill/>
              </a:ln>
              <a:solidFill>
                <a:schemeClr val="tx1"/>
              </a:solidFill>
              <a:effectLst/>
              <a:latin typeface="Traditional Arabic" pitchFamily="18" charset="-78"/>
              <a:cs typeface="Traditional Arabic" pitchFamily="18" charset="-78"/>
            </a:endParaRPr>
          </a:p>
        </p:txBody>
      </p:sp>
      <p:sp>
        <p:nvSpPr>
          <p:cNvPr id="7" name="AutoShape 4"/>
          <p:cNvSpPr>
            <a:spLocks noChangeShapeType="1"/>
          </p:cNvSpPr>
          <p:nvPr/>
        </p:nvSpPr>
        <p:spPr bwMode="auto">
          <a:xfrm flipH="1">
            <a:off x="755576" y="4021534"/>
            <a:ext cx="683713" cy="4571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latin typeface="Traditional Arabic" pitchFamily="18" charset="-78"/>
              <a:cs typeface="Traditional Arabic" pitchFamily="18" charset="-78"/>
            </a:endParaRPr>
          </a:p>
        </p:txBody>
      </p:sp>
      <p:sp>
        <p:nvSpPr>
          <p:cNvPr id="8" name="Rectangle 5"/>
          <p:cNvSpPr>
            <a:spLocks noChangeArrowheads="1"/>
          </p:cNvSpPr>
          <p:nvPr/>
        </p:nvSpPr>
        <p:spPr bwMode="auto">
          <a:xfrm>
            <a:off x="1325006" y="2968655"/>
            <a:ext cx="1520042" cy="7165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1" i="0" u="none" strike="noStrike" cap="none" normalizeH="0" baseline="0">
                <a:ln>
                  <a:noFill/>
                </a:ln>
                <a:solidFill>
                  <a:schemeClr val="tx1"/>
                </a:solidFill>
                <a:effectLst/>
                <a:latin typeface="Traditional Arabic" pitchFamily="18" charset="-78"/>
                <a:ea typeface="Times New Roman" pitchFamily="18" charset="0"/>
                <a:cs typeface="Traditional Arabic" pitchFamily="18" charset="-78"/>
              </a:rPr>
              <a:t>اسم الخلية ويظهر هنا </a:t>
            </a:r>
            <a:r>
              <a:rPr kumimoji="0" lang="en-US" sz="1200" b="1" i="0" u="none" strike="noStrike" cap="none" normalizeH="0" baseline="0">
                <a:ln>
                  <a:noFill/>
                </a:ln>
                <a:solidFill>
                  <a:schemeClr val="tx1"/>
                </a:solidFill>
                <a:effectLst/>
                <a:latin typeface="Traditional Arabic" pitchFamily="18" charset="-78"/>
                <a:ea typeface="Times New Roman" pitchFamily="18" charset="0"/>
                <a:cs typeface="Traditional Arabic" pitchFamily="18" charset="-78"/>
              </a:rPr>
              <a:t>A1</a:t>
            </a:r>
            <a:endParaRPr kumimoji="0" lang="ar-SA" sz="1800" b="1" i="0" u="none" strike="noStrike" cap="none" normalizeH="0" baseline="0">
              <a:ln>
                <a:noFill/>
              </a:ln>
              <a:solidFill>
                <a:schemeClr val="tx1"/>
              </a:solidFill>
              <a:effectLst/>
              <a:latin typeface="Traditional Arabic" pitchFamily="18" charset="-78"/>
              <a:cs typeface="Traditional Arabic" pitchFamily="18" charset="-78"/>
            </a:endParaRPr>
          </a:p>
        </p:txBody>
      </p:sp>
      <p:sp>
        <p:nvSpPr>
          <p:cNvPr id="9" name="AutoShape 6"/>
          <p:cNvSpPr>
            <a:spLocks noChangeShapeType="1"/>
          </p:cNvSpPr>
          <p:nvPr/>
        </p:nvSpPr>
        <p:spPr bwMode="auto">
          <a:xfrm flipH="1" flipV="1">
            <a:off x="971600" y="2564904"/>
            <a:ext cx="366275" cy="40634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latin typeface="Traditional Arabic" pitchFamily="18" charset="-78"/>
              <a:cs typeface="Traditional Arabic" pitchFamily="18" charset="-78"/>
            </a:endParaRPr>
          </a:p>
        </p:txBody>
      </p:sp>
      <p:sp>
        <p:nvSpPr>
          <p:cNvPr id="10" name="AutoShape 7"/>
          <p:cNvSpPr>
            <a:spLocks noChangeShapeType="1"/>
          </p:cNvSpPr>
          <p:nvPr/>
        </p:nvSpPr>
        <p:spPr bwMode="auto">
          <a:xfrm flipH="1" flipV="1">
            <a:off x="909564" y="2276872"/>
            <a:ext cx="669470" cy="69883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SA">
              <a:latin typeface="Traditional Arabic" pitchFamily="18" charset="-78"/>
              <a:cs typeface="Traditional Arabic" pitchFamily="18" charset="-78"/>
            </a:endParaRPr>
          </a:p>
        </p:txBody>
      </p:sp>
      <p:sp>
        <p:nvSpPr>
          <p:cNvPr id="15" name="مستطيل 1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530910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59221"/>
            <a:ext cx="8208912" cy="5910139"/>
          </a:xfrm>
        </p:spPr>
        <p:txBody>
          <a:bodyPr>
            <a:normAutofit/>
          </a:bodyPr>
          <a:lstStyle/>
          <a:p>
            <a:pPr marL="0" indent="0" algn="just">
              <a:lnSpc>
                <a:spcPct val="150000"/>
              </a:lnSpc>
              <a:buNone/>
            </a:pPr>
            <a:r>
              <a:rPr lang="ar-SA" sz="2000" dirty="0">
                <a:latin typeface="Traditional Arabic" pitchFamily="18" charset="-78"/>
                <a:cs typeface="Akhbar MT" pitchFamily="2" charset="-78"/>
              </a:rPr>
              <a:t>وقد تشعبت إمكانات هذه البرامج لتشمل التحليل الكمي للبيانات من خلال إضافة هذه الخصائص إلى البرنامج القياسي (العادي). وعموماً فإن الجدول المبسط </a:t>
            </a:r>
            <a:r>
              <a:rPr lang="en-US" sz="2000" dirty="0">
                <a:latin typeface="Traditional Arabic" pitchFamily="18" charset="-78"/>
                <a:cs typeface="Akhbar MT" pitchFamily="2" charset="-78"/>
              </a:rPr>
              <a:t>Sheet</a:t>
            </a:r>
            <a:r>
              <a:rPr lang="ar-SA" sz="2000" dirty="0">
                <a:latin typeface="Traditional Arabic" pitchFamily="18" charset="-78"/>
                <a:cs typeface="Akhbar MT" pitchFamily="2" charset="-78"/>
              </a:rPr>
              <a:t> مقسم على شكل أعمدة</a:t>
            </a:r>
            <a:r>
              <a:rPr lang="en-US" sz="2000" dirty="0">
                <a:latin typeface="Traditional Arabic" pitchFamily="18" charset="-78"/>
                <a:cs typeface="Akhbar MT" pitchFamily="2" charset="-78"/>
              </a:rPr>
              <a:t>Columns </a:t>
            </a:r>
            <a:r>
              <a:rPr lang="ar-SA" sz="2000" dirty="0">
                <a:latin typeface="Traditional Arabic" pitchFamily="18" charset="-78"/>
                <a:cs typeface="Akhbar MT" pitchFamily="2" charset="-78"/>
              </a:rPr>
              <a:t> تعطى الأسماء بالأحرف الانجليزية </a:t>
            </a:r>
            <a:r>
              <a:rPr lang="en-US" sz="2000" dirty="0">
                <a:latin typeface="Traditional Arabic" pitchFamily="18" charset="-78"/>
                <a:cs typeface="Akhbar MT" pitchFamily="2" charset="-78"/>
              </a:rPr>
              <a:t>A, B, C, …</a:t>
            </a:r>
            <a:r>
              <a:rPr lang="ar-SA" sz="2000" dirty="0">
                <a:latin typeface="Traditional Arabic" pitchFamily="18" charset="-78"/>
                <a:cs typeface="Akhbar MT" pitchFamily="2" charset="-78"/>
              </a:rPr>
              <a:t> إلخ وعند الانتهاء والوصول للحرف </a:t>
            </a:r>
            <a:r>
              <a:rPr lang="en-US" sz="2000" dirty="0">
                <a:latin typeface="Traditional Arabic" pitchFamily="18" charset="-78"/>
                <a:cs typeface="Akhbar MT" pitchFamily="2" charset="-78"/>
              </a:rPr>
              <a:t>Z</a:t>
            </a:r>
            <a:r>
              <a:rPr lang="ar-SA" sz="2000" dirty="0">
                <a:latin typeface="Traditional Arabic" pitchFamily="18" charset="-78"/>
                <a:cs typeface="Akhbar MT" pitchFamily="2" charset="-78"/>
              </a:rPr>
              <a:t> تبدأ أسماء الأعمدة </a:t>
            </a:r>
            <a:r>
              <a:rPr lang="en-US" sz="2000" dirty="0">
                <a:latin typeface="Traditional Arabic" pitchFamily="18" charset="-78"/>
                <a:cs typeface="Akhbar MT" pitchFamily="2" charset="-78"/>
              </a:rPr>
              <a:t>AA, AB, AC, … , AZ</a:t>
            </a:r>
            <a:r>
              <a:rPr lang="ar-SA" sz="2000" dirty="0">
                <a:latin typeface="Traditional Arabic" pitchFamily="18" charset="-78"/>
                <a:cs typeface="Akhbar MT" pitchFamily="2" charset="-78"/>
              </a:rPr>
              <a:t> ثم</a:t>
            </a:r>
            <a:r>
              <a:rPr lang="en-US" sz="2000" dirty="0">
                <a:latin typeface="Traditional Arabic" pitchFamily="18" charset="-78"/>
                <a:cs typeface="Akhbar MT" pitchFamily="2" charset="-78"/>
              </a:rPr>
              <a:t>BA, BB, BC, </a:t>
            </a:r>
            <a:r>
              <a:rPr lang="ar-SA" sz="2000" dirty="0">
                <a:latin typeface="Traditional Arabic" pitchFamily="18" charset="-78"/>
                <a:cs typeface="Akhbar MT" pitchFamily="2" charset="-78"/>
              </a:rPr>
              <a:t> وهكذا. ولكن لا يمكن التعامل مع عدد كبير من الأعمدة حيث أن أقصى عدد متاح في الصفحة الواحدة هو 256 عمود، أي أن اسم هذا العمود الأخير هو </a:t>
            </a:r>
            <a:r>
              <a:rPr lang="en-US" sz="2000" dirty="0">
                <a:latin typeface="Traditional Arabic" pitchFamily="18" charset="-78"/>
                <a:cs typeface="Akhbar MT" pitchFamily="2" charset="-78"/>
              </a:rPr>
              <a:t>IV</a:t>
            </a:r>
            <a:r>
              <a:rPr lang="ar-SA" sz="2000" dirty="0">
                <a:latin typeface="Traditional Arabic" pitchFamily="18" charset="-78"/>
                <a:cs typeface="Akhbar MT" pitchFamily="2" charset="-78"/>
              </a:rPr>
              <a:t> . ويمكن التعامل مع اسم العمود من خلال الحرف </a:t>
            </a:r>
            <a:r>
              <a:rPr lang="en-US" sz="2000" dirty="0">
                <a:latin typeface="Traditional Arabic" pitchFamily="18" charset="-78"/>
                <a:cs typeface="Akhbar MT" pitchFamily="2" charset="-78"/>
              </a:rPr>
              <a:t>C </a:t>
            </a:r>
            <a:r>
              <a:rPr lang="ar-SA" sz="2000" dirty="0">
                <a:latin typeface="Traditional Arabic" pitchFamily="18" charset="-78"/>
                <a:cs typeface="Akhbar MT" pitchFamily="2" charset="-78"/>
              </a:rPr>
              <a:t>(وهو اختصار </a:t>
            </a:r>
            <a:r>
              <a:rPr lang="en-US" sz="2000" dirty="0">
                <a:latin typeface="Traditional Arabic" pitchFamily="18" charset="-78"/>
                <a:cs typeface="Akhbar MT" pitchFamily="2" charset="-78"/>
              </a:rPr>
              <a:t>Columns</a:t>
            </a:r>
            <a:r>
              <a:rPr lang="ar-SA" sz="2000" dirty="0">
                <a:latin typeface="Traditional Arabic" pitchFamily="18" charset="-78"/>
                <a:cs typeface="Akhbar MT" pitchFamily="2" charset="-78"/>
              </a:rPr>
              <a:t>) ومسلسل العمود أي </a:t>
            </a:r>
            <a:r>
              <a:rPr lang="en-US" sz="2000" dirty="0">
                <a:latin typeface="Traditional Arabic" pitchFamily="18" charset="-78"/>
                <a:cs typeface="Akhbar MT" pitchFamily="2" charset="-78"/>
              </a:rPr>
              <a:t>C5, C242</a:t>
            </a:r>
            <a:r>
              <a:rPr lang="ar-SA" sz="2000" dirty="0">
                <a:latin typeface="Traditional Arabic" pitchFamily="18" charset="-78"/>
                <a:cs typeface="Akhbar MT" pitchFamily="2" charset="-78"/>
              </a:rPr>
              <a:t> أي العمود الخامس والعمود مئتين اثنين وأربعون، ولكن بعد تحديد ذلك من خلال الأدوات </a:t>
            </a:r>
            <a:r>
              <a:rPr lang="en-US" sz="2000" dirty="0">
                <a:latin typeface="Traditional Arabic" pitchFamily="18" charset="-78"/>
                <a:cs typeface="Akhbar MT" pitchFamily="2" charset="-78"/>
              </a:rPr>
              <a:t>Tools</a:t>
            </a:r>
            <a:r>
              <a:rPr lang="ar-SA" sz="2000" dirty="0">
                <a:latin typeface="Traditional Arabic" pitchFamily="18" charset="-78"/>
                <a:cs typeface="Akhbar MT" pitchFamily="2" charset="-78"/>
              </a:rPr>
              <a:t> ثم تخصيص </a:t>
            </a:r>
            <a:r>
              <a:rPr lang="en-US" sz="2000" dirty="0">
                <a:latin typeface="Traditional Arabic" pitchFamily="18" charset="-78"/>
                <a:cs typeface="Akhbar MT" pitchFamily="2" charset="-78"/>
              </a:rPr>
              <a:t>Customize</a:t>
            </a:r>
            <a:r>
              <a:rPr lang="ar-SA" sz="2000" dirty="0">
                <a:latin typeface="Traditional Arabic" pitchFamily="18" charset="-78"/>
                <a:cs typeface="Akhbar MT" pitchFamily="2" charset="-78"/>
              </a:rPr>
              <a:t>. أما التقسيم الثاني للصفحة المنبسطة فهو على شكل صفوف</a:t>
            </a:r>
            <a:r>
              <a:rPr lang="en-US" sz="2000" dirty="0">
                <a:latin typeface="Traditional Arabic" pitchFamily="18" charset="-78"/>
                <a:cs typeface="Akhbar MT" pitchFamily="2" charset="-78"/>
              </a:rPr>
              <a:t>Rows  </a:t>
            </a:r>
            <a:r>
              <a:rPr lang="ar-SA" sz="2000" dirty="0">
                <a:latin typeface="Traditional Arabic" pitchFamily="18" charset="-78"/>
                <a:cs typeface="Akhbar MT" pitchFamily="2" charset="-78"/>
              </a:rPr>
              <a:t>واسم الصف هو عبارة عن مسلسل الصف باعتبار أن المسلسل رقم واحد هو الصف الأول في أعلى الصفحة المنبسطة ويمكن أيضا </a:t>
            </a:r>
            <a:r>
              <a:rPr lang="ar-SA" sz="2000" dirty="0" err="1">
                <a:latin typeface="Traditional Arabic" pitchFamily="18" charset="-78"/>
                <a:cs typeface="Akhbar MT" pitchFamily="2" charset="-78"/>
              </a:rPr>
              <a:t>أعطاء</a:t>
            </a:r>
            <a:r>
              <a:rPr lang="ar-SA" sz="2000" dirty="0">
                <a:latin typeface="Traditional Arabic" pitchFamily="18" charset="-78"/>
                <a:cs typeface="Akhbar MT" pitchFamily="2" charset="-78"/>
              </a:rPr>
              <a:t> أسم الصف لبدأ بالحرف </a:t>
            </a:r>
            <a:r>
              <a:rPr lang="en-US" sz="2000" dirty="0">
                <a:latin typeface="Traditional Arabic" pitchFamily="18" charset="-78"/>
                <a:cs typeface="Akhbar MT" pitchFamily="2" charset="-78"/>
              </a:rPr>
              <a:t>R</a:t>
            </a:r>
            <a:r>
              <a:rPr lang="ar-SA" sz="2000" dirty="0">
                <a:latin typeface="Traditional Arabic" pitchFamily="18" charset="-78"/>
                <a:cs typeface="Akhbar MT" pitchFamily="2" charset="-78"/>
              </a:rPr>
              <a:t> أي </a:t>
            </a:r>
            <a:r>
              <a:rPr lang="en-US" sz="2000" dirty="0">
                <a:latin typeface="Traditional Arabic" pitchFamily="18" charset="-78"/>
                <a:cs typeface="Akhbar MT" pitchFamily="2" charset="-78"/>
              </a:rPr>
              <a:t>R5, R263</a:t>
            </a:r>
            <a:r>
              <a:rPr lang="ar-SA" sz="2000" dirty="0">
                <a:latin typeface="Traditional Arabic" pitchFamily="18" charset="-78"/>
                <a:cs typeface="Akhbar MT" pitchFamily="2" charset="-78"/>
              </a:rPr>
              <a:t> وهكذا. وبالتالي فإن تقاطع الصفوف مع الأعمدة يشكل ما يعرف بالخلايا </a:t>
            </a:r>
            <a:r>
              <a:rPr lang="en-US" sz="2000" dirty="0">
                <a:latin typeface="Traditional Arabic" pitchFamily="18" charset="-78"/>
                <a:cs typeface="Akhbar MT" pitchFamily="2" charset="-78"/>
              </a:rPr>
              <a:t>Cells</a:t>
            </a:r>
            <a:r>
              <a:rPr lang="ar-SA" sz="2000" dirty="0">
                <a:latin typeface="Traditional Arabic" pitchFamily="18" charset="-78"/>
                <a:cs typeface="Akhbar MT" pitchFamily="2" charset="-78"/>
              </a:rPr>
              <a:t> ويكون اسم (عنوان الخلية) هو اسم العمود ثم اسم الصف، فمثلاً الخلية التي عنوانها </a:t>
            </a:r>
            <a:r>
              <a:rPr lang="en-US" sz="2000" dirty="0">
                <a:latin typeface="Traditional Arabic" pitchFamily="18" charset="-78"/>
                <a:cs typeface="Akhbar MT" pitchFamily="2" charset="-78"/>
              </a:rPr>
              <a:t>B7</a:t>
            </a:r>
            <a:r>
              <a:rPr lang="ar-SA" sz="2000" dirty="0">
                <a:latin typeface="Traditional Arabic" pitchFamily="18" charset="-78"/>
                <a:cs typeface="Akhbar MT" pitchFamily="2" charset="-78"/>
              </a:rPr>
              <a:t> هي الخلية في العمود الأول </a:t>
            </a:r>
            <a:r>
              <a:rPr lang="en-US" sz="2000" dirty="0">
                <a:latin typeface="Traditional Arabic" pitchFamily="18" charset="-78"/>
                <a:cs typeface="Akhbar MT" pitchFamily="2" charset="-78"/>
              </a:rPr>
              <a:t>B</a:t>
            </a:r>
            <a:r>
              <a:rPr lang="ar-SA" sz="2000" dirty="0">
                <a:latin typeface="Traditional Arabic" pitchFamily="18" charset="-78"/>
                <a:cs typeface="Akhbar MT" pitchFamily="2" charset="-78"/>
              </a:rPr>
              <a:t> والصف السابع. وتمثل الخلية المكون الأساسي الذي تخزن (يدخل/يحسب) فيه البيانات، وتتعدد أنواع البيانات المخزنة داخل الخلية (وفقاً للبرنامج </a:t>
            </a:r>
            <a:r>
              <a:rPr lang="en-US" sz="2000" dirty="0">
                <a:latin typeface="Traditional Arabic" pitchFamily="18" charset="-78"/>
                <a:cs typeface="Akhbar MT" pitchFamily="2" charset="-78"/>
              </a:rPr>
              <a:t>EXCEL</a:t>
            </a:r>
            <a:r>
              <a:rPr lang="ar-SA" sz="2000" dirty="0">
                <a:latin typeface="Traditional Arabic" pitchFamily="18" charset="-78"/>
                <a:cs typeface="Akhbar MT" pitchFamily="2" charset="-78"/>
              </a:rPr>
              <a:t>) إلى عدة أقسام. </a:t>
            </a:r>
          </a:p>
        </p:txBody>
      </p:sp>
      <p:sp>
        <p:nvSpPr>
          <p:cNvPr id="4" name="مستطيل 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1177999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latin typeface="Traditional Arabic" pitchFamily="18" charset="-78"/>
                <a:cs typeface="Akhbar MT" pitchFamily="2" charset="-78"/>
              </a:rPr>
              <a:t>أنواع بيانات الخلايا وفقاً للبرنامج </a:t>
            </a:r>
            <a:r>
              <a:rPr lang="en-US" sz="3200" b="1" dirty="0">
                <a:latin typeface="Traditional Arabic" pitchFamily="18" charset="-78"/>
                <a:cs typeface="Akhbar MT" pitchFamily="2" charset="-78"/>
              </a:rPr>
              <a:t>EXCEL</a:t>
            </a:r>
            <a:endParaRPr lang="ar-SA" sz="3200" dirty="0">
              <a:latin typeface="Traditional Arabic" pitchFamily="18" charset="-78"/>
              <a:cs typeface="Akhbar MT" pitchFamily="2" charset="-78"/>
            </a:endParaRPr>
          </a:p>
        </p:txBody>
      </p:sp>
      <p:sp>
        <p:nvSpPr>
          <p:cNvPr id="3" name="عنصر نائب للمحتوى 2"/>
          <p:cNvSpPr>
            <a:spLocks noGrp="1"/>
          </p:cNvSpPr>
          <p:nvPr>
            <p:ph idx="1"/>
          </p:nvPr>
        </p:nvSpPr>
        <p:spPr>
          <a:xfrm>
            <a:off x="1043492" y="2323652"/>
            <a:ext cx="6777317" cy="4057676"/>
          </a:xfrm>
        </p:spPr>
        <p:txBody>
          <a:bodyPr>
            <a:normAutofit/>
          </a:bodyPr>
          <a:lstStyle/>
          <a:p>
            <a:pPr marL="525780" lvl="0" indent="-457200" algn="just">
              <a:lnSpc>
                <a:spcPct val="150000"/>
              </a:lnSpc>
              <a:buFont typeface="+mj-lt"/>
              <a:buAutoNum type="arabicPeriod"/>
            </a:pPr>
            <a:r>
              <a:rPr lang="ar-SA" sz="2000" b="1" dirty="0">
                <a:solidFill>
                  <a:srgbClr val="C00000"/>
                </a:solidFill>
                <a:latin typeface="Traditional Arabic" pitchFamily="18" charset="-78"/>
                <a:cs typeface="Akhbar MT" pitchFamily="2" charset="-78"/>
              </a:rPr>
              <a:t>البيانات الشكلية</a:t>
            </a:r>
            <a:r>
              <a:rPr lang="en-US" sz="2000" b="1" dirty="0">
                <a:solidFill>
                  <a:srgbClr val="C00000"/>
                </a:solidFill>
                <a:latin typeface="Traditional Arabic" pitchFamily="18" charset="-78"/>
                <a:cs typeface="Akhbar MT" pitchFamily="2" charset="-78"/>
              </a:rPr>
              <a:t>String </a:t>
            </a:r>
            <a:r>
              <a:rPr lang="ar-SA" sz="2000" b="1" dirty="0">
                <a:solidFill>
                  <a:srgbClr val="C00000"/>
                </a:solidFill>
                <a:latin typeface="Traditional Arabic" pitchFamily="18" charset="-78"/>
                <a:cs typeface="Akhbar MT" pitchFamily="2" charset="-78"/>
              </a:rPr>
              <a:t>: </a:t>
            </a:r>
            <a:r>
              <a:rPr lang="ar-SA" sz="2000" dirty="0">
                <a:latin typeface="Traditional Arabic" pitchFamily="18" charset="-78"/>
                <a:cs typeface="Akhbar MT" pitchFamily="2" charset="-78"/>
              </a:rPr>
              <a:t>وهي التي تتكون أساساً من الأحرف الهجائية والأرقام، لاحظ أن الأرقام فقط سوف يعتبرها من النوع التالي من البيانات، وفي هذه الحالة لا يمكن الجمع الحسابي لمكون خلية إلى مكون خلية أخرى، لكن يمكن الجمع الشكلي بين مكون خلية إلى أخرى باستخدام علامة الجمع الشكلي </a:t>
            </a:r>
            <a:r>
              <a:rPr lang="en-US" sz="2000" dirty="0">
                <a:latin typeface="Traditional Arabic" pitchFamily="18" charset="-78"/>
                <a:cs typeface="Akhbar MT" pitchFamily="2" charset="-78"/>
              </a:rPr>
              <a:t>&amp;</a:t>
            </a:r>
            <a:r>
              <a:rPr lang="ar-SA" sz="2000" dirty="0">
                <a:latin typeface="Traditional Arabic" pitchFamily="18" charset="-78"/>
                <a:cs typeface="Akhbar MT" pitchFamily="2" charset="-78"/>
              </a:rPr>
              <a:t>. </a:t>
            </a:r>
            <a:endParaRPr lang="en-US" sz="2000" dirty="0">
              <a:effectLst/>
              <a:latin typeface="Traditional Arabic" pitchFamily="18" charset="-78"/>
              <a:cs typeface="Akhbar MT" pitchFamily="2" charset="-78"/>
            </a:endParaRPr>
          </a:p>
          <a:p>
            <a:pPr marL="525780" lvl="0" indent="-457200" algn="just">
              <a:lnSpc>
                <a:spcPct val="150000"/>
              </a:lnSpc>
              <a:buFont typeface="+mj-lt"/>
              <a:buAutoNum type="arabicPeriod"/>
            </a:pPr>
            <a:r>
              <a:rPr lang="ar-SA" sz="2000" b="1" dirty="0">
                <a:solidFill>
                  <a:srgbClr val="C00000"/>
                </a:solidFill>
                <a:latin typeface="Traditional Arabic" pitchFamily="18" charset="-78"/>
                <a:cs typeface="Akhbar MT" pitchFamily="2" charset="-78"/>
              </a:rPr>
              <a:t>البيانات الكمية (العددية)</a:t>
            </a:r>
            <a:r>
              <a:rPr lang="en-US" sz="2000" b="1" dirty="0">
                <a:solidFill>
                  <a:srgbClr val="C00000"/>
                </a:solidFill>
                <a:latin typeface="Traditional Arabic" pitchFamily="18" charset="-78"/>
                <a:cs typeface="Akhbar MT" pitchFamily="2" charset="-78"/>
              </a:rPr>
              <a:t>Value </a:t>
            </a:r>
            <a:r>
              <a:rPr lang="ar-SA" sz="2000" b="1" dirty="0">
                <a:solidFill>
                  <a:srgbClr val="C00000"/>
                </a:solidFill>
                <a:latin typeface="Traditional Arabic" pitchFamily="18" charset="-78"/>
                <a:cs typeface="Akhbar MT" pitchFamily="2" charset="-78"/>
              </a:rPr>
              <a:t>: </a:t>
            </a:r>
            <a:r>
              <a:rPr lang="ar-SA" sz="2000" dirty="0">
                <a:latin typeface="Traditional Arabic" pitchFamily="18" charset="-78"/>
                <a:cs typeface="Akhbar MT" pitchFamily="2" charset="-78"/>
              </a:rPr>
              <a:t>وهي تتكون من الأعداد الحقيقة بصرف النظر عن طريقة وشكل كتابتها: العشرية، المئوية، العلمية. وفي هذه الحالة يمكن التعامل الحسابي بين مكونات هذه الخلايا وبعضها البعض من جمع وطرح أو ضرب وقسمة ....إلخ من العمليات الحسابية، ويلاحظ أن ناتج هذه العمليات يحدد النوع الثالث من البيانات. </a:t>
            </a:r>
            <a:endParaRPr lang="en-US" sz="2000" dirty="0">
              <a:effectLst/>
              <a:latin typeface="Traditional Arabic" pitchFamily="18" charset="-78"/>
              <a:cs typeface="Akhbar MT" pitchFamily="2" charset="-78"/>
            </a:endParaRPr>
          </a:p>
        </p:txBody>
      </p:sp>
      <p:sp>
        <p:nvSpPr>
          <p:cNvPr id="4" name="مستطيل 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4126891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endParaRPr lang="ar-SA"/>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980728"/>
            <a:ext cx="6732240" cy="491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11023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marL="457200" lvl="0" indent="-457200" algn="just">
              <a:buClr>
                <a:schemeClr val="bg2"/>
              </a:buClr>
              <a:buFont typeface="+mj-lt"/>
              <a:buAutoNum type="arabicPeriod" startAt="3"/>
            </a:pPr>
            <a:r>
              <a:rPr lang="ar-SA" sz="2000" b="1" dirty="0">
                <a:solidFill>
                  <a:srgbClr val="C00000"/>
                </a:solidFill>
                <a:latin typeface="Traditional Arabic" pitchFamily="18" charset="-78"/>
                <a:ea typeface="+mn-ea"/>
                <a:cs typeface="Akhbar MT" pitchFamily="2" charset="-78"/>
              </a:rPr>
              <a:t>البيانات الحسابية </a:t>
            </a:r>
            <a:r>
              <a:rPr lang="en-US" sz="2000" b="1" dirty="0">
                <a:solidFill>
                  <a:srgbClr val="C00000"/>
                </a:solidFill>
                <a:latin typeface="Traditional Arabic" pitchFamily="18" charset="-78"/>
                <a:ea typeface="+mn-ea"/>
                <a:cs typeface="Akhbar MT" pitchFamily="2" charset="-78"/>
              </a:rPr>
              <a:t>Calculated</a:t>
            </a:r>
            <a:r>
              <a:rPr lang="ar-SA" sz="2000" b="1" dirty="0">
                <a:solidFill>
                  <a:srgbClr val="C00000"/>
                </a:solidFill>
                <a:latin typeface="Traditional Arabic" pitchFamily="18" charset="-78"/>
                <a:ea typeface="+mn-ea"/>
                <a:cs typeface="Akhbar MT" pitchFamily="2" charset="-78"/>
              </a:rPr>
              <a:t>: </a:t>
            </a:r>
            <a:r>
              <a:rPr lang="ar-SA" sz="2000" dirty="0">
                <a:solidFill>
                  <a:schemeClr val="tx1"/>
                </a:solidFill>
                <a:latin typeface="Traditional Arabic" pitchFamily="18" charset="-78"/>
                <a:cs typeface="Akhbar MT" pitchFamily="2" charset="-78"/>
              </a:rPr>
              <a:t>يلاحظ أن النوعيان السابقان يتم إدخال مكونات الخلايا مباشرة أو بطريقة أولية، بينما بيانات هذا النوع فهو ناتج لمعالجة بيانات خلايا أخرى حيث يتم تخزين الناتج في خلية أخرى. </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204864"/>
            <a:ext cx="5744443" cy="4531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3335536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205880"/>
            <a:ext cx="8208912" cy="1143000"/>
          </a:xfrm>
        </p:spPr>
        <p:txBody>
          <a:bodyPr>
            <a:noAutofit/>
          </a:bodyPr>
          <a:lstStyle/>
          <a:p>
            <a:pPr marL="457200" lvl="0" indent="-457200" algn="just">
              <a:buClr>
                <a:schemeClr val="bg2"/>
              </a:buClr>
              <a:buFont typeface="+mj-lt"/>
              <a:buAutoNum type="arabicPeriod" startAt="4"/>
            </a:pPr>
            <a:r>
              <a:rPr lang="ar-SA" sz="2000" b="1" dirty="0">
                <a:solidFill>
                  <a:srgbClr val="C00000"/>
                </a:solidFill>
                <a:latin typeface="Traditional Arabic" pitchFamily="18" charset="-78"/>
                <a:cs typeface="Akhbar MT" pitchFamily="2" charset="-78"/>
              </a:rPr>
              <a:t>الدوال الخاصة </a:t>
            </a:r>
            <a:r>
              <a:rPr lang="en-US" sz="2000" b="1" dirty="0">
                <a:solidFill>
                  <a:srgbClr val="C00000"/>
                </a:solidFill>
                <a:latin typeface="Traditional Arabic" pitchFamily="18" charset="-78"/>
                <a:cs typeface="Akhbar MT" pitchFamily="2" charset="-78"/>
              </a:rPr>
              <a:t>Functions</a:t>
            </a:r>
            <a:r>
              <a:rPr lang="ar-SA" sz="2000" b="1" dirty="0">
                <a:solidFill>
                  <a:srgbClr val="C0000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يصعب في كثير من الأحيان إيجاد عملية حسابية مباشرة مثل الجذر التربيعي لبيان أو لوغاريتم عدد ما، ففي هذه الحالة تظهر أهمية تخصيص جزء من البرنامج </a:t>
            </a:r>
            <a:r>
              <a:rPr lang="en-US" sz="2000" dirty="0">
                <a:solidFill>
                  <a:schemeClr val="tx1"/>
                </a:solidFill>
                <a:latin typeface="Traditional Arabic" pitchFamily="18" charset="-78"/>
                <a:cs typeface="Akhbar MT" pitchFamily="2" charset="-78"/>
              </a:rPr>
              <a:t>Excel</a:t>
            </a:r>
            <a:r>
              <a:rPr lang="ar-SA" sz="2000" dirty="0">
                <a:solidFill>
                  <a:schemeClr val="tx1"/>
                </a:solidFill>
                <a:latin typeface="Traditional Arabic" pitchFamily="18" charset="-78"/>
                <a:cs typeface="Akhbar MT" pitchFamily="2" charset="-78"/>
              </a:rPr>
              <a:t> للقيام بمثل هذه العمليات الحسابية. وتتعدد وظائف الدوال الخاصة بين مختلف الأقسام فمنها الرياضية، والإحصائية، والمالية، والشكلية... إلخ. </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636912"/>
            <a:ext cx="4892477" cy="406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310096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277888"/>
            <a:ext cx="8136904" cy="1143000"/>
          </a:xfrm>
        </p:spPr>
        <p:txBody>
          <a:bodyPr>
            <a:noAutofit/>
          </a:bodyPr>
          <a:lstStyle/>
          <a:p>
            <a:pPr marL="457200" lvl="0" indent="-457200" algn="just">
              <a:buClr>
                <a:schemeClr val="bg2"/>
              </a:buClr>
              <a:buFont typeface="+mj-lt"/>
              <a:buAutoNum type="arabicPeriod" startAt="5"/>
            </a:pPr>
            <a:r>
              <a:rPr lang="ar-SA" sz="2000" b="1" dirty="0">
                <a:solidFill>
                  <a:srgbClr val="C00000"/>
                </a:solidFill>
                <a:latin typeface="Traditional Arabic" pitchFamily="18" charset="-78"/>
                <a:cs typeface="Akhbar MT" pitchFamily="2" charset="-78"/>
              </a:rPr>
              <a:t>البيانات المنطقية </a:t>
            </a:r>
            <a:r>
              <a:rPr lang="en-US" sz="2000" b="1" dirty="0">
                <a:solidFill>
                  <a:srgbClr val="C00000"/>
                </a:solidFill>
                <a:latin typeface="Traditional Arabic" pitchFamily="18" charset="-78"/>
                <a:cs typeface="Akhbar MT" pitchFamily="2" charset="-78"/>
              </a:rPr>
              <a:t>Logical</a:t>
            </a:r>
            <a:r>
              <a:rPr lang="ar-SA" sz="2000" b="1" dirty="0">
                <a:solidFill>
                  <a:srgbClr val="C0000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رغم امكان دمج هذا النوع من البيان مع البيان السابق الدوال الخاصة، إلا أن طبيعة ناتج العملية المنطقية وهي أما صدق (صح) أو غير صادقة (خطأ) تلزم وجود قسم خاص بها حيث أن شكل الناتج للعملية المنطقية هو القيمة </a:t>
            </a:r>
            <a:r>
              <a:rPr lang="en-US" sz="2000" dirty="0">
                <a:solidFill>
                  <a:schemeClr val="tx1"/>
                </a:solidFill>
                <a:latin typeface="Traditional Arabic" pitchFamily="18" charset="-78"/>
                <a:cs typeface="Akhbar MT" pitchFamily="2" charset="-78"/>
              </a:rPr>
              <a:t>1, 0</a:t>
            </a:r>
            <a:r>
              <a:rPr lang="ar-SA" sz="2000" dirty="0">
                <a:solidFill>
                  <a:schemeClr val="tx1"/>
                </a:solidFill>
                <a:latin typeface="Traditional Arabic" pitchFamily="18" charset="-78"/>
                <a:cs typeface="Akhbar MT" pitchFamily="2" charset="-78"/>
              </a:rPr>
              <a:t> أو كلمة صح، خطأ </a:t>
            </a:r>
            <a:r>
              <a:rPr lang="en-US" sz="2000" dirty="0">
                <a:solidFill>
                  <a:schemeClr val="tx1"/>
                </a:solidFill>
                <a:latin typeface="Traditional Arabic" pitchFamily="18" charset="-78"/>
                <a:cs typeface="Akhbar MT" pitchFamily="2" charset="-78"/>
              </a:rPr>
              <a:t>True, False</a:t>
            </a:r>
            <a:r>
              <a:rPr lang="ar-SA" sz="2000" dirty="0">
                <a:solidFill>
                  <a:schemeClr val="tx1"/>
                </a:solidFill>
                <a:latin typeface="Traditional Arabic" pitchFamily="18" charset="-78"/>
                <a:cs typeface="Akhbar MT" pitchFamily="2" charset="-78"/>
              </a:rPr>
              <a:t> . </a:t>
            </a:r>
          </a:p>
        </p:txBody>
      </p:sp>
      <p:pic>
        <p:nvPicPr>
          <p:cNvPr id="1126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7294" y="2708920"/>
            <a:ext cx="4954588" cy="372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4022513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latin typeface="Traditional Arabic" pitchFamily="18" charset="-78"/>
                <a:cs typeface="Akhbar MT" pitchFamily="2" charset="-78"/>
              </a:rPr>
              <a:t>العمليات الحسابية</a:t>
            </a:r>
            <a:endParaRPr lang="ar-SA" sz="3200"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marL="68580" indent="0" algn="just">
              <a:lnSpc>
                <a:spcPct val="150000"/>
              </a:lnSpc>
              <a:buNone/>
            </a:pPr>
            <a:r>
              <a:rPr lang="ar-SA" dirty="0">
                <a:latin typeface="Traditional Arabic" pitchFamily="18" charset="-78"/>
                <a:cs typeface="Akhbar MT" pitchFamily="2" charset="-78"/>
              </a:rPr>
              <a:t>يقوم برنامج </a:t>
            </a:r>
            <a:r>
              <a:rPr lang="en-US" dirty="0">
                <a:latin typeface="Traditional Arabic" pitchFamily="18" charset="-78"/>
                <a:cs typeface="Akhbar MT" pitchFamily="2" charset="-78"/>
              </a:rPr>
              <a:t>Excel</a:t>
            </a:r>
            <a:r>
              <a:rPr lang="ar-SA" dirty="0">
                <a:latin typeface="Traditional Arabic" pitchFamily="18" charset="-78"/>
                <a:cs typeface="Akhbar MT" pitchFamily="2" charset="-78"/>
              </a:rPr>
              <a:t> بعمل العمليات التي تقوم بها الآلة الحاسبة، فهو برنامج وضع لعمل الحسابات وخاصة العمليات الحسابية الشائعة، فهو أحد البرامج المتخصصة للقيام بمثل هذه العمليات.</a:t>
            </a:r>
          </a:p>
          <a:p>
            <a:endParaRPr lang="ar-SA" sz="1800" dirty="0">
              <a:latin typeface="Traditional Arabic" pitchFamily="18" charset="-78"/>
              <a:cs typeface="Akhbar MT" pitchFamily="2" charset="-78"/>
            </a:endParaRPr>
          </a:p>
        </p:txBody>
      </p:sp>
      <p:sp>
        <p:nvSpPr>
          <p:cNvPr id="4" name="مستطيل 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165333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46DF9CC8-11CE-B24F-85E0-E0997EB1033A}"/>
              </a:ext>
            </a:extLst>
          </p:cNvPr>
          <p:cNvSpPr/>
          <p:nvPr/>
        </p:nvSpPr>
        <p:spPr>
          <a:xfrm>
            <a:off x="611560" y="1556792"/>
            <a:ext cx="7704856" cy="4708981"/>
          </a:xfrm>
          <a:prstGeom prst="rect">
            <a:avLst/>
          </a:prstGeom>
        </p:spPr>
        <p:txBody>
          <a:bodyPr wrap="square">
            <a:spAutoFit/>
          </a:bodyPr>
          <a:lstStyle/>
          <a:p>
            <a:pPr>
              <a:lnSpc>
                <a:spcPct val="150000"/>
              </a:lnSpc>
            </a:pPr>
            <a:r>
              <a:rPr lang="x-none" sz="2000" dirty="0">
                <a:latin typeface="Times New Roman" panose="02020603050405020304" pitchFamily="18" charset="0"/>
                <a:cs typeface="Akhbar MT" pitchFamily="2" charset="-78"/>
              </a:rPr>
              <a:t>‏</a:t>
            </a:r>
            <a:r>
              <a:rPr lang="ar-SA" sz="2000" b="1" dirty="0">
                <a:solidFill>
                  <a:srgbClr val="FF0000"/>
                </a:solidFill>
                <a:cs typeface="Akhbar MT" pitchFamily="2" charset="-78"/>
              </a:rPr>
              <a:t>العنوان</a:t>
            </a:r>
            <a:r>
              <a:rPr lang="ar-SA" sz="2000" dirty="0">
                <a:cs typeface="Akhbar MT" pitchFamily="2" charset="-78"/>
              </a:rPr>
              <a:t>: استخدام برنامج </a:t>
            </a:r>
            <a:r>
              <a:rPr lang="en-US" sz="2000" dirty="0" smtClean="0">
                <a:cs typeface="Akhbar MT" pitchFamily="2" charset="-78"/>
              </a:rPr>
              <a:t>Excel</a:t>
            </a:r>
            <a:r>
              <a:rPr lang="ar-SA" sz="2000" dirty="0" smtClean="0">
                <a:cs typeface="Akhbar MT" pitchFamily="2" charset="-78"/>
              </a:rPr>
              <a:t> في الاقتصاد التطبيقي</a:t>
            </a:r>
            <a:endParaRPr lang="en-US" sz="2000" dirty="0">
              <a:cs typeface="Akhbar MT" pitchFamily="2" charset="-78"/>
            </a:endParaRPr>
          </a:p>
          <a:p>
            <a:pPr>
              <a:lnSpc>
                <a:spcPct val="150000"/>
              </a:lnSpc>
            </a:pPr>
            <a:r>
              <a:rPr lang="ar-SA" sz="2000" b="1" dirty="0">
                <a:solidFill>
                  <a:srgbClr val="FF0000"/>
                </a:solidFill>
                <a:cs typeface="Akhbar MT" pitchFamily="2" charset="-78"/>
              </a:rPr>
              <a:t>الهدف</a:t>
            </a:r>
            <a:r>
              <a:rPr lang="ar-SA" sz="2000" dirty="0">
                <a:cs typeface="Akhbar MT" pitchFamily="2" charset="-78"/>
              </a:rPr>
              <a:t>: </a:t>
            </a:r>
            <a:r>
              <a:rPr lang="ar-SA" sz="2000" dirty="0" smtClean="0">
                <a:cs typeface="Akhbar MT" pitchFamily="2" charset="-78"/>
              </a:rPr>
              <a:t>التعرف على خصائص الجداول </a:t>
            </a:r>
            <a:r>
              <a:rPr lang="ar-SA" sz="2000" dirty="0">
                <a:cs typeface="Akhbar MT" pitchFamily="2" charset="-78"/>
              </a:rPr>
              <a:t>الالكترونية</a:t>
            </a:r>
          </a:p>
          <a:p>
            <a:pPr>
              <a:lnSpc>
                <a:spcPct val="150000"/>
              </a:lnSpc>
            </a:pPr>
            <a:endParaRPr lang="ar-SA" sz="2000" dirty="0">
              <a:cs typeface="Akhbar MT" pitchFamily="2" charset="-78"/>
            </a:endParaRPr>
          </a:p>
          <a:p>
            <a:pPr>
              <a:lnSpc>
                <a:spcPct val="150000"/>
              </a:lnSpc>
            </a:pPr>
            <a:r>
              <a:rPr lang="ar-SA" sz="2000" dirty="0">
                <a:cs typeface="Akhbar MT" pitchFamily="2" charset="-78"/>
              </a:rPr>
              <a:t>وذلك من خلال تحقق ما يلي:</a:t>
            </a:r>
          </a:p>
          <a:p>
            <a:pPr marL="800100" lvl="1" indent="-342900">
              <a:lnSpc>
                <a:spcPct val="150000"/>
              </a:lnSpc>
              <a:buFont typeface="Arial" panose="020B0604020202020204" pitchFamily="34" charset="0"/>
              <a:buChar char="•"/>
            </a:pPr>
            <a:r>
              <a:rPr lang="x-none" sz="2000" dirty="0" smtClean="0">
                <a:latin typeface="Times New Roman" panose="02020603050405020304" pitchFamily="18" charset="0"/>
                <a:cs typeface="Akhbar MT" pitchFamily="2" charset="-78"/>
              </a:rPr>
              <a:t>‏</a:t>
            </a:r>
            <a:r>
              <a:rPr lang="ar-SA" sz="2000" dirty="0">
                <a:latin typeface="Times New Roman" panose="02020603050405020304" pitchFamily="18" charset="0"/>
                <a:cs typeface="Akhbar MT" pitchFamily="2" charset="-78"/>
              </a:rPr>
              <a:t>التعرف على برنامج </a:t>
            </a:r>
            <a:r>
              <a:rPr lang="ar-SA" sz="2000" dirty="0" err="1">
                <a:latin typeface="Times New Roman" panose="02020603050405020304" pitchFamily="18" charset="0"/>
                <a:cs typeface="Akhbar MT" pitchFamily="2" charset="-78"/>
              </a:rPr>
              <a:t>إكسل</a:t>
            </a:r>
            <a:endParaRPr lang="ar-SA" sz="2000" dirty="0">
              <a:latin typeface="Times New Roman" panose="02020603050405020304" pitchFamily="18" charset="0"/>
              <a:cs typeface="Akhbar MT" pitchFamily="2" charset="-78"/>
            </a:endParaRP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كتابة صيغة العملية الحسابية في البرنامج</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مقدمة في خصائص الصفحة المنبسطة</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أنواع بيانات الخلايا وفقاً للبرنامج </a:t>
            </a:r>
            <a:r>
              <a:rPr lang="en-US" sz="2000" dirty="0">
                <a:latin typeface="Times New Roman" panose="02020603050405020304" pitchFamily="18" charset="0"/>
                <a:cs typeface="Akhbar MT" pitchFamily="2" charset="-78"/>
              </a:rPr>
              <a:t>EXCEL</a:t>
            </a:r>
            <a:endParaRPr lang="ar-SA" sz="2000" dirty="0">
              <a:latin typeface="Times New Roman" panose="02020603050405020304" pitchFamily="18" charset="0"/>
              <a:cs typeface="Akhbar MT" pitchFamily="2" charset="-78"/>
            </a:endParaRP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العمليات الحسابية</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أشهر الدوال التي يقوم بها برنامج </a:t>
            </a:r>
            <a:r>
              <a:rPr lang="ar-SA" sz="2000" dirty="0" err="1" smtClean="0">
                <a:latin typeface="Times New Roman" panose="02020603050405020304" pitchFamily="18" charset="0"/>
                <a:cs typeface="Akhbar MT" pitchFamily="2" charset="-78"/>
              </a:rPr>
              <a:t>إكسل</a:t>
            </a:r>
            <a:endParaRPr lang="en-US" sz="2000" dirty="0">
              <a:latin typeface="Times New Roman" panose="02020603050405020304" pitchFamily="18" charset="0"/>
              <a:cs typeface="Akhbar MT" pitchFamily="2" charset="-78"/>
            </a:endParaRPr>
          </a:p>
        </p:txBody>
      </p:sp>
      <p:sp>
        <p:nvSpPr>
          <p:cNvPr id="6" name="مستطيل 5"/>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543936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027664"/>
            <a:ext cx="7920880" cy="1143000"/>
          </a:xfrm>
        </p:spPr>
        <p:txBody>
          <a:bodyPr>
            <a:noAutofit/>
          </a:bodyPr>
          <a:lstStyle/>
          <a:p>
            <a:pPr marL="342900" lvl="0" indent="-342900" algn="just">
              <a:buFont typeface="Arial" pitchFamily="34" charset="0"/>
              <a:buChar char="•"/>
            </a:pPr>
            <a:r>
              <a:rPr lang="ar-SA" sz="2000" b="1" dirty="0">
                <a:solidFill>
                  <a:srgbClr val="0070C0"/>
                </a:solidFill>
                <a:latin typeface="Traditional Arabic" pitchFamily="18" charset="-78"/>
                <a:cs typeface="Akhbar MT" pitchFamily="2" charset="-78"/>
              </a:rPr>
              <a:t>عملية الطرح: </a:t>
            </a:r>
            <a:r>
              <a:rPr lang="ar-SA" sz="2000" dirty="0">
                <a:solidFill>
                  <a:schemeClr val="tx1"/>
                </a:solidFill>
                <a:latin typeface="Traditional Arabic" pitchFamily="18" charset="-78"/>
                <a:cs typeface="Akhbar MT" pitchFamily="2" charset="-78"/>
              </a:rPr>
              <a:t>وهي عبارة عن طرح ما يحتويه الخلايا من بيانات رقميه، فعندما نرغب في طرح البيانات الموجودة في الخلية </a:t>
            </a:r>
            <a:r>
              <a:rPr lang="en-US" sz="2000" dirty="0">
                <a:solidFill>
                  <a:schemeClr val="tx1"/>
                </a:solidFill>
                <a:latin typeface="Traditional Arabic" pitchFamily="18" charset="-78"/>
                <a:cs typeface="Akhbar MT" pitchFamily="2" charset="-78"/>
              </a:rPr>
              <a:t>A2</a:t>
            </a:r>
            <a:r>
              <a:rPr lang="ar-SA" sz="2000" dirty="0">
                <a:solidFill>
                  <a:schemeClr val="tx1"/>
                </a:solidFill>
                <a:latin typeface="Traditional Arabic" pitchFamily="18" charset="-78"/>
                <a:cs typeface="Akhbar MT" pitchFamily="2" charset="-78"/>
              </a:rPr>
              <a:t> مع بيانات الخلية </a:t>
            </a:r>
            <a:r>
              <a:rPr lang="en-US" sz="2000" dirty="0">
                <a:solidFill>
                  <a:schemeClr val="tx1"/>
                </a:solidFill>
                <a:latin typeface="Traditional Arabic" pitchFamily="18" charset="-78"/>
                <a:cs typeface="Akhbar MT" pitchFamily="2" charset="-78"/>
              </a:rPr>
              <a:t>B2</a:t>
            </a:r>
            <a:r>
              <a:rPr lang="ar-SA" sz="2000" dirty="0">
                <a:solidFill>
                  <a:schemeClr val="tx1"/>
                </a:solidFill>
                <a:latin typeface="Traditional Arabic" pitchFamily="18" charset="-78"/>
                <a:cs typeface="Akhbar MT" pitchFamily="2" charset="-78"/>
              </a:rPr>
              <a:t> ووضع النتيجة في الخلية </a:t>
            </a:r>
            <a:r>
              <a:rPr lang="en-US" sz="2000" dirty="0">
                <a:solidFill>
                  <a:schemeClr val="tx1"/>
                </a:solidFill>
                <a:latin typeface="Traditional Arabic" pitchFamily="18" charset="-78"/>
                <a:cs typeface="Akhbar MT" pitchFamily="2" charset="-78"/>
              </a:rPr>
              <a:t>C2</a:t>
            </a:r>
            <a:r>
              <a:rPr lang="ar-SA" sz="2000" dirty="0">
                <a:solidFill>
                  <a:schemeClr val="tx1"/>
                </a:solidFill>
                <a:latin typeface="Traditional Arabic" pitchFamily="18" charset="-78"/>
                <a:cs typeface="Akhbar MT" pitchFamily="2" charset="-78"/>
              </a:rPr>
              <a:t>، فإننا نضع المؤشر على الخلية </a:t>
            </a:r>
            <a:r>
              <a:rPr lang="en-US" sz="2000" dirty="0">
                <a:solidFill>
                  <a:schemeClr val="tx1"/>
                </a:solidFill>
                <a:latin typeface="Traditional Arabic" pitchFamily="18" charset="-78"/>
                <a:cs typeface="Akhbar MT" pitchFamily="2" charset="-78"/>
              </a:rPr>
              <a:t>C2</a:t>
            </a:r>
            <a:r>
              <a:rPr lang="ar-SA" sz="2000" dirty="0">
                <a:solidFill>
                  <a:schemeClr val="tx1"/>
                </a:solidFill>
                <a:latin typeface="Traditional Arabic" pitchFamily="18" charset="-78"/>
                <a:cs typeface="Akhbar MT" pitchFamily="2" charset="-78"/>
              </a:rPr>
              <a:t> ونكتب </a:t>
            </a:r>
            <a:r>
              <a:rPr lang="en-US" sz="2000" dirty="0">
                <a:solidFill>
                  <a:schemeClr val="tx1"/>
                </a:solidFill>
                <a:latin typeface="Traditional Arabic" pitchFamily="18" charset="-78"/>
                <a:cs typeface="Akhbar MT" pitchFamily="2" charset="-78"/>
              </a:rPr>
              <a:t>=A2-B2</a:t>
            </a:r>
            <a:r>
              <a:rPr lang="ar-SA" sz="2000" dirty="0">
                <a:solidFill>
                  <a:schemeClr val="tx1"/>
                </a:solidFill>
                <a:latin typeface="Traditional Arabic" pitchFamily="18" charset="-78"/>
                <a:cs typeface="Akhbar MT" pitchFamily="2" charset="-78"/>
              </a:rPr>
              <a:t> كما هو موضح بالشكل التالي:</a:t>
            </a:r>
          </a:p>
        </p:txBody>
      </p:sp>
      <p:sp>
        <p:nvSpPr>
          <p:cNvPr id="3" name="عنصر نائب للمحتوى 2"/>
          <p:cNvSpPr>
            <a:spLocks noGrp="1"/>
          </p:cNvSpPr>
          <p:nvPr>
            <p:ph idx="1"/>
          </p:nvPr>
        </p:nvSpPr>
        <p:spPr/>
        <p:txBody>
          <a:bodyPr/>
          <a:lstStyle/>
          <a:p>
            <a:endParaRPr lang="ar-SA"/>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564904"/>
            <a:ext cx="3800773" cy="304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3490277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1027664"/>
            <a:ext cx="7632848" cy="1143000"/>
          </a:xfrm>
        </p:spPr>
        <p:txBody>
          <a:bodyPr>
            <a:noAutofit/>
          </a:bodyPr>
          <a:lstStyle/>
          <a:p>
            <a:pPr marL="342900" lvl="0" indent="-342900" algn="just">
              <a:buFont typeface="Arial" pitchFamily="34" charset="0"/>
              <a:buChar char="•"/>
            </a:pPr>
            <a:r>
              <a:rPr lang="ar-SA" sz="2000" b="1" dirty="0">
                <a:solidFill>
                  <a:srgbClr val="0070C0"/>
                </a:solidFill>
                <a:latin typeface="Traditional Arabic" pitchFamily="18" charset="-78"/>
                <a:cs typeface="Akhbar MT" pitchFamily="2" charset="-78"/>
              </a:rPr>
              <a:t>عملية الجمع: </a:t>
            </a:r>
            <a:r>
              <a:rPr lang="ar-SA" sz="2000" dirty="0">
                <a:solidFill>
                  <a:schemeClr val="tx1"/>
                </a:solidFill>
                <a:latin typeface="Traditional Arabic" pitchFamily="18" charset="-78"/>
                <a:cs typeface="Akhbar MT" pitchFamily="2" charset="-78"/>
              </a:rPr>
              <a:t>وهي عبارة عن جمع البيانات الرقمية للخليتين، فعندما نرغب في طرح البيانات الموجودة في الخلية </a:t>
            </a:r>
            <a:r>
              <a:rPr lang="en-US" sz="2000" dirty="0">
                <a:solidFill>
                  <a:schemeClr val="tx1"/>
                </a:solidFill>
                <a:latin typeface="Traditional Arabic" pitchFamily="18" charset="-78"/>
                <a:cs typeface="Akhbar MT" pitchFamily="2" charset="-78"/>
              </a:rPr>
              <a:t>A3</a:t>
            </a:r>
            <a:r>
              <a:rPr lang="ar-SA" sz="2000" dirty="0">
                <a:solidFill>
                  <a:schemeClr val="tx1"/>
                </a:solidFill>
                <a:latin typeface="Traditional Arabic" pitchFamily="18" charset="-78"/>
                <a:cs typeface="Akhbar MT" pitchFamily="2" charset="-78"/>
              </a:rPr>
              <a:t> مع بيانات الخلية </a:t>
            </a:r>
            <a:r>
              <a:rPr lang="en-US" sz="2000" dirty="0">
                <a:solidFill>
                  <a:schemeClr val="tx1"/>
                </a:solidFill>
                <a:latin typeface="Traditional Arabic" pitchFamily="18" charset="-78"/>
                <a:cs typeface="Akhbar MT" pitchFamily="2" charset="-78"/>
              </a:rPr>
              <a:t>B3</a:t>
            </a:r>
            <a:r>
              <a:rPr lang="ar-SA" sz="2000" dirty="0">
                <a:solidFill>
                  <a:schemeClr val="tx1"/>
                </a:solidFill>
                <a:latin typeface="Traditional Arabic" pitchFamily="18" charset="-78"/>
                <a:cs typeface="Akhbar MT" pitchFamily="2" charset="-78"/>
              </a:rPr>
              <a:t> ووضع النتيجة في الخلية </a:t>
            </a:r>
            <a:r>
              <a:rPr lang="en-US" sz="2000" dirty="0">
                <a:solidFill>
                  <a:schemeClr val="tx1"/>
                </a:solidFill>
                <a:latin typeface="Traditional Arabic" pitchFamily="18" charset="-78"/>
                <a:cs typeface="Akhbar MT" pitchFamily="2" charset="-78"/>
              </a:rPr>
              <a:t>C3</a:t>
            </a:r>
            <a:r>
              <a:rPr lang="ar-SA" sz="2000" dirty="0">
                <a:solidFill>
                  <a:schemeClr val="tx1"/>
                </a:solidFill>
                <a:latin typeface="Traditional Arabic" pitchFamily="18" charset="-78"/>
                <a:cs typeface="Akhbar MT" pitchFamily="2" charset="-78"/>
              </a:rPr>
              <a:t>، فإننا نضع المؤشر على الخلية </a:t>
            </a:r>
            <a:r>
              <a:rPr lang="en-US" sz="2000" dirty="0">
                <a:solidFill>
                  <a:schemeClr val="tx1"/>
                </a:solidFill>
                <a:latin typeface="Traditional Arabic" pitchFamily="18" charset="-78"/>
                <a:cs typeface="Akhbar MT" pitchFamily="2" charset="-78"/>
              </a:rPr>
              <a:t>C3</a:t>
            </a:r>
            <a:r>
              <a:rPr lang="ar-SA" sz="2000" dirty="0">
                <a:solidFill>
                  <a:schemeClr val="tx1"/>
                </a:solidFill>
                <a:latin typeface="Traditional Arabic" pitchFamily="18" charset="-78"/>
                <a:cs typeface="Akhbar MT" pitchFamily="2" charset="-78"/>
              </a:rPr>
              <a:t> ونكتب </a:t>
            </a:r>
            <a:r>
              <a:rPr lang="en-US" sz="2000" dirty="0">
                <a:solidFill>
                  <a:schemeClr val="tx1"/>
                </a:solidFill>
                <a:latin typeface="Traditional Arabic" pitchFamily="18" charset="-78"/>
                <a:cs typeface="Akhbar MT" pitchFamily="2" charset="-78"/>
              </a:rPr>
              <a:t>=A3+B3</a:t>
            </a:r>
            <a:r>
              <a:rPr lang="ar-SA" sz="2000" dirty="0">
                <a:solidFill>
                  <a:schemeClr val="tx1"/>
                </a:solidFill>
                <a:latin typeface="Traditional Arabic" pitchFamily="18" charset="-78"/>
                <a:cs typeface="Akhbar MT" pitchFamily="2" charset="-78"/>
              </a:rPr>
              <a:t> كما هو موضح بالشكل التالي:</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636912"/>
            <a:ext cx="3921547" cy="3330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893617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764704"/>
            <a:ext cx="7632848" cy="1143000"/>
          </a:xfrm>
        </p:spPr>
        <p:txBody>
          <a:bodyPr>
            <a:normAutofit/>
          </a:bodyPr>
          <a:lstStyle/>
          <a:p>
            <a:pPr marL="342900" lvl="0" indent="-342900" algn="just">
              <a:buFont typeface="Arial" pitchFamily="34" charset="0"/>
              <a:buChar char="•"/>
            </a:pPr>
            <a:r>
              <a:rPr lang="ar-SA" sz="2000" b="1" dirty="0">
                <a:solidFill>
                  <a:srgbClr val="0070C0"/>
                </a:solidFill>
                <a:latin typeface="Traditional Arabic" pitchFamily="18" charset="-78"/>
                <a:cs typeface="Akhbar MT" pitchFamily="2" charset="-78"/>
              </a:rPr>
              <a:t>عملية الضرب: </a:t>
            </a:r>
            <a:r>
              <a:rPr lang="ar-SA" sz="2000" dirty="0">
                <a:solidFill>
                  <a:schemeClr val="tx1"/>
                </a:solidFill>
                <a:latin typeface="Traditional Arabic" pitchFamily="18" charset="-78"/>
                <a:cs typeface="Akhbar MT" pitchFamily="2" charset="-78"/>
              </a:rPr>
              <a:t>لنفرض أننا نرغب في ضرب الخلية </a:t>
            </a:r>
            <a:r>
              <a:rPr lang="en-US" sz="2000" dirty="0">
                <a:solidFill>
                  <a:schemeClr val="tx1"/>
                </a:solidFill>
                <a:latin typeface="Traditional Arabic" pitchFamily="18" charset="-78"/>
                <a:cs typeface="Akhbar MT" pitchFamily="2" charset="-78"/>
              </a:rPr>
              <a:t>A4</a:t>
            </a:r>
            <a:r>
              <a:rPr lang="ar-SA" sz="2000" dirty="0">
                <a:solidFill>
                  <a:schemeClr val="tx1"/>
                </a:solidFill>
                <a:latin typeface="Traditional Arabic" pitchFamily="18" charset="-78"/>
                <a:cs typeface="Akhbar MT" pitchFamily="2" charset="-78"/>
              </a:rPr>
              <a:t> مع الخلية </a:t>
            </a:r>
            <a:r>
              <a:rPr lang="en-US" sz="2000" dirty="0">
                <a:solidFill>
                  <a:schemeClr val="tx1"/>
                </a:solidFill>
                <a:latin typeface="Traditional Arabic" pitchFamily="18" charset="-78"/>
                <a:cs typeface="Akhbar MT" pitchFamily="2" charset="-78"/>
              </a:rPr>
              <a:t>B4</a:t>
            </a:r>
            <a:r>
              <a:rPr lang="ar-SA" sz="2000" dirty="0">
                <a:solidFill>
                  <a:schemeClr val="tx1"/>
                </a:solidFill>
                <a:latin typeface="Traditional Arabic" pitchFamily="18" charset="-78"/>
                <a:cs typeface="Akhbar MT" pitchFamily="2" charset="-78"/>
              </a:rPr>
              <a:t>، وتكون النتيجة في الخلية </a:t>
            </a:r>
            <a:r>
              <a:rPr lang="en-US" sz="2000" dirty="0">
                <a:solidFill>
                  <a:schemeClr val="tx1"/>
                </a:solidFill>
                <a:latin typeface="Traditional Arabic" pitchFamily="18" charset="-78"/>
                <a:cs typeface="Akhbar MT" pitchFamily="2" charset="-78"/>
              </a:rPr>
              <a:t>C4</a:t>
            </a:r>
            <a:r>
              <a:rPr lang="ar-SA" sz="2000" dirty="0">
                <a:solidFill>
                  <a:schemeClr val="tx1"/>
                </a:solidFill>
                <a:latin typeface="Traditional Arabic" pitchFamily="18" charset="-78"/>
                <a:cs typeface="Akhbar MT" pitchFamily="2" charset="-78"/>
              </a:rPr>
              <a:t> كما يلي:</a:t>
            </a:r>
          </a:p>
        </p:txBody>
      </p:sp>
      <p:sp>
        <p:nvSpPr>
          <p:cNvPr id="3" name="عنصر نائب للمحتوى 2"/>
          <p:cNvSpPr>
            <a:spLocks noGrp="1"/>
          </p:cNvSpPr>
          <p:nvPr>
            <p:ph idx="1"/>
          </p:nvPr>
        </p:nvSpPr>
        <p:spPr/>
        <p:txBody>
          <a:bodyPr/>
          <a:lstStyle/>
          <a:p>
            <a:endParaRPr lang="ar-SA"/>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2339880"/>
            <a:ext cx="3944789" cy="3321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426402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1027664"/>
            <a:ext cx="7560840" cy="745152"/>
          </a:xfrm>
        </p:spPr>
        <p:txBody>
          <a:bodyPr>
            <a:normAutofit/>
          </a:bodyPr>
          <a:lstStyle/>
          <a:p>
            <a:pPr marL="342900" lvl="0" indent="-342900" algn="just">
              <a:buFont typeface="Arial" pitchFamily="34" charset="0"/>
              <a:buChar char="•"/>
            </a:pPr>
            <a:r>
              <a:rPr lang="ar-SA" sz="2000" b="1" dirty="0">
                <a:solidFill>
                  <a:srgbClr val="0070C0"/>
                </a:solidFill>
                <a:latin typeface="Traditional Arabic" pitchFamily="18" charset="-78"/>
                <a:cs typeface="Akhbar MT" pitchFamily="2" charset="-78"/>
              </a:rPr>
              <a:t>عملية القسمة: </a:t>
            </a:r>
            <a:r>
              <a:rPr lang="ar-SA" sz="2000" dirty="0">
                <a:solidFill>
                  <a:schemeClr val="tx1"/>
                </a:solidFill>
                <a:latin typeface="Traditional Arabic" pitchFamily="18" charset="-78"/>
                <a:cs typeface="Akhbar MT" pitchFamily="2" charset="-78"/>
              </a:rPr>
              <a:t>إذا رغبنا في قسمة الخلية </a:t>
            </a:r>
            <a:r>
              <a:rPr lang="en-US" sz="2000" dirty="0">
                <a:solidFill>
                  <a:schemeClr val="tx1"/>
                </a:solidFill>
                <a:latin typeface="Traditional Arabic" pitchFamily="18" charset="-78"/>
                <a:cs typeface="Akhbar MT" pitchFamily="2" charset="-78"/>
              </a:rPr>
              <a:t>A5</a:t>
            </a:r>
            <a:r>
              <a:rPr lang="ar-SA" sz="2000" dirty="0">
                <a:solidFill>
                  <a:schemeClr val="tx1"/>
                </a:solidFill>
                <a:latin typeface="Traditional Arabic" pitchFamily="18" charset="-78"/>
                <a:cs typeface="Akhbar MT" pitchFamily="2" charset="-78"/>
              </a:rPr>
              <a:t> على الخلية </a:t>
            </a:r>
            <a:r>
              <a:rPr lang="en-US" sz="2000" dirty="0">
                <a:solidFill>
                  <a:schemeClr val="tx1"/>
                </a:solidFill>
                <a:latin typeface="Traditional Arabic" pitchFamily="18" charset="-78"/>
                <a:cs typeface="Akhbar MT" pitchFamily="2" charset="-78"/>
              </a:rPr>
              <a:t>B5</a:t>
            </a:r>
            <a:r>
              <a:rPr lang="ar-SA" sz="2000" dirty="0">
                <a:solidFill>
                  <a:schemeClr val="tx1"/>
                </a:solidFill>
                <a:latin typeface="Traditional Arabic" pitchFamily="18" charset="-78"/>
                <a:cs typeface="Akhbar MT" pitchFamily="2" charset="-78"/>
              </a:rPr>
              <a:t>، وتكون النتيجة في </a:t>
            </a:r>
            <a:r>
              <a:rPr lang="en-US" sz="2000" dirty="0">
                <a:solidFill>
                  <a:schemeClr val="tx1"/>
                </a:solidFill>
                <a:latin typeface="Traditional Arabic" pitchFamily="18" charset="-78"/>
                <a:cs typeface="Akhbar MT" pitchFamily="2" charset="-78"/>
              </a:rPr>
              <a:t>C5</a:t>
            </a:r>
            <a:endParaRPr lang="ar-SA" sz="2000" dirty="0">
              <a:solidFill>
                <a:schemeClr val="tx1"/>
              </a:solidFill>
              <a:latin typeface="Traditional Arabic" pitchFamily="18" charset="-78"/>
              <a:cs typeface="Akhbar MT" pitchFamily="2" charset="-78"/>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204864"/>
            <a:ext cx="4451449" cy="3557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254294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latin typeface="Traditional Arabic" pitchFamily="18" charset="-78"/>
                <a:cs typeface="Akhbar MT" pitchFamily="2" charset="-78"/>
              </a:rPr>
              <a:t>أشهر الدوال التي يقوم بها برنامج </a:t>
            </a:r>
            <a:r>
              <a:rPr lang="ar-SA" sz="3200" b="1" dirty="0" err="1" smtClean="0">
                <a:latin typeface="Traditional Arabic" pitchFamily="18" charset="-78"/>
                <a:cs typeface="Akhbar MT" pitchFamily="2" charset="-78"/>
              </a:rPr>
              <a:t>إكسل</a:t>
            </a:r>
            <a:endParaRPr lang="ar-SA" sz="3200"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marL="68580" indent="0" algn="just">
              <a:lnSpc>
                <a:spcPct val="200000"/>
              </a:lnSpc>
              <a:buNone/>
            </a:pPr>
            <a:r>
              <a:rPr lang="ar-SA" sz="2000" dirty="0">
                <a:latin typeface="Traditional Arabic" pitchFamily="18" charset="-78"/>
                <a:cs typeface="Akhbar MT" pitchFamily="2" charset="-78"/>
              </a:rPr>
              <a:t>يقوم برنامج </a:t>
            </a:r>
            <a:r>
              <a:rPr lang="en-US" sz="2000" dirty="0">
                <a:latin typeface="Traditional Arabic" pitchFamily="18" charset="-78"/>
                <a:cs typeface="Akhbar MT" pitchFamily="2" charset="-78"/>
              </a:rPr>
              <a:t>Excel</a:t>
            </a:r>
            <a:r>
              <a:rPr lang="ar-SA" sz="2000" dirty="0">
                <a:latin typeface="Traditional Arabic" pitchFamily="18" charset="-78"/>
                <a:cs typeface="Akhbar MT" pitchFamily="2" charset="-78"/>
              </a:rPr>
              <a:t> بأكثر من عمل مما يساعد على تحسين الأداء للمستخدم وعدم احتياجه للبرامج الأخرى، ومن أهم مميزاته هو سرعة إتمامه للدوال الرياضية </a:t>
            </a:r>
          </a:p>
        </p:txBody>
      </p:sp>
      <p:sp>
        <p:nvSpPr>
          <p:cNvPr id="4" name="مستطيل 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680488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1027664"/>
            <a:ext cx="7848872" cy="1143000"/>
          </a:xfrm>
        </p:spPr>
        <p:txBody>
          <a:bodyPr>
            <a:noAutofit/>
          </a:bodyPr>
          <a:lstStyle/>
          <a:p>
            <a:pPr lvl="0" algn="just"/>
            <a:r>
              <a:rPr lang="ar-SA" sz="2000" b="1" u="sng" dirty="0">
                <a:solidFill>
                  <a:srgbClr val="0070C0"/>
                </a:solidFill>
                <a:latin typeface="Traditional Arabic" pitchFamily="18" charset="-78"/>
                <a:cs typeface="Akhbar MT" pitchFamily="2" charset="-78"/>
              </a:rPr>
              <a:t>دالة </a:t>
            </a:r>
            <a:r>
              <a:rPr lang="en-US" sz="2000" b="1" u="sng" dirty="0">
                <a:solidFill>
                  <a:srgbClr val="0070C0"/>
                </a:solidFill>
                <a:latin typeface="Traditional Arabic" pitchFamily="18" charset="-78"/>
                <a:cs typeface="Akhbar MT" pitchFamily="2" charset="-78"/>
              </a:rPr>
              <a:t>Sum</a:t>
            </a:r>
            <a:r>
              <a:rPr lang="ar-SA" sz="2000" b="1" u="sng" dirty="0">
                <a:solidFill>
                  <a:srgbClr val="0070C0"/>
                </a:solidFill>
                <a:latin typeface="Traditional Arabic" pitchFamily="18" charset="-78"/>
                <a:cs typeface="Akhbar MT" pitchFamily="2" charset="-78"/>
              </a:rPr>
              <a:t>:</a:t>
            </a:r>
            <a:r>
              <a:rPr lang="ar-SA" sz="2000" b="1" dirty="0">
                <a:solidFill>
                  <a:srgbClr val="0070C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وهي عبارة عن المجموع للخلايا.</a:t>
            </a:r>
            <a:r>
              <a:rPr lang="en-US" sz="2000" dirty="0">
                <a:solidFill>
                  <a:schemeClr val="tx1"/>
                </a:solidFill>
                <a:latin typeface="Traditional Arabic" pitchFamily="18" charset="-78"/>
                <a:cs typeface="Akhbar MT" pitchFamily="2" charset="-78"/>
              </a:rPr>
              <a:t>                  </a:t>
            </a:r>
            <a:br>
              <a:rPr lang="en-US" sz="2000" dirty="0">
                <a:solidFill>
                  <a:schemeClr val="tx1"/>
                </a:solidFill>
                <a:latin typeface="Traditional Arabic" pitchFamily="18" charset="-78"/>
                <a:cs typeface="Akhbar MT" pitchFamily="2" charset="-78"/>
              </a:rPr>
            </a:br>
            <a:r>
              <a:rPr lang="ar-SA" sz="2000" dirty="0">
                <a:solidFill>
                  <a:schemeClr val="tx1"/>
                </a:solidFill>
                <a:latin typeface="Traditional Arabic" pitchFamily="18" charset="-78"/>
                <a:cs typeface="Akhbar MT" pitchFamily="2" charset="-78"/>
              </a:rPr>
              <a:t>فإذا رغبنا في إيجاد المجموع للبيانات الموجودة في العمود </a:t>
            </a:r>
            <a:r>
              <a:rPr lang="en-US" sz="2000" dirty="0">
                <a:solidFill>
                  <a:schemeClr val="tx1"/>
                </a:solidFill>
                <a:latin typeface="Traditional Arabic" pitchFamily="18" charset="-78"/>
                <a:cs typeface="Akhbar MT" pitchFamily="2" charset="-78"/>
              </a:rPr>
              <a:t>A</a:t>
            </a:r>
            <a:r>
              <a:rPr lang="ar-SA" sz="2000" dirty="0">
                <a:solidFill>
                  <a:schemeClr val="tx1"/>
                </a:solidFill>
                <a:latin typeface="Traditional Arabic" pitchFamily="18" charset="-78"/>
                <a:cs typeface="Akhbar MT" pitchFamily="2" charset="-78"/>
              </a:rPr>
              <a:t> وهي عبارة عن مجموع بيانات المتغير س ونضع النتيجة في الخلية </a:t>
            </a:r>
            <a:r>
              <a:rPr lang="en-US" sz="2000" dirty="0">
                <a:solidFill>
                  <a:schemeClr val="tx1"/>
                </a:solidFill>
                <a:latin typeface="Traditional Arabic" pitchFamily="18" charset="-78"/>
                <a:cs typeface="Akhbar MT" pitchFamily="2" charset="-78"/>
              </a:rPr>
              <a:t>A7 </a:t>
            </a:r>
            <a:r>
              <a:rPr lang="ar-SA" sz="2000" dirty="0">
                <a:solidFill>
                  <a:schemeClr val="tx1"/>
                </a:solidFill>
                <a:latin typeface="Traditional Arabic" pitchFamily="18" charset="-78"/>
                <a:cs typeface="Akhbar MT" pitchFamily="2" charset="-78"/>
              </a:rPr>
              <a:t>فنكتب الدالة </a:t>
            </a:r>
            <a:r>
              <a:rPr lang="en-US" sz="2000" dirty="0">
                <a:solidFill>
                  <a:schemeClr val="tx1"/>
                </a:solidFill>
                <a:latin typeface="Traditional Arabic" pitchFamily="18" charset="-78"/>
                <a:cs typeface="Akhbar MT" pitchFamily="2" charset="-78"/>
              </a:rPr>
              <a:t>=sum(A2:A6)</a:t>
            </a:r>
            <a:r>
              <a:rPr lang="ar-SA" sz="2000" dirty="0">
                <a:solidFill>
                  <a:schemeClr val="tx1"/>
                </a:solidFill>
                <a:latin typeface="Traditional Arabic" pitchFamily="18" charset="-78"/>
                <a:cs typeface="Akhbar MT" pitchFamily="2" charset="-78"/>
              </a:rPr>
              <a:t> كما في الشكل التالي:</a:t>
            </a:r>
          </a:p>
        </p:txBody>
      </p:sp>
      <p:sp>
        <p:nvSpPr>
          <p:cNvPr id="3" name="عنصر نائب للمحتوى 2"/>
          <p:cNvSpPr>
            <a:spLocks noGrp="1"/>
          </p:cNvSpPr>
          <p:nvPr>
            <p:ph idx="1"/>
          </p:nvPr>
        </p:nvSpPr>
        <p:spPr/>
        <p:txBody>
          <a:bodyPr/>
          <a:lstStyle/>
          <a:p>
            <a:endParaRPr lang="ar-SA"/>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708919"/>
            <a:ext cx="5047456" cy="3952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22314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a:r>
              <a:rPr lang="ar-SA" sz="2000" b="1" u="sng" dirty="0">
                <a:solidFill>
                  <a:srgbClr val="0070C0"/>
                </a:solidFill>
                <a:latin typeface="Traditional Arabic" pitchFamily="18" charset="-78"/>
                <a:cs typeface="Akhbar MT" pitchFamily="2" charset="-78"/>
              </a:rPr>
              <a:t>دالة </a:t>
            </a:r>
            <a:r>
              <a:rPr lang="en-US" sz="2000" b="1" u="sng" dirty="0">
                <a:solidFill>
                  <a:srgbClr val="0070C0"/>
                </a:solidFill>
                <a:latin typeface="Traditional Arabic" pitchFamily="18" charset="-78"/>
                <a:cs typeface="Akhbar MT" pitchFamily="2" charset="-78"/>
              </a:rPr>
              <a:t>Average</a:t>
            </a:r>
            <a:r>
              <a:rPr lang="ar-SA" sz="2000" b="1" u="sng" dirty="0">
                <a:solidFill>
                  <a:srgbClr val="0070C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وهي عبارة عن المتوسط للقيم المدخلة. ويمكن حساب متوسط البيانات للمتغير س، وذلك باستخدام الصيغة </a:t>
            </a:r>
            <a:r>
              <a:rPr lang="en-US" sz="2000" dirty="0">
                <a:solidFill>
                  <a:schemeClr val="tx1"/>
                </a:solidFill>
                <a:latin typeface="Traditional Arabic" pitchFamily="18" charset="-78"/>
                <a:cs typeface="Akhbar MT" pitchFamily="2" charset="-78"/>
              </a:rPr>
              <a:t>=Average(A2:A6)</a:t>
            </a:r>
            <a:r>
              <a:rPr lang="ar-SA" sz="2000" dirty="0">
                <a:solidFill>
                  <a:schemeClr val="tx1"/>
                </a:solidFill>
                <a:latin typeface="Traditional Arabic" pitchFamily="18" charset="-78"/>
                <a:cs typeface="Akhbar MT" pitchFamily="2" charset="-78"/>
              </a:rPr>
              <a:t> كما هو موضح بالشكل التالي:</a:t>
            </a:r>
          </a:p>
        </p:txBody>
      </p:sp>
      <p:sp>
        <p:nvSpPr>
          <p:cNvPr id="3" name="عنصر نائب للمحتوى 2"/>
          <p:cNvSpPr>
            <a:spLocks noGrp="1"/>
          </p:cNvSpPr>
          <p:nvPr>
            <p:ph idx="1"/>
          </p:nvPr>
        </p:nvSpPr>
        <p:spPr/>
        <p:txBody>
          <a:bodyPr/>
          <a:lstStyle/>
          <a:p>
            <a:endParaRPr lang="ar-SA"/>
          </a:p>
        </p:txBody>
      </p:sp>
      <p:pic>
        <p:nvPicPr>
          <p:cNvPr id="1741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276872"/>
            <a:ext cx="5043463" cy="3935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088234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59864" y="1057300"/>
            <a:ext cx="7024744" cy="1143000"/>
          </a:xfrm>
        </p:spPr>
        <p:txBody>
          <a:bodyPr>
            <a:normAutofit/>
          </a:bodyPr>
          <a:lstStyle/>
          <a:p>
            <a:pPr lvl="0" algn="just"/>
            <a:r>
              <a:rPr lang="ar-SA" sz="2000" b="1" u="sng" dirty="0">
                <a:solidFill>
                  <a:srgbClr val="0070C0"/>
                </a:solidFill>
                <a:latin typeface="Traditional Arabic" pitchFamily="18" charset="-78"/>
                <a:cs typeface="Akhbar MT" pitchFamily="2" charset="-78"/>
              </a:rPr>
              <a:t>دالة </a:t>
            </a:r>
            <a:r>
              <a:rPr lang="en-US" sz="2000" b="1" u="sng" dirty="0">
                <a:solidFill>
                  <a:srgbClr val="0070C0"/>
                </a:solidFill>
                <a:latin typeface="Traditional Arabic" pitchFamily="18" charset="-78"/>
                <a:cs typeface="Akhbar MT" pitchFamily="2" charset="-78"/>
              </a:rPr>
              <a:t>MAX</a:t>
            </a:r>
            <a:r>
              <a:rPr lang="ar-SA" sz="2000" b="1" u="sng" dirty="0">
                <a:solidFill>
                  <a:srgbClr val="0070C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وهي دالة لإيجاد أعلى قيمة بين الأرقام الموجودة في مدى محدد كما في الشكل التالي</a:t>
            </a:r>
            <a:r>
              <a:rPr lang="ar-SA" sz="3200" dirty="0">
                <a:solidFill>
                  <a:schemeClr val="tx1"/>
                </a:solidFill>
                <a:latin typeface="Traditional Arabic" pitchFamily="18" charset="-78"/>
                <a:cs typeface="Akhbar MT" pitchFamily="2" charset="-78"/>
              </a:rPr>
              <a:t>:</a:t>
            </a:r>
          </a:p>
        </p:txBody>
      </p:sp>
      <p:sp>
        <p:nvSpPr>
          <p:cNvPr id="3" name="عنصر نائب للمحتوى 2"/>
          <p:cNvSpPr>
            <a:spLocks noGrp="1"/>
          </p:cNvSpPr>
          <p:nvPr>
            <p:ph idx="1"/>
          </p:nvPr>
        </p:nvSpPr>
        <p:spPr/>
        <p:txBody>
          <a:bodyPr/>
          <a:lstStyle/>
          <a:p>
            <a:endParaRPr lang="ar-SA"/>
          </a:p>
        </p:txBody>
      </p:sp>
      <p:pic>
        <p:nvPicPr>
          <p:cNvPr id="1843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1238" y="2276872"/>
            <a:ext cx="4521996"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402671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lvl="0" algn="just"/>
            <a:r>
              <a:rPr lang="ar-SA" sz="2000" b="1" u="sng" dirty="0">
                <a:solidFill>
                  <a:srgbClr val="0070C0"/>
                </a:solidFill>
                <a:latin typeface="Traditional Arabic" pitchFamily="18" charset="-78"/>
                <a:cs typeface="Akhbar MT" pitchFamily="2" charset="-78"/>
              </a:rPr>
              <a:t>دالة </a:t>
            </a:r>
            <a:r>
              <a:rPr lang="en-US" sz="2000" b="1" u="sng" dirty="0">
                <a:solidFill>
                  <a:srgbClr val="0070C0"/>
                </a:solidFill>
                <a:latin typeface="Traditional Arabic" pitchFamily="18" charset="-78"/>
                <a:cs typeface="Akhbar MT" pitchFamily="2" charset="-78"/>
              </a:rPr>
              <a:t>MIN</a:t>
            </a:r>
            <a:r>
              <a:rPr lang="ar-SA" sz="2000" b="1" u="sng" dirty="0">
                <a:solidFill>
                  <a:srgbClr val="0070C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وهي دالة </a:t>
            </a:r>
            <a:r>
              <a:rPr lang="ar-SA" sz="2000" dirty="0" err="1">
                <a:solidFill>
                  <a:schemeClr val="tx1"/>
                </a:solidFill>
                <a:latin typeface="Traditional Arabic" pitchFamily="18" charset="-78"/>
                <a:cs typeface="Akhbar MT" pitchFamily="2" charset="-78"/>
              </a:rPr>
              <a:t>لايجاد</a:t>
            </a:r>
            <a:r>
              <a:rPr lang="ar-SA" sz="2000" dirty="0">
                <a:solidFill>
                  <a:schemeClr val="tx1"/>
                </a:solidFill>
                <a:latin typeface="Traditional Arabic" pitchFamily="18" charset="-78"/>
                <a:cs typeface="Akhbar MT" pitchFamily="2" charset="-78"/>
              </a:rPr>
              <a:t> أدنى قيمة بين الأرقام الموجودة في مدى محدد كما في الشكل التالي:</a:t>
            </a:r>
          </a:p>
        </p:txBody>
      </p:sp>
      <p:sp>
        <p:nvSpPr>
          <p:cNvPr id="3" name="عنصر نائب للمحتوى 2"/>
          <p:cNvSpPr>
            <a:spLocks noGrp="1"/>
          </p:cNvSpPr>
          <p:nvPr>
            <p:ph idx="1"/>
          </p:nvPr>
        </p:nvSpPr>
        <p:spPr/>
        <p:txBody>
          <a:bodyPr/>
          <a:lstStyle/>
          <a:p>
            <a:endParaRPr lang="ar-SA"/>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7098" y="2276872"/>
            <a:ext cx="4617168"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191147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lvl="0" algn="just"/>
            <a:r>
              <a:rPr lang="ar-SA" sz="2000" b="1" u="sng" dirty="0">
                <a:solidFill>
                  <a:srgbClr val="0070C0"/>
                </a:solidFill>
                <a:latin typeface="Traditional Arabic" pitchFamily="18" charset="-78"/>
                <a:cs typeface="Akhbar MT" pitchFamily="2" charset="-78"/>
              </a:rPr>
              <a:t>دالة </a:t>
            </a:r>
            <a:r>
              <a:rPr lang="en-US" sz="2000" b="1" u="sng" dirty="0">
                <a:solidFill>
                  <a:srgbClr val="0070C0"/>
                </a:solidFill>
                <a:latin typeface="Traditional Arabic" pitchFamily="18" charset="-78"/>
                <a:cs typeface="Akhbar MT" pitchFamily="2" charset="-78"/>
              </a:rPr>
              <a:t>SUMPRODUCT</a:t>
            </a:r>
            <a:r>
              <a:rPr lang="ar-SA" sz="2000" b="1" u="sng" dirty="0">
                <a:solidFill>
                  <a:srgbClr val="0070C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وهو عبارة عن مجموع حاصل ضرب عدد من الخلايا، تقوم هذه الدالة بجمع المصفوفات</a:t>
            </a:r>
          </a:p>
        </p:txBody>
      </p:sp>
      <p:sp>
        <p:nvSpPr>
          <p:cNvPr id="3" name="عنصر نائب للمحتوى 2"/>
          <p:cNvSpPr>
            <a:spLocks noGrp="1"/>
          </p:cNvSpPr>
          <p:nvPr>
            <p:ph idx="1"/>
          </p:nvPr>
        </p:nvSpPr>
        <p:spPr>
          <a:xfrm>
            <a:off x="457200" y="5301208"/>
            <a:ext cx="8229600" cy="1368152"/>
          </a:xfrm>
        </p:spPr>
        <p:txBody>
          <a:bodyPr>
            <a:normAutofit/>
          </a:bodyPr>
          <a:lstStyle/>
          <a:p>
            <a:r>
              <a:rPr lang="ar-SA" sz="2000" dirty="0">
                <a:latin typeface="Traditional Arabic" pitchFamily="18" charset="-78"/>
                <a:cs typeface="Akhbar MT" pitchFamily="2" charset="-78"/>
              </a:rPr>
              <a:t>وهي عبارة عن </a:t>
            </a:r>
          </a:p>
          <a:p>
            <a:pPr marL="0" indent="0">
              <a:buNone/>
            </a:pPr>
            <a:r>
              <a:rPr lang="ar-SA" sz="2000" dirty="0">
                <a:latin typeface="Traditional Arabic" pitchFamily="18" charset="-78"/>
                <a:cs typeface="Akhbar MT" pitchFamily="2" charset="-78"/>
              </a:rPr>
              <a:t> </a:t>
            </a:r>
            <a:r>
              <a:rPr lang="en-US" sz="2000" dirty="0">
                <a:latin typeface="Traditional Arabic" pitchFamily="18" charset="-78"/>
                <a:cs typeface="Akhbar MT" pitchFamily="2" charset="-78"/>
              </a:rPr>
              <a:t>(A6*B6)+(A5*B5) +(A4*B4)+ (A3*B3)+(A2*B2)</a:t>
            </a:r>
            <a:r>
              <a:rPr lang="ar-SA" sz="2000" dirty="0">
                <a:latin typeface="Traditional Arabic" pitchFamily="18" charset="-78"/>
                <a:cs typeface="Akhbar MT" pitchFamily="2" charset="-78"/>
              </a:rPr>
              <a:t>=</a:t>
            </a:r>
            <a:endParaRPr lang="en-US" sz="2000" dirty="0">
              <a:latin typeface="Traditional Arabic" pitchFamily="18" charset="-78"/>
              <a:cs typeface="Akhbar MT" pitchFamily="2" charset="-78"/>
            </a:endParaRPr>
          </a:p>
          <a:p>
            <a:endParaRPr lang="ar-SA" sz="2000" dirty="0">
              <a:latin typeface="Traditional Arabic" pitchFamily="18" charset="-78"/>
              <a:cs typeface="Akhbar MT" pitchFamily="2" charset="-78"/>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239213"/>
            <a:ext cx="4976986" cy="291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313122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smtClean="0">
                <a:latin typeface="Traditional Arabic" pitchFamily="18" charset="-78"/>
                <a:cs typeface="Akhbar MT" pitchFamily="2" charset="-78"/>
              </a:rPr>
              <a:t>التعرف على برنامج اكسل</a:t>
            </a:r>
            <a:endParaRPr lang="ar-SA" sz="3200"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algn="just">
              <a:lnSpc>
                <a:spcPct val="200000"/>
              </a:lnSpc>
            </a:pPr>
            <a:r>
              <a:rPr lang="ar-SA" sz="2000" dirty="0" smtClean="0">
                <a:latin typeface="Traditional Arabic" pitchFamily="18" charset="-78"/>
                <a:cs typeface="Akhbar MT" pitchFamily="2" charset="-78"/>
              </a:rPr>
              <a:t>برنامج </a:t>
            </a:r>
            <a:r>
              <a:rPr lang="ar-SA" sz="2000" dirty="0" err="1">
                <a:latin typeface="Traditional Arabic" pitchFamily="18" charset="-78"/>
                <a:cs typeface="Akhbar MT" pitchFamily="2" charset="-78"/>
              </a:rPr>
              <a:t>إكسل</a:t>
            </a:r>
            <a:r>
              <a:rPr lang="ar-SA" sz="2000" dirty="0">
                <a:latin typeface="Traditional Arabic" pitchFamily="18" charset="-78"/>
                <a:cs typeface="Akhbar MT" pitchFamily="2" charset="-78"/>
              </a:rPr>
              <a:t> هو أحد برامج الجداول الإلكترونية التي تستخدم أساساً للتعامل مع البيانات الرقمية، وتهتم بإجراء العمليات الحسابية عليها وتحديثها. ويتيح </a:t>
            </a:r>
            <a:r>
              <a:rPr lang="ar-SA" sz="2000" dirty="0" err="1">
                <a:latin typeface="Traditional Arabic" pitchFamily="18" charset="-78"/>
                <a:cs typeface="Akhbar MT" pitchFamily="2" charset="-78"/>
              </a:rPr>
              <a:t>إكسل</a:t>
            </a:r>
            <a:r>
              <a:rPr lang="ar-SA" sz="2000" dirty="0">
                <a:latin typeface="Traditional Arabic" pitchFamily="18" charset="-78"/>
                <a:cs typeface="Akhbar MT" pitchFamily="2" charset="-78"/>
              </a:rPr>
              <a:t> أيضاً تمثيل البيانات برسوم بيانية غاية في الدقة والجمال وتخزينها على شكل قواعد معلومات، كما يتيح تنفيذ الأعمال بطريقة تلقائية تعرف بالمختزلات. </a:t>
            </a:r>
            <a:endParaRPr lang="en-US" sz="2000" dirty="0">
              <a:latin typeface="Traditional Arabic" pitchFamily="18" charset="-78"/>
              <a:cs typeface="Akhbar MT" pitchFamily="2" charset="-78"/>
            </a:endParaRPr>
          </a:p>
          <a:p>
            <a:pPr algn="just">
              <a:lnSpc>
                <a:spcPct val="200000"/>
              </a:lnSpc>
            </a:pPr>
            <a:endParaRPr lang="ar-SA" sz="2000" dirty="0">
              <a:latin typeface="Traditional Arabic" pitchFamily="18" charset="-78"/>
              <a:cs typeface="Akhbar MT" pitchFamily="2" charset="-78"/>
            </a:endParaRPr>
          </a:p>
        </p:txBody>
      </p:sp>
      <p:sp>
        <p:nvSpPr>
          <p:cNvPr id="6" name="مستطيل 5"/>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310286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lvl="0" algn="just"/>
            <a:r>
              <a:rPr lang="ar-SA" sz="2000" b="1" u="sng" dirty="0">
                <a:solidFill>
                  <a:srgbClr val="0070C0"/>
                </a:solidFill>
                <a:latin typeface="Traditional Arabic" pitchFamily="18" charset="-78"/>
                <a:cs typeface="Akhbar MT" pitchFamily="2" charset="-78"/>
              </a:rPr>
              <a:t>دالة </a:t>
            </a:r>
            <a:r>
              <a:rPr lang="en-US" sz="2000" b="1" u="sng" dirty="0">
                <a:solidFill>
                  <a:srgbClr val="0070C0"/>
                </a:solidFill>
                <a:latin typeface="Traditional Arabic" pitchFamily="18" charset="-78"/>
                <a:cs typeface="Akhbar MT" pitchFamily="2" charset="-78"/>
              </a:rPr>
              <a:t>ROUND</a:t>
            </a:r>
            <a:r>
              <a:rPr lang="ar-SA" sz="2000" b="1" u="sng" dirty="0">
                <a:solidFill>
                  <a:srgbClr val="0070C0"/>
                </a:solidFill>
                <a:latin typeface="Traditional Arabic" pitchFamily="18" charset="-78"/>
                <a:cs typeface="Akhbar MT" pitchFamily="2" charset="-78"/>
              </a:rPr>
              <a:t>: </a:t>
            </a:r>
            <a:r>
              <a:rPr lang="ar-SA" sz="2000" dirty="0">
                <a:solidFill>
                  <a:schemeClr val="tx1"/>
                </a:solidFill>
                <a:latin typeface="Traditional Arabic" pitchFamily="18" charset="-78"/>
                <a:cs typeface="Akhbar MT" pitchFamily="2" charset="-78"/>
              </a:rPr>
              <a:t>وهي تقريب عدد ما في الخلية إلى أقرب عدد. فعند الرغبة في تقريب العدد بعد الفاصلة الموجود في الخلية </a:t>
            </a:r>
            <a:r>
              <a:rPr lang="en-US" sz="2000" dirty="0">
                <a:solidFill>
                  <a:schemeClr val="tx1"/>
                </a:solidFill>
                <a:latin typeface="Traditional Arabic" pitchFamily="18" charset="-78"/>
                <a:cs typeface="Akhbar MT" pitchFamily="2" charset="-78"/>
              </a:rPr>
              <a:t>B1</a:t>
            </a:r>
            <a:r>
              <a:rPr lang="ar-SA" sz="2000" dirty="0">
                <a:solidFill>
                  <a:schemeClr val="tx1"/>
                </a:solidFill>
                <a:latin typeface="Traditional Arabic" pitchFamily="18" charset="-78"/>
                <a:cs typeface="Akhbar MT" pitchFamily="2" charset="-78"/>
              </a:rPr>
              <a:t> إلى رقمين ونضع النتيجة في الخلية </a:t>
            </a:r>
            <a:r>
              <a:rPr lang="en-US" sz="2000" dirty="0">
                <a:solidFill>
                  <a:schemeClr val="tx1"/>
                </a:solidFill>
                <a:latin typeface="Traditional Arabic" pitchFamily="18" charset="-78"/>
                <a:cs typeface="Akhbar MT" pitchFamily="2" charset="-78"/>
              </a:rPr>
              <a:t>C1</a:t>
            </a:r>
            <a:r>
              <a:rPr lang="ar-SA" sz="2000" dirty="0">
                <a:solidFill>
                  <a:schemeClr val="tx1"/>
                </a:solidFill>
                <a:latin typeface="Traditional Arabic" pitchFamily="18" charset="-78"/>
                <a:cs typeface="Akhbar MT" pitchFamily="2" charset="-78"/>
              </a:rPr>
              <a:t> فإننا نكتب </a:t>
            </a:r>
            <a:r>
              <a:rPr lang="en-US" sz="2000" dirty="0">
                <a:solidFill>
                  <a:schemeClr val="tx1"/>
                </a:solidFill>
                <a:latin typeface="Traditional Arabic" pitchFamily="18" charset="-78"/>
                <a:cs typeface="Akhbar MT" pitchFamily="2" charset="-78"/>
              </a:rPr>
              <a:t>=Round(B1;2)</a:t>
            </a:r>
            <a:r>
              <a:rPr lang="ar-SA" sz="2000" dirty="0">
                <a:solidFill>
                  <a:schemeClr val="tx1"/>
                </a:solidFill>
                <a:latin typeface="Traditional Arabic" pitchFamily="18" charset="-78"/>
                <a:cs typeface="Akhbar MT" pitchFamily="2" charset="-78"/>
              </a:rPr>
              <a:t> كما في الشكل التالي:</a:t>
            </a:r>
          </a:p>
        </p:txBody>
      </p:sp>
      <p:sp>
        <p:nvSpPr>
          <p:cNvPr id="3" name="عنصر نائب للمحتوى 2"/>
          <p:cNvSpPr>
            <a:spLocks noGrp="1"/>
          </p:cNvSpPr>
          <p:nvPr>
            <p:ph idx="1"/>
          </p:nvPr>
        </p:nvSpPr>
        <p:spPr/>
        <p:txBody>
          <a:bodyPr/>
          <a:lstStyle/>
          <a:p>
            <a:endParaRPr lang="ar-SA"/>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780928"/>
            <a:ext cx="7131548" cy="191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303875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95736" y="460260"/>
            <a:ext cx="5440687" cy="720080"/>
          </a:xfrm>
        </p:spPr>
        <p:txBody>
          <a:bodyPr>
            <a:normAutofit/>
          </a:bodyPr>
          <a:lstStyle/>
          <a:p>
            <a:pPr algn="ctr"/>
            <a:r>
              <a:rPr lang="ar-SA" sz="2800" b="1" dirty="0">
                <a:latin typeface="Traditional Arabic" pitchFamily="18" charset="-78"/>
                <a:cs typeface="Akhbar MT" pitchFamily="2" charset="-78"/>
              </a:rPr>
              <a:t>كيف يتم تشغيل برنامج </a:t>
            </a:r>
            <a:r>
              <a:rPr lang="ar-SA" sz="2800" b="1" dirty="0" err="1">
                <a:latin typeface="Traditional Arabic" pitchFamily="18" charset="-78"/>
                <a:cs typeface="Akhbar MT" pitchFamily="2" charset="-78"/>
              </a:rPr>
              <a:t>إكسل</a:t>
            </a:r>
            <a:endParaRPr lang="ar-SA" sz="2800" dirty="0">
              <a:latin typeface="Traditional Arabic" pitchFamily="18" charset="-78"/>
              <a:cs typeface="Akhbar MT"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196752"/>
            <a:ext cx="3099991"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069644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endParaRPr lang="ar-SA"/>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764704"/>
            <a:ext cx="8712968"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
        <p:nvSpPr>
          <p:cNvPr id="4" name="مستطيل مستدير الزوايا 3"/>
          <p:cNvSpPr/>
          <p:nvPr/>
        </p:nvSpPr>
        <p:spPr>
          <a:xfrm>
            <a:off x="5724128" y="3717032"/>
            <a:ext cx="180020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شكل البرنامج العربي</a:t>
            </a:r>
            <a:endParaRPr lang="en-US" dirty="0"/>
          </a:p>
        </p:txBody>
      </p:sp>
    </p:spTree>
    <p:extLst>
      <p:ext uri="{BB962C8B-B14F-4D97-AF65-F5344CB8AC3E}">
        <p14:creationId xmlns:p14="http://schemas.microsoft.com/office/powerpoint/2010/main" val="1273768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latin typeface="Traditional Arabic" pitchFamily="18" charset="-78"/>
              <a:cs typeface="Akhbar MT" pitchFamily="2" charset="-78"/>
            </a:endParaRPr>
          </a:p>
        </p:txBody>
      </p:sp>
      <p:sp>
        <p:nvSpPr>
          <p:cNvPr id="3" name="عنصر نائب للمحتوى 2"/>
          <p:cNvSpPr>
            <a:spLocks noGrp="1"/>
          </p:cNvSpPr>
          <p:nvPr>
            <p:ph idx="1"/>
          </p:nvPr>
        </p:nvSpPr>
        <p:spPr/>
        <p:txBody>
          <a:bodyPr/>
          <a:lstStyle/>
          <a:p>
            <a:endParaRPr lang="ar-SA"/>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704250"/>
            <a:ext cx="8172401" cy="615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
        <p:nvSpPr>
          <p:cNvPr id="6" name="مستطيل مستدير الزوايا 5"/>
          <p:cNvSpPr/>
          <p:nvPr/>
        </p:nvSpPr>
        <p:spPr>
          <a:xfrm>
            <a:off x="5724128" y="3717032"/>
            <a:ext cx="180020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شكل البرنامج الانجليزي</a:t>
            </a:r>
            <a:endParaRPr lang="en-US" dirty="0"/>
          </a:p>
        </p:txBody>
      </p:sp>
    </p:spTree>
    <p:extLst>
      <p:ext uri="{BB962C8B-B14F-4D97-AF65-F5344CB8AC3E}">
        <p14:creationId xmlns:p14="http://schemas.microsoft.com/office/powerpoint/2010/main" val="2731742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764704"/>
            <a:ext cx="7024744" cy="782960"/>
          </a:xfrm>
        </p:spPr>
        <p:txBody>
          <a:bodyPr>
            <a:normAutofit/>
          </a:bodyPr>
          <a:lstStyle/>
          <a:p>
            <a:pPr algn="ctr"/>
            <a:r>
              <a:rPr lang="ar-SA" sz="3200" b="1" dirty="0">
                <a:latin typeface="Traditional Arabic" pitchFamily="18" charset="-78"/>
                <a:cs typeface="Akhbar MT" pitchFamily="2" charset="-78"/>
              </a:rPr>
              <a:t>التعامل مع دفتر العمل</a:t>
            </a:r>
            <a:endParaRPr lang="ar-SA" sz="3200" dirty="0">
              <a:latin typeface="Traditional Arabic" pitchFamily="18" charset="-78"/>
              <a:cs typeface="Akhbar MT" pitchFamily="2" charset="-7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772815"/>
            <a:ext cx="4320480" cy="458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158833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latin typeface="Traditional Arabic" pitchFamily="18" charset="-78"/>
                <a:cs typeface="Akhbar MT" pitchFamily="2" charset="-78"/>
              </a:rPr>
              <a:t>كتابة صيغة العملية الحسابية في البرنامج</a:t>
            </a:r>
            <a:endParaRPr lang="ar-SA" sz="3200" dirty="0">
              <a:latin typeface="Traditional Arabic" pitchFamily="18" charset="-78"/>
              <a:cs typeface="Akhbar MT" pitchFamily="2" charset="-78"/>
            </a:endParaRPr>
          </a:p>
        </p:txBody>
      </p:sp>
      <p:sp>
        <p:nvSpPr>
          <p:cNvPr id="3" name="عنصر نائب للمحتوى 2"/>
          <p:cNvSpPr>
            <a:spLocks noGrp="1"/>
          </p:cNvSpPr>
          <p:nvPr>
            <p:ph idx="1"/>
          </p:nvPr>
        </p:nvSpPr>
        <p:spPr/>
        <p:txBody>
          <a:bodyPr>
            <a:normAutofit/>
          </a:bodyPr>
          <a:lstStyle/>
          <a:p>
            <a:pPr marL="68580" indent="0">
              <a:buNone/>
            </a:pPr>
            <a:r>
              <a:rPr lang="ar-SA" sz="2000" dirty="0">
                <a:latin typeface="Traditional Arabic" pitchFamily="18" charset="-78"/>
                <a:cs typeface="Akhbar MT" pitchFamily="2" charset="-78"/>
              </a:rPr>
              <a:t>لعمل عملية حسابية مثل الضرب نتبع الخطوات التالية: </a:t>
            </a:r>
            <a:endParaRPr lang="en-US" sz="2000" dirty="0">
              <a:latin typeface="Traditional Arabic" pitchFamily="18" charset="-78"/>
              <a:cs typeface="Akhbar MT" pitchFamily="2" charset="-78"/>
            </a:endParaRPr>
          </a:p>
          <a:p>
            <a:pPr lvl="0"/>
            <a:r>
              <a:rPr lang="ar-SA" sz="2000" dirty="0">
                <a:latin typeface="Traditional Arabic" pitchFamily="18" charset="-78"/>
                <a:cs typeface="Akhbar MT" pitchFamily="2" charset="-78"/>
              </a:rPr>
              <a:t>اختار الخلية المراد إدراج النتيجة فيها. </a:t>
            </a:r>
            <a:endParaRPr lang="en-US" sz="2000" dirty="0">
              <a:latin typeface="Traditional Arabic" pitchFamily="18" charset="-78"/>
              <a:cs typeface="Akhbar MT" pitchFamily="2" charset="-78"/>
            </a:endParaRPr>
          </a:p>
          <a:p>
            <a:pPr lvl="0"/>
            <a:r>
              <a:rPr lang="ar-SA" sz="2000" dirty="0">
                <a:latin typeface="Traditional Arabic" pitchFamily="18" charset="-78"/>
                <a:cs typeface="Akhbar MT" pitchFamily="2" charset="-78"/>
              </a:rPr>
              <a:t>كتابة علامة = لبدء كتابة الصيغة.</a:t>
            </a:r>
            <a:endParaRPr lang="en-US" sz="2000" dirty="0">
              <a:latin typeface="Traditional Arabic" pitchFamily="18" charset="-78"/>
              <a:cs typeface="Akhbar MT" pitchFamily="2" charset="-78"/>
            </a:endParaRPr>
          </a:p>
          <a:p>
            <a:pPr lvl="0"/>
            <a:r>
              <a:rPr lang="ar-SA" sz="2000" dirty="0">
                <a:latin typeface="Traditional Arabic" pitchFamily="18" charset="-78"/>
                <a:cs typeface="Akhbar MT" pitchFamily="2" charset="-78"/>
              </a:rPr>
              <a:t>اختيار الخلية للبيان الأول فتظهر على شريط الصيغة عنوان الخلية بعد علامة =</a:t>
            </a:r>
            <a:endParaRPr lang="en-US" sz="2000" dirty="0">
              <a:latin typeface="Traditional Arabic" pitchFamily="18" charset="-78"/>
              <a:cs typeface="Akhbar MT" pitchFamily="2" charset="-78"/>
            </a:endParaRPr>
          </a:p>
          <a:p>
            <a:pPr lvl="0"/>
            <a:r>
              <a:rPr lang="ar-SA" sz="2000" dirty="0">
                <a:latin typeface="Traditional Arabic" pitchFamily="18" charset="-78"/>
                <a:cs typeface="Akhbar MT" pitchFamily="2" charset="-78"/>
              </a:rPr>
              <a:t>كتابة علامة الجمع (+) أو الطرح (–) أو الضرب (*) أو القسمة (/).</a:t>
            </a:r>
            <a:endParaRPr lang="en-US" sz="2000" dirty="0">
              <a:latin typeface="Traditional Arabic" pitchFamily="18" charset="-78"/>
              <a:cs typeface="Akhbar MT" pitchFamily="2" charset="-78"/>
            </a:endParaRPr>
          </a:p>
          <a:p>
            <a:pPr lvl="0"/>
            <a:r>
              <a:rPr lang="ar-SA" sz="2000" dirty="0">
                <a:latin typeface="Traditional Arabic" pitchFamily="18" charset="-78"/>
                <a:cs typeface="Akhbar MT" pitchFamily="2" charset="-78"/>
              </a:rPr>
              <a:t>اختيار الخلية للبيان الثاني فتظهر على شريط الصيغة. </a:t>
            </a:r>
            <a:endParaRPr lang="en-US" sz="2000" dirty="0">
              <a:latin typeface="Traditional Arabic" pitchFamily="18" charset="-78"/>
              <a:cs typeface="Akhbar MT" pitchFamily="2" charset="-78"/>
            </a:endParaRPr>
          </a:p>
          <a:p>
            <a:endParaRPr lang="ar-SA" sz="2000" dirty="0">
              <a:latin typeface="Traditional Arabic" pitchFamily="18" charset="-78"/>
              <a:cs typeface="Akhbar MT" pitchFamily="2" charset="-78"/>
            </a:endParaRPr>
          </a:p>
        </p:txBody>
      </p:sp>
      <p:sp>
        <p:nvSpPr>
          <p:cNvPr id="4" name="مستطيل 3"/>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241504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27664"/>
            <a:ext cx="8208912" cy="1143000"/>
          </a:xfrm>
        </p:spPr>
        <p:txBody>
          <a:bodyPr>
            <a:noAutofit/>
          </a:bodyPr>
          <a:lstStyle/>
          <a:p>
            <a:pPr algn="r"/>
            <a:r>
              <a:rPr lang="ar-SA" sz="2400" dirty="0">
                <a:latin typeface="Traditional Arabic" pitchFamily="18" charset="-78"/>
                <a:cs typeface="Akhbar MT" pitchFamily="2" charset="-78"/>
              </a:rPr>
              <a:t>مثال: لضرب البيانات الموجودة في الخلية </a:t>
            </a:r>
            <a:r>
              <a:rPr lang="en-US" sz="2400" dirty="0">
                <a:latin typeface="Traditional Arabic" pitchFamily="18" charset="-78"/>
                <a:cs typeface="Akhbar MT" pitchFamily="2" charset="-78"/>
              </a:rPr>
              <a:t>B2 </a:t>
            </a:r>
            <a:r>
              <a:rPr lang="ar-SA" sz="2400" dirty="0">
                <a:latin typeface="Traditional Arabic" pitchFamily="18" charset="-78"/>
                <a:cs typeface="Akhbar MT" pitchFamily="2" charset="-78"/>
              </a:rPr>
              <a:t>في الخلية </a:t>
            </a:r>
            <a:r>
              <a:rPr lang="en-US" sz="2400" dirty="0">
                <a:latin typeface="Traditional Arabic" pitchFamily="18" charset="-78"/>
                <a:cs typeface="Akhbar MT" pitchFamily="2" charset="-78"/>
              </a:rPr>
              <a:t>C2</a:t>
            </a:r>
            <a:r>
              <a:rPr lang="ar-SA" sz="2400" dirty="0">
                <a:latin typeface="Traditional Arabic" pitchFamily="18" charset="-78"/>
                <a:cs typeface="Akhbar MT" pitchFamily="2" charset="-78"/>
              </a:rPr>
              <a:t> ونضع النتيجة في الخلية </a:t>
            </a:r>
            <a:r>
              <a:rPr lang="en-US" sz="2400" dirty="0">
                <a:latin typeface="Traditional Arabic" pitchFamily="18" charset="-78"/>
                <a:cs typeface="Akhbar MT" pitchFamily="2" charset="-78"/>
              </a:rPr>
              <a:t>D2</a:t>
            </a:r>
            <a:r>
              <a:rPr lang="ar-SA" sz="2400" dirty="0">
                <a:latin typeface="Traditional Arabic" pitchFamily="18" charset="-78"/>
                <a:cs typeface="Akhbar MT" pitchFamily="2" charset="-78"/>
              </a:rPr>
              <a:t>، نكتب في الخلية </a:t>
            </a:r>
            <a:r>
              <a:rPr lang="en-US" sz="2400" dirty="0">
                <a:latin typeface="Traditional Arabic" pitchFamily="18" charset="-78"/>
                <a:cs typeface="Akhbar MT" pitchFamily="2" charset="-78"/>
              </a:rPr>
              <a:t>D2</a:t>
            </a:r>
            <a:r>
              <a:rPr lang="ar-SA" sz="2400" dirty="0">
                <a:latin typeface="Traditional Arabic" pitchFamily="18" charset="-78"/>
                <a:cs typeface="Akhbar MT" pitchFamily="2" charset="-78"/>
              </a:rPr>
              <a:t> ما يلي </a:t>
            </a:r>
            <a:r>
              <a:rPr lang="en-US" sz="2400" dirty="0">
                <a:latin typeface="Traditional Arabic" pitchFamily="18" charset="-78"/>
                <a:cs typeface="Akhbar MT" pitchFamily="2" charset="-78"/>
              </a:rPr>
              <a:t>=B2*C2</a:t>
            </a:r>
            <a:r>
              <a:rPr lang="ar-SA" sz="2400" dirty="0">
                <a:latin typeface="Traditional Arabic" pitchFamily="18" charset="-78"/>
                <a:cs typeface="Akhbar MT" pitchFamily="2" charset="-78"/>
              </a:rPr>
              <a:t> وبعد الحصول على النتيجة نقوم بنسخها ولصقها في باقي خلايا العمود كما يلي:</a:t>
            </a:r>
          </a:p>
        </p:txBody>
      </p:sp>
      <p:pic>
        <p:nvPicPr>
          <p:cNvPr id="5122" name="Picture 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68960"/>
            <a:ext cx="8784976"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4"/>
          <p:cNvSpPr/>
          <p:nvPr/>
        </p:nvSpPr>
        <p:spPr>
          <a:xfrm>
            <a:off x="4716016" y="-27384"/>
            <a:ext cx="3384376" cy="646331"/>
          </a:xfrm>
          <a:prstGeom prst="rect">
            <a:avLst/>
          </a:prstGeom>
        </p:spPr>
        <p:txBody>
          <a:bodyPr wrap="square">
            <a:spAutoFit/>
          </a:bodyPr>
          <a:lstStyle/>
          <a:p>
            <a:pPr algn="ctr"/>
            <a:r>
              <a:rPr lang="ar-SA" b="1" dirty="0" smtClean="0">
                <a:solidFill>
                  <a:schemeClr val="bg2">
                    <a:lumMod val="40000"/>
                    <a:lumOff val="60000"/>
                  </a:schemeClr>
                </a:solidFill>
                <a:latin typeface="Traditional Arabic" pitchFamily="18" charset="-78"/>
                <a:cs typeface="Traditional Arabic" pitchFamily="18" charset="-78"/>
              </a:rPr>
              <a:t>خصائص </a:t>
            </a:r>
            <a:r>
              <a:rPr lang="ar-SA" b="1" dirty="0">
                <a:solidFill>
                  <a:schemeClr val="bg2">
                    <a:lumMod val="40000"/>
                    <a:lumOff val="60000"/>
                  </a:schemeClr>
                </a:solidFill>
                <a:latin typeface="Traditional Arabic" pitchFamily="18" charset="-78"/>
                <a:cs typeface="Traditional Arabic" pitchFamily="18" charset="-78"/>
              </a:rPr>
              <a:t>برنامج </a:t>
            </a:r>
            <a:r>
              <a:rPr lang="en-US" b="1" dirty="0">
                <a:solidFill>
                  <a:schemeClr val="bg2">
                    <a:lumMod val="40000"/>
                    <a:lumOff val="60000"/>
                  </a:schemeClr>
                </a:solidFill>
                <a:latin typeface="Traditional Arabic" pitchFamily="18" charset="-78"/>
                <a:cs typeface="Traditional Arabic" pitchFamily="18" charset="-78"/>
              </a:rPr>
              <a:t>Excel</a:t>
            </a:r>
            <a:r>
              <a:rPr lang="ar-SA" b="1" dirty="0">
                <a:solidFill>
                  <a:schemeClr val="bg2">
                    <a:lumMod val="40000"/>
                    <a:lumOff val="60000"/>
                  </a:schemeClr>
                </a:solidFill>
                <a:latin typeface="Traditional Arabic" pitchFamily="18" charset="-78"/>
                <a:cs typeface="Traditional Arabic" pitchFamily="18" charset="-78"/>
              </a:rPr>
              <a:t> </a:t>
            </a:r>
          </a:p>
          <a:p>
            <a:pPr algn="ctr"/>
            <a:r>
              <a:rPr lang="ar-SA" b="1" dirty="0">
                <a:solidFill>
                  <a:schemeClr val="bg2">
                    <a:lumMod val="40000"/>
                    <a:lumOff val="60000"/>
                  </a:schemeClr>
                </a:solidFill>
                <a:latin typeface="Traditional Arabic" pitchFamily="18" charset="-78"/>
                <a:cs typeface="Traditional Arabic" pitchFamily="18" charset="-78"/>
              </a:rPr>
              <a:t>(الجداول الإلكترونية)</a:t>
            </a:r>
            <a:endParaRPr lang="ar-SA" dirty="0">
              <a:solidFill>
                <a:schemeClr val="bg2">
                  <a:lumMod val="40000"/>
                  <a:lumOff val="60000"/>
                </a:schemeClr>
              </a:solidFill>
            </a:endParaRPr>
          </a:p>
        </p:txBody>
      </p:sp>
    </p:spTree>
    <p:extLst>
      <p:ext uri="{BB962C8B-B14F-4D97-AF65-F5344CB8AC3E}">
        <p14:creationId xmlns:p14="http://schemas.microsoft.com/office/powerpoint/2010/main" val="17877827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126</TotalTime>
  <Words>1397</Words>
  <Application>Microsoft Office PowerPoint</Application>
  <PresentationFormat>عرض على الشاشة (4:3)</PresentationFormat>
  <Paragraphs>121</Paragraphs>
  <Slides>30</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30</vt:i4>
      </vt:variant>
    </vt:vector>
  </HeadingPairs>
  <TitlesOfParts>
    <vt:vector size="39" baseType="lpstr">
      <vt:lpstr>Akhbar MT</vt:lpstr>
      <vt:lpstr>Arial</vt:lpstr>
      <vt:lpstr>Century Gothic</vt:lpstr>
      <vt:lpstr>Microsoft Sans Serif</vt:lpstr>
      <vt:lpstr>Tahoma</vt:lpstr>
      <vt:lpstr>Times New Roman</vt:lpstr>
      <vt:lpstr>Traditional Arabic</vt:lpstr>
      <vt:lpstr>Wingdings 2</vt:lpstr>
      <vt:lpstr>أوستن</vt:lpstr>
      <vt:lpstr>الحاسب في الاقتصاد التطبيقي</vt:lpstr>
      <vt:lpstr>عرض تقديمي في PowerPoint</vt:lpstr>
      <vt:lpstr>التعرف على برنامج اكسل</vt:lpstr>
      <vt:lpstr>كيف يتم تشغيل برنامج إكسل</vt:lpstr>
      <vt:lpstr>عرض تقديمي في PowerPoint</vt:lpstr>
      <vt:lpstr>عرض تقديمي في PowerPoint</vt:lpstr>
      <vt:lpstr>التعامل مع دفتر العمل</vt:lpstr>
      <vt:lpstr>كتابة صيغة العملية الحسابية في البرنامج</vt:lpstr>
      <vt:lpstr>مثال: لضرب البيانات الموجودة في الخلية B2 في الخلية C2 ونضع النتيجة في الخلية D2، نكتب في الخلية D2 ما يلي =B2*C2 وبعد الحصول على النتيجة نقوم بنسخها ولصقها في باقي خلايا العمود كما يلي:</vt:lpstr>
      <vt:lpstr>باستخدام أمر إدراج دالة: من قائمة Home اختر  ◄ دالة </vt:lpstr>
      <vt:lpstr>مقدمة في خصائص الصفحة المنبسطة</vt:lpstr>
      <vt:lpstr>عرض تقديمي في PowerPoint</vt:lpstr>
      <vt:lpstr>عرض تقديمي في PowerPoint</vt:lpstr>
      <vt:lpstr>أنواع بيانات الخلايا وفقاً للبرنامج EXCEL</vt:lpstr>
      <vt:lpstr>عرض تقديمي في PowerPoint</vt:lpstr>
      <vt:lpstr>البيانات الحسابية Calculated: يلاحظ أن النوعيان السابقان يتم إدخال مكونات الخلايا مباشرة أو بطريقة أولية، بينما بيانات هذا النوع فهو ناتج لمعالجة بيانات خلايا أخرى حيث يتم تخزين الناتج في خلية أخرى. </vt:lpstr>
      <vt:lpstr>الدوال الخاصة Functions: يصعب في كثير من الأحيان إيجاد عملية حسابية مباشرة مثل الجذر التربيعي لبيان أو لوغاريتم عدد ما، ففي هذه الحالة تظهر أهمية تخصيص جزء من البرنامج Excel للقيام بمثل هذه العمليات الحسابية. وتتعدد وظائف الدوال الخاصة بين مختلف الأقسام فمنها الرياضية، والإحصائية، والمالية، والشكلية... إلخ. </vt:lpstr>
      <vt:lpstr>البيانات المنطقية Logical: رغم امكان دمج هذا النوع من البيان مع البيان السابق الدوال الخاصة، إلا أن طبيعة ناتج العملية المنطقية وهي أما صدق (صح) أو غير صادقة (خطأ) تلزم وجود قسم خاص بها حيث أن شكل الناتج للعملية المنطقية هو القيمة 1, 0 أو كلمة صح، خطأ True, False . </vt:lpstr>
      <vt:lpstr>العمليات الحسابية</vt:lpstr>
      <vt:lpstr>عملية الطرح: وهي عبارة عن طرح ما يحتويه الخلايا من بيانات رقميه، فعندما نرغب في طرح البيانات الموجودة في الخلية A2 مع بيانات الخلية B2 ووضع النتيجة في الخلية C2، فإننا نضع المؤشر على الخلية C2 ونكتب =A2-B2 كما هو موضح بالشكل التالي:</vt:lpstr>
      <vt:lpstr>عملية الجمع: وهي عبارة عن جمع البيانات الرقمية للخليتين، فعندما نرغب في طرح البيانات الموجودة في الخلية A3 مع بيانات الخلية B3 ووضع النتيجة في الخلية C3، فإننا نضع المؤشر على الخلية C3 ونكتب =A3+B3 كما هو موضح بالشكل التالي:</vt:lpstr>
      <vt:lpstr>عملية الضرب: لنفرض أننا نرغب في ضرب الخلية A4 مع الخلية B4، وتكون النتيجة في الخلية C4 كما يلي:</vt:lpstr>
      <vt:lpstr>عملية القسمة: إذا رغبنا في قسمة الخلية A5 على الخلية B5، وتكون النتيجة في C5</vt:lpstr>
      <vt:lpstr>أشهر الدوال التي يقوم بها برنامج إكسل</vt:lpstr>
      <vt:lpstr>دالة Sum: وهي عبارة عن المجموع للخلايا.                   فإذا رغبنا في إيجاد المجموع للبيانات الموجودة في العمود A وهي عبارة عن مجموع بيانات المتغير س ونضع النتيجة في الخلية A7 فنكتب الدالة =sum(A2:A6) كما في الشكل التالي:</vt:lpstr>
      <vt:lpstr>دالة Average: وهي عبارة عن المتوسط للقيم المدخلة. ويمكن حساب متوسط البيانات للمتغير س، وذلك باستخدام الصيغة =Average(A2:A6) كما هو موضح بالشكل التالي:</vt:lpstr>
      <vt:lpstr>دالة MAX: وهي دالة لإيجاد أعلى قيمة بين الأرقام الموجودة في مدى محدد كما في الشكل التالي:</vt:lpstr>
      <vt:lpstr>دالة MIN: وهي دالة لايجاد أدنى قيمة بين الأرقام الموجودة في مدى محدد كما في الشكل التالي:</vt:lpstr>
      <vt:lpstr>دالة SUMPRODUCT: وهو عبارة عن مجموع حاصل ضرب عدد من الخلايا، تقوم هذه الدالة بجمع المصفوفات</vt:lpstr>
      <vt:lpstr>دالة ROUND: وهي تقريب عدد ما في الخلية إلى أقرب عدد. فعند الرغبة في تقريب العدد بعد الفاصلة الموجود في الخلية B1 إلى رقمين ونضع النتيجة في الخلية C1 فإننا نكتب =Round(B1;2) كما في الشكل التالي:</vt:lpstr>
    </vt:vector>
  </TitlesOfParts>
  <Company>جامعة الملك سعود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Yosef</dc:creator>
  <cp:lastModifiedBy>User</cp:lastModifiedBy>
  <cp:revision>15</cp:revision>
  <dcterms:created xsi:type="dcterms:W3CDTF">2015-02-11T04:06:58Z</dcterms:created>
  <dcterms:modified xsi:type="dcterms:W3CDTF">2021-04-22T11:15:06Z</dcterms:modified>
</cp:coreProperties>
</file>