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0" d="100"/>
          <a:sy n="110" d="100"/>
        </p:scale>
        <p:origin x="552" y="11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396620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526176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2004877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28411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4A2837-AD30-41B0-AB34-3A550D2BD0FA}"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3993624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4A2837-AD30-41B0-AB34-3A550D2BD0FA}"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3694809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4A2837-AD30-41B0-AB34-3A550D2BD0FA}" type="datetimeFigureOut">
              <a:rPr lang="en-US" smtClean="0"/>
              <a:t>5/5/2026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173684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4A2837-AD30-41B0-AB34-3A550D2BD0FA}" type="datetimeFigureOut">
              <a:rPr lang="en-US" smtClean="0"/>
              <a:t>5/5/2026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2711606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A2837-AD30-41B0-AB34-3A550D2BD0FA}" type="datetimeFigureOut">
              <a:rPr lang="en-US" smtClean="0"/>
              <a:t>5/5/2026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1949583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4A2837-AD30-41B0-AB34-3A550D2BD0FA}"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761116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4A2837-AD30-41B0-AB34-3A550D2BD0FA}"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4248676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4A2837-AD30-41B0-AB34-3A550D2BD0FA}" type="datetimeFigureOut">
              <a:rPr lang="en-US" smtClean="0"/>
              <a:t>5/5/2026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E8028-66A6-4021-BD9E-A109C5026574}" type="slidenum">
              <a:rPr lang="en-US" smtClean="0"/>
              <a:t>‹#›</a:t>
            </a:fld>
            <a:endParaRPr lang="en-US"/>
          </a:p>
        </p:txBody>
      </p:sp>
    </p:spTree>
    <p:extLst>
      <p:ext uri="{BB962C8B-B14F-4D97-AF65-F5344CB8AC3E}">
        <p14:creationId xmlns:p14="http://schemas.microsoft.com/office/powerpoint/2010/main" val="984585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5588"/>
            <a:ext cx="12191999" cy="830997"/>
          </a:xfrm>
          <a:prstGeom prst="rect">
            <a:avLst/>
          </a:prstGeom>
        </p:spPr>
        <p:txBody>
          <a:bodyPr wrap="square">
            <a:spAutoFit/>
          </a:bodyPr>
          <a:lstStyle/>
          <a:p>
            <a:pPr algn="ctr"/>
            <a:r>
              <a:rPr lang="ar-SA" sz="3000" b="1" dirty="0" smtClean="0">
                <a:solidFill>
                  <a:schemeClr val="tx1">
                    <a:lumMod val="95000"/>
                    <a:lumOff val="5000"/>
                  </a:schemeClr>
                </a:solidFill>
                <a:latin typeface="__Roboto_9af398"/>
              </a:rPr>
              <a:t>المحاضرة الثانية عشر</a:t>
            </a:r>
            <a:r>
              <a:rPr lang="ar-SA" dirty="0">
                <a:latin typeface="fkGroteskNeue"/>
              </a:rPr>
              <a:t/>
            </a:r>
            <a:br>
              <a:rPr lang="ar-SA" dirty="0">
                <a:latin typeface="fkGroteskNeue"/>
              </a:rPr>
            </a:br>
            <a:endParaRPr lang="en-US" dirty="0"/>
          </a:p>
        </p:txBody>
      </p:sp>
      <p:sp>
        <p:nvSpPr>
          <p:cNvPr id="2" name="Rectangle 1"/>
          <p:cNvSpPr/>
          <p:nvPr/>
        </p:nvSpPr>
        <p:spPr>
          <a:xfrm>
            <a:off x="4313206" y="724617"/>
            <a:ext cx="4008408" cy="584775"/>
          </a:xfrm>
          <a:prstGeom prst="rect">
            <a:avLst/>
          </a:prstGeom>
        </p:spPr>
        <p:txBody>
          <a:bodyPr wrap="square">
            <a:spAutoFit/>
          </a:bodyPr>
          <a:lstStyle/>
          <a:p>
            <a:r>
              <a:rPr lang="ar-SA" sz="3200" b="1" dirty="0">
                <a:solidFill>
                  <a:srgbClr val="27251E"/>
                </a:solidFill>
                <a:latin typeface="pplxSerif"/>
              </a:rPr>
              <a:t>كيف </a:t>
            </a:r>
            <a:r>
              <a:rPr lang="ar-SA" sz="3200" b="1" dirty="0" smtClean="0">
                <a:solidFill>
                  <a:srgbClr val="27251E"/>
                </a:solidFill>
                <a:latin typeface="pplxSerif"/>
              </a:rPr>
              <a:t>تعد </a:t>
            </a:r>
            <a:r>
              <a:rPr lang="ar-SA" sz="3200" b="1" dirty="0">
                <a:solidFill>
                  <a:srgbClr val="27251E"/>
                </a:solidFill>
                <a:latin typeface="pplxSerif"/>
              </a:rPr>
              <a:t>وتكتب </a:t>
            </a:r>
            <a:r>
              <a:rPr lang="ar-SA" sz="3200" b="1" dirty="0" smtClean="0">
                <a:solidFill>
                  <a:srgbClr val="27251E"/>
                </a:solidFill>
                <a:latin typeface="pplxSerif"/>
              </a:rPr>
              <a:t>بحثاً تصنيفياً</a:t>
            </a:r>
            <a:endParaRPr lang="en-US" dirty="0"/>
          </a:p>
        </p:txBody>
      </p:sp>
      <p:sp>
        <p:nvSpPr>
          <p:cNvPr id="4" name="Rectangle 3"/>
          <p:cNvSpPr/>
          <p:nvPr/>
        </p:nvSpPr>
        <p:spPr>
          <a:xfrm>
            <a:off x="8424058" y="1294764"/>
            <a:ext cx="3360215" cy="584775"/>
          </a:xfrm>
          <a:prstGeom prst="rect">
            <a:avLst/>
          </a:prstGeom>
        </p:spPr>
        <p:txBody>
          <a:bodyPr wrap="none">
            <a:spAutoFit/>
          </a:bodyPr>
          <a:lstStyle/>
          <a:p>
            <a:r>
              <a:rPr lang="ar-SA" sz="3200" b="1" dirty="0">
                <a:solidFill>
                  <a:srgbClr val="27251E"/>
                </a:solidFill>
                <a:latin typeface="pplxSerif"/>
              </a:rPr>
              <a:t>مفهوم البحث </a:t>
            </a:r>
            <a:r>
              <a:rPr lang="ar-SA" sz="3200" b="1" dirty="0" smtClean="0">
                <a:solidFill>
                  <a:srgbClr val="27251E"/>
                </a:solidFill>
                <a:latin typeface="pplxSerif"/>
              </a:rPr>
              <a:t>التصنيفي:</a:t>
            </a:r>
            <a:endParaRPr lang="ar-SA" sz="3200" b="1" i="0" dirty="0">
              <a:solidFill>
                <a:srgbClr val="27251E"/>
              </a:solidFill>
              <a:effectLst/>
              <a:latin typeface="pplxSerif"/>
            </a:endParaRPr>
          </a:p>
        </p:txBody>
      </p:sp>
      <p:sp>
        <p:nvSpPr>
          <p:cNvPr id="7" name="Rectangle 6"/>
          <p:cNvSpPr/>
          <p:nvPr/>
        </p:nvSpPr>
        <p:spPr>
          <a:xfrm>
            <a:off x="414068" y="1946080"/>
            <a:ext cx="11266098" cy="4031873"/>
          </a:xfrm>
          <a:prstGeom prst="rect">
            <a:avLst/>
          </a:prstGeom>
        </p:spPr>
        <p:txBody>
          <a:bodyPr wrap="square">
            <a:spAutoFit/>
          </a:bodyPr>
          <a:lstStyle/>
          <a:p>
            <a:pPr algn="just" rtl="1"/>
            <a:r>
              <a:rPr lang="ar-SA" sz="3200" dirty="0">
                <a:solidFill>
                  <a:schemeClr val="tx1">
                    <a:lumMod val="95000"/>
                    <a:lumOff val="5000"/>
                  </a:schemeClr>
                </a:solidFill>
                <a:latin typeface="__Roboto_9af398"/>
              </a:rPr>
              <a:t>البحث التصنيفي هو دراسة علمية تهدف إلى التعرف على الكائنات الحيوانية، وتمييزها، ووصفها، وتسميتها، وتصنيفها ضمن مراتبها التصنيفية العلمية.</a:t>
            </a:r>
            <a:br>
              <a:rPr lang="ar-SA" sz="3200" dirty="0">
                <a:solidFill>
                  <a:schemeClr val="tx1">
                    <a:lumMod val="95000"/>
                    <a:lumOff val="5000"/>
                  </a:schemeClr>
                </a:solidFill>
                <a:latin typeface="__Roboto_9af398"/>
              </a:rPr>
            </a:br>
            <a:r>
              <a:rPr lang="ar-SA" sz="3200" dirty="0">
                <a:solidFill>
                  <a:schemeClr val="tx1">
                    <a:lumMod val="95000"/>
                    <a:lumOff val="5000"/>
                  </a:schemeClr>
                </a:solidFill>
                <a:latin typeface="__Roboto_9af398"/>
              </a:rPr>
              <a:t>ولا يقتصر هذا النوع من البحوث على الوصف الشكلي (المورفولوجي) فقط، بل قد يعتمد </a:t>
            </a:r>
            <a:r>
              <a:rPr lang="ar-SA" sz="3200" dirty="0" smtClean="0">
                <a:solidFill>
                  <a:schemeClr val="tx1">
                    <a:lumMod val="95000"/>
                    <a:lumOff val="5000"/>
                  </a:schemeClr>
                </a:solidFill>
                <a:latin typeface="__Roboto_9af398"/>
              </a:rPr>
              <a:t>أيضا</a:t>
            </a:r>
            <a:r>
              <a:rPr lang="ar-SA" sz="3200" dirty="0">
                <a:solidFill>
                  <a:schemeClr val="tx1">
                    <a:lumMod val="95000"/>
                    <a:lumOff val="5000"/>
                  </a:schemeClr>
                </a:solidFill>
                <a:latin typeface="__Roboto_9af398"/>
              </a:rPr>
              <a:t>ً</a:t>
            </a:r>
            <a:r>
              <a:rPr lang="ar-SA" sz="3200" dirty="0" smtClean="0">
                <a:solidFill>
                  <a:schemeClr val="tx1">
                    <a:lumMod val="95000"/>
                    <a:lumOff val="5000"/>
                  </a:schemeClr>
                </a:solidFill>
                <a:latin typeface="__Roboto_9af398"/>
              </a:rPr>
              <a:t> </a:t>
            </a:r>
            <a:r>
              <a:rPr lang="ar-SA" sz="3200" dirty="0">
                <a:solidFill>
                  <a:schemeClr val="tx1">
                    <a:lumMod val="95000"/>
                    <a:lumOff val="5000"/>
                  </a:schemeClr>
                </a:solidFill>
                <a:latin typeface="__Roboto_9af398"/>
              </a:rPr>
              <a:t>على الأدلة الجزيئية والبيئية والسلوكية.</a:t>
            </a:r>
            <a:br>
              <a:rPr lang="ar-SA" sz="3200" dirty="0">
                <a:solidFill>
                  <a:schemeClr val="tx1">
                    <a:lumMod val="95000"/>
                    <a:lumOff val="5000"/>
                  </a:schemeClr>
                </a:solidFill>
                <a:latin typeface="__Roboto_9af398"/>
              </a:rPr>
            </a:br>
            <a:r>
              <a:rPr lang="ar-SA" sz="3200" dirty="0">
                <a:solidFill>
                  <a:schemeClr val="tx1">
                    <a:lumMod val="95000"/>
                    <a:lumOff val="5000"/>
                  </a:schemeClr>
                </a:solidFill>
                <a:latin typeface="__Roboto_9af398"/>
              </a:rPr>
              <a:t>ويهدف إلى إنتاج معرفة علمية قابلة لإعادة الاستخدام والتحقق، بحيث يتمكن الباحثون الآخرون من التأكد من هوية الكائنات نفسها في دراسات لاحقة.</a:t>
            </a:r>
            <a:br>
              <a:rPr lang="ar-SA" sz="3200" dirty="0">
                <a:solidFill>
                  <a:schemeClr val="tx1">
                    <a:lumMod val="95000"/>
                    <a:lumOff val="5000"/>
                  </a:schemeClr>
                </a:solidFill>
                <a:latin typeface="__Roboto_9af398"/>
              </a:rPr>
            </a:br>
            <a:r>
              <a:rPr lang="ar-SA" sz="3200" dirty="0">
                <a:solidFill>
                  <a:schemeClr val="tx1">
                    <a:lumMod val="95000"/>
                    <a:lumOff val="5000"/>
                  </a:schemeClr>
                </a:solidFill>
                <a:latin typeface="__Roboto_9af398"/>
              </a:rPr>
              <a:t>ويرتبط هذا النوع من البحوث </a:t>
            </a:r>
            <a:r>
              <a:rPr lang="ar-SA" sz="3200" dirty="0" smtClean="0">
                <a:solidFill>
                  <a:schemeClr val="tx1">
                    <a:lumMod val="95000"/>
                    <a:lumOff val="5000"/>
                  </a:schemeClr>
                </a:solidFill>
                <a:latin typeface="__Roboto_9af398"/>
              </a:rPr>
              <a:t>ارتباطاً وثيقاً </a:t>
            </a:r>
            <a:r>
              <a:rPr lang="ar-SA" sz="3200" dirty="0">
                <a:solidFill>
                  <a:schemeClr val="tx1">
                    <a:lumMod val="95000"/>
                    <a:lumOff val="5000"/>
                  </a:schemeClr>
                </a:solidFill>
                <a:latin typeface="__Roboto_9af398"/>
              </a:rPr>
              <a:t>بمفهوم الاستقرار الاسمي، وبالقواعد والمعايير التي يحددها المدونة الدولية لتسمية الحيوانات </a:t>
            </a:r>
            <a:r>
              <a:rPr lang="en-US" sz="3200" dirty="0" smtClean="0">
                <a:solidFill>
                  <a:schemeClr val="tx1">
                    <a:lumMod val="95000"/>
                    <a:lumOff val="5000"/>
                  </a:schemeClr>
                </a:solidFill>
                <a:latin typeface="__Roboto_9af398"/>
              </a:rPr>
              <a:t>ICZN</a:t>
            </a:r>
            <a:r>
              <a:rPr lang="ar-SA" sz="3200" dirty="0" smtClean="0">
                <a:solidFill>
                  <a:schemeClr val="tx1">
                    <a:lumMod val="95000"/>
                    <a:lumOff val="5000"/>
                  </a:schemeClr>
                </a:solidFill>
                <a:latin typeface="__Roboto_9af398"/>
              </a:rPr>
              <a:t>.</a:t>
            </a:r>
            <a:endParaRPr lang="en-US" sz="3200" dirty="0">
              <a:solidFill>
                <a:schemeClr val="tx1">
                  <a:lumMod val="95000"/>
                  <a:lumOff val="5000"/>
                </a:schemeClr>
              </a:solidFill>
              <a:latin typeface="__Roboto_9af398"/>
            </a:endParaRPr>
          </a:p>
        </p:txBody>
      </p:sp>
    </p:spTree>
    <p:extLst>
      <p:ext uri="{BB962C8B-B14F-4D97-AF65-F5344CB8AC3E}">
        <p14:creationId xmlns:p14="http://schemas.microsoft.com/office/powerpoint/2010/main" val="1329930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2309" y="445085"/>
            <a:ext cx="11680165" cy="5509200"/>
          </a:xfrm>
          <a:prstGeom prst="rect">
            <a:avLst/>
          </a:prstGeom>
        </p:spPr>
        <p:txBody>
          <a:bodyPr wrap="square">
            <a:spAutoFit/>
          </a:bodyPr>
          <a:lstStyle/>
          <a:p>
            <a:pPr algn="just" rtl="1"/>
            <a:r>
              <a:rPr lang="ar-SA" sz="3200" dirty="0">
                <a:solidFill>
                  <a:srgbClr val="27251E"/>
                </a:solidFill>
                <a:latin typeface="pplxSerif"/>
              </a:rPr>
              <a:t> </a:t>
            </a:r>
            <a:r>
              <a:rPr lang="ar-SA" sz="3200" b="1" dirty="0"/>
              <a:t>المواد المفحوصة والعينات النمطية:</a:t>
            </a:r>
            <a:endParaRPr lang="ar-SA" sz="3200" dirty="0"/>
          </a:p>
          <a:p>
            <a:pPr marL="457200" indent="-457200" algn="just" rtl="1">
              <a:buFont typeface="Wingdings" panose="05000000000000000000" pitchFamily="2" charset="2"/>
              <a:buChar char="ü"/>
            </a:pPr>
            <a:r>
              <a:rPr lang="ar-SA" sz="3200" dirty="0"/>
              <a:t>تُعد المواد المفحوصة والعينات النمطية من أهم عناصر البحث التصنيفي، إذ يُمثّل النوع النمطي المرجع الموضوعي الذي يُبنى عليه الاسم العلمي.</a:t>
            </a:r>
          </a:p>
          <a:p>
            <a:pPr marL="457200" indent="-457200" algn="just" rtl="1">
              <a:buFont typeface="Wingdings" panose="05000000000000000000" pitchFamily="2" charset="2"/>
              <a:buChar char="ü"/>
            </a:pPr>
            <a:r>
              <a:rPr lang="ar-SA" sz="3200" dirty="0"/>
              <a:t>وعند وصف نوع جديد، يجب تحديد العينة </a:t>
            </a:r>
            <a:r>
              <a:rPr lang="ar-SA" sz="3200" dirty="0" smtClean="0"/>
              <a:t>النمطية</a:t>
            </a:r>
            <a:r>
              <a:rPr lang="en-US" sz="3200" dirty="0" smtClean="0"/>
              <a:t>Holotype </a:t>
            </a:r>
            <a:r>
              <a:rPr lang="ar-SA" sz="3200" dirty="0" smtClean="0"/>
              <a:t> بشكل </a:t>
            </a:r>
            <a:r>
              <a:rPr lang="ar-SA" sz="3200" dirty="0"/>
              <a:t>واضح ودقيق، وقد تُذكر عينات </a:t>
            </a:r>
            <a:r>
              <a:rPr lang="ar-SA" sz="3200" dirty="0" smtClean="0"/>
              <a:t>إضافية</a:t>
            </a:r>
            <a:r>
              <a:rPr lang="en-US" sz="3200" dirty="0" err="1" smtClean="0"/>
              <a:t>Paratypes</a:t>
            </a:r>
            <a:r>
              <a:rPr lang="en-US" sz="3200" dirty="0" smtClean="0"/>
              <a:t> </a:t>
            </a:r>
            <a:r>
              <a:rPr lang="ar-SA" sz="3200" dirty="0" smtClean="0"/>
              <a:t> بهدف </a:t>
            </a:r>
            <a:r>
              <a:rPr lang="ar-SA" sz="3200" dirty="0"/>
              <a:t>توضيح مدى التباين داخل العينة المدروسة.</a:t>
            </a:r>
          </a:p>
          <a:p>
            <a:pPr marL="457200" indent="-457200" algn="just" rtl="1">
              <a:buFont typeface="Wingdings" panose="05000000000000000000" pitchFamily="2" charset="2"/>
              <a:buChar char="ü"/>
            </a:pPr>
            <a:r>
              <a:rPr lang="ar-SA" sz="3200" dirty="0"/>
              <a:t>كما يجب توثيق مكان حفظ العينة النمطية، واسم المؤسسة العلمية الحافظة، ورقم التسجيل الخاص بها بشكل دقيق وواضح.</a:t>
            </a:r>
          </a:p>
          <a:p>
            <a:pPr marL="457200" indent="-457200" algn="just" rtl="1">
              <a:buFont typeface="Wingdings" panose="05000000000000000000" pitchFamily="2" charset="2"/>
              <a:buChar char="ü"/>
            </a:pPr>
            <a:r>
              <a:rPr lang="ar-SA" sz="3200" dirty="0"/>
              <a:t>وتشير القواعد والمعايير التصنيفية إلى ضرورة إيداع العينات النمطية في مؤسسات علمية عامة ومعترف بها </a:t>
            </a:r>
            <a:r>
              <a:rPr lang="ar-SA" sz="3200" dirty="0" smtClean="0"/>
              <a:t>دوليا</a:t>
            </a:r>
            <a:r>
              <a:rPr lang="ar-SA" sz="3200" dirty="0"/>
              <a:t>، وعدم الاحتفاظ بها ضمن مجموعات خاصة، لضمان إمكانية الرجوع إليها والتحقق منها مستقبلاً</a:t>
            </a:r>
            <a:r>
              <a:rPr lang="ar-SA" sz="3200" dirty="0" smtClean="0"/>
              <a:t>.</a:t>
            </a:r>
            <a:endParaRPr lang="ar-SA" sz="3200" dirty="0"/>
          </a:p>
        </p:txBody>
      </p:sp>
    </p:spTree>
    <p:extLst>
      <p:ext uri="{BB962C8B-B14F-4D97-AF65-F5344CB8AC3E}">
        <p14:creationId xmlns:p14="http://schemas.microsoft.com/office/powerpoint/2010/main" val="4237626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5057" y="414068"/>
            <a:ext cx="11524890" cy="5509200"/>
          </a:xfrm>
          <a:prstGeom prst="rect">
            <a:avLst/>
          </a:prstGeom>
        </p:spPr>
        <p:txBody>
          <a:bodyPr wrap="square">
            <a:spAutoFit/>
          </a:bodyPr>
          <a:lstStyle/>
          <a:p>
            <a:pPr algn="just" rtl="1"/>
            <a:r>
              <a:rPr lang="ar-SA" sz="3200" b="1" dirty="0"/>
              <a:t>الوصف والتشخيص:</a:t>
            </a:r>
            <a:endParaRPr lang="ar-SA" sz="3200" dirty="0"/>
          </a:p>
          <a:p>
            <a:pPr marL="457200" indent="-457200" algn="just" rtl="1">
              <a:buFont typeface="Wingdings" panose="05000000000000000000" pitchFamily="2" charset="2"/>
              <a:buChar char="ü"/>
            </a:pPr>
            <a:r>
              <a:rPr lang="ar-SA" sz="3200" dirty="0"/>
              <a:t>يُقدِّم الوصف </a:t>
            </a:r>
            <a:r>
              <a:rPr lang="ar-SA" sz="3200" dirty="0" smtClean="0"/>
              <a:t>عرضا تفصيليا </a:t>
            </a:r>
            <a:r>
              <a:rPr lang="ar-SA" sz="3200" dirty="0"/>
              <a:t>لخصائص الكائن المدروس، بما يشمل الشكل العام، والقياسات الدقيقة، والألوان، والبنية التشريحية، إضافة إلى أي صفات مميزة يمكن ملاحظتها.</a:t>
            </a:r>
          </a:p>
          <a:p>
            <a:pPr marL="457200" indent="-457200" algn="just" rtl="1">
              <a:buFont typeface="Wingdings" panose="05000000000000000000" pitchFamily="2" charset="2"/>
              <a:buChar char="ü"/>
            </a:pPr>
            <a:r>
              <a:rPr lang="ar-SA" sz="3200" dirty="0"/>
              <a:t>أما التشخيص فيجيب عن سؤال أساسي في التصنيف: كيف يمكن تمييز هذا النوع عن أقرب الأنواع أو الأكثر </a:t>
            </a:r>
            <a:r>
              <a:rPr lang="ar-SA" sz="3200" dirty="0" smtClean="0"/>
              <a:t>تشابها </a:t>
            </a:r>
            <a:r>
              <a:rPr lang="ar-SA" sz="3200" dirty="0"/>
              <a:t>معه؟</a:t>
            </a:r>
          </a:p>
          <a:p>
            <a:pPr marL="457200" indent="-457200" algn="just" rtl="1">
              <a:buFont typeface="Wingdings" panose="05000000000000000000" pitchFamily="2" charset="2"/>
              <a:buChar char="ü"/>
            </a:pPr>
            <a:r>
              <a:rPr lang="ar-SA" sz="3200" dirty="0"/>
              <a:t>ويجب أن يكون التشخيص </a:t>
            </a:r>
            <a:r>
              <a:rPr lang="ar-SA" sz="3200" dirty="0" smtClean="0"/>
              <a:t>مختصرا وواضحا</a:t>
            </a:r>
            <a:r>
              <a:rPr lang="ar-SA" sz="3200" dirty="0"/>
              <a:t>، مع التركيز على الصفات الفارقة الحقيقية ذات القيمة التشخيصية، دون الإطالة في الصفات العامة المشتركة.</a:t>
            </a:r>
          </a:p>
          <a:p>
            <a:pPr marL="457200" indent="-457200" algn="just" rtl="1">
              <a:buFont typeface="Wingdings" panose="05000000000000000000" pitchFamily="2" charset="2"/>
              <a:buChar char="ü"/>
            </a:pPr>
            <a:r>
              <a:rPr lang="ar-SA" sz="3200" dirty="0"/>
              <a:t>ويُفضَّل في بعض الدراسات دعم التشخيص بجداول مقارنة أو مفاتيح تعريفية </a:t>
            </a:r>
            <a:r>
              <a:rPr lang="en-US" sz="3200" dirty="0" smtClean="0"/>
              <a:t>Identification Keys </a:t>
            </a:r>
            <a:r>
              <a:rPr lang="ar-SA" sz="3200" dirty="0" smtClean="0"/>
              <a:t> عند </a:t>
            </a:r>
            <a:r>
              <a:rPr lang="ar-SA" sz="3200" dirty="0"/>
              <a:t>الحاجة، وذلك لتسهيل التمييز بين الأنواع المتقاربة بدقة وموضوعية.</a:t>
            </a:r>
          </a:p>
        </p:txBody>
      </p:sp>
    </p:spTree>
    <p:extLst>
      <p:ext uri="{BB962C8B-B14F-4D97-AF65-F5344CB8AC3E}">
        <p14:creationId xmlns:p14="http://schemas.microsoft.com/office/powerpoint/2010/main" val="927300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5827" y="445084"/>
            <a:ext cx="11455879" cy="6001643"/>
          </a:xfrm>
          <a:prstGeom prst="rect">
            <a:avLst/>
          </a:prstGeom>
        </p:spPr>
        <p:txBody>
          <a:bodyPr wrap="square">
            <a:spAutoFit/>
          </a:bodyPr>
          <a:lstStyle/>
          <a:p>
            <a:pPr algn="r" rtl="1"/>
            <a:r>
              <a:rPr lang="ar-SA" sz="3200" b="1" dirty="0"/>
              <a:t>التسمية العلمية والقواعد:</a:t>
            </a:r>
            <a:endParaRPr lang="ar-SA" sz="3200" dirty="0"/>
          </a:p>
          <a:p>
            <a:pPr marL="457200" indent="-457200" algn="just" rtl="1">
              <a:buFont typeface="Wingdings" panose="05000000000000000000" pitchFamily="2" charset="2"/>
              <a:buChar char="ü"/>
            </a:pPr>
            <a:r>
              <a:rPr lang="ar-SA" sz="3200" dirty="0"/>
              <a:t>يجب أن يلتزم الاسم العلمي بنظام التسمية الثنائية </a:t>
            </a:r>
            <a:r>
              <a:rPr lang="en-US" sz="3200" dirty="0" smtClean="0"/>
              <a:t>Binomial Nomenclature، </a:t>
            </a:r>
            <a:r>
              <a:rPr lang="ar-SA" sz="3200" dirty="0"/>
              <a:t>بحيث يتكوّن من: اسم الجنس + اسم النوع.</a:t>
            </a:r>
          </a:p>
          <a:p>
            <a:pPr marL="457200" indent="-457200" algn="just" rtl="1">
              <a:buFont typeface="Wingdings" panose="05000000000000000000" pitchFamily="2" charset="2"/>
              <a:buChar char="ü"/>
            </a:pPr>
            <a:r>
              <a:rPr lang="ar-SA" sz="3200" dirty="0"/>
              <a:t>يُكتب اسم الجنس بحرف كبير، بينما يُكتب اسم النوع بحروف صغيرة، ويُفضَّل كتابتهما بخط مائل للدلالة على كونهما </a:t>
            </a:r>
            <a:r>
              <a:rPr lang="ar-SA" sz="3200" dirty="0" smtClean="0"/>
              <a:t>اسما علميا</a:t>
            </a:r>
            <a:r>
              <a:rPr lang="ar-SA" sz="3200" dirty="0"/>
              <a:t>.</a:t>
            </a:r>
          </a:p>
          <a:p>
            <a:pPr marL="457200" indent="-457200" algn="just" rtl="1">
              <a:buFont typeface="Wingdings" panose="05000000000000000000" pitchFamily="2" charset="2"/>
              <a:buChar char="ü"/>
            </a:pPr>
            <a:r>
              <a:rPr lang="ar-SA" sz="3200" dirty="0"/>
              <a:t>وبحسب القواعد الدولية، يجب أن يرافق الاسم العلمي بعد عام 1930 وصفٌ تشخيصي يميّزه عن الأنواع الأخرى. كما أنه بعد عام 1999 أصبح من الضروري تعيين العينة النمطية بوضوح، مع ذكر مكان إيداعها في حال كانت محفوظة في مؤسسة علمية.</a:t>
            </a:r>
          </a:p>
          <a:p>
            <a:pPr marL="457200" indent="-457200" algn="just" rtl="1">
              <a:buFont typeface="Wingdings" panose="05000000000000000000" pitchFamily="2" charset="2"/>
              <a:buChar char="ü"/>
            </a:pPr>
            <a:r>
              <a:rPr lang="ar-SA" sz="3200" dirty="0"/>
              <a:t>ويجب الالتزام الصارم بقواعد المدونة الدولية لتسمية الحيوانات </a:t>
            </a:r>
            <a:r>
              <a:rPr lang="en-US" sz="3200" dirty="0" smtClean="0"/>
              <a:t>ICZN، </a:t>
            </a:r>
            <a:r>
              <a:rPr lang="ar-SA" sz="3200" dirty="0"/>
              <a:t>لأن التسمية العلمية تتعلق بصحة الاسم واستقراره وشرعيته، وليست مجرد اجتهاد تصنيفي أو رأي شخصي.</a:t>
            </a:r>
          </a:p>
        </p:txBody>
      </p:sp>
    </p:spTree>
    <p:extLst>
      <p:ext uri="{BB962C8B-B14F-4D97-AF65-F5344CB8AC3E}">
        <p14:creationId xmlns:p14="http://schemas.microsoft.com/office/powerpoint/2010/main" val="288117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5056" y="359774"/>
            <a:ext cx="11490385" cy="6001643"/>
          </a:xfrm>
          <a:prstGeom prst="rect">
            <a:avLst/>
          </a:prstGeom>
        </p:spPr>
        <p:txBody>
          <a:bodyPr wrap="square">
            <a:spAutoFit/>
          </a:bodyPr>
          <a:lstStyle/>
          <a:p>
            <a:pPr algn="r" rtl="1"/>
            <a:r>
              <a:rPr lang="ar-SA" sz="3200" b="1" dirty="0"/>
              <a:t>النتائج والمناقشة:</a:t>
            </a:r>
            <a:endParaRPr lang="ar-SA" sz="3200" dirty="0"/>
          </a:p>
          <a:p>
            <a:pPr marL="457200" indent="-457200" algn="just" rtl="1">
              <a:buFont typeface="Wingdings" panose="05000000000000000000" pitchFamily="2" charset="2"/>
              <a:buChar char="ü"/>
            </a:pPr>
            <a:r>
              <a:rPr lang="ar-SA" sz="3200" dirty="0"/>
              <a:t>في قسم النتائج تُعرض البيانات التي تم التوصل إليها بشكل موضوعي، وتشمل الصفات المورفولوجية والجزيئية، والمقارنات بين العينات، والتشخيص التصنيفي، إضافة إلى التوزيع الجغرافي الحالي للنوع المدروس.</a:t>
            </a:r>
          </a:p>
          <a:p>
            <a:pPr marL="457200" indent="-457200" algn="just" rtl="1">
              <a:buFont typeface="Wingdings" panose="05000000000000000000" pitchFamily="2" charset="2"/>
              <a:buChar char="ü"/>
            </a:pPr>
            <a:r>
              <a:rPr lang="ar-SA" sz="3200" dirty="0"/>
              <a:t>أما المناقشة فتُخصَّص لتفسير هذه النتائج في سياقها العلمي، والإجابة عن أسئلة تصنيفية محورية، مثل: هل يمثل الكائن </a:t>
            </a:r>
            <a:r>
              <a:rPr lang="ar-SA" sz="3200" dirty="0" smtClean="0"/>
              <a:t>نوعا جديدا فعلاً؟ </a:t>
            </a:r>
            <a:r>
              <a:rPr lang="ar-SA" sz="3200" dirty="0"/>
              <a:t>أم أنه إعادة وصف لنوع معروف </a:t>
            </a:r>
            <a:r>
              <a:rPr lang="ar-SA" sz="3200" dirty="0" smtClean="0"/>
              <a:t>سابقا</a:t>
            </a:r>
            <a:r>
              <a:rPr lang="ar-SA" sz="3200" dirty="0"/>
              <a:t>؟ وهل توجد مرادفات اسمية </a:t>
            </a:r>
            <a:r>
              <a:rPr lang="en-US" sz="3200" dirty="0" smtClean="0"/>
              <a:t>Synonyms </a:t>
            </a:r>
            <a:r>
              <a:rPr lang="ar-SA" sz="3200" dirty="0" smtClean="0"/>
              <a:t> مرتبطة </a:t>
            </a:r>
            <a:r>
              <a:rPr lang="ar-SA" sz="3200" dirty="0"/>
              <a:t>به؟</a:t>
            </a:r>
          </a:p>
          <a:p>
            <a:pPr marL="457200" indent="-457200" algn="just" rtl="1">
              <a:buFont typeface="Wingdings" panose="05000000000000000000" pitchFamily="2" charset="2"/>
              <a:buChar char="ü"/>
            </a:pPr>
            <a:r>
              <a:rPr lang="ar-SA" sz="3200" dirty="0"/>
              <a:t>كما يجب تحليل أوجه التشابه والاختلاف مع الأنواع القريبة، وتوضيح الأساس العلمي الذي تم من خلاله اعتماد اسم معين أو استبعاد أسماء أخرى.</a:t>
            </a:r>
          </a:p>
          <a:p>
            <a:pPr marL="457200" indent="-457200" algn="just" rtl="1">
              <a:buFont typeface="Wingdings" panose="05000000000000000000" pitchFamily="2" charset="2"/>
              <a:buChar char="ü"/>
            </a:pPr>
            <a:r>
              <a:rPr lang="ar-SA" sz="3200" dirty="0"/>
              <a:t>وفي حال استخدام بيانات جزيئية، ينبغي دمجها ضمن التفسير التصنيفي العام، بحيث تُستخدم لدعم أو توضيح القرارات التصنيفية، وليس عرضها بشكل منفصل عن السياق التصنيفي.</a:t>
            </a:r>
          </a:p>
        </p:txBody>
      </p:sp>
    </p:spTree>
    <p:extLst>
      <p:ext uri="{BB962C8B-B14F-4D97-AF65-F5344CB8AC3E}">
        <p14:creationId xmlns:p14="http://schemas.microsoft.com/office/powerpoint/2010/main" val="947247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3079" y="638355"/>
            <a:ext cx="11300603" cy="6001643"/>
          </a:xfrm>
          <a:prstGeom prst="rect">
            <a:avLst/>
          </a:prstGeom>
        </p:spPr>
        <p:txBody>
          <a:bodyPr wrap="square">
            <a:spAutoFit/>
          </a:bodyPr>
          <a:lstStyle/>
          <a:p>
            <a:pPr algn="just" rtl="1"/>
            <a:r>
              <a:rPr lang="ar-SA" sz="3200" b="1" dirty="0"/>
              <a:t>الأخطاء الشائعة والخلاصة:</a:t>
            </a:r>
            <a:endParaRPr lang="ar-SA" sz="3200" dirty="0"/>
          </a:p>
          <a:p>
            <a:pPr marL="457200" indent="-457200" algn="just" rtl="1">
              <a:buFont typeface="Wingdings" panose="05000000000000000000" pitchFamily="2" charset="2"/>
              <a:buChar char="ü"/>
            </a:pPr>
            <a:r>
              <a:rPr lang="ar-SA" sz="3200" dirty="0"/>
              <a:t>من الأخطاء الشائعة في البحوث التصنيفية ضعف توثيق العينات، وإهمال مقارنة الأنواع المتشابهة، وعدم تحديد العينة النمطية </a:t>
            </a:r>
            <a:r>
              <a:rPr lang="en-US" sz="3200" dirty="0" smtClean="0"/>
              <a:t>Type specimen </a:t>
            </a:r>
            <a:r>
              <a:rPr lang="ar-SA" sz="3200" dirty="0" smtClean="0"/>
              <a:t> بشكل </a:t>
            </a:r>
            <a:r>
              <a:rPr lang="ar-SA" sz="3200" dirty="0"/>
              <a:t>واضح، أو مخالفة قواعد التسمية العلمية المعتمدة.</a:t>
            </a:r>
          </a:p>
          <a:p>
            <a:pPr marL="457200" indent="-457200" algn="just" rtl="1">
              <a:buFont typeface="Wingdings" panose="05000000000000000000" pitchFamily="2" charset="2"/>
              <a:buChar char="ü"/>
            </a:pPr>
            <a:r>
              <a:rPr lang="ar-SA" sz="3200" dirty="0"/>
              <a:t>كما تشمل الأخطاء استخدام أسماء علمية غير منضبطة أو غير مبررة </a:t>
            </a:r>
            <a:r>
              <a:rPr lang="ar-SA" sz="3200" dirty="0" smtClean="0"/>
              <a:t>تصنيفيا</a:t>
            </a:r>
            <a:r>
              <a:rPr lang="ar-SA" sz="3200" dirty="0"/>
              <a:t>، أو نشر معلومات تصنيفية في صياغة غير مطابقة لشروط النشر وفق المدونة الدولية لتسمية الحيوانات </a:t>
            </a:r>
            <a:r>
              <a:rPr lang="en-US" sz="3200" dirty="0" smtClean="0"/>
              <a:t>ICZN</a:t>
            </a:r>
            <a:r>
              <a:rPr lang="ar-SA" sz="3200" dirty="0" smtClean="0"/>
              <a:t>.</a:t>
            </a:r>
            <a:endParaRPr lang="en-US" sz="3200" dirty="0"/>
          </a:p>
          <a:p>
            <a:pPr marL="457200" indent="-457200" algn="just" rtl="1">
              <a:buFont typeface="Wingdings" panose="05000000000000000000" pitchFamily="2" charset="2"/>
              <a:buChar char="ü"/>
            </a:pPr>
            <a:r>
              <a:rPr lang="ar-SA" sz="3200" dirty="0"/>
              <a:t>إن البحث التصنيفي الناجح يجب أن يكون </a:t>
            </a:r>
            <a:r>
              <a:rPr lang="ar-SA" sz="3200" dirty="0" smtClean="0"/>
              <a:t>موثقا </a:t>
            </a:r>
            <a:r>
              <a:rPr lang="ar-SA" sz="3200" dirty="0"/>
              <a:t>بدقة، </a:t>
            </a:r>
            <a:r>
              <a:rPr lang="ar-SA" sz="3200" dirty="0" smtClean="0"/>
              <a:t>وقابلاً </a:t>
            </a:r>
            <a:r>
              <a:rPr lang="ar-SA" sz="3200" dirty="0"/>
              <a:t>للتحقق وإعادة الفحص، </a:t>
            </a:r>
            <a:r>
              <a:rPr lang="ar-SA" sz="3200" dirty="0" smtClean="0"/>
              <a:t>ومتسقا </a:t>
            </a:r>
            <a:r>
              <a:rPr lang="ar-SA" sz="3200" dirty="0"/>
              <a:t>مع القواعد والمعايير الدولية للتسمية والتصنيف.</a:t>
            </a:r>
          </a:p>
          <a:p>
            <a:pPr algn="r" rtl="1"/>
            <a:r>
              <a:rPr lang="ar-SA" sz="3200" b="1" dirty="0"/>
              <a:t>الخلاصة:</a:t>
            </a:r>
            <a:r>
              <a:rPr lang="ar-SA" sz="3200" dirty="0"/>
              <a:t/>
            </a:r>
            <a:br>
              <a:rPr lang="ar-SA" sz="3200" dirty="0"/>
            </a:br>
            <a:r>
              <a:rPr lang="ar-SA" sz="3200" dirty="0"/>
              <a:t>تُقاس جودة البحث التصنيفي بمدى دقة الوصف، وقوة المقارنة بين الأنواع، وسلامة تعيين النمط، وصحة الاسم العلمي وفق القواعد الدولية المعتمدة.</a:t>
            </a:r>
          </a:p>
        </p:txBody>
      </p:sp>
    </p:spTree>
    <p:extLst>
      <p:ext uri="{BB962C8B-B14F-4D97-AF65-F5344CB8AC3E}">
        <p14:creationId xmlns:p14="http://schemas.microsoft.com/office/powerpoint/2010/main" val="3407479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2309" y="152263"/>
            <a:ext cx="11369615" cy="6186309"/>
          </a:xfrm>
          <a:prstGeom prst="rect">
            <a:avLst/>
          </a:prstGeom>
        </p:spPr>
        <p:txBody>
          <a:bodyPr wrap="square">
            <a:spAutoFit/>
          </a:bodyPr>
          <a:lstStyle/>
          <a:p>
            <a:pPr algn="r" rtl="1"/>
            <a:r>
              <a:rPr lang="ar-SA" sz="3200" b="1" dirty="0"/>
              <a:t>الفرق بين التصنيف والتسمية:</a:t>
            </a:r>
            <a:endParaRPr lang="ar-SA" sz="3200" dirty="0"/>
          </a:p>
          <a:p>
            <a:pPr algn="r" rtl="1"/>
            <a:r>
              <a:rPr lang="ar-SA" sz="3200" b="1" dirty="0"/>
              <a:t>التصنيف </a:t>
            </a:r>
            <a:r>
              <a:rPr lang="en-US" sz="3200" b="1" dirty="0"/>
              <a:t>:</a:t>
            </a:r>
            <a:r>
              <a:rPr lang="en-US" sz="3200" b="1" dirty="0" smtClean="0"/>
              <a:t>Taxonomy</a:t>
            </a:r>
            <a:endParaRPr lang="ar-SA" sz="3200" dirty="0" smtClean="0"/>
          </a:p>
          <a:p>
            <a:pPr algn="just" rtl="1"/>
            <a:r>
              <a:rPr lang="ar-SA" sz="3000" dirty="0" smtClean="0"/>
              <a:t>هو العلم الذي يُعنى </a:t>
            </a:r>
            <a:r>
              <a:rPr lang="ar-SA" sz="3000" dirty="0"/>
              <a:t>بوصف الكائنات الحية وتسميتها وتحديد هويتها، بالإضافة إلى تنظيمها في مجموعات </a:t>
            </a:r>
            <a:r>
              <a:rPr lang="ar-SA" sz="3000" dirty="0" smtClean="0"/>
              <a:t>وفقاً </a:t>
            </a:r>
            <a:r>
              <a:rPr lang="ar-SA" sz="3000" dirty="0"/>
              <a:t>لدرجة التشابه والاختلاف بينها، مع دراسة علاقاتها التطورية، وذلك </a:t>
            </a:r>
            <a:r>
              <a:rPr lang="ar-SA" sz="3000" dirty="0" smtClean="0"/>
              <a:t>اعتماداً </a:t>
            </a:r>
            <a:r>
              <a:rPr lang="ar-SA" sz="3000" dirty="0"/>
              <a:t>على مجموعة من الصفات مثل المورفولوجية (الشكلية)، والجزيئية، والسلوكية، </a:t>
            </a:r>
            <a:r>
              <a:rPr lang="ar-SA" sz="3000" dirty="0" smtClean="0"/>
              <a:t>والبيئية.</a:t>
            </a:r>
            <a:endParaRPr lang="ar-SA" sz="3000" dirty="0"/>
          </a:p>
          <a:p>
            <a:pPr algn="r" rtl="1"/>
            <a:r>
              <a:rPr lang="ar-SA" sz="3200" b="1" dirty="0"/>
              <a:t>التسمية </a:t>
            </a:r>
            <a:r>
              <a:rPr lang="en-US" sz="3200" b="1" dirty="0"/>
              <a:t>:</a:t>
            </a:r>
            <a:r>
              <a:rPr lang="en-US" sz="3200" b="1" dirty="0" smtClean="0"/>
              <a:t>Nomenclature</a:t>
            </a:r>
            <a:endParaRPr lang="ar-SA" sz="3200" dirty="0" smtClean="0"/>
          </a:p>
          <a:p>
            <a:pPr algn="just" rtl="1"/>
            <a:r>
              <a:rPr lang="ar-SA" sz="3000" dirty="0" smtClean="0"/>
              <a:t>هو </a:t>
            </a:r>
            <a:r>
              <a:rPr lang="ar-SA" sz="3000" dirty="0"/>
              <a:t>النظام الذي يختص بوضع الأسماء العلمية للكائنات الحية، مع تحديد القواعد المنظمة لكتابتها وصحتها </a:t>
            </a:r>
            <a:r>
              <a:rPr lang="ar-SA" sz="3000" dirty="0" smtClean="0"/>
              <a:t>وفق </a:t>
            </a:r>
            <a:r>
              <a:rPr lang="ar-SA" sz="3000" dirty="0"/>
              <a:t>المعايير الدولية.</a:t>
            </a:r>
          </a:p>
          <a:p>
            <a:pPr algn="just" rtl="1"/>
            <a:r>
              <a:rPr lang="ar-SA" sz="3000" dirty="0"/>
              <a:t>ويجدر التنبيه إلى أن الاسم العلمي لا يُحدِّد بمفرده حدود النوع، بل يُرتبط بعينة نمطية </a:t>
            </a:r>
            <a:r>
              <a:rPr lang="en-US" sz="3000" dirty="0" smtClean="0"/>
              <a:t>Type specimen </a:t>
            </a:r>
            <a:r>
              <a:rPr lang="ar-SA" sz="3000" dirty="0" smtClean="0"/>
              <a:t> تعد </a:t>
            </a:r>
            <a:r>
              <a:rPr lang="ar-SA" sz="3000" dirty="0"/>
              <a:t>المرجع الموضوعي الرسمي لذلك الاسم.</a:t>
            </a:r>
          </a:p>
          <a:p>
            <a:pPr algn="just" rtl="1"/>
            <a:r>
              <a:rPr lang="ar-SA" sz="3000" dirty="0"/>
              <a:t>لذلك قد يتغير التصنيف العلمي للأنواع مع تطور الأدلة والمعارف (مثل البيانات الجزيئية أو التحليل التطوري)، بينما يظل الاسم العلمي </a:t>
            </a:r>
            <a:r>
              <a:rPr lang="ar-SA" sz="3000" dirty="0" smtClean="0"/>
              <a:t>ثابتاً نسبياً </a:t>
            </a:r>
            <a:r>
              <a:rPr lang="ar-SA" sz="3000" dirty="0" smtClean="0"/>
              <a:t>ومرتبطاً </a:t>
            </a:r>
            <a:r>
              <a:rPr lang="ar-SA" sz="3000" dirty="0"/>
              <a:t>بالنمط وفق القواعد المعتمدة في المدونات الدولية.</a:t>
            </a:r>
          </a:p>
        </p:txBody>
      </p:sp>
    </p:spTree>
    <p:extLst>
      <p:ext uri="{BB962C8B-B14F-4D97-AF65-F5344CB8AC3E}">
        <p14:creationId xmlns:p14="http://schemas.microsoft.com/office/powerpoint/2010/main" val="1367982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4068" y="255304"/>
            <a:ext cx="11404121" cy="6001643"/>
          </a:xfrm>
          <a:prstGeom prst="rect">
            <a:avLst/>
          </a:prstGeom>
        </p:spPr>
        <p:txBody>
          <a:bodyPr wrap="square">
            <a:spAutoFit/>
          </a:bodyPr>
          <a:lstStyle/>
          <a:p>
            <a:pPr algn="just" rtl="1"/>
            <a:r>
              <a:rPr lang="ar-SA" sz="3200" b="1" dirty="0"/>
              <a:t>اختيار موضوع البحث:</a:t>
            </a:r>
            <a:endParaRPr lang="ar-SA" sz="3200" dirty="0"/>
          </a:p>
          <a:p>
            <a:pPr marL="457200" indent="-457200" algn="just" rtl="1">
              <a:buFont typeface="Arial" panose="020B0604020202020204" pitchFamily="34" charset="0"/>
              <a:buChar char="•"/>
            </a:pPr>
            <a:r>
              <a:rPr lang="ar-SA" sz="3200" dirty="0"/>
              <a:t>يبدأ البحث التصنيفي بصياغة سؤال بحثي واضح، مثل: هل تحتاج المجموعة المدروسة إلى وصف نوع جديد؟ أم مراجعة تصنيفية؟ أم إعداد مفتاح تعريفي؟ أم إعادة تقييم أو تعيين تصنيفي؟</a:t>
            </a:r>
          </a:p>
          <a:p>
            <a:pPr marL="457200" indent="-457200" algn="just" rtl="1">
              <a:buFont typeface="Arial" panose="020B0604020202020204" pitchFamily="34" charset="0"/>
              <a:buChar char="•"/>
            </a:pPr>
            <a:r>
              <a:rPr lang="ar-SA" sz="3200" dirty="0"/>
              <a:t>يتطلب ذلك مراجعة شاملة للأدبيات العلمية الحديثة والقديمة، بهدف تجنب تكرار وصف أنواع سبق نشرها، أو إساءة تطبيق أسماء علمية قائمة على كائنات غير صحيحة.</a:t>
            </a:r>
          </a:p>
          <a:p>
            <a:pPr marL="457200" indent="-457200" algn="just" rtl="1">
              <a:buFont typeface="Arial" panose="020B0604020202020204" pitchFamily="34" charset="0"/>
              <a:buChar char="•"/>
            </a:pPr>
            <a:r>
              <a:rPr lang="ar-SA" sz="3200" dirty="0"/>
              <a:t>ويُفضَّل اختيار مجموعات حيوية قليلة الدراسة، أو ذات غموض تصنيفي، أو التي تعاني من نقص في الأوصاف أو البيانات السابقة.</a:t>
            </a:r>
          </a:p>
          <a:p>
            <a:pPr marL="457200" indent="-457200" algn="just" rtl="1">
              <a:buFont typeface="Arial" panose="020B0604020202020204" pitchFamily="34" charset="0"/>
              <a:buChar char="•"/>
            </a:pPr>
            <a:r>
              <a:rPr lang="ar-SA" sz="3200" dirty="0"/>
              <a:t>كما يجب تحديد النطاق التصنيفي بدقة منذ البداية، سواء كان على مستوى الفصيلة، أو الجنس، أو النوع، أو حتى مستويات أعلى أو أدنى من ذلك، بحسب أهداف الدراسة</a:t>
            </a:r>
            <a:r>
              <a:rPr lang="ar-SA" sz="3200" dirty="0" smtClean="0"/>
              <a:t>.</a:t>
            </a:r>
            <a:endParaRPr lang="ar-SA" sz="3200" dirty="0"/>
          </a:p>
        </p:txBody>
      </p:sp>
    </p:spTree>
    <p:extLst>
      <p:ext uri="{BB962C8B-B14F-4D97-AF65-F5344CB8AC3E}">
        <p14:creationId xmlns:p14="http://schemas.microsoft.com/office/powerpoint/2010/main" val="2885856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3297" y="674547"/>
            <a:ext cx="11438627" cy="5016758"/>
          </a:xfrm>
          <a:prstGeom prst="rect">
            <a:avLst/>
          </a:prstGeom>
        </p:spPr>
        <p:txBody>
          <a:bodyPr wrap="square">
            <a:spAutoFit/>
          </a:bodyPr>
          <a:lstStyle/>
          <a:p>
            <a:pPr algn="r" rtl="1"/>
            <a:r>
              <a:rPr lang="ar-SA" sz="3200" b="1" dirty="0"/>
              <a:t>جمع العينات:</a:t>
            </a:r>
            <a:endParaRPr lang="ar-SA" sz="3200" dirty="0"/>
          </a:p>
          <a:p>
            <a:pPr marL="457200" indent="-457200" algn="just" rtl="1">
              <a:buFont typeface="Wingdings" panose="05000000000000000000" pitchFamily="2" charset="2"/>
              <a:buChar char="ü"/>
            </a:pPr>
            <a:r>
              <a:rPr lang="ar-SA" sz="3200" dirty="0"/>
              <a:t>يُعد جمع العينات الأساس الذي تقوم عليه أي دراسة تصنيفية، ويجب أن يتم بطريقة علمية موثقة تشمل موقع الجمع، وتاريخه، واسم الجامع، وعدد العينات، والجنس إن أمكن تحديده.</a:t>
            </a:r>
          </a:p>
          <a:p>
            <a:pPr marL="457200" indent="-457200" algn="just" rtl="1">
              <a:buFont typeface="Wingdings" panose="05000000000000000000" pitchFamily="2" charset="2"/>
              <a:buChar char="ü"/>
            </a:pPr>
            <a:r>
              <a:rPr lang="ar-SA" sz="3200" dirty="0"/>
              <a:t>وينبغي أن تمثل العينات المجمعة التنوع داخل المجموعة الحيوية المدروسة، وليس الاكتفاء بعينة واحدة أو عدد محدود لا يعكس التباين الطبيعي.</a:t>
            </a:r>
          </a:p>
          <a:p>
            <a:pPr marL="457200" indent="-457200" algn="just" rtl="1">
              <a:buFont typeface="Wingdings" panose="05000000000000000000" pitchFamily="2" charset="2"/>
              <a:buChar char="ü"/>
            </a:pPr>
            <a:r>
              <a:rPr lang="ar-SA" sz="3200" dirty="0"/>
              <a:t>كما يجب حفظ العينات باستخدام طرق حفظ مناسبة لنوع الكائنات المدروسة، بما يضمن الحفاظ على خصائصها الشكلية والوراثية وإمكانية فحصها </a:t>
            </a:r>
            <a:r>
              <a:rPr lang="ar-SA" sz="3200" dirty="0" smtClean="0"/>
              <a:t>لاحقاً </a:t>
            </a:r>
            <a:r>
              <a:rPr lang="ar-SA" sz="3200" dirty="0"/>
              <a:t>بدقة.</a:t>
            </a:r>
          </a:p>
          <a:p>
            <a:pPr marL="457200" indent="-457200" algn="just" rtl="1">
              <a:buFont typeface="Wingdings" panose="05000000000000000000" pitchFamily="2" charset="2"/>
              <a:buChar char="ü"/>
            </a:pPr>
            <a:r>
              <a:rPr lang="ar-SA" sz="3200" dirty="0"/>
              <a:t>ويؤدي ضعف التوثيق في جمع العينات إلى صعوبة إعادة تنفيذ الدراسة أو التحقق من نتائجها </a:t>
            </a:r>
            <a:r>
              <a:rPr lang="ar-SA" sz="3200" dirty="0" smtClean="0"/>
              <a:t>علميا</a:t>
            </a:r>
            <a:r>
              <a:rPr lang="ar-SA" sz="3200" dirty="0"/>
              <a:t>، مما يقلل من قيمتها التصنيفية.</a:t>
            </a:r>
          </a:p>
        </p:txBody>
      </p:sp>
    </p:spTree>
    <p:extLst>
      <p:ext uri="{BB962C8B-B14F-4D97-AF65-F5344CB8AC3E}">
        <p14:creationId xmlns:p14="http://schemas.microsoft.com/office/powerpoint/2010/main" val="3440277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5056" y="290286"/>
            <a:ext cx="11576649" cy="5016758"/>
          </a:xfrm>
          <a:prstGeom prst="rect">
            <a:avLst/>
          </a:prstGeom>
        </p:spPr>
        <p:txBody>
          <a:bodyPr wrap="square">
            <a:spAutoFit/>
          </a:bodyPr>
          <a:lstStyle/>
          <a:p>
            <a:pPr algn="just" rtl="1"/>
            <a:r>
              <a:rPr lang="ar-SA" sz="3200" b="1" dirty="0"/>
              <a:t>التعرّف الأولي والمقارنة</a:t>
            </a:r>
            <a:r>
              <a:rPr lang="ar-SA" sz="3200" b="1" dirty="0" smtClean="0"/>
              <a:t>:</a:t>
            </a:r>
          </a:p>
          <a:p>
            <a:pPr algn="just" rtl="1"/>
            <a:endParaRPr lang="ar-SA" sz="3200" dirty="0"/>
          </a:p>
          <a:p>
            <a:pPr marL="457200" indent="-457200" algn="just" rtl="1">
              <a:buFont typeface="Wingdings" panose="05000000000000000000" pitchFamily="2" charset="2"/>
              <a:buChar char="ü"/>
            </a:pPr>
            <a:r>
              <a:rPr lang="ar-SA" sz="3200" dirty="0"/>
              <a:t>بعد جمع العينات، تبدأ مرحلة التعرّف الأولي باستخدام المفاتيح التصنيفية، والأوصاف العلمية المنشورة، والمواد المرجعية الموثوقة.</a:t>
            </a:r>
          </a:p>
          <a:p>
            <a:pPr marL="457200" indent="-457200" algn="just" rtl="1">
              <a:buFont typeface="Wingdings" panose="05000000000000000000" pitchFamily="2" charset="2"/>
              <a:buChar char="ü"/>
            </a:pPr>
            <a:r>
              <a:rPr lang="ar-SA" sz="3200" dirty="0"/>
              <a:t>ويجب في هذه المرحلة إجراء مقارنة دقيقة بين العينات المدروسة والأنواع القريبة أو المتشابهة، إذ إن التشخيص التصنيفي لا يكتمل إلا من خلال هذه المقارنات.</a:t>
            </a:r>
          </a:p>
          <a:p>
            <a:pPr marL="457200" indent="-457200" algn="just" rtl="1">
              <a:buFont typeface="Wingdings" panose="05000000000000000000" pitchFamily="2" charset="2"/>
              <a:buChar char="ü"/>
            </a:pPr>
            <a:r>
              <a:rPr lang="ar-SA" sz="3200" dirty="0"/>
              <a:t>ومن الضروري الاعتماد على مراجع علمية موثوقة ومعتمدة، وليس على الصور العامة أو التسميات غير المؤكدة أو غير المحققة </a:t>
            </a:r>
            <a:r>
              <a:rPr lang="ar-SA" sz="3200" dirty="0" smtClean="0"/>
              <a:t>علميا</a:t>
            </a:r>
            <a:r>
              <a:rPr lang="ar-SA" sz="3200" dirty="0"/>
              <a:t>.</a:t>
            </a:r>
          </a:p>
          <a:p>
            <a:pPr marL="457200" indent="-457200" algn="just" rtl="1">
              <a:buFont typeface="Wingdings" panose="05000000000000000000" pitchFamily="2" charset="2"/>
              <a:buChar char="ü"/>
            </a:pPr>
            <a:r>
              <a:rPr lang="ar-SA" sz="3200" dirty="0"/>
              <a:t>وفي حال الاشتباه بأن العينة تمثل </a:t>
            </a:r>
            <a:r>
              <a:rPr lang="ar-SA" sz="3200" dirty="0" smtClean="0"/>
              <a:t>نوعا جديدا</a:t>
            </a:r>
            <a:r>
              <a:rPr lang="ar-SA" sz="3200" dirty="0"/>
              <a:t>، فإن مقارنتها بالأنواع المشابهة تُعد خطوة أساسية وإلزامية قبل اتخاذ أي قرار يتعلق بالتسمية أو الوصف.</a:t>
            </a:r>
          </a:p>
        </p:txBody>
      </p:sp>
    </p:spTree>
    <p:extLst>
      <p:ext uri="{BB962C8B-B14F-4D97-AF65-F5344CB8AC3E}">
        <p14:creationId xmlns:p14="http://schemas.microsoft.com/office/powerpoint/2010/main" val="2606277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4286" y="431321"/>
            <a:ext cx="11697419" cy="5509200"/>
          </a:xfrm>
          <a:prstGeom prst="rect">
            <a:avLst/>
          </a:prstGeom>
        </p:spPr>
        <p:txBody>
          <a:bodyPr wrap="square">
            <a:spAutoFit/>
          </a:bodyPr>
          <a:lstStyle/>
          <a:p>
            <a:pPr algn="just" rtl="1"/>
            <a:r>
              <a:rPr lang="ar-SA" sz="3200" b="1" dirty="0"/>
              <a:t>الصفات التصنيفية:</a:t>
            </a:r>
            <a:endParaRPr lang="ar-SA" sz="3200" dirty="0"/>
          </a:p>
          <a:p>
            <a:pPr marL="457200" indent="-457200" algn="just" rtl="1">
              <a:buFont typeface="Wingdings" panose="05000000000000000000" pitchFamily="2" charset="2"/>
              <a:buChar char="ü"/>
            </a:pPr>
            <a:r>
              <a:rPr lang="ar-SA" sz="3200" dirty="0"/>
              <a:t>تشمل الصفات المستخدمة في الدراسات التصنيفية عدة أنواع، منها الصفات الشكلية (المورفولوجية) مثل القياسات، والبنية الخارجية، والصفات المرتبطة بالأعضاء التناسلية، وكذلك الصفات الجزيئية مثل تسلسلات الحمض النووي </a:t>
            </a:r>
            <a:r>
              <a:rPr lang="en-US" sz="3200" dirty="0" smtClean="0"/>
              <a:t>DNA، </a:t>
            </a:r>
            <a:r>
              <a:rPr lang="ar-SA" sz="3200" dirty="0"/>
              <a:t>إضافة إلى الصفات السلوكية والبيئية.</a:t>
            </a:r>
          </a:p>
          <a:p>
            <a:pPr marL="457200" indent="-457200" algn="just" rtl="1">
              <a:buFont typeface="Wingdings" panose="05000000000000000000" pitchFamily="2" charset="2"/>
              <a:buChar char="ü"/>
            </a:pPr>
            <a:r>
              <a:rPr lang="ar-SA" sz="3200" dirty="0"/>
              <a:t>ولا تُعد جميع الصفات ذات قيمة تصنيفية متساوية؛ إذ إن بعضها أكثر </a:t>
            </a:r>
            <a:r>
              <a:rPr lang="ar-SA" sz="3200" dirty="0" smtClean="0"/>
              <a:t>ثباتا ووضوحا </a:t>
            </a:r>
            <a:r>
              <a:rPr lang="ar-SA" sz="3200" dirty="0"/>
              <a:t>في التشخيص من غيره، وبالتالي أكثر </a:t>
            </a:r>
            <a:r>
              <a:rPr lang="ar-SA" sz="3200" dirty="0" smtClean="0"/>
              <a:t>اعتمادا </a:t>
            </a:r>
            <a:r>
              <a:rPr lang="ar-SA" sz="3200" dirty="0"/>
              <a:t>في التمييز بين الأنواع.</a:t>
            </a:r>
          </a:p>
          <a:p>
            <a:pPr marL="457200" indent="-457200" algn="just" rtl="1">
              <a:buFont typeface="Wingdings" panose="05000000000000000000" pitchFamily="2" charset="2"/>
              <a:buChar char="ü"/>
            </a:pPr>
            <a:r>
              <a:rPr lang="ar-SA" sz="3200" dirty="0"/>
              <a:t>لذلك يجب اختيار صفات قابلة للمقارنة وإعادة التكرار بين العينات المختلفة، لضمان دقة النتائج وموثوقيتها.</a:t>
            </a:r>
          </a:p>
          <a:p>
            <a:pPr marL="457200" indent="-457200" algn="just" rtl="1">
              <a:buFont typeface="Wingdings" panose="05000000000000000000" pitchFamily="2" charset="2"/>
              <a:buChar char="ü"/>
            </a:pPr>
            <a:r>
              <a:rPr lang="ar-SA" sz="3200" dirty="0"/>
              <a:t>وفي الدراسات التصنيفية الحديثة، تُستخدم البيانات الجزيئية كأداة داعمة للقرارات التصنيفية، إلا أنها لا تُلغي أهمية الوصف المورفولوجي، بل تُكمله وتعزز دقته.</a:t>
            </a:r>
          </a:p>
        </p:txBody>
      </p:sp>
    </p:spTree>
    <p:extLst>
      <p:ext uri="{BB962C8B-B14F-4D97-AF65-F5344CB8AC3E}">
        <p14:creationId xmlns:p14="http://schemas.microsoft.com/office/powerpoint/2010/main" val="236655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1540" y="807871"/>
            <a:ext cx="11542143" cy="5016758"/>
          </a:xfrm>
          <a:prstGeom prst="rect">
            <a:avLst/>
          </a:prstGeom>
        </p:spPr>
        <p:txBody>
          <a:bodyPr wrap="square">
            <a:spAutoFit/>
          </a:bodyPr>
          <a:lstStyle/>
          <a:p>
            <a:pPr algn="just" rtl="1"/>
            <a:r>
              <a:rPr lang="ar-SA" sz="3200" b="1" dirty="0"/>
              <a:t>بنية البحث التصنيفي:</a:t>
            </a:r>
            <a:endParaRPr lang="ar-SA" sz="3200" dirty="0"/>
          </a:p>
          <a:p>
            <a:pPr marL="457200" indent="-457200" algn="just" rtl="1">
              <a:buFont typeface="Wingdings" panose="05000000000000000000" pitchFamily="2" charset="2"/>
              <a:buChar char="ü"/>
            </a:pPr>
            <a:r>
              <a:rPr lang="ar-SA" sz="3200" dirty="0"/>
              <a:t>يتكوّن البحث العلمي التصنيفي عادةً من عدة أقسام رئيسية، تشمل: العنوان، الملخص، المقدمة، المواد وطرق العمل، النتائج، المناقشة، الشكر والتقدير، والمراجع.</a:t>
            </a:r>
          </a:p>
          <a:p>
            <a:pPr marL="457200" indent="-457200" algn="just" rtl="1">
              <a:buFont typeface="Wingdings" panose="05000000000000000000" pitchFamily="2" charset="2"/>
              <a:buChar char="ü"/>
            </a:pPr>
            <a:r>
              <a:rPr lang="ar-SA" sz="3200" dirty="0"/>
              <a:t>وفي البحوث التصنيفية المتخصصة، قد تُضاف أقسام إضافية مثل: المواد المفحوصة، التشخيص، الوصف، </a:t>
            </a:r>
            <a:r>
              <a:rPr lang="ar-SA" sz="3200" dirty="0" smtClean="0"/>
              <a:t>الاشتقاق</a:t>
            </a:r>
            <a:r>
              <a:rPr lang="en-US" sz="3200" dirty="0" smtClean="0"/>
              <a:t>، </a:t>
            </a:r>
            <a:r>
              <a:rPr lang="ar-SA" sz="3200" dirty="0"/>
              <a:t>والتوزيع الجغرافي.</a:t>
            </a:r>
          </a:p>
          <a:p>
            <a:pPr marL="457200" indent="-457200" algn="just" rtl="1">
              <a:buFont typeface="Wingdings" panose="05000000000000000000" pitchFamily="2" charset="2"/>
              <a:buChar char="ü"/>
            </a:pPr>
            <a:r>
              <a:rPr lang="ar-SA" sz="3200" dirty="0"/>
              <a:t>يساعد هذا التنظيم </a:t>
            </a:r>
            <a:r>
              <a:rPr lang="ar-SA" sz="3200" dirty="0" smtClean="0"/>
              <a:t>على </a:t>
            </a:r>
            <a:r>
              <a:rPr lang="ar-SA" sz="3200" dirty="0"/>
              <a:t>تمكين القارئ من تتبع المعلومات المتعلقة بالاسم العلمي والعينة المدروسة ومقارنتها بشكل واضح ودقيق.</a:t>
            </a:r>
          </a:p>
          <a:p>
            <a:pPr marL="457200" indent="-457200" algn="just" rtl="1">
              <a:buFont typeface="Wingdings" panose="05000000000000000000" pitchFamily="2" charset="2"/>
              <a:buChar char="ü"/>
            </a:pPr>
            <a:r>
              <a:rPr lang="ar-SA" sz="3200" dirty="0"/>
              <a:t>كما أن بعض المجلات العلمية تفرض </a:t>
            </a:r>
            <a:r>
              <a:rPr lang="ar-SA" sz="3200" dirty="0" smtClean="0"/>
              <a:t>ترتيبا محددا </a:t>
            </a:r>
            <a:r>
              <a:rPr lang="ar-SA" sz="3200" dirty="0"/>
              <a:t>لهذه الأقسام، </a:t>
            </a:r>
            <a:r>
              <a:rPr lang="ar-SA" sz="3200" dirty="0" smtClean="0"/>
              <a:t>خصوصا </a:t>
            </a:r>
            <a:r>
              <a:rPr lang="ar-SA" sz="3200" dirty="0"/>
              <a:t>في الدراسات النظامية </a:t>
            </a:r>
            <a:r>
              <a:rPr lang="en-US" sz="3200" dirty="0" smtClean="0"/>
              <a:t>Systematic Studies، </a:t>
            </a:r>
            <a:r>
              <a:rPr lang="ar-SA" sz="3200" dirty="0"/>
              <a:t>لضمان توحيد عرض النتائج وسهولة مراجعتها </a:t>
            </a:r>
            <a:r>
              <a:rPr lang="ar-SA" sz="3200" dirty="0" smtClean="0"/>
              <a:t>علميا.</a:t>
            </a:r>
            <a:endParaRPr lang="ar-SA" sz="3200" dirty="0"/>
          </a:p>
        </p:txBody>
      </p:sp>
    </p:spTree>
    <p:extLst>
      <p:ext uri="{BB962C8B-B14F-4D97-AF65-F5344CB8AC3E}">
        <p14:creationId xmlns:p14="http://schemas.microsoft.com/office/powerpoint/2010/main" val="2138361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9562" y="757066"/>
            <a:ext cx="11386868" cy="5016758"/>
          </a:xfrm>
          <a:prstGeom prst="rect">
            <a:avLst/>
          </a:prstGeom>
        </p:spPr>
        <p:txBody>
          <a:bodyPr wrap="square">
            <a:spAutoFit/>
          </a:bodyPr>
          <a:lstStyle/>
          <a:p>
            <a:pPr algn="just" rtl="1"/>
            <a:r>
              <a:rPr lang="ar-SA" sz="3200" b="1" dirty="0"/>
              <a:t>المقدمة</a:t>
            </a:r>
            <a:r>
              <a:rPr lang="ar-SA" sz="3200" b="1" dirty="0" smtClean="0"/>
              <a:t>:</a:t>
            </a:r>
            <a:endParaRPr lang="ar-SA" sz="3200" dirty="0"/>
          </a:p>
          <a:p>
            <a:pPr marL="457200" indent="-457200" algn="just" rtl="1">
              <a:buFont typeface="Wingdings" panose="05000000000000000000" pitchFamily="2" charset="2"/>
              <a:buChar char="ü"/>
            </a:pPr>
            <a:r>
              <a:rPr lang="ar-SA" sz="3200" dirty="0"/>
              <a:t>يجب أن تقدم المقدمة خلفية علمية عن المجموعة الحيوانية المدروسة، مع توضيح أهميتها البيولوجية أو البيئية، وبيان سبب الحاجة إلى إجراء الدراسة التصنيفية.</a:t>
            </a:r>
          </a:p>
          <a:p>
            <a:pPr marL="457200" indent="-457200" algn="just" rtl="1">
              <a:buFont typeface="Wingdings" panose="05000000000000000000" pitchFamily="2" charset="2"/>
              <a:buChar char="ü"/>
            </a:pPr>
            <a:r>
              <a:rPr lang="ar-SA" sz="3200" dirty="0"/>
              <a:t>كما ينبغي أن تُعرض فيها المشكلة التصنيفية بوضوح، مثل نقص الوصف، أو وجود التباس في التشخيص، أو تضارب في الأسماء العلمية، أو عدم وضوح حدود الأنواع.</a:t>
            </a:r>
          </a:p>
          <a:p>
            <a:pPr marL="457200" indent="-457200" algn="just" rtl="1">
              <a:buFont typeface="Wingdings" panose="05000000000000000000" pitchFamily="2" charset="2"/>
              <a:buChar char="ü"/>
            </a:pPr>
            <a:r>
              <a:rPr lang="ar-SA" sz="3200" dirty="0"/>
              <a:t>ويُستعرض في هذا القسم بإيجاز الدراسات السابقة الأكثر </a:t>
            </a:r>
            <a:r>
              <a:rPr lang="ar-SA" sz="3200" dirty="0" smtClean="0"/>
              <a:t>ارتباطا </a:t>
            </a:r>
            <a:r>
              <a:rPr lang="ar-SA" sz="3200" dirty="0"/>
              <a:t>بالموضوع، مع تقديم تحليل نقدي يوضح أوجه القصور أو الفجوات العلمية فيها.</a:t>
            </a:r>
          </a:p>
          <a:p>
            <a:pPr marL="457200" indent="-457200" algn="just" rtl="1">
              <a:buFont typeface="Wingdings" panose="05000000000000000000" pitchFamily="2" charset="2"/>
              <a:buChar char="ü"/>
            </a:pPr>
            <a:r>
              <a:rPr lang="ar-SA" sz="3200" dirty="0"/>
              <a:t>ويُفترض أن تنتهي المقدمة بصياغة هدف واضح للدراسة، يتبعه تحديد أسئلة البحث أو فرضياته بشكل دقيق ومباشر.</a:t>
            </a:r>
          </a:p>
        </p:txBody>
      </p:sp>
    </p:spTree>
    <p:extLst>
      <p:ext uri="{BB962C8B-B14F-4D97-AF65-F5344CB8AC3E}">
        <p14:creationId xmlns:p14="http://schemas.microsoft.com/office/powerpoint/2010/main" val="1874157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815" y="446516"/>
            <a:ext cx="11507638" cy="6001643"/>
          </a:xfrm>
          <a:prstGeom prst="rect">
            <a:avLst/>
          </a:prstGeom>
        </p:spPr>
        <p:txBody>
          <a:bodyPr wrap="square">
            <a:spAutoFit/>
          </a:bodyPr>
          <a:lstStyle/>
          <a:p>
            <a:pPr algn="just" rtl="1"/>
            <a:r>
              <a:rPr lang="ar-SA" sz="3200" b="1" dirty="0"/>
              <a:t>المواد والطرق:</a:t>
            </a:r>
            <a:endParaRPr lang="ar-SA" sz="3200" dirty="0"/>
          </a:p>
          <a:p>
            <a:pPr marL="457200" indent="-457200" algn="just" rtl="1">
              <a:buFont typeface="Wingdings" panose="05000000000000000000" pitchFamily="2" charset="2"/>
              <a:buChar char="ü"/>
            </a:pPr>
            <a:r>
              <a:rPr lang="ar-SA" sz="3200" dirty="0"/>
              <a:t>يجب أن يتسم هذا القسم بالدقة والتفصيل الكافي الذي يسمح بإعادة تنفيذ الدراسة والتحقق من نتائجها.</a:t>
            </a:r>
          </a:p>
          <a:p>
            <a:pPr marL="457200" indent="-457200" algn="just" rtl="1">
              <a:buFont typeface="Wingdings" panose="05000000000000000000" pitchFamily="2" charset="2"/>
              <a:buChar char="ü"/>
            </a:pPr>
            <a:r>
              <a:rPr lang="ar-SA" sz="3200" dirty="0"/>
              <a:t>ويتضمن </a:t>
            </a:r>
            <a:r>
              <a:rPr lang="ar-SA" sz="3200" dirty="0" smtClean="0"/>
              <a:t>وصفا واضحا </a:t>
            </a:r>
            <a:r>
              <a:rPr lang="ar-SA" sz="3200" dirty="0"/>
              <a:t>لمواقع جمع العينات، بما في ذلك الإحداثيات الجغرافية، وتواريخ الجمع، وطرق الجمع المستخدمة، إضافة إلى أساليب الحفظ والمعالجة الأولية.</a:t>
            </a:r>
          </a:p>
          <a:p>
            <a:pPr marL="457200" indent="-457200" algn="just" rtl="1">
              <a:buFont typeface="Wingdings" panose="05000000000000000000" pitchFamily="2" charset="2"/>
              <a:buChar char="ü"/>
            </a:pPr>
            <a:r>
              <a:rPr lang="ar-SA" sz="3200" dirty="0"/>
              <a:t>كما يجب توضيح إجراءات الفحص، والأجهزة المستخدمة، والمعايير المعتمدة في القياسات المورفولوجية أو غيرها من التحاليل.</a:t>
            </a:r>
          </a:p>
          <a:p>
            <a:pPr marL="457200" indent="-457200" algn="just" rtl="1">
              <a:buFont typeface="Wingdings" panose="05000000000000000000" pitchFamily="2" charset="2"/>
              <a:buChar char="ü"/>
            </a:pPr>
            <a:r>
              <a:rPr lang="ar-SA" sz="3200" dirty="0"/>
              <a:t>وفي حال استخدام تقنيات جزيئية، ينبغي ذكر طرق استخراج الحمض النووي </a:t>
            </a:r>
            <a:r>
              <a:rPr lang="en-US" sz="3200" dirty="0" smtClean="0"/>
              <a:t>DNA، </a:t>
            </a:r>
            <a:r>
              <a:rPr lang="ar-SA" sz="3200" dirty="0"/>
              <a:t>والجينات المستهدفة، وبروتوكولات التحليل المستخدمة بشكل دقيق.</a:t>
            </a:r>
          </a:p>
          <a:p>
            <a:pPr marL="457200" indent="-457200" algn="just" rtl="1">
              <a:buFont typeface="Wingdings" panose="05000000000000000000" pitchFamily="2" charset="2"/>
              <a:buChar char="ü"/>
            </a:pPr>
            <a:r>
              <a:rPr lang="ar-SA" sz="3200" dirty="0"/>
              <a:t>كما يجب بيان الطريقة التي تم بها تحديد الهوية التصنيفية، وآلية مقارنة العينات بالمراجع العلمية والمواد المرجعية المعتمدة.</a:t>
            </a:r>
          </a:p>
        </p:txBody>
      </p:sp>
    </p:spTree>
    <p:extLst>
      <p:ext uri="{BB962C8B-B14F-4D97-AF65-F5344CB8AC3E}">
        <p14:creationId xmlns:p14="http://schemas.microsoft.com/office/powerpoint/2010/main" val="2661601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3242</TotalTime>
  <Words>1577</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__Roboto_9af398</vt:lpstr>
      <vt:lpstr>Arial</vt:lpstr>
      <vt:lpstr>Calibri</vt:lpstr>
      <vt:lpstr>Calibri Light</vt:lpstr>
      <vt:lpstr>fkGroteskNeue</vt:lpstr>
      <vt:lpstr>pplxSerif</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مقدمة وأهداف العرض</dc:title>
  <dc:creator>user</dc:creator>
  <cp:lastModifiedBy>Abdulwahed F. Alrefaei</cp:lastModifiedBy>
  <cp:revision>158</cp:revision>
  <dcterms:created xsi:type="dcterms:W3CDTF">2025-10-13T17:31:52Z</dcterms:created>
  <dcterms:modified xsi:type="dcterms:W3CDTF">2026-05-05T07:23:01Z</dcterms:modified>
</cp:coreProperties>
</file>