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6" r:id="rId2"/>
    <p:sldId id="287" r:id="rId3"/>
    <p:sldId id="256" r:id="rId4"/>
    <p:sldId id="257" r:id="rId5"/>
    <p:sldId id="260" r:id="rId6"/>
    <p:sldId id="258" r:id="rId7"/>
    <p:sldId id="270" r:id="rId8"/>
    <p:sldId id="262" r:id="rId9"/>
    <p:sldId id="263" r:id="rId10"/>
    <p:sldId id="264" r:id="rId11"/>
    <p:sldId id="261" r:id="rId12"/>
    <p:sldId id="265" r:id="rId13"/>
    <p:sldId id="267" r:id="rId14"/>
    <p:sldId id="282" r:id="rId15"/>
    <p:sldId id="281" r:id="rId16"/>
    <p:sldId id="266" r:id="rId17"/>
    <p:sldId id="269" r:id="rId18"/>
    <p:sldId id="268" r:id="rId19"/>
    <p:sldId id="283" r:id="rId20"/>
    <p:sldId id="284" r:id="rId21"/>
    <p:sldId id="285" r:id="rId22"/>
    <p:sldId id="274" r:id="rId23"/>
    <p:sldId id="271" r:id="rId24"/>
    <p:sldId id="272" r:id="rId25"/>
    <p:sldId id="276" r:id="rId26"/>
    <p:sldId id="275" r:id="rId27"/>
    <p:sldId id="273" r:id="rId28"/>
    <p:sldId id="277" r:id="rId29"/>
    <p:sldId id="278" r:id="rId30"/>
    <p:sldId id="279" r:id="rId31"/>
    <p:sldId id="280"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5" d="100"/>
          <a:sy n="105" d="100"/>
        </p:scale>
        <p:origin x="11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27AFF18C-1E55-4197-958F-6B224028A479}"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9364A63-8706-4C8B-9903-FD2A19C56475}" type="slidenum">
              <a:rPr lang="ar-SA" smtClean="0"/>
              <a:t>‹#›</a:t>
            </a:fld>
            <a:endParaRPr lang="ar-SA"/>
          </a:p>
        </p:txBody>
      </p:sp>
    </p:spTree>
    <p:extLst>
      <p:ext uri="{BB962C8B-B14F-4D97-AF65-F5344CB8AC3E}">
        <p14:creationId xmlns:p14="http://schemas.microsoft.com/office/powerpoint/2010/main" val="357730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27AFF18C-1E55-4197-958F-6B224028A479}"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9364A63-8706-4C8B-9903-FD2A19C56475}" type="slidenum">
              <a:rPr lang="ar-SA" smtClean="0"/>
              <a:t>‹#›</a:t>
            </a:fld>
            <a:endParaRPr lang="ar-SA"/>
          </a:p>
        </p:txBody>
      </p:sp>
    </p:spTree>
    <p:extLst>
      <p:ext uri="{BB962C8B-B14F-4D97-AF65-F5344CB8AC3E}">
        <p14:creationId xmlns:p14="http://schemas.microsoft.com/office/powerpoint/2010/main" val="354953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27AFF18C-1E55-4197-958F-6B224028A479}"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9364A63-8706-4C8B-9903-FD2A19C56475}" type="slidenum">
              <a:rPr lang="ar-SA" smtClean="0"/>
              <a:t>‹#›</a:t>
            </a:fld>
            <a:endParaRPr lang="ar-SA"/>
          </a:p>
        </p:txBody>
      </p:sp>
    </p:spTree>
    <p:extLst>
      <p:ext uri="{BB962C8B-B14F-4D97-AF65-F5344CB8AC3E}">
        <p14:creationId xmlns:p14="http://schemas.microsoft.com/office/powerpoint/2010/main" val="266792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27AFF18C-1E55-4197-958F-6B224028A479}"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9364A63-8706-4C8B-9903-FD2A19C56475}" type="slidenum">
              <a:rPr lang="ar-SA" smtClean="0"/>
              <a:t>‹#›</a:t>
            </a:fld>
            <a:endParaRPr lang="ar-SA"/>
          </a:p>
        </p:txBody>
      </p:sp>
    </p:spTree>
    <p:extLst>
      <p:ext uri="{BB962C8B-B14F-4D97-AF65-F5344CB8AC3E}">
        <p14:creationId xmlns:p14="http://schemas.microsoft.com/office/powerpoint/2010/main" val="86777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FF18C-1E55-4197-958F-6B224028A479}" type="datetimeFigureOut">
              <a:rPr lang="ar-SA" smtClean="0"/>
              <a:t>20/07/46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9364A63-8706-4C8B-9903-FD2A19C56475}" type="slidenum">
              <a:rPr lang="ar-SA" smtClean="0"/>
              <a:t>‹#›</a:t>
            </a:fld>
            <a:endParaRPr lang="ar-SA"/>
          </a:p>
        </p:txBody>
      </p:sp>
    </p:spTree>
    <p:extLst>
      <p:ext uri="{BB962C8B-B14F-4D97-AF65-F5344CB8AC3E}">
        <p14:creationId xmlns:p14="http://schemas.microsoft.com/office/powerpoint/2010/main" val="171437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27AFF18C-1E55-4197-958F-6B224028A479}"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9364A63-8706-4C8B-9903-FD2A19C56475}" type="slidenum">
              <a:rPr lang="ar-SA" smtClean="0"/>
              <a:t>‹#›</a:t>
            </a:fld>
            <a:endParaRPr lang="ar-SA"/>
          </a:p>
        </p:txBody>
      </p:sp>
    </p:spTree>
    <p:extLst>
      <p:ext uri="{BB962C8B-B14F-4D97-AF65-F5344CB8AC3E}">
        <p14:creationId xmlns:p14="http://schemas.microsoft.com/office/powerpoint/2010/main" val="175190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27AFF18C-1E55-4197-958F-6B224028A479}" type="datetimeFigureOut">
              <a:rPr lang="ar-SA" smtClean="0"/>
              <a:t>20/07/46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9364A63-8706-4C8B-9903-FD2A19C56475}" type="slidenum">
              <a:rPr lang="ar-SA" smtClean="0"/>
              <a:t>‹#›</a:t>
            </a:fld>
            <a:endParaRPr lang="ar-SA"/>
          </a:p>
        </p:txBody>
      </p:sp>
    </p:spTree>
    <p:extLst>
      <p:ext uri="{BB962C8B-B14F-4D97-AF65-F5344CB8AC3E}">
        <p14:creationId xmlns:p14="http://schemas.microsoft.com/office/powerpoint/2010/main" val="295657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27AFF18C-1E55-4197-958F-6B224028A479}" type="datetimeFigureOut">
              <a:rPr lang="ar-SA" smtClean="0"/>
              <a:t>20/07/46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9364A63-8706-4C8B-9903-FD2A19C56475}" type="slidenum">
              <a:rPr lang="ar-SA" smtClean="0"/>
              <a:t>‹#›</a:t>
            </a:fld>
            <a:endParaRPr lang="ar-SA"/>
          </a:p>
        </p:txBody>
      </p:sp>
    </p:spTree>
    <p:extLst>
      <p:ext uri="{BB962C8B-B14F-4D97-AF65-F5344CB8AC3E}">
        <p14:creationId xmlns:p14="http://schemas.microsoft.com/office/powerpoint/2010/main" val="176233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FF18C-1E55-4197-958F-6B224028A479}" type="datetimeFigureOut">
              <a:rPr lang="ar-SA" smtClean="0"/>
              <a:t>20/07/46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9364A63-8706-4C8B-9903-FD2A19C56475}" type="slidenum">
              <a:rPr lang="ar-SA" smtClean="0"/>
              <a:t>‹#›</a:t>
            </a:fld>
            <a:endParaRPr lang="ar-SA"/>
          </a:p>
        </p:txBody>
      </p:sp>
    </p:spTree>
    <p:extLst>
      <p:ext uri="{BB962C8B-B14F-4D97-AF65-F5344CB8AC3E}">
        <p14:creationId xmlns:p14="http://schemas.microsoft.com/office/powerpoint/2010/main" val="268070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AFF18C-1E55-4197-958F-6B224028A479}"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9364A63-8706-4C8B-9903-FD2A19C56475}" type="slidenum">
              <a:rPr lang="ar-SA" smtClean="0"/>
              <a:t>‹#›</a:t>
            </a:fld>
            <a:endParaRPr lang="ar-SA"/>
          </a:p>
        </p:txBody>
      </p:sp>
    </p:spTree>
    <p:extLst>
      <p:ext uri="{BB962C8B-B14F-4D97-AF65-F5344CB8AC3E}">
        <p14:creationId xmlns:p14="http://schemas.microsoft.com/office/powerpoint/2010/main" val="282523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AFF18C-1E55-4197-958F-6B224028A479}" type="datetimeFigureOut">
              <a:rPr lang="ar-SA" smtClean="0"/>
              <a:t>20/07/46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9364A63-8706-4C8B-9903-FD2A19C56475}" type="slidenum">
              <a:rPr lang="ar-SA" smtClean="0"/>
              <a:t>‹#›</a:t>
            </a:fld>
            <a:endParaRPr lang="ar-SA"/>
          </a:p>
        </p:txBody>
      </p:sp>
    </p:spTree>
    <p:extLst>
      <p:ext uri="{BB962C8B-B14F-4D97-AF65-F5344CB8AC3E}">
        <p14:creationId xmlns:p14="http://schemas.microsoft.com/office/powerpoint/2010/main" val="193353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7AFF18C-1E55-4197-958F-6B224028A479}" type="datetimeFigureOut">
              <a:rPr lang="ar-SA" smtClean="0"/>
              <a:t>20/07/46</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9364A63-8706-4C8B-9903-FD2A19C56475}" type="slidenum">
              <a:rPr lang="ar-SA" smtClean="0"/>
              <a:t>‹#›</a:t>
            </a:fld>
            <a:endParaRPr lang="ar-SA"/>
          </a:p>
        </p:txBody>
      </p:sp>
    </p:spTree>
    <p:extLst>
      <p:ext uri="{BB962C8B-B14F-4D97-AF65-F5344CB8AC3E}">
        <p14:creationId xmlns:p14="http://schemas.microsoft.com/office/powerpoint/2010/main" val="2649282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lriyadh.com/357302"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ar.wikipedia.org/wiki/&#1576;&#1585;&#1608;&#1605;&#1608;_&#1575;&#1604;&#1605;&#1610;&#1579;&#1575;&#1606;" TargetMode="External"/><Relationship Id="rId2" Type="http://schemas.openxmlformats.org/officeDocument/2006/relationships/hyperlink" Target="https://ar.wikipedia.org/wiki/%D8%B7%D9%86"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epa.gov/ods-phaseout/phaseout-class-i-ozone-depleting-substance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almerja.com/reading.php?idm=62635"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al-madina.com/article/287602/&#1580;&#1583;&#1577;-&#1590;&#1576;&#1591;-9600-&#1603;&#1580;&#1605;-&#1605;&#1606;-&#1601;&#1608;&#1587;&#1601;&#1610;&#1583;-&#1575;&#1604;&#1571;&#1604;&#1605;&#1606;&#1610;&#1608;&#1605;-&#1575;&#1604;&#1602;&#1575;&#1578;&#1604;-&#1575;&#1604;&#1589;&#1575;&#1605;&#1578;"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okaz.com.sa/article/906293" TargetMode="External"/><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hyperlink" Target="http://www.alriyadh.com/91628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ajel.sa/XPqwbM/amp/"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mubasher.info/news/2420168/-&#1601;&#1608;&#1587;&#1601;&#1575;&#1578;-&#1575;&#1604;&#1571;&#1604;&#1608;&#1605;&#1606;&#1610;&#1608;&#1605;-&#1605;&#1576;&#1610;&#1583;-&#1602;&#1575;&#1578;&#1604;-&#1610;&#1576;&#1575;&#1593;-&#1576;&#1600;-25-&#1585;&#1610;&#1575;&#1604;&#1575;-&#1576;&#1604;&#1575;-&#1585;&#1602;&#1575;&#1576;&#1577;-" TargetMode="External"/><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5951"/>
            <a:ext cx="7772400" cy="1102519"/>
          </a:xfrm>
        </p:spPr>
        <p:txBody>
          <a:bodyPr>
            <a:normAutofit fontScale="90000"/>
          </a:bodyPr>
          <a:lstStyle/>
          <a:p>
            <a:r>
              <a:rPr lang="ar-SA"/>
              <a:t>المحاضرة الحادية عشر </a:t>
            </a:r>
            <a:br>
              <a:rPr lang="ar-SA" dirty="0"/>
            </a:br>
            <a:endParaRPr lang="ar-SA" dirty="0"/>
          </a:p>
        </p:txBody>
      </p:sp>
      <p:sp>
        <p:nvSpPr>
          <p:cNvPr id="3" name="Subtitle 2"/>
          <p:cNvSpPr>
            <a:spLocks noGrp="1"/>
          </p:cNvSpPr>
          <p:nvPr>
            <p:ph type="subTitle" idx="1"/>
          </p:nvPr>
        </p:nvSpPr>
        <p:spPr>
          <a:xfrm>
            <a:off x="1371600" y="2857500"/>
            <a:ext cx="6400800" cy="1314450"/>
          </a:xfrm>
        </p:spPr>
        <p:txBody>
          <a:bodyPr>
            <a:normAutofit fontScale="85000" lnSpcReduction="20000"/>
          </a:bodyPr>
          <a:lstStyle/>
          <a:p>
            <a:r>
              <a:rPr lang="ar-SA" dirty="0"/>
              <a:t>421 آفات المواد المخزونه</a:t>
            </a:r>
          </a:p>
          <a:p>
            <a:r>
              <a:rPr lang="ar-SA" dirty="0"/>
              <a:t>يوسف الدريهم</a:t>
            </a:r>
          </a:p>
          <a:p>
            <a:r>
              <a:rPr lang="ar-SA" dirty="0"/>
              <a:t>الفصل الدراسي الأول 1441هـ /2019  </a:t>
            </a:r>
          </a:p>
        </p:txBody>
      </p:sp>
    </p:spTree>
    <p:extLst>
      <p:ext uri="{BB962C8B-B14F-4D97-AF65-F5344CB8AC3E}">
        <p14:creationId xmlns:p14="http://schemas.microsoft.com/office/powerpoint/2010/main" val="123788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26628"/>
            <a:ext cx="4572000" cy="2862322"/>
          </a:xfrm>
          <a:prstGeom prst="rect">
            <a:avLst/>
          </a:prstGeom>
        </p:spPr>
        <p:txBody>
          <a:bodyPr>
            <a:spAutoFit/>
          </a:bodyPr>
          <a:lstStyle/>
          <a:p>
            <a:pPr algn="l"/>
            <a:r>
              <a:rPr lang="en-US" dirty="0"/>
              <a:t>First fog all of the open drawers، closets and cabinets.</a:t>
            </a:r>
          </a:p>
          <a:p>
            <a:pPr algn="l"/>
            <a:r>
              <a:rPr lang="en-US" dirty="0"/>
              <a:t>Begin in the farthest corner of the room and move backward with your teammate guiding you safely out of the room. This helps to minimize exposure to the fog.</a:t>
            </a:r>
          </a:p>
          <a:p>
            <a:pPr algn="l"/>
            <a:r>
              <a:rPr lang="en-US" dirty="0"/>
              <a:t>As you finish one room، move to the farthest corner inside the next room. Repeat this process، room by room، until you have reached the building’s exit door.</a:t>
            </a:r>
          </a:p>
        </p:txBody>
      </p:sp>
      <p:sp>
        <p:nvSpPr>
          <p:cNvPr id="3" name="Rectangle 2"/>
          <p:cNvSpPr/>
          <p:nvPr/>
        </p:nvSpPr>
        <p:spPr>
          <a:xfrm>
            <a:off x="1143000" y="1143000"/>
            <a:ext cx="6858000" cy="1631216"/>
          </a:xfrm>
          <a:prstGeom prst="rect">
            <a:avLst/>
          </a:prstGeom>
        </p:spPr>
        <p:txBody>
          <a:bodyPr wrap="square">
            <a:spAutoFit/>
          </a:bodyPr>
          <a:lstStyle/>
          <a:p>
            <a:r>
              <a:rPr lang="ar-SA" sz="2000" dirty="0"/>
              <a:t>فتح جميع الأدراج والخزائن .</a:t>
            </a:r>
          </a:p>
          <a:p>
            <a:r>
              <a:rPr lang="ar-SA" sz="2000" dirty="0"/>
              <a:t>ابدأ في الركن الأبعد من الغرفة ثم الانتقال للخلف مع شخص اخرمن الفريق لإرشادك بأمان إلى خارج الغرفة. هذا يساعد على تقليل التعرض للضباب.</a:t>
            </a:r>
          </a:p>
          <a:p>
            <a:r>
              <a:rPr lang="ar-SA" sz="2000" dirty="0"/>
              <a:t>عند الانتهاء من غرفة واحدة ، الانتقال إلى أقصى زاوية داخل الغرفة المجاورة. غرفة تلو الأخرى ، حتى تصل إلى باب الخروج بالمبنى.</a:t>
            </a:r>
          </a:p>
        </p:txBody>
      </p:sp>
      <p:sp>
        <p:nvSpPr>
          <p:cNvPr id="4" name="TextBox 3"/>
          <p:cNvSpPr txBox="1"/>
          <p:nvPr/>
        </p:nvSpPr>
        <p:spPr>
          <a:xfrm>
            <a:off x="1676400" y="446314"/>
            <a:ext cx="6705600" cy="707886"/>
          </a:xfrm>
          <a:prstGeom prst="rect">
            <a:avLst/>
          </a:prstGeom>
          <a:noFill/>
        </p:spPr>
        <p:txBody>
          <a:bodyPr wrap="square" rtlCol="1">
            <a:spAutoFit/>
          </a:bodyPr>
          <a:lstStyle/>
          <a:p>
            <a:pPr algn="ctr"/>
            <a:r>
              <a:rPr lang="ar-SA" sz="2000" dirty="0" err="1"/>
              <a:t>المضببات</a:t>
            </a:r>
            <a:r>
              <a:rPr lang="ar-SA" sz="2000" dirty="0"/>
              <a:t> ومولدات الدخان</a:t>
            </a:r>
          </a:p>
          <a:p>
            <a:pPr algn="ctr"/>
            <a:r>
              <a:rPr lang="ar-SA" sz="2000" dirty="0"/>
              <a:t>التنفيذ</a:t>
            </a:r>
          </a:p>
        </p:txBody>
      </p:sp>
    </p:spTree>
    <p:extLst>
      <p:ext uri="{BB962C8B-B14F-4D97-AF65-F5344CB8AC3E}">
        <p14:creationId xmlns:p14="http://schemas.microsoft.com/office/powerpoint/2010/main" val="149016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ogging in wareho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699" y="2286000"/>
            <a:ext cx="1676401" cy="1666875"/>
          </a:xfrm>
          <a:prstGeom prst="rect">
            <a:avLst/>
          </a:prstGeom>
          <a:noFill/>
          <a:extLst>
            <a:ext uri="{909E8E84-426E-40DD-AFC4-6F175D3DCCD1}">
              <a14:hiddenFill xmlns:a14="http://schemas.microsoft.com/office/drawing/2010/main">
                <a:solidFill>
                  <a:srgbClr val="FFFFFF"/>
                </a:solidFill>
              </a14:hiddenFill>
            </a:ext>
          </a:extLst>
        </p:spPr>
      </p:pic>
      <p:pic>
        <p:nvPicPr>
          <p:cNvPr id="4266" name="Picture 170" descr="http://www.foggingmachines.com/images/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628900"/>
            <a:ext cx="4572001" cy="3181350"/>
          </a:xfrm>
          <a:prstGeom prst="rect">
            <a:avLst/>
          </a:prstGeom>
          <a:noFill/>
          <a:extLst>
            <a:ext uri="{909E8E84-426E-40DD-AFC4-6F175D3DCCD1}">
              <a14:hiddenFill xmlns:a14="http://schemas.microsoft.com/office/drawing/2010/main">
                <a:solidFill>
                  <a:srgbClr val="FFFFFF"/>
                </a:solidFill>
              </a14:hiddenFill>
            </a:ext>
          </a:extLst>
        </p:spPr>
      </p:pic>
      <p:pic>
        <p:nvPicPr>
          <p:cNvPr id="4268" name="Picture 172" descr="Image result for fogging in wharehouses stored pe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91000"/>
            <a:ext cx="2209801" cy="1628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2799" y="5819775"/>
            <a:ext cx="4572000" cy="954107"/>
          </a:xfrm>
          <a:prstGeom prst="rect">
            <a:avLst/>
          </a:prstGeom>
        </p:spPr>
        <p:txBody>
          <a:bodyPr>
            <a:spAutoFit/>
          </a:bodyPr>
          <a:lstStyle/>
          <a:p>
            <a:pPr algn="l"/>
            <a:r>
              <a:rPr lang="en-US" sz="1400" dirty="0"/>
              <a:t>Fogs consisting of small droplets of disinfectant are applied after cleaning and </a:t>
            </a:r>
            <a:r>
              <a:rPr lang="en-US" sz="1400" dirty="0" err="1"/>
              <a:t>sanitisation</a:t>
            </a:r>
            <a:r>
              <a:rPr lang="en-US" sz="1400" dirty="0"/>
              <a:t> in food factories to ensure that all regions of the food processing factory and equipment have received an application of disinfectant</a:t>
            </a:r>
            <a:endParaRPr lang="ar-SA" sz="1400" dirty="0"/>
          </a:p>
        </p:txBody>
      </p:sp>
      <p:sp>
        <p:nvSpPr>
          <p:cNvPr id="5" name="Rectangle 4"/>
          <p:cNvSpPr/>
          <p:nvPr/>
        </p:nvSpPr>
        <p:spPr>
          <a:xfrm>
            <a:off x="1495035" y="1270337"/>
            <a:ext cx="6458339" cy="1015663"/>
          </a:xfrm>
          <a:prstGeom prst="rect">
            <a:avLst/>
          </a:prstGeom>
        </p:spPr>
        <p:txBody>
          <a:bodyPr wrap="square">
            <a:spAutoFit/>
          </a:bodyPr>
          <a:lstStyle/>
          <a:p>
            <a:r>
              <a:rPr lang="ar-SA" sz="2000" dirty="0"/>
              <a:t>يتم تطبيق الضباب الذي يتكون من قطرات صغيرة من المبيد بعد التنظيف والتطهير في مصانع الأغذية لضمان حصول جميع مناطق مصنع ومعدات تجهيز الأغذية على المطهر</a:t>
            </a:r>
          </a:p>
        </p:txBody>
      </p:sp>
      <p:sp>
        <p:nvSpPr>
          <p:cNvPr id="7" name="TextBox 6"/>
          <p:cNvSpPr txBox="1"/>
          <p:nvPr/>
        </p:nvSpPr>
        <p:spPr>
          <a:xfrm>
            <a:off x="1247774" y="457200"/>
            <a:ext cx="6705600" cy="707886"/>
          </a:xfrm>
          <a:prstGeom prst="rect">
            <a:avLst/>
          </a:prstGeom>
          <a:noFill/>
        </p:spPr>
        <p:txBody>
          <a:bodyPr wrap="square" rtlCol="1">
            <a:spAutoFit/>
          </a:bodyPr>
          <a:lstStyle/>
          <a:p>
            <a:pPr algn="ctr"/>
            <a:r>
              <a:rPr lang="ar-SA" sz="2000" dirty="0" err="1"/>
              <a:t>المضببات</a:t>
            </a:r>
            <a:r>
              <a:rPr lang="ar-SA" sz="2000" dirty="0"/>
              <a:t> ومولدات الدخان</a:t>
            </a:r>
          </a:p>
          <a:p>
            <a:pPr algn="ctr"/>
            <a:r>
              <a:rPr lang="ar-SA" sz="2000" dirty="0"/>
              <a:t>التنفيذ</a:t>
            </a:r>
          </a:p>
        </p:txBody>
      </p:sp>
    </p:spTree>
    <p:extLst>
      <p:ext uri="{BB962C8B-B14F-4D97-AF65-F5344CB8AC3E}">
        <p14:creationId xmlns:p14="http://schemas.microsoft.com/office/powerpoint/2010/main" val="413428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609600"/>
            <a:ext cx="2762424" cy="523220"/>
          </a:xfrm>
          <a:prstGeom prst="rect">
            <a:avLst/>
          </a:prstGeom>
        </p:spPr>
        <p:txBody>
          <a:bodyPr wrap="none">
            <a:spAutoFit/>
          </a:bodyPr>
          <a:lstStyle/>
          <a:p>
            <a:r>
              <a:rPr lang="ar-SA" sz="2800" b="1" dirty="0"/>
              <a:t>التبخير</a:t>
            </a:r>
            <a:r>
              <a:rPr lang="en-US" sz="2800" b="1" dirty="0"/>
              <a:t> Fumigants </a:t>
            </a:r>
            <a:endParaRPr lang="ar-SA" sz="2800" dirty="0"/>
          </a:p>
        </p:txBody>
      </p:sp>
      <p:sp>
        <p:nvSpPr>
          <p:cNvPr id="3" name="Rectangle 2"/>
          <p:cNvSpPr/>
          <p:nvPr/>
        </p:nvSpPr>
        <p:spPr>
          <a:xfrm>
            <a:off x="609600" y="1720840"/>
            <a:ext cx="8077200" cy="2554545"/>
          </a:xfrm>
          <a:prstGeom prst="rect">
            <a:avLst/>
          </a:prstGeom>
        </p:spPr>
        <p:txBody>
          <a:bodyPr wrap="square">
            <a:spAutoFit/>
          </a:bodyPr>
          <a:lstStyle/>
          <a:p>
            <a:r>
              <a:rPr lang="ar-SA" sz="2000" dirty="0"/>
              <a:t>يعتبر التبخير الطريقة المثلي للقضاء على آفات الحبوب و المواد المخزونة ، و تصل مادة التبخير على الحالة الغازية الى خلايا الجسم مع الهواء الجوي عن طريق الجهاز التنفسي ، و تؤثر مادة التبخير على أنزيمات الأكسدة فتموت الحشرة</a:t>
            </a:r>
            <a:r>
              <a:rPr lang="en-US" sz="2000" dirty="0"/>
              <a:t>.</a:t>
            </a:r>
          </a:p>
          <a:p>
            <a:r>
              <a:rPr lang="ar-SA" sz="2000" dirty="0"/>
              <a:t>و التبخير </a:t>
            </a:r>
            <a:r>
              <a:rPr lang="ar-SA" sz="2000" dirty="0">
                <a:solidFill>
                  <a:srgbClr val="FF0000"/>
                </a:solidFill>
              </a:rPr>
              <a:t>لا يمنع الإصابة في المستقبل ،</a:t>
            </a:r>
            <a:r>
              <a:rPr lang="ar-SA" sz="2000" dirty="0"/>
              <a:t> وإنما ينتهي دوره في العلاج بانتهاء المعاملة ، وهو يقضي على </a:t>
            </a:r>
            <a:r>
              <a:rPr lang="ar-SA" sz="2000" dirty="0">
                <a:solidFill>
                  <a:srgbClr val="FF0000"/>
                </a:solidFill>
              </a:rPr>
              <a:t>جميع الآفات الحشرية </a:t>
            </a:r>
            <a:r>
              <a:rPr lang="ar-SA" sz="2000" dirty="0"/>
              <a:t>، </a:t>
            </a:r>
            <a:r>
              <a:rPr lang="ar-SA" sz="2000" dirty="0">
                <a:solidFill>
                  <a:srgbClr val="FF0000"/>
                </a:solidFill>
              </a:rPr>
              <a:t>وجميع أطوارها </a:t>
            </a:r>
            <a:r>
              <a:rPr lang="ar-SA" sz="2000" dirty="0"/>
              <a:t>التي</a:t>
            </a:r>
            <a:r>
              <a:rPr lang="ar-SA" sz="2000" dirty="0">
                <a:solidFill>
                  <a:srgbClr val="FF0000"/>
                </a:solidFill>
              </a:rPr>
              <a:t> </a:t>
            </a:r>
            <a:r>
              <a:rPr lang="ar-SA" sz="2000" dirty="0"/>
              <a:t>تختبئ في الشقوق و الفجوات و داخل الحبوب ، و التي </a:t>
            </a:r>
            <a:r>
              <a:rPr lang="ar-SA" sz="2000" dirty="0">
                <a:solidFill>
                  <a:srgbClr val="FF0000"/>
                </a:solidFill>
              </a:rPr>
              <a:t>تعجز المبيدات الأخرى </a:t>
            </a:r>
            <a:r>
              <a:rPr lang="ar-SA" sz="2000" dirty="0"/>
              <a:t>عن الوصول إليها بطريقة سريعة و أحيانا بتكلفة اقل ودون ان تؤثر على المواد المعاملة في غالب الأحيان من حيث الطعم و اللون و الرائحة ، و يكون طورا البيضة و العذراء أكثر مقامة لفعل الغاز، </a:t>
            </a:r>
            <a:r>
              <a:rPr lang="ar-SA" sz="2000" dirty="0">
                <a:solidFill>
                  <a:srgbClr val="FF0000"/>
                </a:solidFill>
              </a:rPr>
              <a:t>وتجرى عملية التبخيرفي حيز محكم الغلق</a:t>
            </a:r>
            <a:r>
              <a:rPr lang="en-US" sz="2000" dirty="0"/>
              <a:t>.</a:t>
            </a:r>
          </a:p>
        </p:txBody>
      </p:sp>
    </p:spTree>
    <p:extLst>
      <p:ext uri="{BB962C8B-B14F-4D97-AF65-F5344CB8AC3E}">
        <p14:creationId xmlns:p14="http://schemas.microsoft.com/office/powerpoint/2010/main" val="315361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42749"/>
            <a:ext cx="8229600" cy="4678204"/>
          </a:xfrm>
          <a:prstGeom prst="rect">
            <a:avLst/>
          </a:prstGeom>
        </p:spPr>
        <p:txBody>
          <a:bodyPr wrap="square">
            <a:spAutoFit/>
          </a:bodyPr>
          <a:lstStyle/>
          <a:p>
            <a:r>
              <a:rPr lang="ar-SA" b="1" dirty="0"/>
              <a:t>                             وعند إجراء عملية التبخير تراعى الإجراءات الآتية</a:t>
            </a:r>
            <a:r>
              <a:rPr lang="en-US" b="1" dirty="0"/>
              <a:t> :</a:t>
            </a:r>
            <a:br>
              <a:rPr lang="en-US" dirty="0"/>
            </a:br>
            <a:r>
              <a:rPr lang="ar-SA" sz="2000" dirty="0"/>
              <a:t>1-</a:t>
            </a:r>
            <a:r>
              <a:rPr lang="en-US" sz="2000" dirty="0"/>
              <a:t> </a:t>
            </a:r>
            <a:r>
              <a:rPr lang="ar-SA" sz="2000" dirty="0"/>
              <a:t>اتخاذ الاحتياطيات اللازمة لتامين </a:t>
            </a:r>
            <a:r>
              <a:rPr lang="ar-SA" sz="2000" dirty="0">
                <a:solidFill>
                  <a:srgbClr val="FF0000"/>
                </a:solidFill>
              </a:rPr>
              <a:t>سلامة القائمين </a:t>
            </a:r>
            <a:r>
              <a:rPr lang="ar-SA" sz="2000" dirty="0"/>
              <a:t>بعملية التبخير</a:t>
            </a:r>
            <a:r>
              <a:rPr lang="en-US" sz="2000" dirty="0"/>
              <a:t>:</a:t>
            </a:r>
          </a:p>
          <a:p>
            <a:pPr lvl="1"/>
            <a:r>
              <a:rPr lang="en-US" sz="2000" dirty="0"/>
              <a:t> </a:t>
            </a:r>
            <a:r>
              <a:rPr lang="ar-SA" sz="2000" dirty="0"/>
              <a:t>لا توكل العملية الا لذوي الخبرة منهم </a:t>
            </a:r>
          </a:p>
          <a:p>
            <a:pPr lvl="1"/>
            <a:r>
              <a:rPr lang="ar-SA" sz="2000" dirty="0"/>
              <a:t>تعاون شخصين معا عند قيام العملية</a:t>
            </a:r>
            <a:endParaRPr lang="en-US" sz="2000" dirty="0"/>
          </a:p>
          <a:p>
            <a:pPr lvl="0"/>
            <a:r>
              <a:rPr lang="en-US" sz="2000" dirty="0"/>
              <a:t> </a:t>
            </a:r>
            <a:r>
              <a:rPr lang="ar-SA" sz="2000" dirty="0"/>
              <a:t>استعمال </a:t>
            </a:r>
            <a:r>
              <a:rPr lang="ar-SA" sz="2000" dirty="0">
                <a:solidFill>
                  <a:srgbClr val="FF0000"/>
                </a:solidFill>
              </a:rPr>
              <a:t>الأقنعة الواقية من الغاز </a:t>
            </a:r>
            <a:r>
              <a:rPr lang="ar-SA" sz="2000" dirty="0"/>
              <a:t>عند إجراء العملية ، و عند التهوية مع مراعاة ان لكل نوع من الغازات </a:t>
            </a:r>
            <a:r>
              <a:rPr lang="ar-SA" sz="2000" dirty="0">
                <a:solidFill>
                  <a:srgbClr val="FF0000"/>
                </a:solidFill>
              </a:rPr>
              <a:t>مرشحه الخاص </a:t>
            </a:r>
            <a:r>
              <a:rPr lang="ar-SA" sz="2000" dirty="0"/>
              <a:t>الذي لا يصلح لغيره و ان له عمرا محدودا تنتهي فعاليته بانتهائه</a:t>
            </a:r>
            <a:r>
              <a:rPr lang="en-US" sz="2000" dirty="0"/>
              <a:t> .</a:t>
            </a:r>
          </a:p>
          <a:p>
            <a:pPr lvl="0"/>
            <a:r>
              <a:rPr lang="en-US" sz="2000" dirty="0"/>
              <a:t> </a:t>
            </a:r>
            <a:r>
              <a:rPr lang="ar-SA" sz="2000" dirty="0"/>
              <a:t>الإلمام التام بخواص المادة</a:t>
            </a:r>
          </a:p>
          <a:p>
            <a:pPr lvl="0"/>
            <a:r>
              <a:rPr lang="ar-SA" sz="2000" dirty="0"/>
              <a:t>و طرق الوقاية منها ، والإسعافات الأولية اللازمة</a:t>
            </a:r>
          </a:p>
          <a:p>
            <a:pPr lvl="0"/>
            <a:endParaRPr lang="en-US" sz="2000" dirty="0"/>
          </a:p>
          <a:p>
            <a:pPr algn="r"/>
            <a:r>
              <a:rPr lang="ar-SA" sz="2000" dirty="0"/>
              <a:t>2- قطع التيار الكهربائي و إبعاد اى مصدر لحدوث شرارة ،لان بعض الغازات قابل للاشتعال</a:t>
            </a:r>
          </a:p>
          <a:p>
            <a:pPr algn="r"/>
            <a:br>
              <a:rPr lang="en-US" sz="2000" dirty="0"/>
            </a:br>
            <a:r>
              <a:rPr lang="ar-SA" sz="2000" dirty="0"/>
              <a:t>3- التأكد من إحكام غلق المكان المعد لإجراء العملية و ترميم اى ثقوب يمكن ان يتسرب منها الغاز</a:t>
            </a:r>
            <a:endParaRPr lang="en-US" sz="2000" dirty="0"/>
          </a:p>
          <a:p>
            <a:br>
              <a:rPr lang="en-US" sz="2000" dirty="0"/>
            </a:br>
            <a:br>
              <a:rPr lang="en-US" sz="2000" dirty="0"/>
            </a:br>
            <a:endParaRPr lang="ar-SA" sz="2000" dirty="0"/>
          </a:p>
        </p:txBody>
      </p:sp>
    </p:spTree>
    <p:extLst>
      <p:ext uri="{BB962C8B-B14F-4D97-AF65-F5344CB8AC3E}">
        <p14:creationId xmlns:p14="http://schemas.microsoft.com/office/powerpoint/2010/main" val="345510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05342"/>
            <a:ext cx="8534400" cy="3170099"/>
          </a:xfrm>
          <a:prstGeom prst="rect">
            <a:avLst/>
          </a:prstGeom>
        </p:spPr>
        <p:txBody>
          <a:bodyPr wrap="square">
            <a:spAutoFit/>
          </a:bodyPr>
          <a:lstStyle/>
          <a:p>
            <a:r>
              <a:rPr lang="ar-SA" sz="2000" dirty="0"/>
              <a:t>4- تقدير الجرعة اللازمة بدقة ، و كذلك مدة التعريض و الالتزام بها ، مع مراعاة إن الجرعة المميتة لأحد الغازات قد تختلف تبعا لدرجة الحرارة و المحتوى المائي للحبة ، و يعتبر تقدير الجرعة و مدة التعريض من أكثر الأمور أهمية ، حتى لا تؤثر العملية على حيوية الحبوب أو خواص الدقيق أو امتصاصها لجزء من الغاز السام الذي يؤثر على صحة المستهلك</a:t>
            </a:r>
            <a:r>
              <a:rPr lang="en-US" sz="2000" dirty="0"/>
              <a:t>.</a:t>
            </a:r>
            <a:endParaRPr lang="ar-SA" sz="2000" dirty="0"/>
          </a:p>
          <a:p>
            <a:br>
              <a:rPr lang="en-US" sz="2000" dirty="0"/>
            </a:br>
            <a:r>
              <a:rPr lang="ar-SA" sz="2000" dirty="0"/>
              <a:t>5- تجنب إجراء العملية في درجة حرارة أعلى من 45 م ، لسرعة تبخر مادة التبخير و زيادة تسربها ، أو في درجات حرارة تقل عن 15 م حيث يقل نشاط الحشرات ، و بالتالي معدل تنفسها ، و تنقص فعالية المادة المدخنة ، و يتجنب أيضا التبخير في الجو العاصف ، إن ارتفاع درجة حرارة المكان المراد تدخينه (30-35 م) و زيادة تركيز غاز ثاني أكسيد الكربون يزيدان من معدل تنفس الحشرات ، و يزيد استنشاقها للغاز السام، ويرفع من فعاليته</a:t>
            </a:r>
            <a:r>
              <a:rPr lang="en-US" sz="2000" dirty="0"/>
              <a:t> .</a:t>
            </a:r>
            <a:endParaRPr lang="ar-SA" sz="2000" dirty="0"/>
          </a:p>
        </p:txBody>
      </p:sp>
      <p:sp>
        <p:nvSpPr>
          <p:cNvPr id="3" name="Rectangle 2"/>
          <p:cNvSpPr/>
          <p:nvPr/>
        </p:nvSpPr>
        <p:spPr>
          <a:xfrm>
            <a:off x="2286000" y="649486"/>
            <a:ext cx="4572000" cy="646331"/>
          </a:xfrm>
          <a:prstGeom prst="rect">
            <a:avLst/>
          </a:prstGeom>
        </p:spPr>
        <p:txBody>
          <a:bodyPr>
            <a:spAutoFit/>
          </a:bodyPr>
          <a:lstStyle/>
          <a:p>
            <a:r>
              <a:rPr lang="ar-SA" b="1" dirty="0"/>
              <a:t> وعند إجراء عملية التبخير تراعى الإجراءات الآتية</a:t>
            </a:r>
            <a:r>
              <a:rPr lang="en-US" b="1" dirty="0"/>
              <a:t> :</a:t>
            </a:r>
            <a:br>
              <a:rPr lang="en-US" dirty="0"/>
            </a:br>
            <a:endParaRPr lang="ar-SA" dirty="0"/>
          </a:p>
        </p:txBody>
      </p:sp>
    </p:spTree>
    <p:extLst>
      <p:ext uri="{BB962C8B-B14F-4D97-AF65-F5344CB8AC3E}">
        <p14:creationId xmlns:p14="http://schemas.microsoft.com/office/powerpoint/2010/main" val="1816359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00200"/>
            <a:ext cx="8305800" cy="2554545"/>
          </a:xfrm>
          <a:prstGeom prst="rect">
            <a:avLst/>
          </a:prstGeom>
        </p:spPr>
        <p:txBody>
          <a:bodyPr wrap="square">
            <a:spAutoFit/>
          </a:bodyPr>
          <a:lstStyle/>
          <a:p>
            <a:br>
              <a:rPr lang="en-US" sz="2000" dirty="0"/>
            </a:br>
            <a:r>
              <a:rPr lang="ar-SA" sz="2000" dirty="0"/>
              <a:t>6- اتخاذ جميع الاحتياطيات اللازمة لتأمين نقل مواد التبخير و تداولها (بعضها يوجد على حالة سائلة،          وبعضها يحفظ تحت ضغط عال داخل الأسطوانات ) فهناك احتمال تسرب الغاز بالإضافة إلى إن بعض هذه المواد قابل للاشتعال</a:t>
            </a:r>
            <a:br>
              <a:rPr lang="en-US" sz="2000" dirty="0"/>
            </a:br>
            <a:r>
              <a:rPr lang="ar-SA" sz="2000" dirty="0"/>
              <a:t>7- </a:t>
            </a:r>
            <a:r>
              <a:rPr lang="en-US" sz="2000" dirty="0"/>
              <a:t> </a:t>
            </a:r>
            <a:r>
              <a:rPr lang="ar-SA" sz="2000" dirty="0"/>
              <a:t>وضع مادة التبخير في أعلى كومة الحبوب ،أو عند القاعدة تبعا لكثافة الغاز ، إن استعمال المراوح            يضمن توزيع الغاز توزيعا متماثلا داخل الحيز المراد تدخينه</a:t>
            </a:r>
            <a:r>
              <a:rPr lang="en-US" sz="2000" dirty="0"/>
              <a:t> .</a:t>
            </a:r>
            <a:br>
              <a:rPr lang="en-US" sz="2000" dirty="0"/>
            </a:br>
            <a:r>
              <a:rPr lang="ar-SA" sz="2000" dirty="0"/>
              <a:t>8- </a:t>
            </a:r>
            <a:r>
              <a:rPr lang="en-US" sz="2000" dirty="0"/>
              <a:t> </a:t>
            </a:r>
            <a:r>
              <a:rPr lang="ar-SA" sz="2000" dirty="0"/>
              <a:t>تهوية المكان بعد انقضاء مدة التعريض</a:t>
            </a:r>
            <a:r>
              <a:rPr lang="en-US" sz="2000" dirty="0"/>
              <a:t> .</a:t>
            </a:r>
            <a:br>
              <a:rPr lang="en-US" sz="2000" dirty="0"/>
            </a:br>
            <a:r>
              <a:rPr lang="ar-SA" sz="2000" dirty="0"/>
              <a:t>9-فحص عينة من المادة التي تم تدخينها للتأكد من نجاح العملية</a:t>
            </a:r>
            <a:r>
              <a:rPr lang="en-US" sz="2000" dirty="0"/>
              <a:t> </a:t>
            </a:r>
            <a:endParaRPr lang="ar-SA" sz="2000" dirty="0"/>
          </a:p>
        </p:txBody>
      </p:sp>
      <p:sp>
        <p:nvSpPr>
          <p:cNvPr id="3" name="Rectangle 2"/>
          <p:cNvSpPr/>
          <p:nvPr/>
        </p:nvSpPr>
        <p:spPr>
          <a:xfrm>
            <a:off x="2286000" y="685800"/>
            <a:ext cx="4572000" cy="646331"/>
          </a:xfrm>
          <a:prstGeom prst="rect">
            <a:avLst/>
          </a:prstGeom>
        </p:spPr>
        <p:txBody>
          <a:bodyPr>
            <a:spAutoFit/>
          </a:bodyPr>
          <a:lstStyle/>
          <a:p>
            <a:r>
              <a:rPr lang="ar-SA" b="1" dirty="0"/>
              <a:t> وعند إجراء عملية التبخير تراعى الإجراءات الآتية</a:t>
            </a:r>
            <a:br>
              <a:rPr lang="en-US" dirty="0"/>
            </a:br>
            <a:endParaRPr lang="ar-SA" dirty="0"/>
          </a:p>
        </p:txBody>
      </p:sp>
    </p:spTree>
    <p:extLst>
      <p:ext uri="{BB962C8B-B14F-4D97-AF65-F5344CB8AC3E}">
        <p14:creationId xmlns:p14="http://schemas.microsoft.com/office/powerpoint/2010/main" val="334793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umigation wareho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599"/>
            <a:ext cx="2447926"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990600"/>
            <a:ext cx="3048000" cy="3047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28816"/>
            <a:ext cx="3505200" cy="19719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495800"/>
            <a:ext cx="3764019" cy="25177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533400"/>
            <a:ext cx="5715000" cy="369332"/>
          </a:xfrm>
          <a:prstGeom prst="rect">
            <a:avLst/>
          </a:prstGeom>
          <a:noFill/>
        </p:spPr>
        <p:txBody>
          <a:bodyPr wrap="square" rtlCol="1">
            <a:spAutoFit/>
          </a:bodyPr>
          <a:lstStyle/>
          <a:p>
            <a:r>
              <a:rPr lang="ar-SA" dirty="0"/>
              <a:t>تغطية المواد المخزونة تغطية محكمة داخل المخازن قبل اجراء عملية التبخير</a:t>
            </a:r>
          </a:p>
        </p:txBody>
      </p:sp>
      <p:sp>
        <p:nvSpPr>
          <p:cNvPr id="3" name="TextBox 2"/>
          <p:cNvSpPr txBox="1"/>
          <p:nvPr/>
        </p:nvSpPr>
        <p:spPr>
          <a:xfrm>
            <a:off x="1752600" y="4191000"/>
            <a:ext cx="6248400" cy="369332"/>
          </a:xfrm>
          <a:prstGeom prst="rect">
            <a:avLst/>
          </a:prstGeom>
          <a:noFill/>
        </p:spPr>
        <p:txBody>
          <a:bodyPr wrap="square" rtlCol="1">
            <a:spAutoFit/>
          </a:bodyPr>
          <a:lstStyle/>
          <a:p>
            <a:pPr algn="ctr"/>
            <a:r>
              <a:rPr lang="ar-SA" dirty="0"/>
              <a:t>تغطية المخازن خارجيا قبل اجراء عملية التبخير</a:t>
            </a:r>
          </a:p>
        </p:txBody>
      </p:sp>
    </p:spTree>
    <p:extLst>
      <p:ext uri="{BB962C8B-B14F-4D97-AF65-F5344CB8AC3E}">
        <p14:creationId xmlns:p14="http://schemas.microsoft.com/office/powerpoint/2010/main" val="227606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682942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00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153400" cy="3293209"/>
          </a:xfrm>
          <a:prstGeom prst="rect">
            <a:avLst/>
          </a:prstGeom>
        </p:spPr>
        <p:txBody>
          <a:bodyPr wrap="square">
            <a:spAutoFit/>
          </a:bodyPr>
          <a:lstStyle/>
          <a:p>
            <a:pPr algn="ctr"/>
            <a:r>
              <a:rPr lang="ar-SA" sz="2400" dirty="0"/>
              <a:t>و تنقسم مواد التبخير حسب صفاتها لفيزيائية الى ثلاث مجموعات هى</a:t>
            </a:r>
            <a:r>
              <a:rPr lang="en-US" sz="2400" dirty="0"/>
              <a:t> </a:t>
            </a:r>
            <a:r>
              <a:rPr lang="en-US" sz="2000" dirty="0"/>
              <a:t>:</a:t>
            </a:r>
          </a:p>
          <a:p>
            <a:r>
              <a:rPr lang="ar-SA" sz="2000" b="1" dirty="0"/>
              <a:t>مواد التبخير الغازية</a:t>
            </a:r>
            <a:r>
              <a:rPr lang="en-US" sz="2000" b="1" dirty="0"/>
              <a:t> Gaseous fumigants </a:t>
            </a:r>
            <a:br>
              <a:rPr lang="en-US" sz="2000" dirty="0"/>
            </a:br>
            <a:r>
              <a:rPr lang="ar-SA" sz="2000" dirty="0"/>
              <a:t>وهى المواد التي تكون في حالة غازية تحت درجة حرارة و ضغط الغرفة ومن أمثلتها : بروميد الميثايل</a:t>
            </a:r>
            <a:r>
              <a:rPr lang="en-US" sz="2000" dirty="0"/>
              <a:t> (Methyl bromide) </a:t>
            </a:r>
            <a:r>
              <a:rPr lang="ar-SA" sz="2000" dirty="0"/>
              <a:t>وغاز حمض الايدروسيانيك</a:t>
            </a:r>
            <a:r>
              <a:rPr lang="en-US" sz="2000" dirty="0"/>
              <a:t> (Hydrocyanic acid gas ).</a:t>
            </a:r>
          </a:p>
          <a:p>
            <a:r>
              <a:rPr lang="ar-SA" sz="2000" b="1" dirty="0"/>
              <a:t>مواد التبخير السائلة</a:t>
            </a:r>
            <a:r>
              <a:rPr lang="en-US" sz="2000" b="1" dirty="0"/>
              <a:t> Liquefied fumigants </a:t>
            </a:r>
            <a:br>
              <a:rPr lang="en-US" sz="2000" dirty="0"/>
            </a:br>
            <a:r>
              <a:rPr lang="ar-SA" sz="2000" dirty="0"/>
              <a:t>وهى تكون سائلة تحت ظروف الغرفة ، وتتبخر عند تعرضها للهواء الجوى ، ومن أمثلتها رابع كلوريد الكربون</a:t>
            </a:r>
            <a:r>
              <a:rPr lang="en-US" sz="2000" dirty="0"/>
              <a:t> (Carbon tetrachloride) </a:t>
            </a:r>
            <a:r>
              <a:rPr lang="ar-SA" sz="2000" dirty="0"/>
              <a:t>و ثاني كبريتور الكربون</a:t>
            </a:r>
            <a:r>
              <a:rPr lang="en-US" sz="2000" dirty="0"/>
              <a:t> (Carbon </a:t>
            </a:r>
            <a:r>
              <a:rPr lang="en-US" sz="2000" dirty="0" err="1"/>
              <a:t>disulphide</a:t>
            </a:r>
            <a:r>
              <a:rPr lang="en-US" sz="2000" dirty="0"/>
              <a:t>).</a:t>
            </a:r>
          </a:p>
          <a:p>
            <a:r>
              <a:rPr lang="ar-SA" sz="2000" b="1" dirty="0"/>
              <a:t>مواد التبخير الصلبة</a:t>
            </a:r>
            <a:r>
              <a:rPr lang="en-US" sz="2000" b="1" dirty="0"/>
              <a:t> Solid fumigants</a:t>
            </a:r>
            <a:r>
              <a:rPr lang="en-US" sz="2000" dirty="0"/>
              <a:t> </a:t>
            </a:r>
            <a:br>
              <a:rPr lang="en-US" sz="2000" dirty="0"/>
            </a:br>
            <a:r>
              <a:rPr lang="ar-SA" sz="2000" dirty="0"/>
              <a:t>مواد صلبة تتحول الى غاز نتيجة امتصاصها رطوبة الجو ، من أمثلتها سيانيد الكالسيوم</a:t>
            </a:r>
            <a:r>
              <a:rPr lang="en-US" sz="2000" dirty="0"/>
              <a:t> (Calcium cyanide) </a:t>
            </a:r>
            <a:r>
              <a:rPr lang="ar-SA" sz="2000" dirty="0"/>
              <a:t> </a:t>
            </a:r>
            <a:r>
              <a:rPr lang="ar-SA" sz="2000" dirty="0">
                <a:solidFill>
                  <a:srgbClr val="333333"/>
                </a:solidFill>
                <a:latin typeface="inherit"/>
              </a:rPr>
              <a:t>فوسفيد الألمنيوم</a:t>
            </a:r>
            <a:endParaRPr lang="ar-SA" sz="2000" dirty="0"/>
          </a:p>
        </p:txBody>
      </p:sp>
    </p:spTree>
    <p:extLst>
      <p:ext uri="{BB962C8B-B14F-4D97-AF65-F5344CB8AC3E}">
        <p14:creationId xmlns:p14="http://schemas.microsoft.com/office/powerpoint/2010/main" val="167471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223498"/>
            <a:ext cx="3143250" cy="2381250"/>
          </a:xfrm>
          <a:prstGeom prst="rect">
            <a:avLst/>
          </a:prstGeom>
        </p:spPr>
      </p:pic>
      <p:sp>
        <p:nvSpPr>
          <p:cNvPr id="4" name="Rectangle 3"/>
          <p:cNvSpPr/>
          <p:nvPr/>
        </p:nvSpPr>
        <p:spPr>
          <a:xfrm>
            <a:off x="2574356" y="838200"/>
            <a:ext cx="3727816" cy="461665"/>
          </a:xfrm>
          <a:prstGeom prst="rect">
            <a:avLst/>
          </a:prstGeom>
        </p:spPr>
        <p:txBody>
          <a:bodyPr wrap="none">
            <a:spAutoFit/>
          </a:bodyPr>
          <a:lstStyle/>
          <a:p>
            <a:r>
              <a:rPr lang="ar-SA" sz="2400" dirty="0"/>
              <a:t>بروميد </a:t>
            </a:r>
            <a:r>
              <a:rPr lang="ar-SA" sz="2400" dirty="0" err="1"/>
              <a:t>الميثايل</a:t>
            </a:r>
            <a:r>
              <a:rPr lang="ar-SA" sz="2400" dirty="0"/>
              <a:t> </a:t>
            </a:r>
            <a:r>
              <a:rPr lang="en-US" sz="2400" dirty="0"/>
              <a:t>Methyl bromide</a:t>
            </a:r>
            <a:endParaRPr lang="ar-SA" sz="2400" dirty="0"/>
          </a:p>
        </p:txBody>
      </p:sp>
      <p:sp>
        <p:nvSpPr>
          <p:cNvPr id="5" name="Rectangle 4"/>
          <p:cNvSpPr/>
          <p:nvPr/>
        </p:nvSpPr>
        <p:spPr>
          <a:xfrm>
            <a:off x="4800600" y="1315134"/>
            <a:ext cx="1244250" cy="369332"/>
          </a:xfrm>
          <a:prstGeom prst="rect">
            <a:avLst/>
          </a:prstGeom>
        </p:spPr>
        <p:txBody>
          <a:bodyPr wrap="none">
            <a:spAutoFit/>
          </a:bodyPr>
          <a:lstStyle/>
          <a:p>
            <a:r>
              <a:rPr lang="ar-SA" b="1" dirty="0">
                <a:solidFill>
                  <a:srgbClr val="6A6A6A"/>
                </a:solidFill>
                <a:latin typeface="HelveticaNeue"/>
              </a:rPr>
              <a:t>بروميد الميثيل</a:t>
            </a:r>
            <a:endParaRPr lang="ar-SA" dirty="0"/>
          </a:p>
        </p:txBody>
      </p:sp>
      <p:sp>
        <p:nvSpPr>
          <p:cNvPr id="6" name="Rectangle 5"/>
          <p:cNvSpPr/>
          <p:nvPr/>
        </p:nvSpPr>
        <p:spPr>
          <a:xfrm>
            <a:off x="3886200" y="1828800"/>
            <a:ext cx="4572000" cy="2585323"/>
          </a:xfrm>
          <a:prstGeom prst="rect">
            <a:avLst/>
          </a:prstGeom>
        </p:spPr>
        <p:txBody>
          <a:bodyPr>
            <a:spAutoFit/>
          </a:bodyPr>
          <a:lstStyle/>
          <a:p>
            <a:r>
              <a:rPr lang="ar-SA" dirty="0">
                <a:solidFill>
                  <a:srgbClr val="000000"/>
                </a:solidFill>
                <a:latin typeface="Tajawal"/>
              </a:rPr>
              <a:t>يستخدم بروميد الميثيل على نطاق واسع كمبيد لمكافحة الحشرات الزراعية والأحياء الدقيقة في التربة </a:t>
            </a:r>
            <a:r>
              <a:rPr lang="ar-SA" dirty="0">
                <a:solidFill>
                  <a:srgbClr val="FF0000"/>
                </a:solidFill>
                <a:latin typeface="Tajawal"/>
              </a:rPr>
              <a:t>وتعقيم المناطق المغلقة مثل المباني والمخازن ومصانع الأغذية ومعالجة المنتجات الزراعية بعد الحصاد</a:t>
            </a:r>
            <a:r>
              <a:rPr lang="ar-SA" dirty="0">
                <a:solidFill>
                  <a:srgbClr val="000000"/>
                </a:solidFill>
                <a:latin typeface="Tajawal"/>
              </a:rPr>
              <a:t> مثل التمور والعنب والزبيب والمكسرات داخل غرف محكمة وقد يحقن في التربة على عمق 1- 2 قدم قبل الزراعة بمحاصيل الطماطم والفراولة للقضاء على الديدان والقواقع والفيروسات والأحياء الدقيقة ثم تغطى التربة بأغطية بلاستيكية، لا يترك الغاز آثار سامة في التربة وتستمر تأثيراته طوال موسم الزراعة</a:t>
            </a:r>
            <a:endParaRPr lang="ar-SA" dirty="0"/>
          </a:p>
        </p:txBody>
      </p:sp>
      <p:sp>
        <p:nvSpPr>
          <p:cNvPr id="7" name="Rectangle 6"/>
          <p:cNvSpPr/>
          <p:nvPr/>
        </p:nvSpPr>
        <p:spPr>
          <a:xfrm>
            <a:off x="2925682" y="5791200"/>
            <a:ext cx="3362202" cy="646331"/>
          </a:xfrm>
          <a:prstGeom prst="rect">
            <a:avLst/>
          </a:prstGeom>
        </p:spPr>
        <p:txBody>
          <a:bodyPr wrap="none">
            <a:spAutoFit/>
          </a:bodyPr>
          <a:lstStyle/>
          <a:p>
            <a:r>
              <a:rPr lang="en-US" dirty="0">
                <a:hlinkClick r:id="rId3"/>
              </a:rPr>
              <a:t>http://www.alriyadh.com/357302</a:t>
            </a:r>
            <a:endParaRPr lang="ar-SA" dirty="0"/>
          </a:p>
          <a:p>
            <a:endParaRPr lang="ar-SA" dirty="0"/>
          </a:p>
        </p:txBody>
      </p:sp>
    </p:spTree>
    <p:extLst>
      <p:ext uri="{BB962C8B-B14F-4D97-AF65-F5344CB8AC3E}">
        <p14:creationId xmlns:p14="http://schemas.microsoft.com/office/powerpoint/2010/main" val="386553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81001" y="1314449"/>
          <a:ext cx="8305800" cy="4121141"/>
        </p:xfrm>
        <a:graphic>
          <a:graphicData uri="http://schemas.openxmlformats.org/drawingml/2006/table">
            <a:tbl>
              <a:tblPr>
                <a:tableStyleId>{5C22544A-7EE6-4342-B048-85BDC9FD1C3A}</a:tableStyleId>
              </a:tblPr>
              <a:tblGrid>
                <a:gridCol w="5415793">
                  <a:extLst>
                    <a:ext uri="{9D8B030D-6E8A-4147-A177-3AD203B41FA5}">
                      <a16:colId xmlns:a16="http://schemas.microsoft.com/office/drawing/2014/main" val="20000"/>
                    </a:ext>
                  </a:extLst>
                </a:gridCol>
                <a:gridCol w="1264477">
                  <a:extLst>
                    <a:ext uri="{9D8B030D-6E8A-4147-A177-3AD203B41FA5}">
                      <a16:colId xmlns:a16="http://schemas.microsoft.com/office/drawing/2014/main" val="20001"/>
                    </a:ext>
                  </a:extLst>
                </a:gridCol>
                <a:gridCol w="1625530">
                  <a:extLst>
                    <a:ext uri="{9D8B030D-6E8A-4147-A177-3AD203B41FA5}">
                      <a16:colId xmlns:a16="http://schemas.microsoft.com/office/drawing/2014/main" val="20002"/>
                    </a:ext>
                  </a:extLst>
                </a:gridCol>
              </a:tblGrid>
              <a:tr h="184023">
                <a:tc gridSpan="3">
                  <a:txBody>
                    <a:bodyPr/>
                    <a:lstStyle/>
                    <a:p>
                      <a:pPr algn="l">
                        <a:lnSpc>
                          <a:spcPct val="115000"/>
                        </a:lnSpc>
                        <a:spcAft>
                          <a:spcPts val="0"/>
                        </a:spcAft>
                      </a:pPr>
                      <a:endParaRPr lang="en-US" sz="1100" dirty="0">
                        <a:effectLst/>
                        <a:latin typeface="Calibri"/>
                        <a:ea typeface="Calibri"/>
                        <a:cs typeface="Arial"/>
                      </a:endParaRPr>
                    </a:p>
                  </a:txBody>
                  <a:tcPr marL="68580" marR="68580" marT="0" marB="0"/>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575765">
                <a:tc>
                  <a:txBody>
                    <a:bodyPr/>
                    <a:lstStyle/>
                    <a:p>
                      <a:pPr algn="ctr">
                        <a:lnSpc>
                          <a:spcPct val="115000"/>
                        </a:lnSpc>
                        <a:spcAft>
                          <a:spcPts val="0"/>
                        </a:spcAft>
                      </a:pPr>
                      <a:r>
                        <a:rPr lang="ar-SA" sz="1400" dirty="0">
                          <a:effectLst/>
                        </a:rPr>
                        <a:t>المواضيع</a:t>
                      </a:r>
                      <a:r>
                        <a:rPr lang="en-US" sz="1400" dirty="0">
                          <a:effectLst/>
                        </a:rPr>
                        <a:t>     </a:t>
                      </a:r>
                      <a:r>
                        <a:rPr lang="ar-SA" sz="1400" dirty="0">
                          <a:effectLst/>
                        </a:rPr>
                        <a:t> </a:t>
                      </a:r>
                      <a:r>
                        <a:rPr lang="en-US" sz="800" dirty="0">
                          <a:effectLst/>
                        </a:rPr>
                        <a:t>List of Topics</a:t>
                      </a:r>
                      <a:endParaRPr lang="en-US" sz="1100" dirty="0">
                        <a:effectLst/>
                        <a:latin typeface="Calibri"/>
                        <a:ea typeface="Calibri"/>
                        <a:cs typeface="Arial"/>
                      </a:endParaRPr>
                    </a:p>
                  </a:txBody>
                  <a:tcPr marL="68580" marR="68580" marT="0" marB="0"/>
                </a:tc>
                <a:tc>
                  <a:txBody>
                    <a:bodyPr/>
                    <a:lstStyle/>
                    <a:p>
                      <a:pPr algn="ctr">
                        <a:lnSpc>
                          <a:spcPct val="115000"/>
                        </a:lnSpc>
                        <a:spcAft>
                          <a:spcPts val="0"/>
                        </a:spcAft>
                      </a:pPr>
                      <a:r>
                        <a:rPr lang="ar-SA" sz="1400" dirty="0">
                          <a:effectLst/>
                        </a:rPr>
                        <a:t>عدد الاسابيع </a:t>
                      </a:r>
                      <a:r>
                        <a:rPr lang="en-US" sz="1100" dirty="0">
                          <a:effectLst/>
                        </a:rPr>
                        <a:t>No. of</a:t>
                      </a:r>
                      <a:endParaRPr lang="en-US" sz="1400" dirty="0">
                        <a:effectLst/>
                      </a:endParaRPr>
                    </a:p>
                    <a:p>
                      <a:pPr algn="ctr">
                        <a:lnSpc>
                          <a:spcPct val="115000"/>
                        </a:lnSpc>
                        <a:spcAft>
                          <a:spcPts val="0"/>
                        </a:spcAft>
                      </a:pPr>
                      <a:r>
                        <a:rPr lang="en-US" sz="1100" dirty="0">
                          <a:effectLst/>
                        </a:rPr>
                        <a:t>Weeks</a:t>
                      </a:r>
                      <a:endParaRPr lang="en-US" sz="1400" dirty="0">
                        <a:effectLst/>
                        <a:latin typeface="Calibri"/>
                        <a:ea typeface="Calibri"/>
                        <a:cs typeface="Arial"/>
                      </a:endParaRPr>
                    </a:p>
                  </a:txBody>
                  <a:tcPr marL="68580" marR="68580" marT="0" marB="0"/>
                </a:tc>
                <a:tc>
                  <a:txBody>
                    <a:bodyPr/>
                    <a:lstStyle/>
                    <a:p>
                      <a:pPr algn="ctr">
                        <a:lnSpc>
                          <a:spcPct val="115000"/>
                        </a:lnSpc>
                        <a:spcAft>
                          <a:spcPts val="0"/>
                        </a:spcAft>
                      </a:pPr>
                      <a:r>
                        <a:rPr lang="en-US" sz="1100" baseline="0" dirty="0">
                          <a:effectLst/>
                        </a:rPr>
                        <a:t> </a:t>
                      </a:r>
                      <a:r>
                        <a:rPr lang="en-US" sz="1100" dirty="0">
                          <a:effectLst/>
                        </a:rPr>
                        <a:t>Contact hour</a:t>
                      </a:r>
                      <a:r>
                        <a:rPr lang="en-US" sz="1400" dirty="0">
                          <a:effectLst/>
                        </a:rPr>
                        <a:t>s</a:t>
                      </a:r>
                      <a:endParaRPr lang="ar-SA" sz="1400" dirty="0">
                        <a:effectLst/>
                      </a:endParaRPr>
                    </a:p>
                    <a:p>
                      <a:pPr algn="ctr">
                        <a:lnSpc>
                          <a:spcPct val="115000"/>
                        </a:lnSpc>
                        <a:spcAft>
                          <a:spcPts val="0"/>
                        </a:spcAft>
                      </a:pPr>
                      <a:r>
                        <a:rPr lang="ar-SA" sz="1400" dirty="0">
                          <a:effectLst/>
                          <a:latin typeface="Calibri"/>
                          <a:ea typeface="Calibri"/>
                          <a:cs typeface="Arial"/>
                        </a:rPr>
                        <a:t>الساعات</a:t>
                      </a:r>
                      <a:endParaRPr lang="en-US" sz="14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671725">
                <a:tc>
                  <a:txBody>
                    <a:bodyPr/>
                    <a:lstStyle/>
                    <a:p>
                      <a:pPr algn="l">
                        <a:lnSpc>
                          <a:spcPct val="115000"/>
                        </a:lnSpc>
                        <a:spcAft>
                          <a:spcPts val="0"/>
                        </a:spcAft>
                      </a:pPr>
                      <a:r>
                        <a:rPr lang="en-US" sz="800" dirty="0">
                          <a:effectLst/>
                        </a:rPr>
                        <a:t>Review and recognize different kind of losses in harvesting، transporting، distribution، storage، milling، silos، and food preparing</a:t>
                      </a:r>
                      <a:endParaRPr lang="ar-SA" sz="800" dirty="0">
                        <a:effectLst/>
                      </a:endParaRPr>
                    </a:p>
                    <a:p>
                      <a:pPr algn="r">
                        <a:lnSpc>
                          <a:spcPct val="115000"/>
                        </a:lnSpc>
                        <a:spcAft>
                          <a:spcPts val="0"/>
                        </a:spcAft>
                      </a:pPr>
                      <a:r>
                        <a:rPr lang="ar-SA" sz="1200" dirty="0">
                          <a:effectLst/>
                        </a:rPr>
                        <a:t>الفقد في الحصاد والنقل والتوزيع</a:t>
                      </a:r>
                      <a:r>
                        <a:rPr lang="ar-SA" sz="1200" baseline="0" dirty="0">
                          <a:effectLst/>
                        </a:rPr>
                        <a:t> في المخازن والصوامع وفي اعداد الاطعمة</a:t>
                      </a:r>
                      <a:r>
                        <a:rPr lang="en-US" sz="1200" dirty="0">
                          <a:effectLst/>
                        </a:rPr>
                        <a:t> </a:t>
                      </a:r>
                      <a:endParaRPr lang="en-US" sz="1500" dirty="0">
                        <a:effectLst/>
                      </a:endParaRPr>
                    </a:p>
                    <a:p>
                      <a:pPr algn="l">
                        <a:lnSpc>
                          <a:spcPct val="115000"/>
                        </a:lnSpc>
                        <a:spcAft>
                          <a:spcPts val="0"/>
                        </a:spcAft>
                      </a:pPr>
                      <a:r>
                        <a:rPr lang="en-US" sz="800" dirty="0">
                          <a:effectLst/>
                        </a:rPr>
                        <a:t> </a:t>
                      </a:r>
                      <a:endParaRPr lang="en-US" sz="1100" dirty="0">
                        <a:effectLst/>
                        <a:latin typeface="Calibri"/>
                        <a:ea typeface="Calibri"/>
                        <a:cs typeface="Arial"/>
                      </a:endParaRPr>
                    </a:p>
                  </a:txBody>
                  <a:tcPr marL="68580" marR="68580" marT="0" marB="0"/>
                </a:tc>
                <a:tc>
                  <a:txBody>
                    <a:bodyPr/>
                    <a:lstStyle/>
                    <a:p>
                      <a:pPr algn="ctr">
                        <a:lnSpc>
                          <a:spcPct val="115000"/>
                        </a:lnSpc>
                        <a:spcAft>
                          <a:spcPts val="0"/>
                        </a:spcAft>
                      </a:pPr>
                      <a:r>
                        <a:rPr lang="en-US" sz="1200" dirty="0">
                          <a:effectLst/>
                        </a:rPr>
                        <a:t> </a:t>
                      </a:r>
                      <a:endParaRPr lang="en-US" sz="1500" dirty="0">
                        <a:effectLst/>
                      </a:endParaRPr>
                    </a:p>
                    <a:p>
                      <a:pPr algn="ctr">
                        <a:lnSpc>
                          <a:spcPct val="115000"/>
                        </a:lnSpc>
                        <a:spcAft>
                          <a:spcPts val="0"/>
                        </a:spcAft>
                      </a:pPr>
                      <a:r>
                        <a:rPr lang="en-US" sz="1200" dirty="0">
                          <a:effectLst/>
                        </a:rPr>
                        <a:t>1</a:t>
                      </a:r>
                      <a:endParaRPr lang="en-US" sz="1500" dirty="0">
                        <a:effectLst/>
                        <a:latin typeface="Calibri"/>
                        <a:ea typeface="Calibri"/>
                        <a:cs typeface="Arial"/>
                      </a:endParaRPr>
                    </a:p>
                  </a:txBody>
                  <a:tcPr marL="68580" marR="68580" marT="0" marB="0"/>
                </a:tc>
                <a:tc>
                  <a:txBody>
                    <a:bodyPr/>
                    <a:lstStyle/>
                    <a:p>
                      <a:pPr algn="ctr">
                        <a:lnSpc>
                          <a:spcPct val="115000"/>
                        </a:lnSpc>
                        <a:spcAft>
                          <a:spcPts val="0"/>
                        </a:spcAft>
                      </a:pPr>
                      <a:r>
                        <a:rPr lang="en-US" sz="1200" dirty="0">
                          <a:effectLst/>
                        </a:rPr>
                        <a:t> </a:t>
                      </a:r>
                      <a:endParaRPr lang="en-US" sz="1500" dirty="0">
                        <a:effectLst/>
                      </a:endParaRPr>
                    </a:p>
                    <a:p>
                      <a:pPr algn="ctr">
                        <a:lnSpc>
                          <a:spcPct val="115000"/>
                        </a:lnSpc>
                        <a:spcAft>
                          <a:spcPts val="0"/>
                        </a:spcAft>
                      </a:pPr>
                      <a:r>
                        <a:rPr lang="en-US" sz="1200" dirty="0">
                          <a:effectLst/>
                        </a:rPr>
                        <a:t>3</a:t>
                      </a:r>
                      <a:endParaRPr lang="en-US" sz="15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683514">
                <a:tc>
                  <a:txBody>
                    <a:bodyPr/>
                    <a:lstStyle/>
                    <a:p>
                      <a:pPr algn="l">
                        <a:lnSpc>
                          <a:spcPct val="115000"/>
                        </a:lnSpc>
                        <a:spcAft>
                          <a:spcPts val="0"/>
                        </a:spcAft>
                      </a:pPr>
                      <a:r>
                        <a:rPr lang="en-US" sz="800" dirty="0">
                          <a:effectLst/>
                        </a:rPr>
                        <a:t>Know and recognize inspection and sampling and factors affecting grain storage </a:t>
                      </a:r>
                      <a:endParaRPr lang="ar-SA" sz="800" dirty="0">
                        <a:effectLst/>
                      </a:endParaRPr>
                    </a:p>
                    <a:p>
                      <a:pPr algn="r">
                        <a:lnSpc>
                          <a:spcPct val="115000"/>
                        </a:lnSpc>
                        <a:spcAft>
                          <a:spcPts val="0"/>
                        </a:spcAft>
                      </a:pPr>
                      <a:r>
                        <a:rPr lang="ar-SA" sz="1200" b="0" dirty="0">
                          <a:solidFill>
                            <a:schemeClr val="tx1"/>
                          </a:solidFill>
                          <a:effectLst/>
                        </a:rPr>
                        <a:t>الفحص واخذ العينات والعوامل</a:t>
                      </a:r>
                      <a:r>
                        <a:rPr lang="ar-SA" sz="1200" b="0" baseline="0" dirty="0">
                          <a:solidFill>
                            <a:schemeClr val="tx1"/>
                          </a:solidFill>
                          <a:effectLst/>
                        </a:rPr>
                        <a:t> التي تؤثر على تخزين الحبوب</a:t>
                      </a:r>
                      <a:endParaRPr lang="en-US" sz="1500" b="0" dirty="0">
                        <a:solidFill>
                          <a:schemeClr val="tx1"/>
                        </a:solidFill>
                        <a:effectLst/>
                      </a:endParaRPr>
                    </a:p>
                    <a:p>
                      <a:pPr algn="l">
                        <a:lnSpc>
                          <a:spcPct val="115000"/>
                        </a:lnSpc>
                        <a:spcAft>
                          <a:spcPts val="0"/>
                        </a:spcAft>
                      </a:pPr>
                      <a:r>
                        <a:rPr lang="en-US" sz="800" dirty="0">
                          <a:effectLst/>
                        </a:rPr>
                        <a:t> </a:t>
                      </a:r>
                      <a:endParaRPr lang="en-US" sz="11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200" dirty="0">
                        <a:effectLst/>
                      </a:endParaRPr>
                    </a:p>
                    <a:p>
                      <a:pPr algn="ctr">
                        <a:lnSpc>
                          <a:spcPct val="115000"/>
                        </a:lnSpc>
                        <a:spcAft>
                          <a:spcPts val="0"/>
                        </a:spcAft>
                      </a:pPr>
                      <a:r>
                        <a:rPr lang="en-US" sz="1200" dirty="0">
                          <a:effectLst/>
                        </a:rPr>
                        <a:t>2</a:t>
                      </a:r>
                      <a:endParaRPr lang="en-US" sz="1500" dirty="0">
                        <a:effectLst/>
                      </a:endParaRPr>
                    </a:p>
                    <a:p>
                      <a:pPr algn="ctr">
                        <a:lnSpc>
                          <a:spcPct val="115000"/>
                        </a:lnSpc>
                        <a:spcAft>
                          <a:spcPts val="0"/>
                        </a:spcAft>
                      </a:pPr>
                      <a:r>
                        <a:rPr lang="en-US" sz="1200" dirty="0">
                          <a:effectLst/>
                        </a:rPr>
                        <a:t> </a:t>
                      </a:r>
                      <a:endParaRPr lang="en-US" sz="1500" dirty="0">
                        <a:effectLst/>
                        <a:latin typeface="Calibri"/>
                        <a:ea typeface="Calibri"/>
                        <a:cs typeface="Arial"/>
                      </a:endParaRPr>
                    </a:p>
                  </a:txBody>
                  <a:tcPr marL="68580" marR="68580" marT="0" marB="0"/>
                </a:tc>
                <a:tc>
                  <a:txBody>
                    <a:bodyPr/>
                    <a:lstStyle/>
                    <a:p>
                      <a:pPr algn="ctr">
                        <a:lnSpc>
                          <a:spcPct val="115000"/>
                        </a:lnSpc>
                        <a:spcAft>
                          <a:spcPts val="0"/>
                        </a:spcAft>
                      </a:pPr>
                      <a:r>
                        <a:rPr lang="en-US" sz="1200" dirty="0">
                          <a:effectLst/>
                        </a:rPr>
                        <a:t>6</a:t>
                      </a:r>
                      <a:endParaRPr lang="ar-SA" sz="1200" dirty="0">
                        <a:effectLst/>
                      </a:endParaRPr>
                    </a:p>
                    <a:p>
                      <a:pPr algn="ctr">
                        <a:lnSpc>
                          <a:spcPct val="115000"/>
                        </a:lnSpc>
                        <a:spcAft>
                          <a:spcPts val="0"/>
                        </a:spcAft>
                      </a:pPr>
                      <a:endParaRPr lang="en-US" sz="1500" dirty="0">
                        <a:effectLst/>
                      </a:endParaRPr>
                    </a:p>
                    <a:p>
                      <a:pPr algn="ctr">
                        <a:lnSpc>
                          <a:spcPct val="115000"/>
                        </a:lnSpc>
                        <a:spcAft>
                          <a:spcPts val="0"/>
                        </a:spcAft>
                      </a:pPr>
                      <a:r>
                        <a:rPr lang="en-US" sz="1200" dirty="0">
                          <a:effectLst/>
                        </a:rPr>
                        <a:t> </a:t>
                      </a:r>
                      <a:endParaRPr lang="en-US" sz="15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683514">
                <a:tc>
                  <a:txBody>
                    <a:bodyPr/>
                    <a:lstStyle/>
                    <a:p>
                      <a:pPr algn="l">
                        <a:lnSpc>
                          <a:spcPct val="115000"/>
                        </a:lnSpc>
                        <a:spcAft>
                          <a:spcPts val="0"/>
                        </a:spcAft>
                      </a:pPr>
                      <a:r>
                        <a:rPr lang="en-US" sz="800" dirty="0">
                          <a:effectLst/>
                        </a:rPr>
                        <a:t>Recognize and describe identification of stored food insect pests (polyphagous، dates، grain، legume)</a:t>
                      </a:r>
                      <a:endParaRPr lang="en-US" sz="1100" dirty="0">
                        <a:effectLst/>
                      </a:endParaRPr>
                    </a:p>
                    <a:p>
                      <a:pPr algn="r">
                        <a:lnSpc>
                          <a:spcPct val="115000"/>
                        </a:lnSpc>
                        <a:spcAft>
                          <a:spcPts val="0"/>
                        </a:spcAft>
                      </a:pPr>
                      <a:r>
                        <a:rPr lang="ar-SA" sz="1200" b="0" dirty="0">
                          <a:solidFill>
                            <a:schemeClr val="tx1"/>
                          </a:solidFill>
                          <a:effectLst/>
                        </a:rPr>
                        <a:t>الحشرات</a:t>
                      </a:r>
                      <a:r>
                        <a:rPr lang="ar-SA" sz="1200" b="0" baseline="0" dirty="0">
                          <a:solidFill>
                            <a:schemeClr val="tx1"/>
                          </a:solidFill>
                          <a:effectLst/>
                        </a:rPr>
                        <a:t> الني تصيب المواد الغذائية المخزونة</a:t>
                      </a:r>
                      <a:r>
                        <a:rPr lang="en-US" sz="800" b="1" dirty="0">
                          <a:solidFill>
                            <a:srgbClr val="FF0000"/>
                          </a:solidFill>
                          <a:effectLst/>
                        </a:rPr>
                        <a:t> </a:t>
                      </a:r>
                      <a:endParaRPr lang="en-US" sz="1100" b="1" dirty="0">
                        <a:solidFill>
                          <a:srgbClr val="FF0000"/>
                        </a:solidFill>
                        <a:effectLst/>
                        <a:latin typeface="Calibri"/>
                        <a:ea typeface="Calibri"/>
                        <a:cs typeface="Arial"/>
                      </a:endParaRPr>
                    </a:p>
                  </a:txBody>
                  <a:tcPr marL="68580" marR="68580" marT="0" marB="0"/>
                </a:tc>
                <a:tc>
                  <a:txBody>
                    <a:bodyPr/>
                    <a:lstStyle/>
                    <a:p>
                      <a:pPr algn="ctr">
                        <a:lnSpc>
                          <a:spcPct val="115000"/>
                        </a:lnSpc>
                        <a:spcAft>
                          <a:spcPts val="0"/>
                        </a:spcAft>
                      </a:pPr>
                      <a:endParaRPr lang="ar-SA" sz="1200" dirty="0">
                        <a:effectLst/>
                      </a:endParaRPr>
                    </a:p>
                    <a:p>
                      <a:pPr algn="ctr">
                        <a:lnSpc>
                          <a:spcPct val="115000"/>
                        </a:lnSpc>
                        <a:spcAft>
                          <a:spcPts val="0"/>
                        </a:spcAft>
                      </a:pPr>
                      <a:r>
                        <a:rPr lang="en-US" sz="1200" dirty="0">
                          <a:effectLst/>
                        </a:rPr>
                        <a:t>7</a:t>
                      </a:r>
                      <a:endParaRPr lang="ar-SA" sz="1200" dirty="0">
                        <a:effectLst/>
                      </a:endParaRPr>
                    </a:p>
                    <a:p>
                      <a:pPr algn="ctr">
                        <a:lnSpc>
                          <a:spcPct val="115000"/>
                        </a:lnSpc>
                        <a:spcAft>
                          <a:spcPts val="0"/>
                        </a:spcAft>
                      </a:pPr>
                      <a:endParaRPr lang="en-US" sz="15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200" dirty="0">
                        <a:effectLst/>
                      </a:endParaRPr>
                    </a:p>
                    <a:p>
                      <a:pPr algn="ctr">
                        <a:lnSpc>
                          <a:spcPct val="115000"/>
                        </a:lnSpc>
                        <a:spcAft>
                          <a:spcPts val="0"/>
                        </a:spcAft>
                      </a:pPr>
                      <a:r>
                        <a:rPr lang="en-US" sz="1200" dirty="0">
                          <a:effectLst/>
                        </a:rPr>
                        <a:t>21</a:t>
                      </a:r>
                      <a:endParaRPr lang="en-US" sz="15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420624">
                <a:tc>
                  <a:txBody>
                    <a:bodyPr/>
                    <a:lstStyle/>
                    <a:p>
                      <a:pPr algn="l">
                        <a:lnSpc>
                          <a:spcPct val="115000"/>
                        </a:lnSpc>
                        <a:spcAft>
                          <a:spcPts val="0"/>
                        </a:spcAft>
                      </a:pPr>
                      <a:r>
                        <a:rPr lang="en-US" sz="800" dirty="0">
                          <a:effectLst/>
                        </a:rPr>
                        <a:t>Clothes and dry wood stored product insect pests</a:t>
                      </a:r>
                      <a:endParaRPr lang="ar-SA" sz="800" dirty="0">
                        <a:effectLst/>
                      </a:endParaRPr>
                    </a:p>
                    <a:p>
                      <a:pPr algn="r">
                        <a:lnSpc>
                          <a:spcPct val="115000"/>
                        </a:lnSpc>
                        <a:spcAft>
                          <a:spcPts val="0"/>
                        </a:spcAft>
                      </a:pPr>
                      <a:r>
                        <a:rPr lang="ar-SA" sz="1200" dirty="0">
                          <a:solidFill>
                            <a:schemeClr val="tx1"/>
                          </a:solidFill>
                          <a:effectLst/>
                          <a:latin typeface="Calibri"/>
                          <a:ea typeface="Calibri"/>
                          <a:cs typeface="Arial"/>
                        </a:rPr>
                        <a:t>الحشرات التي تصيب الملابس والاخشاب</a:t>
                      </a:r>
                      <a:endParaRPr lang="en-US" sz="1500" dirty="0">
                        <a:solidFill>
                          <a:schemeClr val="tx1"/>
                        </a:solidFill>
                        <a:effectLst/>
                        <a:latin typeface="Calibri"/>
                        <a:ea typeface="Calibri"/>
                        <a:cs typeface="Arial"/>
                      </a:endParaRPr>
                    </a:p>
                  </a:txBody>
                  <a:tcPr marL="68580" marR="68580" marT="0" marB="0"/>
                </a:tc>
                <a:tc>
                  <a:txBody>
                    <a:bodyPr/>
                    <a:lstStyle/>
                    <a:p>
                      <a:pPr algn="ctr">
                        <a:lnSpc>
                          <a:spcPct val="115000"/>
                        </a:lnSpc>
                        <a:spcAft>
                          <a:spcPts val="0"/>
                        </a:spcAft>
                      </a:pPr>
                      <a:endParaRPr lang="ar-SA" sz="1200" dirty="0">
                        <a:effectLst/>
                      </a:endParaRPr>
                    </a:p>
                    <a:p>
                      <a:pPr algn="ctr">
                        <a:lnSpc>
                          <a:spcPct val="115000"/>
                        </a:lnSpc>
                        <a:spcAft>
                          <a:spcPts val="0"/>
                        </a:spcAft>
                      </a:pPr>
                      <a:r>
                        <a:rPr lang="en-US" sz="1200" dirty="0">
                          <a:effectLst/>
                        </a:rPr>
                        <a:t>1</a:t>
                      </a:r>
                      <a:endParaRPr lang="en-US" sz="15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200" dirty="0">
                        <a:effectLst/>
                      </a:endParaRPr>
                    </a:p>
                    <a:p>
                      <a:pPr algn="ctr">
                        <a:lnSpc>
                          <a:spcPct val="115000"/>
                        </a:lnSpc>
                        <a:spcAft>
                          <a:spcPts val="0"/>
                        </a:spcAft>
                      </a:pPr>
                      <a:r>
                        <a:rPr lang="en-US" sz="1200" dirty="0">
                          <a:effectLst/>
                        </a:rPr>
                        <a:t>3</a:t>
                      </a:r>
                      <a:endParaRPr lang="en-US" sz="1500" dirty="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683514">
                <a:tc>
                  <a:txBody>
                    <a:bodyPr/>
                    <a:lstStyle/>
                    <a:p>
                      <a:pPr algn="l">
                        <a:lnSpc>
                          <a:spcPct val="115000"/>
                        </a:lnSpc>
                        <a:spcAft>
                          <a:spcPts val="0"/>
                        </a:spcAft>
                      </a:pPr>
                      <a:r>
                        <a:rPr lang="en-US" sz="800" dirty="0">
                          <a:effectLst/>
                        </a:rPr>
                        <a:t>Know and apply control of stored grain and stored products pests (physical، pheromones and chemical)</a:t>
                      </a:r>
                      <a:endParaRPr lang="en-US" sz="1100" dirty="0">
                        <a:effectLst/>
                      </a:endParaRPr>
                    </a:p>
                    <a:p>
                      <a:pPr algn="r">
                        <a:lnSpc>
                          <a:spcPct val="115000"/>
                        </a:lnSpc>
                        <a:spcAft>
                          <a:spcPts val="0"/>
                        </a:spcAft>
                      </a:pPr>
                      <a:r>
                        <a:rPr lang="ar-SA" sz="1200" dirty="0">
                          <a:solidFill>
                            <a:srgbClr val="FF0000"/>
                          </a:solidFill>
                          <a:effectLst/>
                        </a:rPr>
                        <a:t>المكافحة للافات التي تصيب المواد المخزونة (الفيزيائية، الفيرمونات، الكيمائية</a:t>
                      </a:r>
                      <a:r>
                        <a:rPr lang="ar-SA" sz="800" dirty="0">
                          <a:solidFill>
                            <a:srgbClr val="FF0000"/>
                          </a:solidFill>
                          <a:effectLst/>
                        </a:rPr>
                        <a:t>)</a:t>
                      </a:r>
                      <a:r>
                        <a:rPr lang="en-US" sz="800" dirty="0">
                          <a:solidFill>
                            <a:srgbClr val="FF0000"/>
                          </a:solidFill>
                          <a:effectLst/>
                        </a:rPr>
                        <a:t> </a:t>
                      </a:r>
                      <a:endParaRPr lang="en-US" sz="1100" dirty="0">
                        <a:solidFill>
                          <a:srgbClr val="FF0000"/>
                        </a:solidFill>
                        <a:effectLst/>
                        <a:latin typeface="Calibri"/>
                        <a:ea typeface="Calibri"/>
                        <a:cs typeface="Arial"/>
                      </a:endParaRPr>
                    </a:p>
                  </a:txBody>
                  <a:tcPr marL="68580" marR="68580" marT="0" marB="0"/>
                </a:tc>
                <a:tc>
                  <a:txBody>
                    <a:bodyPr/>
                    <a:lstStyle/>
                    <a:p>
                      <a:pPr algn="ctr">
                        <a:lnSpc>
                          <a:spcPct val="115000"/>
                        </a:lnSpc>
                        <a:spcAft>
                          <a:spcPts val="0"/>
                        </a:spcAft>
                      </a:pPr>
                      <a:endParaRPr lang="ar-SA" sz="1200" dirty="0">
                        <a:effectLst/>
                      </a:endParaRPr>
                    </a:p>
                    <a:p>
                      <a:pPr algn="ctr">
                        <a:lnSpc>
                          <a:spcPct val="115000"/>
                        </a:lnSpc>
                        <a:spcAft>
                          <a:spcPts val="0"/>
                        </a:spcAft>
                      </a:pPr>
                      <a:r>
                        <a:rPr lang="en-US" sz="1200" dirty="0">
                          <a:effectLst/>
                        </a:rPr>
                        <a:t>4</a:t>
                      </a:r>
                    </a:p>
                    <a:p>
                      <a:pPr algn="ctr">
                        <a:lnSpc>
                          <a:spcPct val="115000"/>
                        </a:lnSpc>
                        <a:spcAft>
                          <a:spcPts val="0"/>
                        </a:spcAft>
                      </a:pPr>
                      <a:endParaRPr lang="en-US" sz="1500" dirty="0">
                        <a:effectLst/>
                        <a:latin typeface="Calibri"/>
                        <a:ea typeface="Calibri"/>
                        <a:cs typeface="Arial"/>
                      </a:endParaRPr>
                    </a:p>
                  </a:txBody>
                  <a:tcPr marL="68580" marR="68580" marT="0" marB="0"/>
                </a:tc>
                <a:tc>
                  <a:txBody>
                    <a:bodyPr/>
                    <a:lstStyle/>
                    <a:p>
                      <a:pPr algn="ctr">
                        <a:lnSpc>
                          <a:spcPct val="115000"/>
                        </a:lnSpc>
                        <a:spcAft>
                          <a:spcPts val="0"/>
                        </a:spcAft>
                      </a:pPr>
                      <a:endParaRPr lang="ar-SA" sz="1200" dirty="0">
                        <a:effectLst/>
                      </a:endParaRPr>
                    </a:p>
                    <a:p>
                      <a:pPr algn="ctr">
                        <a:lnSpc>
                          <a:spcPct val="115000"/>
                        </a:lnSpc>
                        <a:spcAft>
                          <a:spcPts val="0"/>
                        </a:spcAft>
                      </a:pPr>
                      <a:r>
                        <a:rPr lang="en-US" sz="1200" dirty="0">
                          <a:effectLst/>
                        </a:rPr>
                        <a:t>12</a:t>
                      </a:r>
                      <a:endParaRPr lang="en-US" sz="1500" dirty="0">
                        <a:effectLst/>
                        <a:latin typeface="Calibri"/>
                        <a:ea typeface="Calibri"/>
                        <a:cs typeface="Arial"/>
                      </a:endParaRPr>
                    </a:p>
                  </a:txBody>
                  <a:tcPr marL="68580" marR="68580" marT="0" marB="0"/>
                </a:tc>
                <a:extLst>
                  <a:ext uri="{0D108BD9-81ED-4DB2-BD59-A6C34878D82A}">
                    <a16:rowId xmlns:a16="http://schemas.microsoft.com/office/drawing/2014/main" val="10006"/>
                  </a:ext>
                </a:extLst>
              </a:tr>
              <a:tr h="218462">
                <a:tc>
                  <a:txBody>
                    <a:bodyPr/>
                    <a:lstStyle/>
                    <a:p>
                      <a:pPr algn="l">
                        <a:lnSpc>
                          <a:spcPct val="115000"/>
                        </a:lnSpc>
                        <a:spcAft>
                          <a:spcPts val="0"/>
                        </a:spcAft>
                      </a:pPr>
                      <a:r>
                        <a:rPr lang="en-US" sz="800" dirty="0">
                          <a:effectLst/>
                        </a:rPr>
                        <a:t> </a:t>
                      </a:r>
                      <a:endParaRPr lang="en-US" sz="1100" dirty="0">
                        <a:effectLst/>
                        <a:latin typeface="Calibri"/>
                        <a:ea typeface="Calibri"/>
                        <a:cs typeface="Arial"/>
                      </a:endParaRPr>
                    </a:p>
                  </a:txBody>
                  <a:tcPr marL="68580" marR="68580" marT="0" marB="0"/>
                </a:tc>
                <a:tc>
                  <a:txBody>
                    <a:bodyPr/>
                    <a:lstStyle/>
                    <a:p>
                      <a:pPr algn="ctr">
                        <a:lnSpc>
                          <a:spcPct val="115000"/>
                        </a:lnSpc>
                        <a:spcAft>
                          <a:spcPts val="0"/>
                        </a:spcAft>
                      </a:pPr>
                      <a:r>
                        <a:rPr lang="en-US" sz="1200" dirty="0">
                          <a:effectLst/>
                        </a:rPr>
                        <a:t>15</a:t>
                      </a:r>
                      <a:endParaRPr lang="en-US" sz="1500" dirty="0">
                        <a:effectLst/>
                        <a:latin typeface="Calibri"/>
                        <a:ea typeface="Calibri"/>
                        <a:cs typeface="Arial"/>
                      </a:endParaRPr>
                    </a:p>
                  </a:txBody>
                  <a:tcPr marL="68580" marR="68580" marT="0" marB="0"/>
                </a:tc>
                <a:tc>
                  <a:txBody>
                    <a:bodyPr/>
                    <a:lstStyle/>
                    <a:p>
                      <a:pPr algn="ctr">
                        <a:lnSpc>
                          <a:spcPct val="115000"/>
                        </a:lnSpc>
                        <a:spcAft>
                          <a:spcPts val="0"/>
                        </a:spcAft>
                      </a:pPr>
                      <a:r>
                        <a:rPr lang="en-US" sz="1200" dirty="0">
                          <a:effectLst/>
                        </a:rPr>
                        <a:t>45</a:t>
                      </a:r>
                      <a:endParaRPr lang="en-US" sz="1500" dirty="0">
                        <a:effectLst/>
                        <a:latin typeface="Calibri"/>
                        <a:ea typeface="Calibri"/>
                        <a:cs typeface="Arial"/>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6742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74838"/>
            <a:ext cx="7848600" cy="1477328"/>
          </a:xfrm>
          <a:prstGeom prst="rect">
            <a:avLst/>
          </a:prstGeom>
        </p:spPr>
        <p:txBody>
          <a:bodyPr wrap="square">
            <a:spAutoFit/>
          </a:bodyPr>
          <a:lstStyle/>
          <a:p>
            <a:r>
              <a:rPr lang="ar-SA" dirty="0">
                <a:solidFill>
                  <a:srgbClr val="222222"/>
                </a:solidFill>
                <a:latin typeface="Arial" panose="020B0604020202020204" pitchFamily="34" charset="0"/>
              </a:rPr>
              <a:t>في عام 1999 استُخدم ما يقدر ب 71</a:t>
            </a:r>
            <a:r>
              <a:rPr lang="ar-SA" baseline="-25000" dirty="0">
                <a:solidFill>
                  <a:srgbClr val="222222"/>
                </a:solidFill>
                <a:latin typeface="Arial" panose="020B0604020202020204" pitchFamily="34" charset="0"/>
              </a:rPr>
              <a:t>،</a:t>
            </a:r>
            <a:r>
              <a:rPr lang="ar-SA" dirty="0">
                <a:solidFill>
                  <a:srgbClr val="222222"/>
                </a:solidFill>
                <a:latin typeface="Arial" panose="020B0604020202020204" pitchFamily="34" charset="0"/>
              </a:rPr>
              <a:t>500 </a:t>
            </a:r>
            <a:r>
              <a:rPr lang="ar-SA" dirty="0">
                <a:solidFill>
                  <a:srgbClr val="0645AD"/>
                </a:solidFill>
                <a:latin typeface="Arial" panose="020B0604020202020204" pitchFamily="34" charset="0"/>
                <a:hlinkClick r:id="rId2" tooltip="طن"/>
              </a:rPr>
              <a:t>طن</a:t>
            </a:r>
            <a:r>
              <a:rPr lang="ar-SA" dirty="0">
                <a:solidFill>
                  <a:srgbClr val="222222"/>
                </a:solidFill>
                <a:latin typeface="Arial" panose="020B0604020202020204" pitchFamily="34" charset="0"/>
              </a:rPr>
              <a:t> من بروميد الميثيل المصنع سنوياً في جميع انحاء العالم.97% منه يستخدم لأغراض التبخير وذلك للتعقيم والتخلص من الآفات. في حين يستخدم 3% مصانع  لتصنيع منتجات أخرى. وعلاوة على ذلك 75% من الإستهلاك يحدث في الدول المتقدمة وعلى رأسها الولايات المتحدة (43%) وأوروبا (24٪) وآسيا والشرق الأوسط 24٪ في حين أن أمريكا اللاتينية وأفريقيا لديها أدنى معدلات الاستهلاك بنسبة 9٪. </a:t>
            </a:r>
            <a:endParaRPr lang="ar-SA" dirty="0"/>
          </a:p>
        </p:txBody>
      </p:sp>
      <p:sp>
        <p:nvSpPr>
          <p:cNvPr id="3" name="Rectangle 2"/>
          <p:cNvSpPr/>
          <p:nvPr/>
        </p:nvSpPr>
        <p:spPr>
          <a:xfrm>
            <a:off x="1295337" y="4953000"/>
            <a:ext cx="4008212" cy="646331"/>
          </a:xfrm>
          <a:prstGeom prst="rect">
            <a:avLst/>
          </a:prstGeom>
        </p:spPr>
        <p:txBody>
          <a:bodyPr wrap="none">
            <a:spAutoFit/>
          </a:bodyPr>
          <a:lstStyle/>
          <a:p>
            <a:r>
              <a:rPr lang="en-US" dirty="0">
                <a:hlinkClick r:id="rId3"/>
              </a:rPr>
              <a:t>https://ar.wikipedia.org/wiki/</a:t>
            </a:r>
            <a:r>
              <a:rPr lang="ar-SA" dirty="0" err="1">
                <a:hlinkClick r:id="rId3"/>
              </a:rPr>
              <a:t>برومو_الميثان</a:t>
            </a:r>
            <a:endParaRPr lang="ar-SA" dirty="0"/>
          </a:p>
          <a:p>
            <a:endParaRPr lang="ar-SA" dirty="0"/>
          </a:p>
        </p:txBody>
      </p:sp>
      <p:sp>
        <p:nvSpPr>
          <p:cNvPr id="4" name="Rectangle 3"/>
          <p:cNvSpPr/>
          <p:nvPr/>
        </p:nvSpPr>
        <p:spPr>
          <a:xfrm>
            <a:off x="2574356" y="838200"/>
            <a:ext cx="3727816" cy="461665"/>
          </a:xfrm>
          <a:prstGeom prst="rect">
            <a:avLst/>
          </a:prstGeom>
        </p:spPr>
        <p:txBody>
          <a:bodyPr wrap="none">
            <a:spAutoFit/>
          </a:bodyPr>
          <a:lstStyle/>
          <a:p>
            <a:r>
              <a:rPr lang="ar-SA" sz="2400" dirty="0"/>
              <a:t>بروميد </a:t>
            </a:r>
            <a:r>
              <a:rPr lang="ar-SA" sz="2400" dirty="0" err="1"/>
              <a:t>الميثايل</a:t>
            </a:r>
            <a:r>
              <a:rPr lang="ar-SA" sz="2400" dirty="0"/>
              <a:t> </a:t>
            </a:r>
            <a:r>
              <a:rPr lang="en-US" sz="2400" dirty="0"/>
              <a:t>Methyl bromide</a:t>
            </a:r>
            <a:endParaRPr lang="ar-SA" sz="2400" dirty="0"/>
          </a:p>
        </p:txBody>
      </p:sp>
    </p:spTree>
    <p:extLst>
      <p:ext uri="{BB962C8B-B14F-4D97-AF65-F5344CB8AC3E}">
        <p14:creationId xmlns:p14="http://schemas.microsoft.com/office/powerpoint/2010/main" val="116984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924800" cy="1569660"/>
          </a:xfrm>
          <a:prstGeom prst="rect">
            <a:avLst/>
          </a:prstGeom>
        </p:spPr>
        <p:txBody>
          <a:bodyPr wrap="square">
            <a:spAutoFit/>
          </a:bodyPr>
          <a:lstStyle/>
          <a:p>
            <a:pPr algn="l" rtl="0"/>
            <a:r>
              <a:rPr lang="en-US" sz="2400" dirty="0">
                <a:solidFill>
                  <a:srgbClr val="212121"/>
                </a:solidFill>
                <a:latin typeface="Source Sans Pro"/>
              </a:rPr>
              <a:t>Methyl bromide is an odorless، colorless gas used to control a wide variety of pests in agriculture and shipping، including fungi، weeds، insects، nematodes (or roundworms)، and rodents.</a:t>
            </a:r>
            <a:endParaRPr lang="ar-SA" sz="2400" dirty="0"/>
          </a:p>
        </p:txBody>
      </p:sp>
      <p:sp>
        <p:nvSpPr>
          <p:cNvPr id="3" name="Rectangle 2"/>
          <p:cNvSpPr/>
          <p:nvPr/>
        </p:nvSpPr>
        <p:spPr>
          <a:xfrm>
            <a:off x="457200" y="3962400"/>
            <a:ext cx="8458200" cy="923330"/>
          </a:xfrm>
          <a:prstGeom prst="rect">
            <a:avLst/>
          </a:prstGeom>
        </p:spPr>
        <p:txBody>
          <a:bodyPr wrap="square">
            <a:spAutoFit/>
          </a:bodyPr>
          <a:lstStyle/>
          <a:p>
            <a:pPr algn="l" rtl="0"/>
            <a:r>
              <a:rPr lang="en-US" u="sng" dirty="0">
                <a:solidFill>
                  <a:srgbClr val="0071BC"/>
                </a:solidFill>
                <a:latin typeface="&amp;quot"/>
                <a:hlinkClick r:id="rId2"/>
              </a:rPr>
              <a:t>The amount of methyl bromide produced or imported was reduced incrementally until it was phased out on January 1، 2005.</a:t>
            </a:r>
            <a:r>
              <a:rPr lang="en-US" dirty="0">
                <a:solidFill>
                  <a:srgbClr val="212121"/>
                </a:solidFill>
                <a:latin typeface="Source Sans Pro"/>
              </a:rPr>
              <a:t> Certain uses of methyl bromide are exempt from this </a:t>
            </a:r>
            <a:r>
              <a:rPr lang="en-US" dirty="0" err="1">
                <a:solidFill>
                  <a:srgbClr val="212121"/>
                </a:solidFill>
                <a:latin typeface="Source Sans Pro"/>
              </a:rPr>
              <a:t>phaseout</a:t>
            </a:r>
            <a:endParaRPr lang="ar-SA" dirty="0"/>
          </a:p>
        </p:txBody>
      </p:sp>
      <p:sp>
        <p:nvSpPr>
          <p:cNvPr id="4" name="Rectangle 3"/>
          <p:cNvSpPr/>
          <p:nvPr/>
        </p:nvSpPr>
        <p:spPr>
          <a:xfrm>
            <a:off x="2574356" y="527380"/>
            <a:ext cx="3727816" cy="461665"/>
          </a:xfrm>
          <a:prstGeom prst="rect">
            <a:avLst/>
          </a:prstGeom>
        </p:spPr>
        <p:txBody>
          <a:bodyPr wrap="none">
            <a:spAutoFit/>
          </a:bodyPr>
          <a:lstStyle/>
          <a:p>
            <a:r>
              <a:rPr lang="ar-SA" sz="2400" dirty="0"/>
              <a:t>بروميد </a:t>
            </a:r>
            <a:r>
              <a:rPr lang="ar-SA" sz="2400" dirty="0" err="1"/>
              <a:t>الميثايل</a:t>
            </a:r>
            <a:r>
              <a:rPr lang="ar-SA" sz="2400" dirty="0"/>
              <a:t> </a:t>
            </a:r>
            <a:r>
              <a:rPr lang="en-US" sz="2400" dirty="0"/>
              <a:t>Methyl bromide</a:t>
            </a:r>
            <a:endParaRPr lang="ar-SA" sz="2400" dirty="0"/>
          </a:p>
        </p:txBody>
      </p:sp>
      <p:sp>
        <p:nvSpPr>
          <p:cNvPr id="5" name="TextBox 4"/>
          <p:cNvSpPr txBox="1"/>
          <p:nvPr/>
        </p:nvSpPr>
        <p:spPr>
          <a:xfrm>
            <a:off x="1828800" y="2895600"/>
            <a:ext cx="5867400" cy="369332"/>
          </a:xfrm>
          <a:prstGeom prst="rect">
            <a:avLst/>
          </a:prstGeom>
          <a:noFill/>
        </p:spPr>
        <p:txBody>
          <a:bodyPr wrap="square" rtlCol="1">
            <a:spAutoFit/>
          </a:bodyPr>
          <a:lstStyle/>
          <a:p>
            <a:r>
              <a:rPr lang="ar-SA" dirty="0"/>
              <a:t>تم اصدار قانون عام 2005 لمنع استخدامه لتاثيرة السلبي على طبقة الاوزون</a:t>
            </a:r>
          </a:p>
        </p:txBody>
      </p:sp>
    </p:spTree>
    <p:extLst>
      <p:ext uri="{BB962C8B-B14F-4D97-AF65-F5344CB8AC3E}">
        <p14:creationId xmlns:p14="http://schemas.microsoft.com/office/powerpoint/2010/main" val="349290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0"/>
            <a:ext cx="7696200" cy="923330"/>
          </a:xfrm>
          <a:prstGeom prst="rect">
            <a:avLst/>
          </a:prstGeom>
        </p:spPr>
        <p:txBody>
          <a:bodyPr wrap="square">
            <a:spAutoFit/>
          </a:bodyPr>
          <a:lstStyle/>
          <a:p>
            <a:r>
              <a:rPr lang="ar-SA" b="1" dirty="0">
                <a:solidFill>
                  <a:srgbClr val="003E61"/>
                </a:solidFill>
                <a:latin typeface="rasol"/>
              </a:rPr>
              <a:t>مبيد حشري غازي يتكون من </a:t>
            </a:r>
            <a:r>
              <a:rPr lang="ar-SA" b="1" dirty="0" err="1">
                <a:solidFill>
                  <a:srgbClr val="003E61"/>
                </a:solidFill>
                <a:latin typeface="rasol"/>
              </a:rPr>
              <a:t>فوسفيد</a:t>
            </a:r>
            <a:r>
              <a:rPr lang="ar-SA" b="1" dirty="0">
                <a:solidFill>
                  <a:srgbClr val="003E61"/>
                </a:solidFill>
                <a:latin typeface="rasol"/>
              </a:rPr>
              <a:t> الألمنيوم </a:t>
            </a:r>
            <a:r>
              <a:rPr lang="ar-SA" b="1" dirty="0" err="1">
                <a:solidFill>
                  <a:srgbClr val="003E61"/>
                </a:solidFill>
                <a:latin typeface="rasol"/>
              </a:rPr>
              <a:t>وكاربامات</a:t>
            </a:r>
            <a:r>
              <a:rPr lang="ar-SA" b="1" dirty="0">
                <a:solidFill>
                  <a:srgbClr val="003E61"/>
                </a:solidFill>
                <a:latin typeface="rasol"/>
              </a:rPr>
              <a:t> الأمونيوم بالإضافة إلى </a:t>
            </a:r>
            <a:r>
              <a:rPr lang="ar-SA" b="1" dirty="0" err="1">
                <a:solidFill>
                  <a:srgbClr val="003E61"/>
                </a:solidFill>
                <a:latin typeface="rasol"/>
              </a:rPr>
              <a:t>البارافين</a:t>
            </a:r>
            <a:r>
              <a:rPr lang="ar-SA" b="1" dirty="0">
                <a:solidFill>
                  <a:srgbClr val="003E61"/>
                </a:solidFill>
                <a:latin typeface="rasol"/>
              </a:rPr>
              <a:t> كمادة حاملة، ويستخدم في تبخير حبوب القمح والشعير والذرة الرفيعة والمستودعات وصوامع الغلال والبواخر وعربات السكة الحديدية لمكافحة الآفات (إبادة الآفات)</a:t>
            </a:r>
            <a:endParaRPr lang="ar-SA" dirty="0"/>
          </a:p>
        </p:txBody>
      </p:sp>
      <p:sp>
        <p:nvSpPr>
          <p:cNvPr id="3" name="Rectangle 2"/>
          <p:cNvSpPr/>
          <p:nvPr/>
        </p:nvSpPr>
        <p:spPr>
          <a:xfrm>
            <a:off x="1397463" y="609600"/>
            <a:ext cx="5057796" cy="461665"/>
          </a:xfrm>
          <a:prstGeom prst="rect">
            <a:avLst/>
          </a:prstGeom>
        </p:spPr>
        <p:txBody>
          <a:bodyPr wrap="none">
            <a:spAutoFit/>
          </a:bodyPr>
          <a:lstStyle/>
          <a:p>
            <a:r>
              <a:rPr lang="ar-SA" sz="2400" b="1" dirty="0" err="1">
                <a:solidFill>
                  <a:srgbClr val="333333"/>
                </a:solidFill>
                <a:latin typeface="rasol"/>
              </a:rPr>
              <a:t>فوسفيد</a:t>
            </a:r>
            <a:r>
              <a:rPr lang="ar-SA" sz="2400" b="1" dirty="0">
                <a:solidFill>
                  <a:srgbClr val="333333"/>
                </a:solidFill>
                <a:latin typeface="rasol"/>
              </a:rPr>
              <a:t> الألمنيوم </a:t>
            </a:r>
            <a:r>
              <a:rPr lang="en-US" sz="2400" b="1" dirty="0">
                <a:solidFill>
                  <a:srgbClr val="333333"/>
                </a:solidFill>
                <a:latin typeface="rasol"/>
              </a:rPr>
              <a:t>Aluminum Phosphide</a:t>
            </a:r>
            <a:endParaRPr lang="ar-SA" sz="2400" dirty="0"/>
          </a:p>
        </p:txBody>
      </p:sp>
      <p:sp>
        <p:nvSpPr>
          <p:cNvPr id="4" name="Rectangle 3"/>
          <p:cNvSpPr/>
          <p:nvPr/>
        </p:nvSpPr>
        <p:spPr>
          <a:xfrm>
            <a:off x="171450" y="3810000"/>
            <a:ext cx="8458200" cy="1200329"/>
          </a:xfrm>
          <a:prstGeom prst="rect">
            <a:avLst/>
          </a:prstGeom>
        </p:spPr>
        <p:txBody>
          <a:bodyPr wrap="square">
            <a:spAutoFit/>
          </a:bodyPr>
          <a:lstStyle/>
          <a:p>
            <a:r>
              <a:rPr lang="ar-SA" b="1" dirty="0">
                <a:solidFill>
                  <a:srgbClr val="B22222"/>
                </a:solidFill>
                <a:latin typeface="&amp;quot"/>
              </a:rPr>
              <a:t>كيفية الاستخدام:</a:t>
            </a:r>
            <a:r>
              <a:rPr lang="ar-SA" b="1" dirty="0">
                <a:solidFill>
                  <a:srgbClr val="003E61"/>
                </a:solidFill>
                <a:latin typeface="rasol"/>
              </a:rPr>
              <a:t> في حالة تعبئة الصوامع بالحبوب تلقى الأقراص من خلال فتحات أنابيب التغذية أثناء التعبئة ويفضل جهاز التوزيع الأوتوماتيكي، وفى حالة الحبوب السائبة وغير المعبأة في المستودعات وسيارات نقل الحبوب من الداخل والخارج أثناء التحميل أو التخزين بواسطة الجهاز الأوتوماتيكي أو عصا التوزيع. من أهم عوامل نجاح التبخير منع تسرب الغاز طول فترة التبخير ودرجة الحرارة ورطوبة المواد المخزونة.</a:t>
            </a:r>
            <a:endParaRPr lang="ar-SA" dirty="0"/>
          </a:p>
        </p:txBody>
      </p:sp>
      <p:sp>
        <p:nvSpPr>
          <p:cNvPr id="5" name="Rectangle 4"/>
          <p:cNvSpPr/>
          <p:nvPr/>
        </p:nvSpPr>
        <p:spPr>
          <a:xfrm>
            <a:off x="914335" y="5638800"/>
            <a:ext cx="4371710" cy="646331"/>
          </a:xfrm>
          <a:prstGeom prst="rect">
            <a:avLst/>
          </a:prstGeom>
        </p:spPr>
        <p:txBody>
          <a:bodyPr wrap="none">
            <a:spAutoFit/>
          </a:bodyPr>
          <a:lstStyle/>
          <a:p>
            <a:r>
              <a:rPr lang="en-US" dirty="0">
                <a:hlinkClick r:id="rId2"/>
              </a:rPr>
              <a:t>http://almerja.com/reading.php?idm=62635</a:t>
            </a:r>
            <a:endParaRPr lang="ar-SA" dirty="0"/>
          </a:p>
          <a:p>
            <a:endParaRPr lang="ar-SA" dirty="0"/>
          </a:p>
        </p:txBody>
      </p:sp>
    </p:spTree>
    <p:extLst>
      <p:ext uri="{BB962C8B-B14F-4D97-AF65-F5344CB8AC3E}">
        <p14:creationId xmlns:p14="http://schemas.microsoft.com/office/powerpoint/2010/main" val="8897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395662"/>
            <a:ext cx="3901440" cy="29260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877" y="3810000"/>
            <a:ext cx="4648200" cy="2324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932" y="125338"/>
            <a:ext cx="2230668" cy="3151262"/>
          </a:xfrm>
          <a:prstGeom prst="rect">
            <a:avLst/>
          </a:prstGeom>
        </p:spPr>
      </p:pic>
      <p:sp>
        <p:nvSpPr>
          <p:cNvPr id="6" name="Rectangle 5"/>
          <p:cNvSpPr/>
          <p:nvPr/>
        </p:nvSpPr>
        <p:spPr>
          <a:xfrm>
            <a:off x="2514600" y="848007"/>
            <a:ext cx="5057796" cy="461665"/>
          </a:xfrm>
          <a:prstGeom prst="rect">
            <a:avLst/>
          </a:prstGeom>
        </p:spPr>
        <p:txBody>
          <a:bodyPr wrap="none">
            <a:spAutoFit/>
          </a:bodyPr>
          <a:lstStyle/>
          <a:p>
            <a:r>
              <a:rPr lang="ar-SA" sz="2400" b="1" dirty="0" err="1">
                <a:solidFill>
                  <a:srgbClr val="333333"/>
                </a:solidFill>
                <a:latin typeface="rasol"/>
              </a:rPr>
              <a:t>فوسفيد</a:t>
            </a:r>
            <a:r>
              <a:rPr lang="ar-SA" sz="2400" b="1" dirty="0">
                <a:solidFill>
                  <a:srgbClr val="333333"/>
                </a:solidFill>
                <a:latin typeface="rasol"/>
              </a:rPr>
              <a:t> الألمنيوم </a:t>
            </a:r>
            <a:r>
              <a:rPr lang="en-US" sz="2400" b="1" dirty="0">
                <a:solidFill>
                  <a:srgbClr val="333333"/>
                </a:solidFill>
                <a:latin typeface="rasol"/>
              </a:rPr>
              <a:t>Aluminum Phosphide</a:t>
            </a:r>
            <a:endParaRPr lang="ar-SA" sz="2400" dirty="0"/>
          </a:p>
        </p:txBody>
      </p:sp>
    </p:spTree>
    <p:extLst>
      <p:ext uri="{BB962C8B-B14F-4D97-AF65-F5344CB8AC3E}">
        <p14:creationId xmlns:p14="http://schemas.microsoft.com/office/powerpoint/2010/main" val="1053586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2057400"/>
            <a:ext cx="2971800" cy="44606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2663702"/>
            <a:ext cx="5774267" cy="3248025"/>
          </a:xfrm>
          <a:prstGeom prst="rect">
            <a:avLst/>
          </a:prstGeom>
        </p:spPr>
      </p:pic>
      <p:sp>
        <p:nvSpPr>
          <p:cNvPr id="4" name="Rectangle 3"/>
          <p:cNvSpPr/>
          <p:nvPr/>
        </p:nvSpPr>
        <p:spPr>
          <a:xfrm>
            <a:off x="1397463" y="609600"/>
            <a:ext cx="5057796" cy="461665"/>
          </a:xfrm>
          <a:prstGeom prst="rect">
            <a:avLst/>
          </a:prstGeom>
        </p:spPr>
        <p:txBody>
          <a:bodyPr wrap="none">
            <a:spAutoFit/>
          </a:bodyPr>
          <a:lstStyle/>
          <a:p>
            <a:r>
              <a:rPr lang="ar-SA" sz="2400" b="1" dirty="0" err="1">
                <a:solidFill>
                  <a:srgbClr val="333333"/>
                </a:solidFill>
                <a:latin typeface="rasol"/>
              </a:rPr>
              <a:t>فوسفيد</a:t>
            </a:r>
            <a:r>
              <a:rPr lang="ar-SA" sz="2400" b="1" dirty="0">
                <a:solidFill>
                  <a:srgbClr val="333333"/>
                </a:solidFill>
                <a:latin typeface="rasol"/>
              </a:rPr>
              <a:t> الألمنيوم </a:t>
            </a:r>
            <a:r>
              <a:rPr lang="en-US" sz="2400" b="1" dirty="0">
                <a:solidFill>
                  <a:srgbClr val="333333"/>
                </a:solidFill>
                <a:latin typeface="rasol"/>
              </a:rPr>
              <a:t>Aluminum Phosphide</a:t>
            </a:r>
            <a:endParaRPr lang="ar-SA" sz="2400" dirty="0"/>
          </a:p>
        </p:txBody>
      </p:sp>
      <p:sp>
        <p:nvSpPr>
          <p:cNvPr id="5" name="TextBox 4"/>
          <p:cNvSpPr txBox="1"/>
          <p:nvPr/>
        </p:nvSpPr>
        <p:spPr>
          <a:xfrm>
            <a:off x="3657600" y="1555102"/>
            <a:ext cx="4876800" cy="369332"/>
          </a:xfrm>
          <a:prstGeom prst="rect">
            <a:avLst/>
          </a:prstGeom>
          <a:noFill/>
        </p:spPr>
        <p:txBody>
          <a:bodyPr wrap="square" rtlCol="1">
            <a:spAutoFit/>
          </a:bodyPr>
          <a:lstStyle/>
          <a:p>
            <a:r>
              <a:rPr lang="ar-SA" dirty="0"/>
              <a:t>بقايا فوسفيد الألمنيوم بعد اتنتهاء عملية التبخير </a:t>
            </a:r>
          </a:p>
        </p:txBody>
      </p:sp>
    </p:spTree>
    <p:extLst>
      <p:ext uri="{BB962C8B-B14F-4D97-AF65-F5344CB8AC3E}">
        <p14:creationId xmlns:p14="http://schemas.microsoft.com/office/powerpoint/2010/main" val="2207746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838" y="1219200"/>
            <a:ext cx="8529638" cy="1477328"/>
          </a:xfrm>
          <a:prstGeom prst="rect">
            <a:avLst/>
          </a:prstGeom>
        </p:spPr>
        <p:txBody>
          <a:bodyPr wrap="square">
            <a:spAutoFit/>
          </a:bodyPr>
          <a:lstStyle/>
          <a:p>
            <a:pPr algn="just"/>
            <a:r>
              <a:rPr lang="ar-SA" b="1" dirty="0">
                <a:solidFill>
                  <a:srgbClr val="B22222"/>
                </a:solidFill>
                <a:latin typeface="&amp;quot"/>
              </a:rPr>
              <a:t>معدل الاستخدام:</a:t>
            </a:r>
            <a:endParaRPr lang="ar-SA" b="1" dirty="0">
              <a:solidFill>
                <a:srgbClr val="003E61"/>
              </a:solidFill>
              <a:latin typeface="&amp;quot"/>
            </a:endParaRPr>
          </a:p>
          <a:p>
            <a:pPr algn="just"/>
            <a:r>
              <a:rPr lang="ar-SA" b="1" dirty="0">
                <a:solidFill>
                  <a:srgbClr val="003E61"/>
                </a:solidFill>
                <a:latin typeface="&amp;quot"/>
              </a:rPr>
              <a:t>التبخير في الصوامع من 3–10 أقراص للطن.</a:t>
            </a:r>
          </a:p>
          <a:p>
            <a:pPr algn="just"/>
            <a:r>
              <a:rPr lang="ar-SA" b="1" dirty="0">
                <a:solidFill>
                  <a:srgbClr val="003E61"/>
                </a:solidFill>
                <a:latin typeface="&amp;quot"/>
              </a:rPr>
              <a:t>تبخير المواد السائبة من 5–10 أقراص للطن.</a:t>
            </a:r>
          </a:p>
          <a:p>
            <a:pPr algn="just"/>
            <a:r>
              <a:rPr lang="ar-SA" b="1" dirty="0">
                <a:solidFill>
                  <a:srgbClr val="003E61"/>
                </a:solidFill>
                <a:latin typeface="&amp;quot"/>
              </a:rPr>
              <a:t>تبخير المواد المعبأ في أكياس من 5–10 أقراص للطن.</a:t>
            </a:r>
          </a:p>
          <a:p>
            <a:pPr algn="just"/>
            <a:r>
              <a:rPr lang="ar-SA" b="1" dirty="0">
                <a:solidFill>
                  <a:srgbClr val="003E61"/>
                </a:solidFill>
                <a:latin typeface="&amp;quot"/>
              </a:rPr>
              <a:t>تبخير المخازن والمستودعات الفارغة والعربات والبواخر والأكياس 3–5 قرص في المتر المكعب.</a:t>
            </a:r>
            <a:endParaRPr lang="ar-SA" b="1" i="0" u="none" strike="noStrike" dirty="0">
              <a:solidFill>
                <a:srgbClr val="003E61"/>
              </a:solidFill>
              <a:effectLst/>
              <a:latin typeface="&amp;quot"/>
            </a:endParaRPr>
          </a:p>
        </p:txBody>
      </p:sp>
      <p:sp>
        <p:nvSpPr>
          <p:cNvPr id="3" name="Rectangle 1"/>
          <p:cNvSpPr>
            <a:spLocks noChangeArrowheads="1"/>
          </p:cNvSpPr>
          <p:nvPr/>
        </p:nvSpPr>
        <p:spPr bwMode="auto">
          <a:xfrm>
            <a:off x="3228094" y="3586760"/>
            <a:ext cx="322716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ar-SA" sz="1600" b="1" i="0" u="none" strike="noStrike" cap="none" normalizeH="0" baseline="0" dirty="0">
                <a:ln>
                  <a:noFill/>
                </a:ln>
                <a:solidFill>
                  <a:srgbClr val="FF0000"/>
                </a:solidFill>
                <a:effectLst/>
                <a:latin typeface="&amp;quot"/>
                <a:cs typeface="Arial" panose="020B0604020202020204" pitchFamily="34" charset="0"/>
              </a:rPr>
              <a:t>مدة التبخير تعتمد على درجة الحرارة كما يلي</a:t>
            </a:r>
            <a:endParaRPr kumimoji="0" lang="ar-SA" altLang="ar-SA" sz="800" b="0" i="0" u="none" strike="noStrike" cap="none" normalizeH="0" baseline="0" dirty="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ar-SA" altLang="ar-SA" sz="1800" b="1" i="0" u="none" strike="noStrike" cap="none" normalizeH="0" baseline="0" dirty="0">
                <a:ln>
                  <a:noFill/>
                </a:ln>
                <a:solidFill>
                  <a:srgbClr val="003E61"/>
                </a:solidFill>
                <a:effectLst/>
                <a:latin typeface="&amp;quot"/>
              </a:rPr>
              <a:t>  </a:t>
            </a:r>
            <a:endParaRPr kumimoji="0" lang="ar-SA" altLang="ar-SA" sz="11200" b="1" i="0" u="none" strike="noStrike" cap="none" normalizeH="0" baseline="0" dirty="0">
              <a:ln>
                <a:noFill/>
              </a:ln>
              <a:solidFill>
                <a:srgbClr val="003E61"/>
              </a:solidFill>
              <a:effectLst/>
              <a:latin typeface="&amp;quot"/>
            </a:endParaRPr>
          </a:p>
        </p:txBody>
      </p:sp>
      <p:pic>
        <p:nvPicPr>
          <p:cNvPr id="3074" name="Picture 2" descr="http://almerja.com/medea/images/_6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43376"/>
            <a:ext cx="8672512" cy="16603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97463" y="609600"/>
            <a:ext cx="5057796" cy="461665"/>
          </a:xfrm>
          <a:prstGeom prst="rect">
            <a:avLst/>
          </a:prstGeom>
        </p:spPr>
        <p:txBody>
          <a:bodyPr wrap="none">
            <a:spAutoFit/>
          </a:bodyPr>
          <a:lstStyle/>
          <a:p>
            <a:r>
              <a:rPr lang="ar-SA" sz="2400" b="1" dirty="0" err="1">
                <a:solidFill>
                  <a:srgbClr val="333333"/>
                </a:solidFill>
                <a:latin typeface="rasol"/>
              </a:rPr>
              <a:t>فوسفيد</a:t>
            </a:r>
            <a:r>
              <a:rPr lang="ar-SA" sz="2400" b="1" dirty="0">
                <a:solidFill>
                  <a:srgbClr val="333333"/>
                </a:solidFill>
                <a:latin typeface="rasol"/>
              </a:rPr>
              <a:t> الألمنيوم </a:t>
            </a:r>
            <a:r>
              <a:rPr lang="en-US" sz="2400" b="1" dirty="0">
                <a:solidFill>
                  <a:srgbClr val="333333"/>
                </a:solidFill>
                <a:latin typeface="rasol"/>
              </a:rPr>
              <a:t>Aluminum Phosphide</a:t>
            </a:r>
            <a:endParaRPr lang="ar-SA" sz="2400" dirty="0"/>
          </a:p>
        </p:txBody>
      </p:sp>
    </p:spTree>
    <p:extLst>
      <p:ext uri="{BB962C8B-B14F-4D97-AF65-F5344CB8AC3E}">
        <p14:creationId xmlns:p14="http://schemas.microsoft.com/office/powerpoint/2010/main" val="2635037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463" y="609600"/>
            <a:ext cx="5057796" cy="461665"/>
          </a:xfrm>
          <a:prstGeom prst="rect">
            <a:avLst/>
          </a:prstGeom>
        </p:spPr>
        <p:txBody>
          <a:bodyPr wrap="none">
            <a:spAutoFit/>
          </a:bodyPr>
          <a:lstStyle/>
          <a:p>
            <a:r>
              <a:rPr lang="ar-SA" sz="2400" b="1" dirty="0" err="1">
                <a:solidFill>
                  <a:srgbClr val="333333"/>
                </a:solidFill>
                <a:latin typeface="rasol"/>
              </a:rPr>
              <a:t>فوسفيد</a:t>
            </a:r>
            <a:r>
              <a:rPr lang="ar-SA" sz="2400" b="1" dirty="0">
                <a:solidFill>
                  <a:srgbClr val="333333"/>
                </a:solidFill>
                <a:latin typeface="rasol"/>
              </a:rPr>
              <a:t> الألمنيوم </a:t>
            </a:r>
            <a:r>
              <a:rPr lang="en-US" sz="2400" b="1" dirty="0">
                <a:solidFill>
                  <a:srgbClr val="333333"/>
                </a:solidFill>
                <a:latin typeface="rasol"/>
              </a:rPr>
              <a:t>Aluminum Phosphide</a:t>
            </a:r>
            <a:endParaRPr lang="ar-SA" sz="2400" dirty="0"/>
          </a:p>
        </p:txBody>
      </p:sp>
      <p:sp>
        <p:nvSpPr>
          <p:cNvPr id="3" name="Rectangle 2"/>
          <p:cNvSpPr/>
          <p:nvPr/>
        </p:nvSpPr>
        <p:spPr>
          <a:xfrm>
            <a:off x="685800" y="2274838"/>
            <a:ext cx="7772400" cy="1200329"/>
          </a:xfrm>
          <a:prstGeom prst="rect">
            <a:avLst/>
          </a:prstGeom>
        </p:spPr>
        <p:txBody>
          <a:bodyPr wrap="square">
            <a:spAutoFit/>
          </a:bodyPr>
          <a:lstStyle/>
          <a:p>
            <a:pPr algn="just"/>
            <a:r>
              <a:rPr lang="ar-SA" b="1" dirty="0">
                <a:solidFill>
                  <a:srgbClr val="B22222"/>
                </a:solidFill>
                <a:latin typeface="&amp;quot"/>
              </a:rPr>
              <a:t>التخزين والتخلص من المخلفات:</a:t>
            </a:r>
            <a:endParaRPr lang="ar-SA" b="1" dirty="0">
              <a:solidFill>
                <a:srgbClr val="003E61"/>
              </a:solidFill>
              <a:latin typeface="&amp;quot"/>
            </a:endParaRPr>
          </a:p>
          <a:p>
            <a:pPr algn="just"/>
            <a:r>
              <a:rPr lang="ar-SA" b="1" dirty="0">
                <a:solidFill>
                  <a:srgbClr val="003E61"/>
                </a:solidFill>
                <a:latin typeface="&amp;quot"/>
              </a:rPr>
              <a:t>يجب حفظ العبوات الأصلية في مخازن </a:t>
            </a:r>
            <a:r>
              <a:rPr lang="ar-SA" b="1" u="sng" dirty="0">
                <a:solidFill>
                  <a:srgbClr val="FF0000"/>
                </a:solidFill>
                <a:latin typeface="&amp;quot"/>
              </a:rPr>
              <a:t>محكمة الغلق جافة خالية من الرطوبة جيدة التهوية لا يتسرب إليها الماء، </a:t>
            </a:r>
            <a:r>
              <a:rPr lang="ar-SA" b="1" dirty="0">
                <a:solidFill>
                  <a:srgbClr val="003E61"/>
                </a:solidFill>
                <a:latin typeface="&amp;quot"/>
              </a:rPr>
              <a:t>على أن تكون بعيدة عن الحرارة المباشرة واللهب والأحماض وأي مواد كيماوية، كما يجب إبعاد المبيد عن المساكن والأماكن المأهولة بالسكان وعن الأطفال</a:t>
            </a:r>
            <a:endParaRPr lang="ar-SA" b="1" i="0" u="none" strike="noStrike" dirty="0">
              <a:solidFill>
                <a:srgbClr val="003E61"/>
              </a:solidFill>
              <a:effectLst/>
              <a:latin typeface="&amp;quot"/>
            </a:endParaRPr>
          </a:p>
        </p:txBody>
      </p:sp>
    </p:spTree>
    <p:extLst>
      <p:ext uri="{BB962C8B-B14F-4D97-AF65-F5344CB8AC3E}">
        <p14:creationId xmlns:p14="http://schemas.microsoft.com/office/powerpoint/2010/main" val="2179189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308" y="1600200"/>
            <a:ext cx="4444842" cy="3429000"/>
          </a:xfrm>
          <a:prstGeom prst="rect">
            <a:avLst/>
          </a:prstGeom>
        </p:spPr>
      </p:pic>
      <p:sp>
        <p:nvSpPr>
          <p:cNvPr id="3" name="TextBox 2"/>
          <p:cNvSpPr txBox="1"/>
          <p:nvPr/>
        </p:nvSpPr>
        <p:spPr>
          <a:xfrm>
            <a:off x="2368629" y="1071264"/>
            <a:ext cx="3886200" cy="461665"/>
          </a:xfrm>
          <a:prstGeom prst="rect">
            <a:avLst/>
          </a:prstGeom>
          <a:noFill/>
        </p:spPr>
        <p:txBody>
          <a:bodyPr wrap="square" rtlCol="1">
            <a:spAutoFit/>
          </a:bodyPr>
          <a:lstStyle/>
          <a:p>
            <a:pPr algn="ctr"/>
            <a:r>
              <a:rPr lang="ar-SA" sz="2400" dirty="0"/>
              <a:t>التسمم</a:t>
            </a:r>
          </a:p>
        </p:txBody>
      </p:sp>
      <p:sp>
        <p:nvSpPr>
          <p:cNvPr id="4" name="Rectangle 3"/>
          <p:cNvSpPr/>
          <p:nvPr/>
        </p:nvSpPr>
        <p:spPr>
          <a:xfrm>
            <a:off x="1397463" y="609600"/>
            <a:ext cx="5057796" cy="461665"/>
          </a:xfrm>
          <a:prstGeom prst="rect">
            <a:avLst/>
          </a:prstGeom>
        </p:spPr>
        <p:txBody>
          <a:bodyPr wrap="none">
            <a:spAutoFit/>
          </a:bodyPr>
          <a:lstStyle/>
          <a:p>
            <a:r>
              <a:rPr lang="ar-SA" sz="2400" b="1" dirty="0" err="1">
                <a:solidFill>
                  <a:srgbClr val="333333"/>
                </a:solidFill>
                <a:latin typeface="rasol"/>
              </a:rPr>
              <a:t>فوسفيد</a:t>
            </a:r>
            <a:r>
              <a:rPr lang="ar-SA" sz="2400" b="1" dirty="0">
                <a:solidFill>
                  <a:srgbClr val="333333"/>
                </a:solidFill>
                <a:latin typeface="rasol"/>
              </a:rPr>
              <a:t> الألمنيوم </a:t>
            </a:r>
            <a:r>
              <a:rPr lang="en-US" sz="2400" b="1" dirty="0">
                <a:solidFill>
                  <a:srgbClr val="333333"/>
                </a:solidFill>
                <a:latin typeface="rasol"/>
              </a:rPr>
              <a:t>Aluminum Phosphide</a:t>
            </a:r>
            <a:endParaRPr lang="ar-SA" sz="2400" dirty="0"/>
          </a:p>
        </p:txBody>
      </p:sp>
    </p:spTree>
    <p:extLst>
      <p:ext uri="{BB962C8B-B14F-4D97-AF65-F5344CB8AC3E}">
        <p14:creationId xmlns:p14="http://schemas.microsoft.com/office/powerpoint/2010/main" val="332827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900" y="2286000"/>
            <a:ext cx="6934200" cy="1938992"/>
          </a:xfrm>
          <a:prstGeom prst="rect">
            <a:avLst/>
          </a:prstGeom>
        </p:spPr>
        <p:txBody>
          <a:bodyPr wrap="square">
            <a:spAutoFit/>
          </a:bodyPr>
          <a:lstStyle/>
          <a:p>
            <a:r>
              <a:rPr lang="ar-SA" sz="2400" dirty="0">
                <a:solidFill>
                  <a:srgbClr val="333333"/>
                </a:solidFill>
                <a:latin typeface="inherit"/>
              </a:rPr>
              <a:t>جدة.. ضبط 9600 كجم من “</a:t>
            </a:r>
            <a:r>
              <a:rPr lang="ar-SA" sz="2400" dirty="0" err="1">
                <a:solidFill>
                  <a:srgbClr val="333333"/>
                </a:solidFill>
                <a:latin typeface="inherit"/>
              </a:rPr>
              <a:t>فوسفيد</a:t>
            </a:r>
            <a:r>
              <a:rPr lang="ar-SA" sz="2400" dirty="0">
                <a:solidFill>
                  <a:srgbClr val="333333"/>
                </a:solidFill>
                <a:latin typeface="inherit"/>
              </a:rPr>
              <a:t> الألمنيوم”.. القاتل الصامت</a:t>
            </a:r>
          </a:p>
          <a:p>
            <a:r>
              <a:rPr lang="ar-SA" sz="2400" dirty="0">
                <a:solidFill>
                  <a:srgbClr val="333333"/>
                </a:solidFill>
                <a:latin typeface="inherit"/>
              </a:rPr>
              <a:t>أسفرت جولات تفتيشية نفذتها 9 جهات حكومية على أكثر من 28 محلًا في محافظة جدة، عن ضبط 9600 كجم من مادة </a:t>
            </a:r>
            <a:r>
              <a:rPr lang="ar-SA" sz="2400" dirty="0" err="1">
                <a:solidFill>
                  <a:srgbClr val="333333"/>
                </a:solidFill>
                <a:latin typeface="inherit"/>
              </a:rPr>
              <a:t>فوسفيد</a:t>
            </a:r>
            <a:r>
              <a:rPr lang="ar-SA" sz="2400" dirty="0">
                <a:solidFill>
                  <a:srgbClr val="333333"/>
                </a:solidFill>
                <a:latin typeface="inherit"/>
              </a:rPr>
              <a:t> الألمنيوم، كانت معدّة للبيع.</a:t>
            </a:r>
          </a:p>
          <a:p>
            <a:r>
              <a:rPr lang="ar-SA" sz="2400" dirty="0">
                <a:solidFill>
                  <a:srgbClr val="376BB4"/>
                </a:solidFill>
                <a:latin typeface="gess"/>
              </a:rPr>
              <a:t>الأحد 23 / 02 / 2014</a:t>
            </a:r>
            <a:endParaRPr lang="ar-SA" sz="2400" b="0" i="0" u="none" strike="noStrike" dirty="0">
              <a:solidFill>
                <a:srgbClr val="376BB4"/>
              </a:solidFill>
              <a:effectLst/>
              <a:latin typeface="gess"/>
            </a:endParaRPr>
          </a:p>
        </p:txBody>
      </p:sp>
      <p:sp>
        <p:nvSpPr>
          <p:cNvPr id="3" name="Rectangle 2"/>
          <p:cNvSpPr/>
          <p:nvPr/>
        </p:nvSpPr>
        <p:spPr>
          <a:xfrm>
            <a:off x="533400" y="4724400"/>
            <a:ext cx="6319837" cy="923330"/>
          </a:xfrm>
          <a:prstGeom prst="rect">
            <a:avLst/>
          </a:prstGeom>
        </p:spPr>
        <p:txBody>
          <a:bodyPr wrap="square">
            <a:spAutoFit/>
          </a:bodyPr>
          <a:lstStyle/>
          <a:p>
            <a:pPr algn="l" rtl="0"/>
            <a:r>
              <a:rPr lang="ar-SA" dirty="0">
                <a:hlinkClick r:id="rId2"/>
              </a:rPr>
              <a:t>https://www.al-madina.com/article/287602/جدة-ضبط-9600-كجم-من-فوسفيد-الألمنيوم-القاتل-الصامت</a:t>
            </a:r>
            <a:endParaRPr lang="en-US" dirty="0"/>
          </a:p>
          <a:p>
            <a:pPr algn="l" rtl="0"/>
            <a:endParaRPr lang="ar-SA" dirty="0"/>
          </a:p>
        </p:txBody>
      </p:sp>
      <p:sp>
        <p:nvSpPr>
          <p:cNvPr id="4" name="TextBox 3"/>
          <p:cNvSpPr txBox="1"/>
          <p:nvPr/>
        </p:nvSpPr>
        <p:spPr>
          <a:xfrm>
            <a:off x="2667000" y="1295400"/>
            <a:ext cx="3886200" cy="461665"/>
          </a:xfrm>
          <a:prstGeom prst="rect">
            <a:avLst/>
          </a:prstGeom>
          <a:noFill/>
        </p:spPr>
        <p:txBody>
          <a:bodyPr wrap="square" rtlCol="1">
            <a:spAutoFit/>
          </a:bodyPr>
          <a:lstStyle/>
          <a:p>
            <a:pPr algn="ctr"/>
            <a:r>
              <a:rPr lang="ar-SA" sz="2400" dirty="0"/>
              <a:t>التسمم</a:t>
            </a:r>
          </a:p>
        </p:txBody>
      </p:sp>
      <p:sp>
        <p:nvSpPr>
          <p:cNvPr id="5" name="Rectangle 4"/>
          <p:cNvSpPr/>
          <p:nvPr/>
        </p:nvSpPr>
        <p:spPr>
          <a:xfrm>
            <a:off x="1397463" y="609600"/>
            <a:ext cx="5057796" cy="461665"/>
          </a:xfrm>
          <a:prstGeom prst="rect">
            <a:avLst/>
          </a:prstGeom>
        </p:spPr>
        <p:txBody>
          <a:bodyPr wrap="none">
            <a:spAutoFit/>
          </a:bodyPr>
          <a:lstStyle/>
          <a:p>
            <a:r>
              <a:rPr lang="ar-SA" sz="2400" b="1" dirty="0" err="1">
                <a:solidFill>
                  <a:srgbClr val="333333"/>
                </a:solidFill>
                <a:latin typeface="rasol"/>
              </a:rPr>
              <a:t>فوسفيد</a:t>
            </a:r>
            <a:r>
              <a:rPr lang="ar-SA" sz="2400" b="1" dirty="0">
                <a:solidFill>
                  <a:srgbClr val="333333"/>
                </a:solidFill>
                <a:latin typeface="rasol"/>
              </a:rPr>
              <a:t> الألمنيوم </a:t>
            </a:r>
            <a:r>
              <a:rPr lang="en-US" sz="2400" b="1" dirty="0">
                <a:solidFill>
                  <a:srgbClr val="333333"/>
                </a:solidFill>
                <a:latin typeface="rasol"/>
              </a:rPr>
              <a:t>Aluminum Phosphide</a:t>
            </a:r>
            <a:endParaRPr lang="ar-SA" sz="2400" dirty="0"/>
          </a:p>
        </p:txBody>
      </p:sp>
    </p:spTree>
    <p:extLst>
      <p:ext uri="{BB962C8B-B14F-4D97-AF65-F5344CB8AC3E}">
        <p14:creationId xmlns:p14="http://schemas.microsoft.com/office/powerpoint/2010/main" val="3219020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590800"/>
            <a:ext cx="5715000" cy="3143250"/>
          </a:xfrm>
          <a:prstGeom prst="rect">
            <a:avLst/>
          </a:prstGeom>
        </p:spPr>
      </p:pic>
      <p:sp>
        <p:nvSpPr>
          <p:cNvPr id="3" name="Rectangle 2"/>
          <p:cNvSpPr/>
          <p:nvPr/>
        </p:nvSpPr>
        <p:spPr>
          <a:xfrm>
            <a:off x="762000" y="5867400"/>
            <a:ext cx="4053674" cy="646331"/>
          </a:xfrm>
          <a:prstGeom prst="rect">
            <a:avLst/>
          </a:prstGeom>
        </p:spPr>
        <p:txBody>
          <a:bodyPr wrap="none">
            <a:spAutoFit/>
          </a:bodyPr>
          <a:lstStyle/>
          <a:p>
            <a:r>
              <a:rPr lang="en-US" dirty="0">
                <a:hlinkClick r:id="rId3"/>
              </a:rPr>
              <a:t>https://www.okaz.com.sa/article/906293</a:t>
            </a:r>
            <a:endParaRPr lang="ar-SA" dirty="0"/>
          </a:p>
          <a:p>
            <a:endParaRPr lang="ar-SA" dirty="0"/>
          </a:p>
        </p:txBody>
      </p:sp>
      <p:sp>
        <p:nvSpPr>
          <p:cNvPr id="6" name="Rectangle 5"/>
          <p:cNvSpPr/>
          <p:nvPr/>
        </p:nvSpPr>
        <p:spPr>
          <a:xfrm>
            <a:off x="685800" y="1219200"/>
            <a:ext cx="3362138" cy="369332"/>
          </a:xfrm>
          <a:prstGeom prst="rect">
            <a:avLst/>
          </a:prstGeom>
        </p:spPr>
        <p:txBody>
          <a:bodyPr wrap="none">
            <a:spAutoFit/>
          </a:bodyPr>
          <a:lstStyle/>
          <a:p>
            <a:r>
              <a:rPr lang="en-US" dirty="0">
                <a:hlinkClick r:id="rId4"/>
              </a:rPr>
              <a:t>http://www.alriyadh.com/916285</a:t>
            </a:r>
            <a:endParaRPr lang="ar-SA" dirty="0"/>
          </a:p>
        </p:txBody>
      </p:sp>
      <p:sp>
        <p:nvSpPr>
          <p:cNvPr id="7" name="Rectangle 6"/>
          <p:cNvSpPr/>
          <p:nvPr/>
        </p:nvSpPr>
        <p:spPr>
          <a:xfrm>
            <a:off x="533400" y="1721882"/>
            <a:ext cx="7772400" cy="461665"/>
          </a:xfrm>
          <a:prstGeom prst="rect">
            <a:avLst/>
          </a:prstGeom>
        </p:spPr>
        <p:txBody>
          <a:bodyPr wrap="square">
            <a:spAutoFit/>
          </a:bodyPr>
          <a:lstStyle/>
          <a:p>
            <a:r>
              <a:rPr lang="ar-SA" sz="2400" dirty="0">
                <a:solidFill>
                  <a:srgbClr val="1B1B1B"/>
                </a:solidFill>
                <a:latin typeface="DroidKufi-Regular"/>
              </a:rPr>
              <a:t>وفاة فتاة وتسمم 4 أشخاص بغاز </a:t>
            </a:r>
            <a:r>
              <a:rPr lang="ar-SA" sz="2400" dirty="0" err="1">
                <a:solidFill>
                  <a:srgbClr val="1B1B1B"/>
                </a:solidFill>
                <a:latin typeface="DroidKufi-Regular"/>
              </a:rPr>
              <a:t>الفوسفين</a:t>
            </a:r>
            <a:r>
              <a:rPr lang="ar-SA" sz="2400" dirty="0">
                <a:solidFill>
                  <a:srgbClr val="1B1B1B"/>
                </a:solidFill>
                <a:latin typeface="DroidKufi-Regular"/>
              </a:rPr>
              <a:t> بجدة وإحالة المتسبب للتحقيق</a:t>
            </a:r>
            <a:endParaRPr lang="ar-SA" sz="2400" b="0" i="0" dirty="0">
              <a:solidFill>
                <a:srgbClr val="1B1B1B"/>
              </a:solidFill>
              <a:effectLst/>
              <a:latin typeface="DroidKufi-Regular"/>
            </a:endParaRPr>
          </a:p>
        </p:txBody>
      </p:sp>
      <p:sp>
        <p:nvSpPr>
          <p:cNvPr id="8" name="TextBox 7"/>
          <p:cNvSpPr txBox="1"/>
          <p:nvPr/>
        </p:nvSpPr>
        <p:spPr>
          <a:xfrm>
            <a:off x="2628900" y="840432"/>
            <a:ext cx="3886200" cy="461665"/>
          </a:xfrm>
          <a:prstGeom prst="rect">
            <a:avLst/>
          </a:prstGeom>
          <a:noFill/>
        </p:spPr>
        <p:txBody>
          <a:bodyPr wrap="square" rtlCol="1">
            <a:spAutoFit/>
          </a:bodyPr>
          <a:lstStyle/>
          <a:p>
            <a:pPr algn="ctr"/>
            <a:r>
              <a:rPr lang="ar-SA" sz="2400" dirty="0"/>
              <a:t>التسمم</a:t>
            </a:r>
          </a:p>
        </p:txBody>
      </p:sp>
      <p:sp>
        <p:nvSpPr>
          <p:cNvPr id="9" name="Rectangle 8"/>
          <p:cNvSpPr/>
          <p:nvPr/>
        </p:nvSpPr>
        <p:spPr>
          <a:xfrm>
            <a:off x="1397463" y="378767"/>
            <a:ext cx="5057796" cy="461665"/>
          </a:xfrm>
          <a:prstGeom prst="rect">
            <a:avLst/>
          </a:prstGeom>
        </p:spPr>
        <p:txBody>
          <a:bodyPr wrap="none">
            <a:spAutoFit/>
          </a:bodyPr>
          <a:lstStyle/>
          <a:p>
            <a:r>
              <a:rPr lang="ar-SA" sz="2400" b="1" dirty="0" err="1">
                <a:solidFill>
                  <a:srgbClr val="333333"/>
                </a:solidFill>
                <a:latin typeface="rasol"/>
              </a:rPr>
              <a:t>فوسفيد</a:t>
            </a:r>
            <a:r>
              <a:rPr lang="ar-SA" sz="2400" b="1" dirty="0">
                <a:solidFill>
                  <a:srgbClr val="333333"/>
                </a:solidFill>
                <a:latin typeface="rasol"/>
              </a:rPr>
              <a:t> الألمنيوم </a:t>
            </a:r>
            <a:r>
              <a:rPr lang="en-US" sz="2400" b="1" dirty="0">
                <a:solidFill>
                  <a:srgbClr val="333333"/>
                </a:solidFill>
                <a:latin typeface="rasol"/>
              </a:rPr>
              <a:t>Aluminum Phosphide</a:t>
            </a:r>
            <a:endParaRPr lang="ar-SA" sz="2400" dirty="0"/>
          </a:p>
        </p:txBody>
      </p:sp>
    </p:spTree>
    <p:extLst>
      <p:ext uri="{BB962C8B-B14F-4D97-AF65-F5344CB8AC3E}">
        <p14:creationId xmlns:p14="http://schemas.microsoft.com/office/powerpoint/2010/main" val="241590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a:p>
        </p:txBody>
      </p:sp>
      <p:sp>
        <p:nvSpPr>
          <p:cNvPr id="3" name="Subtitle 2"/>
          <p:cNvSpPr>
            <a:spLocks noGrp="1"/>
          </p:cNvSpPr>
          <p:nvPr>
            <p:ph type="subTitle" idx="1"/>
          </p:nvPr>
        </p:nvSpPr>
        <p:spPr/>
        <p:txBody>
          <a:bodyPr/>
          <a:lstStyle/>
          <a:p>
            <a:endParaRPr lang="ar-S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82064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7848600" cy="1015663"/>
          </a:xfrm>
          <a:prstGeom prst="rect">
            <a:avLst/>
          </a:prstGeom>
        </p:spPr>
        <p:txBody>
          <a:bodyPr wrap="square">
            <a:spAutoFit/>
          </a:bodyPr>
          <a:lstStyle/>
          <a:p>
            <a:r>
              <a:rPr lang="ar-SA" sz="2000" dirty="0">
                <a:solidFill>
                  <a:srgbClr val="212529"/>
                </a:solidFill>
                <a:latin typeface="Verdana" panose="020B0604030504040204" pitchFamily="34" charset="0"/>
              </a:rPr>
              <a:t>عاجل (الوطن)- لا تزال التحقيقات الأمنية مستمرة في قضية الأسرة الدنماركية التي فقدت أول من أمس ابنتها (</a:t>
            </a:r>
            <a:r>
              <a:rPr lang="ar-SA" sz="2000" dirty="0" err="1">
                <a:solidFill>
                  <a:srgbClr val="212529"/>
                </a:solidFill>
                <a:latin typeface="Verdana" panose="020B0604030504040204" pitchFamily="34" charset="0"/>
              </a:rPr>
              <a:t>ميكيلين</a:t>
            </a:r>
            <a:r>
              <a:rPr lang="ar-SA" sz="2000" dirty="0">
                <a:solidFill>
                  <a:srgbClr val="212529"/>
                </a:solidFill>
                <a:latin typeface="Verdana" panose="020B0604030504040204" pitchFamily="34" charset="0"/>
              </a:rPr>
              <a:t>، 4 سنوات) وشقيقها (فريدريك، سنتين)، فيما تماثل الوالدان للشفاء وتجاوزت حالتهما مرحلة الخطر إثر تعرض الأسرة لحادثة تسمم كيماوي</a:t>
            </a:r>
            <a:endParaRPr lang="ar-SA" sz="2000" dirty="0"/>
          </a:p>
        </p:txBody>
      </p:sp>
      <p:sp>
        <p:nvSpPr>
          <p:cNvPr id="3" name="Rectangle 2"/>
          <p:cNvSpPr/>
          <p:nvPr/>
        </p:nvSpPr>
        <p:spPr>
          <a:xfrm>
            <a:off x="914336" y="5638800"/>
            <a:ext cx="3017749" cy="646331"/>
          </a:xfrm>
          <a:prstGeom prst="rect">
            <a:avLst/>
          </a:prstGeom>
        </p:spPr>
        <p:txBody>
          <a:bodyPr wrap="none">
            <a:spAutoFit/>
          </a:bodyPr>
          <a:lstStyle/>
          <a:p>
            <a:r>
              <a:rPr lang="en-US" dirty="0">
                <a:hlinkClick r:id="rId2"/>
              </a:rPr>
              <a:t>https://ajel.sa/XPqwbM/amp/</a:t>
            </a:r>
            <a:endParaRPr lang="ar-SA" dirty="0"/>
          </a:p>
          <a:p>
            <a:endParaRPr lang="ar-SA" dirty="0"/>
          </a:p>
        </p:txBody>
      </p:sp>
      <p:sp>
        <p:nvSpPr>
          <p:cNvPr id="4" name="Rectangle 3"/>
          <p:cNvSpPr/>
          <p:nvPr/>
        </p:nvSpPr>
        <p:spPr>
          <a:xfrm>
            <a:off x="4038600" y="3491299"/>
            <a:ext cx="2454518" cy="369332"/>
          </a:xfrm>
          <a:prstGeom prst="rect">
            <a:avLst/>
          </a:prstGeom>
        </p:spPr>
        <p:txBody>
          <a:bodyPr wrap="none">
            <a:spAutoFit/>
          </a:bodyPr>
          <a:lstStyle/>
          <a:p>
            <a:r>
              <a:rPr lang="ar-SA" dirty="0">
                <a:solidFill>
                  <a:srgbClr val="212529"/>
                </a:solidFill>
                <a:latin typeface="&amp;quot"/>
              </a:rPr>
              <a:t>25 فبراير 2009 - 01:12 م </a:t>
            </a:r>
            <a:endParaRPr lang="ar-SA" b="0" i="0" u="none" strike="noStrike" dirty="0">
              <a:solidFill>
                <a:srgbClr val="212529"/>
              </a:solidFill>
              <a:effectLst/>
              <a:latin typeface="&amp;quot"/>
            </a:endParaRPr>
          </a:p>
        </p:txBody>
      </p:sp>
      <p:sp>
        <p:nvSpPr>
          <p:cNvPr id="5" name="TextBox 4"/>
          <p:cNvSpPr txBox="1"/>
          <p:nvPr/>
        </p:nvSpPr>
        <p:spPr>
          <a:xfrm>
            <a:off x="2622469" y="1121705"/>
            <a:ext cx="3886200" cy="461665"/>
          </a:xfrm>
          <a:prstGeom prst="rect">
            <a:avLst/>
          </a:prstGeom>
          <a:noFill/>
        </p:spPr>
        <p:txBody>
          <a:bodyPr wrap="square" rtlCol="1">
            <a:spAutoFit/>
          </a:bodyPr>
          <a:lstStyle/>
          <a:p>
            <a:pPr algn="ctr"/>
            <a:r>
              <a:rPr lang="ar-SA" sz="2400" dirty="0"/>
              <a:t>التسمم</a:t>
            </a:r>
          </a:p>
        </p:txBody>
      </p:sp>
      <p:sp>
        <p:nvSpPr>
          <p:cNvPr id="6" name="Rectangle 5"/>
          <p:cNvSpPr/>
          <p:nvPr/>
        </p:nvSpPr>
        <p:spPr>
          <a:xfrm>
            <a:off x="1397463" y="609600"/>
            <a:ext cx="5057796" cy="461665"/>
          </a:xfrm>
          <a:prstGeom prst="rect">
            <a:avLst/>
          </a:prstGeom>
        </p:spPr>
        <p:txBody>
          <a:bodyPr wrap="none">
            <a:spAutoFit/>
          </a:bodyPr>
          <a:lstStyle/>
          <a:p>
            <a:r>
              <a:rPr lang="ar-SA" sz="2400" b="1" dirty="0" err="1">
                <a:solidFill>
                  <a:srgbClr val="333333"/>
                </a:solidFill>
                <a:latin typeface="rasol"/>
              </a:rPr>
              <a:t>فوسفيد</a:t>
            </a:r>
            <a:r>
              <a:rPr lang="ar-SA" sz="2400" b="1" dirty="0">
                <a:solidFill>
                  <a:srgbClr val="333333"/>
                </a:solidFill>
                <a:latin typeface="rasol"/>
              </a:rPr>
              <a:t> الألمنيوم </a:t>
            </a:r>
            <a:r>
              <a:rPr lang="en-US" sz="2400" b="1" dirty="0">
                <a:solidFill>
                  <a:srgbClr val="333333"/>
                </a:solidFill>
                <a:latin typeface="rasol"/>
              </a:rPr>
              <a:t>Aluminum Phosphide</a:t>
            </a:r>
            <a:endParaRPr lang="ar-SA" sz="2400" dirty="0"/>
          </a:p>
        </p:txBody>
      </p:sp>
    </p:spTree>
    <p:extLst>
      <p:ext uri="{BB962C8B-B14F-4D97-AF65-F5344CB8AC3E}">
        <p14:creationId xmlns:p14="http://schemas.microsoft.com/office/powerpoint/2010/main" val="3226353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03797"/>
            <a:ext cx="7110412" cy="5339753"/>
          </a:xfrm>
          <a:prstGeom prst="rect">
            <a:avLst/>
          </a:prstGeom>
        </p:spPr>
      </p:pic>
      <p:sp>
        <p:nvSpPr>
          <p:cNvPr id="3" name="Rectangle 2"/>
          <p:cNvSpPr/>
          <p:nvPr/>
        </p:nvSpPr>
        <p:spPr>
          <a:xfrm>
            <a:off x="533400" y="5562600"/>
            <a:ext cx="7772400" cy="923330"/>
          </a:xfrm>
          <a:prstGeom prst="rect">
            <a:avLst/>
          </a:prstGeom>
        </p:spPr>
        <p:txBody>
          <a:bodyPr wrap="square">
            <a:spAutoFit/>
          </a:bodyPr>
          <a:lstStyle/>
          <a:p>
            <a:r>
              <a:rPr lang="en-US" dirty="0">
                <a:hlinkClick r:id="rId3"/>
              </a:rPr>
              <a:t>https://www.mubasher.info/news/2420168/-</a:t>
            </a:r>
            <a:r>
              <a:rPr lang="ar-SA" dirty="0">
                <a:hlinkClick r:id="rId3"/>
              </a:rPr>
              <a:t>فوسفات-الألومنيوم-مبيد-قاتل-يباع-بـ-25-ريالا-بلا-رقابة-</a:t>
            </a:r>
            <a:endParaRPr lang="ar-SA" dirty="0"/>
          </a:p>
          <a:p>
            <a:r>
              <a:rPr lang="ar-SA" dirty="0"/>
              <a:t>/?</a:t>
            </a:r>
            <a:r>
              <a:rPr lang="en-US" dirty="0" err="1"/>
              <a:t>currentUserCountryCode</a:t>
            </a:r>
            <a:r>
              <a:rPr lang="en-US" dirty="0"/>
              <a:t>=SA</a:t>
            </a:r>
            <a:endParaRPr lang="ar-SA" dirty="0"/>
          </a:p>
        </p:txBody>
      </p:sp>
      <p:sp>
        <p:nvSpPr>
          <p:cNvPr id="4" name="TextBox 3"/>
          <p:cNvSpPr txBox="1"/>
          <p:nvPr/>
        </p:nvSpPr>
        <p:spPr>
          <a:xfrm>
            <a:off x="2628900" y="304800"/>
            <a:ext cx="3886200" cy="461665"/>
          </a:xfrm>
          <a:prstGeom prst="rect">
            <a:avLst/>
          </a:prstGeom>
          <a:noFill/>
        </p:spPr>
        <p:txBody>
          <a:bodyPr wrap="square" rtlCol="1">
            <a:spAutoFit/>
          </a:bodyPr>
          <a:lstStyle/>
          <a:p>
            <a:pPr algn="ctr"/>
            <a:r>
              <a:rPr lang="ar-SA" sz="2400" b="1" dirty="0">
                <a:solidFill>
                  <a:srgbClr val="FF0000"/>
                </a:solidFill>
              </a:rPr>
              <a:t>التسمم</a:t>
            </a:r>
          </a:p>
        </p:txBody>
      </p:sp>
    </p:spTree>
    <p:extLst>
      <p:ext uri="{BB962C8B-B14F-4D97-AF65-F5344CB8AC3E}">
        <p14:creationId xmlns:p14="http://schemas.microsoft.com/office/powerpoint/2010/main" val="155321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382000" cy="2554545"/>
          </a:xfrm>
          <a:prstGeom prst="rect">
            <a:avLst/>
          </a:prstGeom>
          <a:noFill/>
        </p:spPr>
        <p:txBody>
          <a:bodyPr wrap="square" rtlCol="1">
            <a:spAutoFit/>
          </a:bodyPr>
          <a:lstStyle/>
          <a:p>
            <a:pPr algn="ctr"/>
            <a:r>
              <a:rPr lang="ar-SA" sz="3200" dirty="0"/>
              <a:t>المكافحة الكيمائية</a:t>
            </a:r>
          </a:p>
          <a:p>
            <a:r>
              <a:rPr lang="ar-SA" sz="3200" dirty="0"/>
              <a:t>لا تستخدم المبيدات ذات الأثر الباقي</a:t>
            </a:r>
            <a:r>
              <a:rPr lang="ar-SA" sz="3200" dirty="0">
                <a:solidFill>
                  <a:srgbClr val="FF0000"/>
                </a:solidFill>
              </a:rPr>
              <a:t> مباشرة </a:t>
            </a:r>
            <a:r>
              <a:rPr lang="ar-SA" sz="3200" dirty="0"/>
              <a:t>على المواد الغذائية المصابة بالحشرات </a:t>
            </a:r>
          </a:p>
          <a:p>
            <a:endParaRPr lang="ar-SA" sz="3200" dirty="0"/>
          </a:p>
          <a:p>
            <a:endParaRPr lang="ar-SA" sz="3200" dirty="0"/>
          </a:p>
        </p:txBody>
      </p:sp>
    </p:spTree>
    <p:extLst>
      <p:ext uri="{BB962C8B-B14F-4D97-AF65-F5344CB8AC3E}">
        <p14:creationId xmlns:p14="http://schemas.microsoft.com/office/powerpoint/2010/main" val="65872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ogging in warehouses stored p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95400"/>
            <a:ext cx="5715000" cy="35668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589374"/>
            <a:ext cx="5105400" cy="369332"/>
          </a:xfrm>
          <a:prstGeom prst="rect">
            <a:avLst/>
          </a:prstGeom>
          <a:noFill/>
        </p:spPr>
        <p:txBody>
          <a:bodyPr wrap="square" rtlCol="1">
            <a:spAutoFit/>
          </a:bodyPr>
          <a:lstStyle/>
          <a:p>
            <a:pPr algn="ctr"/>
            <a:r>
              <a:rPr lang="ar-SA" dirty="0"/>
              <a:t>الإهتمام بالمتابعة والفحص وتسجيل وحفظ البيانات وتحليها</a:t>
            </a:r>
          </a:p>
        </p:txBody>
      </p:sp>
    </p:spTree>
    <p:extLst>
      <p:ext uri="{BB962C8B-B14F-4D97-AF65-F5344CB8AC3E}">
        <p14:creationId xmlns:p14="http://schemas.microsoft.com/office/powerpoint/2010/main" val="399868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37" y="455256"/>
            <a:ext cx="3352800" cy="2514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837" y="3733800"/>
            <a:ext cx="2695575" cy="3053282"/>
          </a:xfrm>
          <a:prstGeom prst="rect">
            <a:avLst/>
          </a:prstGeom>
        </p:spPr>
      </p:pic>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598" y="4038600"/>
            <a:ext cx="4071851" cy="1964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650" y="762000"/>
            <a:ext cx="4514851"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1" y="3200400"/>
            <a:ext cx="7162800" cy="369332"/>
          </a:xfrm>
          <a:prstGeom prst="rect">
            <a:avLst/>
          </a:prstGeom>
          <a:noFill/>
        </p:spPr>
        <p:txBody>
          <a:bodyPr wrap="square" rtlCol="1">
            <a:spAutoFit/>
          </a:bodyPr>
          <a:lstStyle/>
          <a:p>
            <a:r>
              <a:rPr lang="ar-SA" dirty="0"/>
              <a:t>تطهير المخازن الفارغة وتطهير ارضية المخازن التي المخزون فيها محفوظ داخل صناديق</a:t>
            </a:r>
          </a:p>
        </p:txBody>
      </p:sp>
      <p:sp>
        <p:nvSpPr>
          <p:cNvPr id="6" name="TextBox 5"/>
          <p:cNvSpPr txBox="1"/>
          <p:nvPr/>
        </p:nvSpPr>
        <p:spPr>
          <a:xfrm>
            <a:off x="4800601" y="6172200"/>
            <a:ext cx="3200399" cy="369332"/>
          </a:xfrm>
          <a:prstGeom prst="rect">
            <a:avLst/>
          </a:prstGeom>
          <a:noFill/>
        </p:spPr>
        <p:txBody>
          <a:bodyPr wrap="square" rtlCol="1">
            <a:spAutoFit/>
          </a:bodyPr>
          <a:lstStyle/>
          <a:p>
            <a:r>
              <a:rPr lang="ar-SA" dirty="0"/>
              <a:t>لا ترش المبيدات على الاكياس </a:t>
            </a:r>
          </a:p>
        </p:txBody>
      </p:sp>
    </p:spTree>
    <p:extLst>
      <p:ext uri="{BB962C8B-B14F-4D97-AF65-F5344CB8AC3E}">
        <p14:creationId xmlns:p14="http://schemas.microsoft.com/office/powerpoint/2010/main" val="70948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733800"/>
            <a:ext cx="4572000" cy="2031325"/>
          </a:xfrm>
          <a:prstGeom prst="rect">
            <a:avLst/>
          </a:prstGeom>
        </p:spPr>
        <p:txBody>
          <a:bodyPr>
            <a:spAutoFit/>
          </a:bodyPr>
          <a:lstStyle/>
          <a:p>
            <a:pPr algn="l" rtl="0"/>
            <a:r>
              <a:rPr lang="en-US" b="1" dirty="0">
                <a:solidFill>
                  <a:srgbClr val="222222"/>
                </a:solidFill>
                <a:latin typeface="HelveticaNeue"/>
              </a:rPr>
              <a:t>Fogging</a:t>
            </a:r>
            <a:r>
              <a:rPr lang="en-US" dirty="0">
                <a:solidFill>
                  <a:srgbClr val="222222"/>
                </a:solidFill>
                <a:latin typeface="HelveticaNeue"/>
              </a:rPr>
              <a:t> is a technique used for killing </a:t>
            </a:r>
            <a:r>
              <a:rPr lang="en-US" b="1" dirty="0">
                <a:solidFill>
                  <a:srgbClr val="222222"/>
                </a:solidFill>
                <a:latin typeface="HelveticaNeue"/>
              </a:rPr>
              <a:t>insects</a:t>
            </a:r>
            <a:r>
              <a:rPr lang="en-US" dirty="0">
                <a:solidFill>
                  <a:srgbClr val="222222"/>
                </a:solidFill>
                <a:latin typeface="HelveticaNeue"/>
              </a:rPr>
              <a:t> that involves using a fine pesticide </a:t>
            </a:r>
            <a:r>
              <a:rPr lang="en-US" b="1" dirty="0">
                <a:solidFill>
                  <a:srgbClr val="222222"/>
                </a:solidFill>
                <a:latin typeface="HelveticaNeue"/>
              </a:rPr>
              <a:t>spray</a:t>
            </a:r>
            <a:r>
              <a:rPr lang="en-US" dirty="0">
                <a:solidFill>
                  <a:srgbClr val="222222"/>
                </a:solidFill>
                <a:latin typeface="HelveticaNeue"/>
              </a:rPr>
              <a:t> (aerosol) which is directed by a blower. In some cases a hot </a:t>
            </a:r>
            <a:r>
              <a:rPr lang="en-US" dirty="0" err="1">
                <a:solidFill>
                  <a:srgbClr val="222222"/>
                </a:solidFill>
                <a:latin typeface="HelveticaNeue"/>
              </a:rPr>
              <a:t>vapour</a:t>
            </a:r>
            <a:r>
              <a:rPr lang="en-US" dirty="0">
                <a:solidFill>
                  <a:srgbClr val="222222"/>
                </a:solidFill>
                <a:latin typeface="HelveticaNeue"/>
              </a:rPr>
              <a:t> may be used to carry the </a:t>
            </a:r>
            <a:r>
              <a:rPr lang="en-US" b="1" dirty="0">
                <a:solidFill>
                  <a:srgbClr val="222222"/>
                </a:solidFill>
                <a:latin typeface="HelveticaNeue"/>
              </a:rPr>
              <a:t>spray</a:t>
            </a:r>
            <a:r>
              <a:rPr lang="en-US" dirty="0">
                <a:solidFill>
                  <a:srgbClr val="222222"/>
                </a:solidFill>
                <a:latin typeface="HelveticaNeue"/>
              </a:rPr>
              <a:t> and keep it airborne for longer. Fast acting pesticides like </a:t>
            </a:r>
            <a:r>
              <a:rPr lang="en-US" dirty="0" err="1">
                <a:solidFill>
                  <a:srgbClr val="222222"/>
                </a:solidFill>
                <a:latin typeface="HelveticaNeue"/>
              </a:rPr>
              <a:t>pyrethroids</a:t>
            </a:r>
            <a:r>
              <a:rPr lang="en-US" dirty="0">
                <a:solidFill>
                  <a:srgbClr val="222222"/>
                </a:solidFill>
                <a:latin typeface="HelveticaNeue"/>
              </a:rPr>
              <a:t> are typically used</a:t>
            </a:r>
            <a:endParaRPr lang="ar-SA" dirty="0"/>
          </a:p>
        </p:txBody>
      </p:sp>
      <p:sp>
        <p:nvSpPr>
          <p:cNvPr id="4" name="TextBox 3"/>
          <p:cNvSpPr txBox="1"/>
          <p:nvPr/>
        </p:nvSpPr>
        <p:spPr>
          <a:xfrm>
            <a:off x="304800" y="1905000"/>
            <a:ext cx="7924800" cy="1015663"/>
          </a:xfrm>
          <a:prstGeom prst="rect">
            <a:avLst/>
          </a:prstGeom>
          <a:noFill/>
        </p:spPr>
        <p:txBody>
          <a:bodyPr wrap="square" rtlCol="1">
            <a:spAutoFit/>
          </a:bodyPr>
          <a:lstStyle/>
          <a:p>
            <a:r>
              <a:rPr lang="ar-SA" sz="2000" dirty="0"/>
              <a:t>التضبيب هو تقنية تستخدم لقتل الآفات الحشرية باستخدام قطرات متناهية بالصغر تخرج من فوهة جهاز القاذف. واحيانا يستخدم بخار ساخن لبقاء الرذاذ لفترة أطول في الجو. وتستخدم مبيدات سريعة الفعالية مثل </a:t>
            </a:r>
            <a:r>
              <a:rPr lang="ar-SA" sz="2000" dirty="0" err="1"/>
              <a:t>البيرثرويدات</a:t>
            </a:r>
            <a:r>
              <a:rPr lang="ar-SA" sz="2000" dirty="0"/>
              <a:t> </a:t>
            </a:r>
          </a:p>
        </p:txBody>
      </p:sp>
      <p:sp>
        <p:nvSpPr>
          <p:cNvPr id="5" name="TextBox 4"/>
          <p:cNvSpPr txBox="1"/>
          <p:nvPr/>
        </p:nvSpPr>
        <p:spPr>
          <a:xfrm>
            <a:off x="1504950" y="891808"/>
            <a:ext cx="6705600" cy="523220"/>
          </a:xfrm>
          <a:prstGeom prst="rect">
            <a:avLst/>
          </a:prstGeom>
          <a:noFill/>
        </p:spPr>
        <p:txBody>
          <a:bodyPr wrap="square" rtlCol="1">
            <a:spAutoFit/>
          </a:bodyPr>
          <a:lstStyle/>
          <a:p>
            <a:pPr algn="ctr"/>
            <a:r>
              <a:rPr lang="ar-SA" sz="2800" dirty="0" err="1"/>
              <a:t>المضببات</a:t>
            </a:r>
            <a:r>
              <a:rPr lang="ar-SA" sz="2800" dirty="0"/>
              <a:t> ومولدات الدخان</a:t>
            </a:r>
          </a:p>
        </p:txBody>
      </p:sp>
    </p:spTree>
    <p:extLst>
      <p:ext uri="{BB962C8B-B14F-4D97-AF65-F5344CB8AC3E}">
        <p14:creationId xmlns:p14="http://schemas.microsoft.com/office/powerpoint/2010/main" val="131272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 y="3800476"/>
            <a:ext cx="4614863" cy="2040850"/>
          </a:xfrm>
          <a:prstGeom prst="rect">
            <a:avLst/>
          </a:prstGeom>
        </p:spPr>
        <p:txBody>
          <a:bodyPr wrap="square">
            <a:spAutoFit/>
          </a:bodyPr>
          <a:lstStyle/>
          <a:p>
            <a:pPr algn="l" rtl="0"/>
            <a:r>
              <a:rPr lang="en-US" b="1" dirty="0"/>
              <a:t>The Thermal Fog Generators Foggers </a:t>
            </a:r>
            <a:r>
              <a:rPr lang="en-US" dirty="0"/>
              <a:t>produce dense small droplets that will carry into nearly all of the airspace in a building، the small fog droplets could penetrate airspaces float in the air for long time، and with some fog generators the droplets can be produced in a sufficient numbers to create a wetting effect on surfaces. </a:t>
            </a:r>
            <a:endParaRPr lang="ar-SA" dirty="0"/>
          </a:p>
        </p:txBody>
      </p:sp>
      <p:sp>
        <p:nvSpPr>
          <p:cNvPr id="3" name="Rectangle 2"/>
          <p:cNvSpPr/>
          <p:nvPr/>
        </p:nvSpPr>
        <p:spPr>
          <a:xfrm>
            <a:off x="457200" y="1334125"/>
            <a:ext cx="7924800" cy="1200329"/>
          </a:xfrm>
          <a:prstGeom prst="rect">
            <a:avLst/>
          </a:prstGeom>
        </p:spPr>
        <p:txBody>
          <a:bodyPr wrap="square">
            <a:spAutoFit/>
          </a:bodyPr>
          <a:lstStyle/>
          <a:p>
            <a:r>
              <a:rPr lang="ar-SA" sz="2400" dirty="0"/>
              <a:t>تقوم مولدات الضباب الحراري بإنتاج قطرات صغيرة كثيفة تنتشر إلى جميع المجال الجوي تقريبًا في المبنى، ويمكن لقطرات الضباب الصغيرة أن تنتشر في الفراغات لفترة طويلة .</a:t>
            </a:r>
          </a:p>
        </p:txBody>
      </p:sp>
      <p:sp>
        <p:nvSpPr>
          <p:cNvPr id="4" name="TextBox 3"/>
          <p:cNvSpPr txBox="1"/>
          <p:nvPr/>
        </p:nvSpPr>
        <p:spPr>
          <a:xfrm>
            <a:off x="1295400" y="552510"/>
            <a:ext cx="6705600" cy="400110"/>
          </a:xfrm>
          <a:prstGeom prst="rect">
            <a:avLst/>
          </a:prstGeom>
          <a:noFill/>
        </p:spPr>
        <p:txBody>
          <a:bodyPr wrap="square" rtlCol="1">
            <a:spAutoFit/>
          </a:bodyPr>
          <a:lstStyle/>
          <a:p>
            <a:pPr algn="ctr"/>
            <a:r>
              <a:rPr lang="ar-SA" sz="2000" dirty="0" err="1"/>
              <a:t>المضببات</a:t>
            </a:r>
            <a:r>
              <a:rPr lang="ar-SA" sz="2000" dirty="0"/>
              <a:t> ومولدات الدخان</a:t>
            </a:r>
          </a:p>
        </p:txBody>
      </p:sp>
    </p:spTree>
    <p:extLst>
      <p:ext uri="{BB962C8B-B14F-4D97-AF65-F5344CB8AC3E}">
        <p14:creationId xmlns:p14="http://schemas.microsoft.com/office/powerpoint/2010/main" val="104637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0" y="4114800"/>
            <a:ext cx="4572000" cy="1754326"/>
          </a:xfrm>
          <a:prstGeom prst="rect">
            <a:avLst/>
          </a:prstGeom>
        </p:spPr>
        <p:txBody>
          <a:bodyPr>
            <a:spAutoFit/>
          </a:bodyPr>
          <a:lstStyle/>
          <a:p>
            <a:pPr algn="l"/>
            <a:r>
              <a:rPr lang="en-US" dirty="0"/>
              <a:t>Close all exterior windows and doors.</a:t>
            </a:r>
          </a:p>
          <a:p>
            <a:pPr algn="l"/>
            <a:r>
              <a:rPr lang="en-US" dirty="0"/>
              <a:t>Open all cabinets، closets and drawers in the affected area.</a:t>
            </a:r>
          </a:p>
          <a:p>
            <a:pPr algn="l"/>
            <a:r>
              <a:rPr lang="en-US" dirty="0"/>
              <a:t>Drawers should be stair-stepped — bottom drawer opened furthest، next drawer opened slightly less and so on.</a:t>
            </a:r>
            <a:endParaRPr lang="ar-SA" dirty="0"/>
          </a:p>
        </p:txBody>
      </p:sp>
      <p:sp>
        <p:nvSpPr>
          <p:cNvPr id="3" name="Rectangle 2"/>
          <p:cNvSpPr/>
          <p:nvPr/>
        </p:nvSpPr>
        <p:spPr>
          <a:xfrm>
            <a:off x="1243012" y="1191637"/>
            <a:ext cx="7162800" cy="1569660"/>
          </a:xfrm>
          <a:prstGeom prst="rect">
            <a:avLst/>
          </a:prstGeom>
        </p:spPr>
        <p:txBody>
          <a:bodyPr wrap="square">
            <a:spAutoFit/>
          </a:bodyPr>
          <a:lstStyle/>
          <a:p>
            <a:r>
              <a:rPr lang="ar-SA" sz="2400" dirty="0"/>
              <a:t>غلق جميع النوافذ والأبواب الخارجية.</a:t>
            </a:r>
          </a:p>
          <a:p>
            <a:r>
              <a:rPr lang="ar-SA" sz="2400" dirty="0"/>
              <a:t>فتح جميع الخزائن والأدراج في المكان المراد معاملته</a:t>
            </a:r>
          </a:p>
          <a:p>
            <a:r>
              <a:rPr lang="ar-SA" sz="2400" dirty="0"/>
              <a:t>يجب أن تكون الأدراج متدرجة - فتح الدرج السفلي أبعد ، وفتح الدرج التالي أقل قليلاً وهكذا.</a:t>
            </a:r>
          </a:p>
        </p:txBody>
      </p:sp>
      <p:sp>
        <p:nvSpPr>
          <p:cNvPr id="4" name="TextBox 3"/>
          <p:cNvSpPr txBox="1"/>
          <p:nvPr/>
        </p:nvSpPr>
        <p:spPr>
          <a:xfrm>
            <a:off x="1676400" y="381000"/>
            <a:ext cx="6705600" cy="707886"/>
          </a:xfrm>
          <a:prstGeom prst="rect">
            <a:avLst/>
          </a:prstGeom>
          <a:noFill/>
        </p:spPr>
        <p:txBody>
          <a:bodyPr wrap="square" rtlCol="1">
            <a:spAutoFit/>
          </a:bodyPr>
          <a:lstStyle/>
          <a:p>
            <a:pPr algn="ctr"/>
            <a:r>
              <a:rPr lang="ar-SA" sz="2000" dirty="0" err="1"/>
              <a:t>المضببات</a:t>
            </a:r>
            <a:r>
              <a:rPr lang="ar-SA" sz="2000" dirty="0"/>
              <a:t> ومولدات الدخان</a:t>
            </a:r>
          </a:p>
          <a:p>
            <a:pPr algn="ctr"/>
            <a:r>
              <a:rPr lang="ar-SA" sz="2000" dirty="0"/>
              <a:t>التنفيذ</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971800"/>
            <a:ext cx="3429000" cy="3429000"/>
          </a:xfrm>
          <a:prstGeom prst="rect">
            <a:avLst/>
          </a:prstGeom>
        </p:spPr>
      </p:pic>
    </p:spTree>
    <p:extLst>
      <p:ext uri="{BB962C8B-B14F-4D97-AF65-F5344CB8AC3E}">
        <p14:creationId xmlns:p14="http://schemas.microsoft.com/office/powerpoint/2010/main" val="3329150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20515</TotalTime>
  <Words>2001</Words>
  <Application>Microsoft Office PowerPoint</Application>
  <PresentationFormat>عرض على الشاشة (4:3)</PresentationFormat>
  <Paragraphs>151</Paragraphs>
  <Slides>31</Slides>
  <Notes>0</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31</vt:i4>
      </vt:variant>
    </vt:vector>
  </HeadingPairs>
  <TitlesOfParts>
    <vt:vector size="44" baseType="lpstr">
      <vt:lpstr>&amp;quot</vt:lpstr>
      <vt:lpstr>Arial</vt:lpstr>
      <vt:lpstr>Calibri</vt:lpstr>
      <vt:lpstr>DroidKufi-Regular</vt:lpstr>
      <vt:lpstr>gess</vt:lpstr>
      <vt:lpstr>HelveticaNeue</vt:lpstr>
      <vt:lpstr>inherit</vt:lpstr>
      <vt:lpstr>rasol</vt:lpstr>
      <vt:lpstr>Source Sans Pro</vt:lpstr>
      <vt:lpstr>Tajawal</vt:lpstr>
      <vt:lpstr>Times New Roman</vt:lpstr>
      <vt:lpstr>Verdana</vt:lpstr>
      <vt:lpstr>Office Theme</vt:lpstr>
      <vt:lpstr>المحاضرة الحادية عشر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KSU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Yousif Aldryhim</dc:creator>
  <cp:lastModifiedBy>Abdulrahman Aldawood</cp:lastModifiedBy>
  <cp:revision>47</cp:revision>
  <dcterms:created xsi:type="dcterms:W3CDTF">2019-11-25T07:57:36Z</dcterms:created>
  <dcterms:modified xsi:type="dcterms:W3CDTF">2025-01-19T11:55:45Z</dcterms:modified>
</cp:coreProperties>
</file>