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87" r:id="rId3"/>
    <p:sldId id="284" r:id="rId4"/>
    <p:sldId id="289" r:id="rId5"/>
    <p:sldId id="277" r:id="rId6"/>
    <p:sldId id="278" r:id="rId7"/>
    <p:sldId id="279" r:id="rId8"/>
    <p:sldId id="280" r:id="rId9"/>
    <p:sldId id="281" r:id="rId10"/>
    <p:sldId id="291" r:id="rId11"/>
    <p:sldId id="282" r:id="rId12"/>
    <p:sldId id="283" r:id="rId13"/>
    <p:sldId id="286"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F55E3-2C55-4585-BBC8-CAB475A33F40}"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F8906-9D59-454A-9FA2-F886CFAD1AA1}" type="slidenum">
              <a:rPr lang="en-US" smtClean="0"/>
              <a:t>‹#›</a:t>
            </a:fld>
            <a:endParaRPr lang="en-US"/>
          </a:p>
        </p:txBody>
      </p:sp>
    </p:spTree>
    <p:extLst>
      <p:ext uri="{BB962C8B-B14F-4D97-AF65-F5344CB8AC3E}">
        <p14:creationId xmlns:p14="http://schemas.microsoft.com/office/powerpoint/2010/main" val="233972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34130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A2837-AD30-41B0-AB34-3A550D2BD0F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39662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A2837-AD30-41B0-AB34-3A550D2BD0F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5261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A2837-AD30-41B0-AB34-3A550D2BD0F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200487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STER_SLIDE">
    <p:spTree>
      <p:nvGrpSpPr>
        <p:cNvPr id="1" name=""/>
        <p:cNvGrpSpPr/>
        <p:nvPr/>
      </p:nvGrpSpPr>
      <p:grpSpPr>
        <a:xfrm>
          <a:off x="0" y="0"/>
          <a:ext cx="0" cy="0"/>
          <a:chOff x="0" y="0"/>
          <a:chExt cx="0" cy="0"/>
        </a:xfrm>
      </p:grpSpPr>
      <p:pic>
        <p:nvPicPr>
          <p:cNvPr id="2" name="Object 1" descr="/elements/images/bg.jpg"/>
          <p:cNvPicPr>
            <a:picLocks noChangeAspect="1"/>
          </p:cNvPicPr>
          <p:nvPr/>
        </p:nvPicPr>
        <p:blipFill>
          <a:blip r:embed="rId2"/>
          <a:stretch>
            <a:fillRect/>
          </a:stretch>
        </p:blipFill>
        <p:spPr>
          <a:xfrm>
            <a:off x="0" y="0"/>
            <a:ext cx="12801600" cy="7315200"/>
          </a:xfrm>
          <a:prstGeom prst="rect">
            <a:avLst/>
          </a:prstGeom>
        </p:spPr>
      </p:pic>
    </p:spTree>
    <p:extLst>
      <p:ext uri="{BB962C8B-B14F-4D97-AF65-F5344CB8AC3E}">
        <p14:creationId xmlns:p14="http://schemas.microsoft.com/office/powerpoint/2010/main" val="215282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A2837-AD30-41B0-AB34-3A550D2BD0F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28411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4A2837-AD30-41B0-AB34-3A550D2BD0F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399362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A2837-AD30-41B0-AB34-3A550D2BD0F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369480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A2837-AD30-41B0-AB34-3A550D2BD0FA}"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173684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A2837-AD30-41B0-AB34-3A550D2BD0FA}"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271160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A2837-AD30-41B0-AB34-3A550D2BD0FA}"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194958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4A2837-AD30-41B0-AB34-3A550D2BD0F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76111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4A2837-AD30-41B0-AB34-3A550D2BD0F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E8028-66A6-4021-BD9E-A109C5026574}" type="slidenum">
              <a:rPr lang="en-US" smtClean="0"/>
              <a:t>‹#›</a:t>
            </a:fld>
            <a:endParaRPr lang="en-US"/>
          </a:p>
        </p:txBody>
      </p:sp>
    </p:spTree>
    <p:extLst>
      <p:ext uri="{BB962C8B-B14F-4D97-AF65-F5344CB8AC3E}">
        <p14:creationId xmlns:p14="http://schemas.microsoft.com/office/powerpoint/2010/main" val="424867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A2837-AD30-41B0-AB34-3A550D2BD0FA}" type="datetimeFigureOut">
              <a:rPr lang="en-US" smtClean="0"/>
              <a:t>4/28/2026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E8028-66A6-4021-BD9E-A109C5026574}" type="slidenum">
              <a:rPr lang="en-US" smtClean="0"/>
              <a:t>‹#›</a:t>
            </a:fld>
            <a:endParaRPr lang="en-US"/>
          </a:p>
        </p:txBody>
      </p:sp>
    </p:spTree>
    <p:extLst>
      <p:ext uri="{BB962C8B-B14F-4D97-AF65-F5344CB8AC3E}">
        <p14:creationId xmlns:p14="http://schemas.microsoft.com/office/powerpoint/2010/main" val="984585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5588"/>
            <a:ext cx="12191999" cy="830997"/>
          </a:xfrm>
          <a:prstGeom prst="rect">
            <a:avLst/>
          </a:prstGeom>
        </p:spPr>
        <p:txBody>
          <a:bodyPr wrap="square">
            <a:spAutoFit/>
          </a:bodyPr>
          <a:lstStyle/>
          <a:p>
            <a:pPr algn="ctr"/>
            <a:r>
              <a:rPr lang="ar-SA" sz="3000" b="1" dirty="0" smtClean="0">
                <a:solidFill>
                  <a:schemeClr val="tx1">
                    <a:lumMod val="95000"/>
                    <a:lumOff val="5000"/>
                  </a:schemeClr>
                </a:solidFill>
                <a:latin typeface="__Roboto_9af398"/>
              </a:rPr>
              <a:t>المحاضرة العاشرة </a:t>
            </a:r>
            <a:r>
              <a:rPr lang="ar-SA" dirty="0">
                <a:latin typeface="fkGroteskNeue"/>
              </a:rPr>
              <a:t/>
            </a:r>
            <a:br>
              <a:rPr lang="ar-SA" dirty="0">
                <a:latin typeface="fkGroteskNeue"/>
              </a:rPr>
            </a:br>
            <a:endParaRPr lang="en-US" dirty="0"/>
          </a:p>
        </p:txBody>
      </p:sp>
      <p:sp>
        <p:nvSpPr>
          <p:cNvPr id="3" name="Rectangle 2"/>
          <p:cNvSpPr/>
          <p:nvPr/>
        </p:nvSpPr>
        <p:spPr>
          <a:xfrm>
            <a:off x="315501" y="593049"/>
            <a:ext cx="11560996" cy="600164"/>
          </a:xfrm>
          <a:prstGeom prst="rect">
            <a:avLst/>
          </a:prstGeom>
        </p:spPr>
        <p:txBody>
          <a:bodyPr wrap="square">
            <a:spAutoFit/>
          </a:bodyPr>
          <a:lstStyle/>
          <a:p>
            <a:pPr algn="r" rtl="1"/>
            <a:r>
              <a:rPr lang="ar-SA" sz="3300" b="1" dirty="0"/>
              <a:t>المسافة الجينية </a:t>
            </a:r>
            <a:r>
              <a:rPr lang="en-US" sz="3300" b="1" dirty="0"/>
              <a:t>Genetic Distance</a:t>
            </a:r>
            <a:endParaRPr lang="en-US" sz="3300" dirty="0">
              <a:latin typeface="pplxSerif"/>
            </a:endParaRPr>
          </a:p>
        </p:txBody>
      </p:sp>
      <p:sp>
        <p:nvSpPr>
          <p:cNvPr id="2" name="Rectangle 1"/>
          <p:cNvSpPr/>
          <p:nvPr/>
        </p:nvSpPr>
        <p:spPr>
          <a:xfrm>
            <a:off x="578264" y="1424046"/>
            <a:ext cx="11298233" cy="4478149"/>
          </a:xfrm>
          <a:prstGeom prst="rect">
            <a:avLst/>
          </a:prstGeom>
        </p:spPr>
        <p:txBody>
          <a:bodyPr wrap="square">
            <a:spAutoFit/>
          </a:bodyPr>
          <a:lstStyle/>
          <a:p>
            <a:pPr algn="just" rtl="1"/>
            <a:r>
              <a:rPr lang="ar-SA" sz="3600" dirty="0"/>
              <a:t>المسافة الجينية هي مقياس كمي للاختلاف الوراثي بين تسلسلات </a:t>
            </a:r>
            <a:r>
              <a:rPr lang="en-US" sz="3600" dirty="0"/>
              <a:t>DNA </a:t>
            </a:r>
            <a:r>
              <a:rPr lang="ar-SA" sz="3600" dirty="0"/>
              <a:t> أو البروتين</a:t>
            </a:r>
            <a:r>
              <a:rPr lang="ar-SA" sz="3600" dirty="0" smtClean="0"/>
              <a:t>، </a:t>
            </a:r>
            <a:r>
              <a:rPr lang="ar-SA" sz="3600" dirty="0"/>
              <a:t>بين أفراد، أو بين </a:t>
            </a:r>
            <a:r>
              <a:rPr lang="ar-SA" sz="3600" dirty="0" smtClean="0"/>
              <a:t>جماعات، </a:t>
            </a:r>
            <a:r>
              <a:rPr lang="ar-SA" sz="3600" dirty="0"/>
              <a:t>أو </a:t>
            </a:r>
            <a:r>
              <a:rPr lang="ar-SA" sz="3600" dirty="0" smtClean="0"/>
              <a:t>بين </a:t>
            </a:r>
            <a:r>
              <a:rPr lang="ar-SA" sz="3600" dirty="0"/>
              <a:t>أنواع. وتُستخدم للتعبير عن مقدار التباين الجيني بين مجموعتين.</a:t>
            </a:r>
          </a:p>
          <a:p>
            <a:pPr algn="just" rtl="1"/>
            <a:r>
              <a:rPr lang="ar-SA" sz="3600" dirty="0"/>
              <a:t>بشكل مبسط، كلما زادت المسافة الجينية دلّ ذلك غالباً على تباعد تطوري أكبر أو على وجود سلف مشترك أقدم. ومع ذلك، فهي ليست "مسافة" فيزيائية، بل قيمة إحصائية تُستخلص من البيانات الجزيئية، مثل تسلسلات </a:t>
            </a:r>
            <a:r>
              <a:rPr lang="en-US" sz="3600" dirty="0"/>
              <a:t>DNA </a:t>
            </a:r>
            <a:r>
              <a:rPr lang="ar-SA" sz="3600" dirty="0" smtClean="0"/>
              <a:t> أو </a:t>
            </a:r>
            <a:r>
              <a:rPr lang="ar-SA" sz="3600" dirty="0"/>
              <a:t>ترددات </a:t>
            </a:r>
            <a:r>
              <a:rPr lang="ar-SA" sz="3600" dirty="0" err="1"/>
              <a:t>الأليلات</a:t>
            </a:r>
            <a:r>
              <a:rPr lang="ar-SA" sz="3600" dirty="0"/>
              <a:t> في الجماعات.</a:t>
            </a:r>
            <a:r>
              <a:rPr lang="ar-SA" sz="3300" dirty="0"/>
              <a:t/>
            </a:r>
            <a:br>
              <a:rPr lang="ar-SA" sz="3300" dirty="0"/>
            </a:br>
            <a:endParaRPr lang="en-US" sz="3300" dirty="0"/>
          </a:p>
        </p:txBody>
      </p:sp>
    </p:spTree>
    <p:extLst>
      <p:ext uri="{BB962C8B-B14F-4D97-AF65-F5344CB8AC3E}">
        <p14:creationId xmlns:p14="http://schemas.microsoft.com/office/powerpoint/2010/main" val="1329930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8" t="13516" r="84932" b="55212"/>
          <a:stretch/>
        </p:blipFill>
        <p:spPr>
          <a:xfrm>
            <a:off x="357450" y="1341133"/>
            <a:ext cx="5195454" cy="3607724"/>
          </a:xfrm>
          <a:prstGeom prst="rect">
            <a:avLst/>
          </a:prstGeom>
        </p:spPr>
      </p:pic>
      <p:sp>
        <p:nvSpPr>
          <p:cNvPr id="6" name="Rectangle 5"/>
          <p:cNvSpPr/>
          <p:nvPr/>
        </p:nvSpPr>
        <p:spPr>
          <a:xfrm>
            <a:off x="5469776" y="1341133"/>
            <a:ext cx="6096000" cy="3416320"/>
          </a:xfrm>
          <a:prstGeom prst="rect">
            <a:avLst/>
          </a:prstGeom>
        </p:spPr>
        <p:txBody>
          <a:bodyPr>
            <a:spAutoFit/>
          </a:bodyPr>
          <a:lstStyle/>
          <a:p>
            <a:pPr algn="r" rtl="1"/>
            <a:r>
              <a:rPr lang="ar-SA" b="1" dirty="0"/>
              <a:t>مثال مسافة </a:t>
            </a:r>
            <a:r>
              <a:rPr lang="ar-SA" b="1" dirty="0" err="1" smtClean="0"/>
              <a:t>ني</a:t>
            </a:r>
            <a:r>
              <a:rPr lang="ar-SA" b="1" dirty="0" smtClean="0"/>
              <a:t>: </a:t>
            </a:r>
            <a:endParaRPr lang="en-US" b="1" dirty="0"/>
          </a:p>
          <a:p>
            <a:pPr algn="r" rtl="1"/>
            <a:endParaRPr lang="ar-SA" b="1" dirty="0" smtClean="0"/>
          </a:p>
          <a:p>
            <a:pPr algn="r" rtl="1"/>
            <a:r>
              <a:rPr lang="ar-SA" b="1" dirty="0" smtClean="0"/>
              <a:t>كيف </a:t>
            </a:r>
            <a:r>
              <a:rPr lang="ar-SA" b="1" dirty="0"/>
              <a:t>تقرأ الرسم؟</a:t>
            </a:r>
          </a:p>
          <a:p>
            <a:pPr algn="r" rtl="1">
              <a:buFont typeface="Arial" panose="020B0604020202020204" pitchFamily="34" charset="0"/>
              <a:buChar char="•"/>
            </a:pPr>
            <a:r>
              <a:rPr lang="en-US" b="1" dirty="0" smtClean="0"/>
              <a:t>A </a:t>
            </a:r>
            <a:r>
              <a:rPr lang="ar-SA" b="1" dirty="0" smtClean="0"/>
              <a:t> و </a:t>
            </a:r>
            <a:r>
              <a:rPr lang="en-US" b="1" dirty="0" smtClean="0"/>
              <a:t>B</a:t>
            </a:r>
            <a:r>
              <a:rPr lang="ar-SA" b="1" dirty="0" smtClean="0"/>
              <a:t>:</a:t>
            </a:r>
            <a:endParaRPr lang="en-US" dirty="0"/>
          </a:p>
          <a:p>
            <a:pPr marL="742950" lvl="1" indent="-285750" algn="r" rtl="1">
              <a:buFont typeface="Arial" panose="020B0604020202020204" pitchFamily="34" charset="0"/>
              <a:buChar char="•"/>
            </a:pPr>
            <a:r>
              <a:rPr lang="ar-SA" dirty="0"/>
              <a:t>فروع قصيرة </a:t>
            </a:r>
            <a:r>
              <a:rPr lang="ar-SA" dirty="0" smtClean="0"/>
              <a:t>جدا</a:t>
            </a:r>
            <a:r>
              <a:rPr lang="ar-SA" dirty="0"/>
              <a:t>ً</a:t>
            </a:r>
            <a:r>
              <a:rPr lang="ar-SA" dirty="0" smtClean="0"/>
              <a:t> </a:t>
            </a:r>
            <a:r>
              <a:rPr lang="ar-SA" dirty="0"/>
              <a:t>→ </a:t>
            </a:r>
            <a:r>
              <a:rPr lang="en-US" b="1" dirty="0"/>
              <a:t>D ≈ 0.05 </a:t>
            </a:r>
          </a:p>
          <a:p>
            <a:pPr marL="742950" lvl="1" indent="-285750" algn="r" rtl="1">
              <a:buFont typeface="Arial" panose="020B0604020202020204" pitchFamily="34" charset="0"/>
              <a:buChar char="•"/>
            </a:pPr>
            <a:r>
              <a:rPr lang="ar-SA" dirty="0"/>
              <a:t>يعني تشابه جيني عالي </a:t>
            </a:r>
            <a:r>
              <a:rPr lang="ar-SA" dirty="0" smtClean="0"/>
              <a:t>جداً </a:t>
            </a:r>
            <a:endParaRPr lang="ar-SA" dirty="0"/>
          </a:p>
          <a:p>
            <a:pPr algn="r" rtl="1">
              <a:buFont typeface="Arial" panose="020B0604020202020204" pitchFamily="34" charset="0"/>
              <a:buChar char="•"/>
            </a:pPr>
            <a:r>
              <a:rPr lang="en-US" b="1" dirty="0"/>
              <a:t>C </a:t>
            </a:r>
            <a:r>
              <a:rPr lang="ar-SA" b="1" dirty="0" smtClean="0"/>
              <a:t> و</a:t>
            </a:r>
            <a:r>
              <a:rPr lang="en-US" b="1" dirty="0" smtClean="0"/>
              <a:t>:D</a:t>
            </a:r>
            <a:endParaRPr lang="en-US" dirty="0"/>
          </a:p>
          <a:p>
            <a:pPr marL="742950" lvl="1" indent="-285750" algn="r" rtl="1">
              <a:buFont typeface="Arial" panose="020B0604020202020204" pitchFamily="34" charset="0"/>
              <a:buChar char="•"/>
            </a:pPr>
            <a:r>
              <a:rPr lang="ar-SA" dirty="0"/>
              <a:t>فروع أطول → </a:t>
            </a:r>
            <a:r>
              <a:rPr lang="en-US" b="1" dirty="0"/>
              <a:t>D ≈ 0.2</a:t>
            </a:r>
            <a:r>
              <a:rPr lang="en-US" dirty="0"/>
              <a:t> </a:t>
            </a:r>
          </a:p>
          <a:p>
            <a:pPr marL="742950" lvl="1" indent="-285750" algn="r" rtl="1">
              <a:buFont typeface="Arial" panose="020B0604020202020204" pitchFamily="34" charset="0"/>
              <a:buChar char="•"/>
            </a:pPr>
            <a:r>
              <a:rPr lang="ar-SA" dirty="0"/>
              <a:t>اختلاف متوسط </a:t>
            </a:r>
          </a:p>
          <a:p>
            <a:pPr algn="r" rtl="1">
              <a:buFont typeface="Arial" panose="020B0604020202020204" pitchFamily="34" charset="0"/>
              <a:buChar char="•"/>
            </a:pPr>
            <a:r>
              <a:rPr lang="ar-SA" b="1" dirty="0"/>
              <a:t>بين </a:t>
            </a:r>
            <a:r>
              <a:rPr lang="en-US" b="1" dirty="0" smtClean="0"/>
              <a:t>(A+B) </a:t>
            </a:r>
            <a:r>
              <a:rPr lang="ar-SA" b="1" dirty="0"/>
              <a:t> </a:t>
            </a:r>
            <a:r>
              <a:rPr lang="ar-SA" b="1" dirty="0" smtClean="0"/>
              <a:t>و</a:t>
            </a:r>
            <a:r>
              <a:rPr lang="en-US" b="1" dirty="0" smtClean="0"/>
              <a:t>C+D)</a:t>
            </a:r>
            <a:r>
              <a:rPr lang="en-US" dirty="0" smtClean="0"/>
              <a:t> </a:t>
            </a:r>
            <a:r>
              <a:rPr lang="ar-SA" dirty="0" smtClean="0"/>
              <a:t>):</a:t>
            </a:r>
            <a:endParaRPr lang="en-US" dirty="0"/>
          </a:p>
          <a:p>
            <a:pPr marL="742950" lvl="1" indent="-285750" algn="r" rtl="1">
              <a:buFont typeface="Arial" panose="020B0604020202020204" pitchFamily="34" charset="0"/>
              <a:buChar char="•"/>
            </a:pPr>
            <a:r>
              <a:rPr lang="ar-SA" dirty="0"/>
              <a:t>الفرع الأطول → </a:t>
            </a:r>
            <a:r>
              <a:rPr lang="en-US" b="1" dirty="0"/>
              <a:t>D </a:t>
            </a:r>
            <a:r>
              <a:rPr lang="ar-SA" b="1" dirty="0"/>
              <a:t>أكبر (≈ 0.3 أو أكثر)</a:t>
            </a:r>
            <a:r>
              <a:rPr lang="ar-SA" dirty="0"/>
              <a:t> </a:t>
            </a:r>
          </a:p>
          <a:p>
            <a:pPr marL="742950" lvl="1" indent="-285750" algn="r" rtl="1">
              <a:buFont typeface="Arial" panose="020B0604020202020204" pitchFamily="34" charset="0"/>
              <a:buChar char="•"/>
            </a:pPr>
            <a:r>
              <a:rPr lang="ar-SA" dirty="0"/>
              <a:t>يدل على تباعد تطوري أقدم</a:t>
            </a:r>
          </a:p>
        </p:txBody>
      </p:sp>
    </p:spTree>
    <p:extLst>
      <p:ext uri="{BB962C8B-B14F-4D97-AF65-F5344CB8AC3E}">
        <p14:creationId xmlns:p14="http://schemas.microsoft.com/office/powerpoint/2010/main" val="298340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952" y="512540"/>
            <a:ext cx="11238807" cy="5786199"/>
          </a:xfrm>
          <a:prstGeom prst="rect">
            <a:avLst/>
          </a:prstGeom>
        </p:spPr>
        <p:txBody>
          <a:bodyPr wrap="square">
            <a:spAutoFit/>
          </a:bodyPr>
          <a:lstStyle/>
          <a:p>
            <a:pPr algn="r" rtl="1"/>
            <a:r>
              <a:rPr lang="ar-SA" sz="3200" b="1" dirty="0"/>
              <a:t>مقاييس </a:t>
            </a:r>
            <a:r>
              <a:rPr lang="ar-SA" sz="3200" b="1" dirty="0" smtClean="0"/>
              <a:t>أخرى</a:t>
            </a:r>
            <a:r>
              <a:rPr lang="ar-SA" sz="3200" dirty="0"/>
              <a:t/>
            </a:r>
            <a:br>
              <a:rPr lang="ar-SA" sz="3200" dirty="0"/>
            </a:br>
            <a:r>
              <a:rPr lang="ar-SA" sz="3200" dirty="0"/>
              <a:t>تُعد مسافة </a:t>
            </a:r>
            <a:r>
              <a:rPr lang="ar-SA" sz="3200" dirty="0" err="1"/>
              <a:t>كافالي-سفورتسا</a:t>
            </a:r>
            <a:r>
              <a:rPr lang="ar-SA" sz="3200" dirty="0"/>
              <a:t> الوترية</a:t>
            </a:r>
            <a:r>
              <a:rPr lang="en-US" sz="3200" dirty="0" err="1"/>
              <a:t>Cavalli</a:t>
            </a:r>
            <a:r>
              <a:rPr lang="en-US" sz="3200" dirty="0"/>
              <a:t>-Sforza chord distance </a:t>
            </a:r>
            <a:r>
              <a:rPr lang="ar-SA" sz="3200" dirty="0"/>
              <a:t> من المقاييس ذات الطابع الهندسي، وتُستخدم كثيرًا مع البيانات متعددة </a:t>
            </a:r>
            <a:r>
              <a:rPr lang="ar-SA" sz="3200" dirty="0" err="1"/>
              <a:t>الأليلات</a:t>
            </a:r>
            <a:r>
              <a:rPr lang="ar-SA" sz="3200" dirty="0"/>
              <a:t>، مثل </a:t>
            </a:r>
            <a:r>
              <a:rPr lang="ar-SA" sz="3200" dirty="0" err="1"/>
              <a:t>الواسمات</a:t>
            </a:r>
            <a:r>
              <a:rPr lang="ar-SA" sz="3200" dirty="0"/>
              <a:t> </a:t>
            </a:r>
            <a:r>
              <a:rPr lang="ar-SA" sz="3200" dirty="0" err="1"/>
              <a:t>الميكروساتلية</a:t>
            </a:r>
            <a:r>
              <a:rPr lang="ar-SA" sz="3200" dirty="0"/>
              <a:t> </a:t>
            </a:r>
            <a:r>
              <a:rPr lang="en-US" sz="3200" dirty="0" smtClean="0"/>
              <a:t>microsatellites، </a:t>
            </a:r>
            <a:r>
              <a:rPr lang="ar-SA" sz="3200" dirty="0"/>
              <a:t>لأنها لا تفترض نموذجًا تطوريًا معقدًا.</a:t>
            </a:r>
          </a:p>
          <a:p>
            <a:pPr algn="just" rtl="1"/>
            <a:r>
              <a:rPr lang="ar-SA" sz="3200" dirty="0"/>
              <a:t>أما مسافة </a:t>
            </a:r>
            <a:r>
              <a:rPr lang="ar-SA" sz="3200" dirty="0" err="1" smtClean="0"/>
              <a:t>رينولدز</a:t>
            </a:r>
            <a:r>
              <a:rPr lang="en-US" sz="3200" dirty="0" smtClean="0"/>
              <a:t>Reynolds distance </a:t>
            </a:r>
            <a:r>
              <a:rPr lang="ar-SA" sz="3200" dirty="0" smtClean="0"/>
              <a:t> فتُستخدم غالباً </a:t>
            </a:r>
            <a:r>
              <a:rPr lang="ar-SA" sz="3200" dirty="0"/>
              <a:t>في دراسات الوراثة السكانية قصيرة المدى، وتعتمد على افتراضات مرتبطة أساسًا بـ الانجراف الوراثي، خاصة عند دراسة جماعات حديثة الانفصال.</a:t>
            </a:r>
          </a:p>
          <a:p>
            <a:pPr algn="just" rtl="1"/>
            <a:r>
              <a:rPr lang="ar-SA" sz="3200" dirty="0"/>
              <a:t>في الأدبيات المقارنة، يُلاحظ أن بعض المقاييس تكون أكثر كفاءة في إعادة بناء البنية الصحيحة للشجرة التطورية (الطوبولوجيا)، بينما يكون بعضها الآخر أنسب لتقدير الزمن التطوري أو مقدار التباعد. لذلك، فإن اختيار مقياس المسافة الجينية ليس </a:t>
            </a:r>
            <a:r>
              <a:rPr lang="ar-SA" sz="3200" dirty="0" smtClean="0"/>
              <a:t>قراراً شكلياً، </a:t>
            </a:r>
            <a:r>
              <a:rPr lang="ar-SA" sz="3200" dirty="0"/>
              <a:t>بل يؤثر مباشرةً في تفسير النتائج البيولوجية وجودة الاستنتاجات.</a:t>
            </a:r>
          </a:p>
          <a:p>
            <a:pPr algn="r" rtl="1"/>
            <a:endParaRPr lang="ar-SA" dirty="0">
              <a:solidFill>
                <a:srgbClr val="27251E"/>
              </a:solidFill>
              <a:latin typeface="pplxSerif"/>
            </a:endParaRPr>
          </a:p>
        </p:txBody>
      </p:sp>
    </p:spTree>
    <p:extLst>
      <p:ext uri="{BB962C8B-B14F-4D97-AF65-F5344CB8AC3E}">
        <p14:creationId xmlns:p14="http://schemas.microsoft.com/office/powerpoint/2010/main" val="185638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389" y="307571"/>
            <a:ext cx="11247120" cy="4524315"/>
          </a:xfrm>
          <a:prstGeom prst="rect">
            <a:avLst/>
          </a:prstGeom>
        </p:spPr>
        <p:txBody>
          <a:bodyPr wrap="square">
            <a:spAutoFit/>
          </a:bodyPr>
          <a:lstStyle/>
          <a:p>
            <a:pPr algn="just" rtl="1"/>
            <a:r>
              <a:rPr lang="ar-SA" sz="3200" dirty="0"/>
              <a:t>كيف تُحسب المسافة الجينية؟</a:t>
            </a:r>
          </a:p>
          <a:p>
            <a:pPr algn="just" rtl="1"/>
            <a:r>
              <a:rPr lang="ar-SA" sz="3200" dirty="0"/>
              <a:t/>
            </a:r>
            <a:br>
              <a:rPr lang="ar-SA" sz="3200" dirty="0"/>
            </a:br>
            <a:r>
              <a:rPr lang="ar-SA" sz="3200" dirty="0"/>
              <a:t>عمليًا، تبدأ العملية بجمع البيانات الجينية المناسبة (مثل تسلسلات </a:t>
            </a:r>
            <a:r>
              <a:rPr lang="en-US" sz="3200" dirty="0"/>
              <a:t>DNA </a:t>
            </a:r>
            <a:r>
              <a:rPr lang="ar-SA" sz="3200" dirty="0"/>
              <a:t> أو ترددات </a:t>
            </a:r>
            <a:r>
              <a:rPr lang="ar-SA" sz="3200" dirty="0" err="1"/>
              <a:t>الأليلات</a:t>
            </a:r>
            <a:r>
              <a:rPr lang="ar-SA" sz="3200" dirty="0"/>
              <a:t>). بعد ذلك تُحسب المسافات الثنائية </a:t>
            </a:r>
            <a:r>
              <a:rPr lang="en-US" sz="3200" dirty="0" smtClean="0"/>
              <a:t>pairwise </a:t>
            </a:r>
            <a:r>
              <a:rPr lang="en-US" sz="3200" dirty="0"/>
              <a:t>distances) </a:t>
            </a:r>
            <a:r>
              <a:rPr lang="ar-SA" sz="3200" dirty="0" smtClean="0"/>
              <a:t>) بين </a:t>
            </a:r>
            <a:r>
              <a:rPr lang="ar-SA" sz="3200" dirty="0"/>
              <a:t>كل زوج من الأفراد أو التجمعات، وفق مقياس معيّن للمسافة الجينية. ثم تُنظَّم هذه القيم في مصفوفة مسافات </a:t>
            </a:r>
            <a:r>
              <a:rPr lang="en-US" sz="3200" dirty="0"/>
              <a:t>.</a:t>
            </a:r>
            <a:r>
              <a:rPr lang="en-US" sz="3200" dirty="0" smtClean="0"/>
              <a:t>(distance </a:t>
            </a:r>
            <a:r>
              <a:rPr lang="en-US" sz="3200" dirty="0"/>
              <a:t>matrix</a:t>
            </a:r>
            <a:r>
              <a:rPr lang="en-US" sz="3200" dirty="0" smtClean="0"/>
              <a:t>)</a:t>
            </a:r>
          </a:p>
          <a:p>
            <a:pPr algn="just" rtl="1"/>
            <a:r>
              <a:rPr lang="ar-SA" sz="3200" dirty="0" smtClean="0"/>
              <a:t>تُستخدم هذه المصفوفة لاحقا</a:t>
            </a:r>
            <a:r>
              <a:rPr lang="ar-SA" sz="3200" dirty="0"/>
              <a:t>ً</a:t>
            </a:r>
            <a:r>
              <a:rPr lang="ar-SA" sz="3200" dirty="0" smtClean="0"/>
              <a:t> في بناء شجرة تطورية باستخدام خوارزميات مثل    </a:t>
            </a:r>
            <a:r>
              <a:rPr lang="en-US" sz="3200" dirty="0" smtClean="0"/>
              <a:t>Neighbor-Joining </a:t>
            </a:r>
            <a:r>
              <a:rPr lang="ar-SA" sz="3200" dirty="0" smtClean="0"/>
              <a:t> أو </a:t>
            </a:r>
            <a:r>
              <a:rPr lang="en-US" sz="3200" dirty="0" smtClean="0"/>
              <a:t>UPGMA، </a:t>
            </a:r>
            <a:r>
              <a:rPr lang="ar-SA" sz="3200" dirty="0" smtClean="0"/>
              <a:t>حيث تُستنتج العلاقات بين المجموعات بناءً على أنماط التشابه والاختلاف الجيني.</a:t>
            </a:r>
            <a:endParaRPr lang="ar-SA" sz="3200" dirty="0"/>
          </a:p>
        </p:txBody>
      </p:sp>
    </p:spTree>
    <p:extLst>
      <p:ext uri="{BB962C8B-B14F-4D97-AF65-F5344CB8AC3E}">
        <p14:creationId xmlns:p14="http://schemas.microsoft.com/office/powerpoint/2010/main" val="34982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327" y="531983"/>
            <a:ext cx="11454939" cy="4524315"/>
          </a:xfrm>
          <a:prstGeom prst="rect">
            <a:avLst/>
          </a:prstGeom>
        </p:spPr>
        <p:txBody>
          <a:bodyPr wrap="square">
            <a:spAutoFit/>
          </a:bodyPr>
          <a:lstStyle/>
          <a:p>
            <a:pPr algn="just" rtl="1"/>
            <a:r>
              <a:rPr lang="ar-SA" sz="3200" dirty="0"/>
              <a:t>الفكرة الأساسية هي تحويل البيانات الخام إلى بنية قابلة للتحليل والمقارنة عبر المراحل التالية:</a:t>
            </a:r>
          </a:p>
          <a:p>
            <a:pPr marL="457200" indent="-457200" algn="just" rtl="1">
              <a:buFont typeface="Arial" panose="020B0604020202020204" pitchFamily="34" charset="0"/>
              <a:buChar char="•"/>
            </a:pPr>
            <a:r>
              <a:rPr lang="ar-SA" sz="3200" dirty="0"/>
              <a:t>جمع البيانات الجينية </a:t>
            </a:r>
          </a:p>
          <a:p>
            <a:pPr marL="457200" indent="-457200" algn="just" rtl="1">
              <a:buFont typeface="Arial" panose="020B0604020202020204" pitchFamily="34" charset="0"/>
              <a:buChar char="•"/>
            </a:pPr>
            <a:r>
              <a:rPr lang="ar-SA" sz="3200" dirty="0"/>
              <a:t>حساب المسافات الثنائية </a:t>
            </a:r>
          </a:p>
          <a:p>
            <a:pPr marL="457200" indent="-457200" algn="just" rtl="1">
              <a:buFont typeface="Arial" panose="020B0604020202020204" pitchFamily="34" charset="0"/>
              <a:buChar char="•"/>
            </a:pPr>
            <a:r>
              <a:rPr lang="ar-SA" sz="3200" dirty="0"/>
              <a:t>بناء مصفوفة المسافات </a:t>
            </a:r>
          </a:p>
          <a:p>
            <a:pPr marL="457200" indent="-457200" algn="just" rtl="1">
              <a:buFont typeface="Arial" panose="020B0604020202020204" pitchFamily="34" charset="0"/>
              <a:buChar char="•"/>
            </a:pPr>
            <a:r>
              <a:rPr lang="ar-SA" sz="3200" dirty="0"/>
              <a:t>استنتاج العلاقات التطورية أو السكانية </a:t>
            </a:r>
          </a:p>
          <a:p>
            <a:pPr algn="just" rtl="1"/>
            <a:r>
              <a:rPr lang="ar-SA" sz="3200" dirty="0"/>
              <a:t>ومن المهم الانتباه إلى أن دقة النتائج تعتمد على نوع البيانات المختارة ومقياس المسافة المستخدم والطريقة الحسابية لبناء الشجرة، إذ قد تؤدي هذه العوامل إلى اختلاف في شكل الشجرة أو تفسيرها.</a:t>
            </a:r>
          </a:p>
        </p:txBody>
      </p:sp>
    </p:spTree>
    <p:extLst>
      <p:ext uri="{BB962C8B-B14F-4D97-AF65-F5344CB8AC3E}">
        <p14:creationId xmlns:p14="http://schemas.microsoft.com/office/powerpoint/2010/main" val="345756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826" y="326844"/>
            <a:ext cx="11355186" cy="3816429"/>
          </a:xfrm>
          <a:prstGeom prst="rect">
            <a:avLst/>
          </a:prstGeom>
        </p:spPr>
        <p:txBody>
          <a:bodyPr wrap="square">
            <a:spAutoFit/>
          </a:bodyPr>
          <a:lstStyle/>
          <a:p>
            <a:pPr algn="r" rtl="1"/>
            <a:r>
              <a:rPr lang="ar-SA" sz="3200" b="1" dirty="0"/>
              <a:t>التطبيقات</a:t>
            </a:r>
          </a:p>
          <a:p>
            <a:pPr algn="r" rtl="1"/>
            <a:r>
              <a:rPr lang="ar-SA" sz="3200" dirty="0"/>
              <a:t>في علم الوراثة السكانية، تُسهم المسافة الجينية في فهم البنية الجينية للسكان، وأنماط الهجرة، ودرجة التمايز بين المجموعات.</a:t>
            </a:r>
          </a:p>
          <a:p>
            <a:pPr algn="r" rtl="1"/>
            <a:r>
              <a:rPr lang="ar-SA" sz="3200" dirty="0"/>
              <a:t>أما في علم </a:t>
            </a:r>
            <a:r>
              <a:rPr lang="ar-SA" sz="3200" dirty="0" smtClean="0"/>
              <a:t>التطور، </a:t>
            </a:r>
            <a:r>
              <a:rPr lang="ar-SA" sz="3200" dirty="0"/>
              <a:t>فتُستخدم لاستعادة العلاقات التطورية بين الأنواع أو السلالات أو </a:t>
            </a:r>
            <a:r>
              <a:rPr lang="ar-SA" sz="3200" dirty="0" err="1"/>
              <a:t>العزلات</a:t>
            </a:r>
            <a:r>
              <a:rPr lang="ar-SA" sz="3200" dirty="0"/>
              <a:t>، من خلال تحليل أنماط التشابه والاختلاف الجيني.</a:t>
            </a:r>
          </a:p>
          <a:p>
            <a:pPr algn="r" rtl="1"/>
            <a:r>
              <a:rPr lang="ar-SA" sz="3200" dirty="0"/>
              <a:t>كما تُستخدم في الترميز الشريطي للحمض </a:t>
            </a:r>
            <a:r>
              <a:rPr lang="ar-SA" sz="3200" dirty="0" smtClean="0"/>
              <a:t>النووي</a:t>
            </a:r>
            <a:r>
              <a:rPr lang="en-US" sz="3200" dirty="0" smtClean="0"/>
              <a:t>DNA </a:t>
            </a:r>
            <a:r>
              <a:rPr lang="en-US" sz="3200" dirty="0"/>
              <a:t>barcoding) </a:t>
            </a:r>
            <a:r>
              <a:rPr lang="ar-SA" sz="3200" dirty="0" smtClean="0"/>
              <a:t>) لتمييز </a:t>
            </a:r>
            <a:r>
              <a:rPr lang="ar-SA" sz="3200" dirty="0"/>
              <a:t>الأنواع المتشابهة </a:t>
            </a:r>
            <a:r>
              <a:rPr lang="ar-SA" sz="3200" dirty="0" smtClean="0"/>
              <a:t>شكلياً </a:t>
            </a:r>
            <a:r>
              <a:rPr lang="ar-SA" sz="3200" dirty="0"/>
              <a:t>(الأنواع الخفية) لكنها مختلفة </a:t>
            </a:r>
            <a:r>
              <a:rPr lang="ar-SA" sz="3200" dirty="0" smtClean="0"/>
              <a:t>جينياً.</a:t>
            </a:r>
            <a:endParaRPr lang="ar-SA" sz="3200" dirty="0"/>
          </a:p>
          <a:p>
            <a:pPr algn="r" rtl="1"/>
            <a:endParaRPr lang="ar-SA" dirty="0">
              <a:solidFill>
                <a:srgbClr val="27251E"/>
              </a:solidFill>
              <a:latin typeface="pplxSerif"/>
            </a:endParaRPr>
          </a:p>
        </p:txBody>
      </p:sp>
    </p:spTree>
    <p:extLst>
      <p:ext uri="{BB962C8B-B14F-4D97-AF65-F5344CB8AC3E}">
        <p14:creationId xmlns:p14="http://schemas.microsoft.com/office/powerpoint/2010/main" val="158533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83" y="1290952"/>
            <a:ext cx="10590414" cy="3979317"/>
          </a:xfrm>
          <a:prstGeom prst="rect">
            <a:avLst/>
          </a:prstGeom>
        </p:spPr>
      </p:pic>
      <p:sp>
        <p:nvSpPr>
          <p:cNvPr id="5" name="Rectangle 4"/>
          <p:cNvSpPr/>
          <p:nvPr/>
        </p:nvSpPr>
        <p:spPr>
          <a:xfrm>
            <a:off x="640079" y="212359"/>
            <a:ext cx="11097491" cy="1107996"/>
          </a:xfrm>
          <a:prstGeom prst="rect">
            <a:avLst/>
          </a:prstGeom>
        </p:spPr>
        <p:txBody>
          <a:bodyPr wrap="square">
            <a:spAutoFit/>
          </a:bodyPr>
          <a:lstStyle/>
          <a:p>
            <a:pPr algn="just"/>
            <a:r>
              <a:rPr lang="en-US" sz="2200" dirty="0" smtClean="0">
                <a:solidFill>
                  <a:schemeClr val="tx1">
                    <a:lumMod val="95000"/>
                    <a:lumOff val="5000"/>
                  </a:schemeClr>
                </a:solidFill>
                <a:latin typeface="Roboto"/>
              </a:rPr>
              <a:t>This table shown the genetic </a:t>
            </a:r>
            <a:r>
              <a:rPr lang="en-US" sz="2200" dirty="0">
                <a:solidFill>
                  <a:schemeClr val="tx1">
                    <a:lumMod val="95000"/>
                    <a:lumOff val="5000"/>
                  </a:schemeClr>
                </a:solidFill>
                <a:latin typeface="Roboto"/>
              </a:rPr>
              <a:t>distance matrix. Estimates of evolutionary divergence </a:t>
            </a:r>
            <a:r>
              <a:rPr lang="en-US" sz="2200" dirty="0" smtClean="0">
                <a:solidFill>
                  <a:schemeClr val="tx1">
                    <a:lumMod val="95000"/>
                    <a:lumOff val="5000"/>
                  </a:schemeClr>
                </a:solidFill>
                <a:latin typeface="Roboto"/>
              </a:rPr>
              <a:t>between sequences</a:t>
            </a:r>
            <a:r>
              <a:rPr lang="en-US" sz="2200" dirty="0">
                <a:solidFill>
                  <a:schemeClr val="tx1">
                    <a:lumMod val="95000"/>
                    <a:lumOff val="5000"/>
                  </a:schemeClr>
                </a:solidFill>
                <a:latin typeface="Roboto"/>
              </a:rPr>
              <a:t>. The number of base substitutions per site from </a:t>
            </a:r>
            <a:r>
              <a:rPr lang="en-US" sz="2200" dirty="0" smtClean="0">
                <a:solidFill>
                  <a:schemeClr val="tx1">
                    <a:lumMod val="95000"/>
                    <a:lumOff val="5000"/>
                  </a:schemeClr>
                </a:solidFill>
                <a:latin typeface="Roboto"/>
              </a:rPr>
              <a:t>between sequences </a:t>
            </a:r>
            <a:r>
              <a:rPr lang="en-US" sz="2200" dirty="0">
                <a:solidFill>
                  <a:schemeClr val="tx1">
                    <a:lumMod val="95000"/>
                    <a:lumOff val="5000"/>
                  </a:schemeClr>
                </a:solidFill>
                <a:latin typeface="Roboto"/>
              </a:rPr>
              <a:t>are shown.</a:t>
            </a:r>
            <a:endParaRPr lang="en-US" sz="2200" dirty="0">
              <a:solidFill>
                <a:schemeClr val="tx1">
                  <a:lumMod val="95000"/>
                  <a:lumOff val="5000"/>
                </a:schemeClr>
              </a:solidFill>
            </a:endParaRPr>
          </a:p>
        </p:txBody>
      </p:sp>
      <p:sp>
        <p:nvSpPr>
          <p:cNvPr id="2" name="Rectangle 1"/>
          <p:cNvSpPr/>
          <p:nvPr/>
        </p:nvSpPr>
        <p:spPr>
          <a:xfrm>
            <a:off x="531223" y="5380672"/>
            <a:ext cx="10850880" cy="1569660"/>
          </a:xfrm>
          <a:prstGeom prst="rect">
            <a:avLst/>
          </a:prstGeom>
        </p:spPr>
        <p:txBody>
          <a:bodyPr wrap="square">
            <a:spAutoFit/>
          </a:bodyPr>
          <a:lstStyle/>
          <a:p>
            <a:pPr algn="just" rtl="1"/>
            <a:r>
              <a:rPr lang="ar-SA" sz="3000" dirty="0"/>
              <a:t>تُظهر مصفوفة المسافة الوراثية التباعد التطوري بين تسلسلات </a:t>
            </a:r>
            <a:r>
              <a:rPr lang="en-US" sz="3000" dirty="0" err="1"/>
              <a:t>Garra</a:t>
            </a:r>
            <a:r>
              <a:rPr lang="en-US" sz="3000" dirty="0"/>
              <a:t>، </a:t>
            </a:r>
            <a:r>
              <a:rPr lang="ar-SA" sz="3000" dirty="0"/>
              <a:t>حيث تشير القيم الأصغر إلى تقارب وراثي أكبر، بينما تدل القيم الأعلى على تباعد تطوري أكبر.</a:t>
            </a:r>
          </a:p>
          <a:p>
            <a:r>
              <a:rPr lang="ar-SA" dirty="0"/>
              <a:t/>
            </a:r>
            <a:br>
              <a:rPr lang="ar-SA" dirty="0"/>
            </a:br>
            <a:endParaRPr lang="en-US" dirty="0"/>
          </a:p>
        </p:txBody>
      </p:sp>
    </p:spTree>
    <p:extLst>
      <p:ext uri="{BB962C8B-B14F-4D97-AF65-F5344CB8AC3E}">
        <p14:creationId xmlns:p14="http://schemas.microsoft.com/office/powerpoint/2010/main" val="361244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138" y="360231"/>
            <a:ext cx="11197244" cy="5570756"/>
          </a:xfrm>
          <a:prstGeom prst="rect">
            <a:avLst/>
          </a:prstGeom>
        </p:spPr>
        <p:txBody>
          <a:bodyPr wrap="square">
            <a:spAutoFit/>
          </a:bodyPr>
          <a:lstStyle/>
          <a:p>
            <a:pPr algn="r" rtl="1"/>
            <a:r>
              <a:rPr lang="ar-SA" sz="3200" b="1" dirty="0"/>
              <a:t>التمثيل </a:t>
            </a:r>
            <a:r>
              <a:rPr lang="ar-SA" sz="3200" b="1" dirty="0" err="1" smtClean="0"/>
              <a:t>الرسومي</a:t>
            </a:r>
            <a:r>
              <a:rPr lang="ar-SA" sz="3200" dirty="0"/>
              <a:t>:</a:t>
            </a:r>
            <a:endParaRPr lang="ar-SA" sz="3200" dirty="0" smtClean="0"/>
          </a:p>
          <a:p>
            <a:pPr algn="just" rtl="1"/>
            <a:r>
              <a:rPr lang="ar-SA" sz="3600" dirty="0" smtClean="0"/>
              <a:t>يُعد </a:t>
            </a:r>
            <a:r>
              <a:rPr lang="ar-SA" sz="3600" dirty="0"/>
              <a:t>التمثيل الحراري </a:t>
            </a:r>
            <a:r>
              <a:rPr lang="en-US" sz="3600" dirty="0"/>
              <a:t>(</a:t>
            </a:r>
            <a:r>
              <a:rPr lang="en-US" sz="3600" dirty="0" err="1"/>
              <a:t>heatmap</a:t>
            </a:r>
            <a:r>
              <a:rPr lang="en-US" sz="3600" dirty="0"/>
              <a:t>)</a:t>
            </a:r>
            <a:r>
              <a:rPr lang="ar-SA" sz="3600" dirty="0"/>
              <a:t> لمصفوفة المسافات، أو المخطط الشجري/الشجرة التطورية</a:t>
            </a:r>
            <a:r>
              <a:rPr lang="en-US" sz="3600" dirty="0"/>
              <a:t>، </a:t>
            </a:r>
            <a:r>
              <a:rPr lang="ar-SA" sz="3600" dirty="0"/>
              <a:t>من أفضل الطرق البصرية لعرض المسافات الجينية.</a:t>
            </a:r>
          </a:p>
          <a:p>
            <a:pPr algn="just" rtl="1"/>
            <a:r>
              <a:rPr lang="ar-SA" sz="3600" dirty="0"/>
              <a:t>في هذه الرسومات، تشير القيم المنخفضة (أو الألوان المتقاربة في الـ</a:t>
            </a:r>
            <a:r>
              <a:rPr lang="en-US" sz="3600" dirty="0" err="1"/>
              <a:t>heatmap</a:t>
            </a:r>
            <a:r>
              <a:rPr lang="en-US" sz="3600" dirty="0"/>
              <a:t>) </a:t>
            </a:r>
            <a:r>
              <a:rPr lang="ar-SA" sz="3600" dirty="0"/>
              <a:t>) إلى تقارب جيني، بينما تدل القيم المرتفعة على تباعد أكبر. وفي الأشجار التطورية، تعبّر أطوال الفروع في كثير من الطرق عن مقدار المسافة الجينية، بحيث تمثل الفروع الأقصر تقارباً أكبر، والأطول تباعداً أكبر</a:t>
            </a:r>
            <a:r>
              <a:rPr lang="ar-SA" sz="3200" dirty="0"/>
              <a:t>.</a:t>
            </a:r>
            <a:br>
              <a:rPr lang="ar-SA" sz="3200" dirty="0"/>
            </a:br>
            <a:r>
              <a:rPr lang="ar-SA" dirty="0"/>
              <a:t/>
            </a:r>
            <a:br>
              <a:rPr lang="ar-SA" dirty="0"/>
            </a:br>
            <a:endParaRPr lang="en-US" dirty="0"/>
          </a:p>
        </p:txBody>
      </p:sp>
    </p:spTree>
    <p:extLst>
      <p:ext uri="{BB962C8B-B14F-4D97-AF65-F5344CB8AC3E}">
        <p14:creationId xmlns:p14="http://schemas.microsoft.com/office/powerpoint/2010/main" val="319324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https://jksus.org/content/185/2023/35/1/img/10.1016_j.jksus.2022.102390-fig2.png"/>
          <p:cNvPicPr>
            <a:picLocks noChangeAspect="1"/>
          </p:cNvPicPr>
          <p:nvPr/>
        </p:nvPicPr>
        <p:blipFill>
          <a:blip r:embed="rId3"/>
          <a:srcRect/>
          <a:stretch/>
        </p:blipFill>
        <p:spPr>
          <a:xfrm>
            <a:off x="191589" y="1097279"/>
            <a:ext cx="6984274" cy="3814355"/>
          </a:xfrm>
          <a:prstGeom prst="rect">
            <a:avLst/>
          </a:prstGeom>
        </p:spPr>
      </p:pic>
      <p:sp>
        <p:nvSpPr>
          <p:cNvPr id="3" name="Object 2"/>
          <p:cNvSpPr/>
          <p:nvPr/>
        </p:nvSpPr>
        <p:spPr>
          <a:xfrm>
            <a:off x="457200" y="5303520"/>
            <a:ext cx="10972800" cy="274320"/>
          </a:xfrm>
          <a:prstGeom prst="rect">
            <a:avLst/>
          </a:prstGeom>
          <a:noFill/>
        </p:spPr>
        <p:txBody>
          <a:bodyPr wrap="square" rtlCol="0" anchor="ctr"/>
          <a:lstStyle/>
          <a:p>
            <a:r>
              <a:rPr lang="en-US" sz="1400" dirty="0">
                <a:solidFill>
                  <a:srgbClr val="FFFFFF"/>
                </a:solidFill>
              </a:rPr>
              <a:t>
</a:t>
            </a:r>
            <a:endParaRPr lang="en-US" sz="1400" dirty="0" smtClean="0">
              <a:solidFill>
                <a:srgbClr val="FFFFFF"/>
              </a:solidFill>
            </a:endParaRPr>
          </a:p>
          <a:p>
            <a:endParaRPr lang="en-US" sz="1400" dirty="0">
              <a:solidFill>
                <a:srgbClr val="FFFFFF"/>
              </a:solidFill>
            </a:endParaRPr>
          </a:p>
          <a:p>
            <a:endParaRPr lang="ar-SA" sz="1400" dirty="0" smtClean="0">
              <a:solidFill>
                <a:srgbClr val="FFFFFF"/>
              </a:solidFill>
            </a:endParaRPr>
          </a:p>
          <a:p>
            <a:endParaRPr lang="en-US" sz="1400" dirty="0" smtClean="0">
              <a:solidFill>
                <a:srgbClr val="FFFFFF"/>
              </a:solidFill>
            </a:endParaRPr>
          </a:p>
          <a:p>
            <a:r>
              <a:rPr lang="en-US" sz="1200" dirty="0">
                <a:solidFill>
                  <a:srgbClr val="FFFFFF"/>
                </a:solidFill>
              </a:rPr>
              <a:t>Fig. 2 Genetic distance </a:t>
            </a:r>
            <a:r>
              <a:rPr lang="en-US" sz="1200" dirty="0" err="1">
                <a:solidFill>
                  <a:srgbClr val="FFFFFF"/>
                </a:solidFill>
              </a:rPr>
              <a:t>heatmap</a:t>
            </a:r>
            <a:r>
              <a:rPr lang="en-US" sz="1200" dirty="0">
                <a:solidFill>
                  <a:srgbClr val="FFFFFF"/>
                </a:solidFill>
              </a:rPr>
              <a:t>. The </a:t>
            </a:r>
            <a:r>
              <a:rPr lang="en-US" sz="1200" dirty="0" err="1">
                <a:solidFill>
                  <a:srgbClr val="FFFFFF"/>
                </a:solidFill>
              </a:rPr>
              <a:t>heatmap</a:t>
            </a:r>
            <a:r>
              <a:rPr lang="en-US" sz="1200" dirty="0">
                <a:solidFill>
                  <a:srgbClr val="FFFFFF"/>
                </a:solidFill>
              </a:rPr>
              <a:t> plot was constructed with genetic distance data (Table 2) using CLUSTVIS web tool (</a:t>
            </a:r>
            <a:r>
              <a:rPr lang="en-US" sz="1200" dirty="0" err="1">
                <a:solidFill>
                  <a:srgbClr val="FFFFFF"/>
                </a:solidFill>
              </a:rPr>
              <a:t>Metsalu</a:t>
            </a:r>
            <a:r>
              <a:rPr lang="en-US" sz="1200" dirty="0">
                <a:solidFill>
                  <a:srgbClr val="FFFFFF"/>
                </a:solidFill>
              </a:rPr>
              <a:t> and </a:t>
            </a:r>
            <a:r>
              <a:rPr lang="en-US" sz="1200" dirty="0" err="1">
                <a:solidFill>
                  <a:srgbClr val="FFFFFF"/>
                </a:solidFill>
              </a:rPr>
              <a:t>Vilo</a:t>
            </a:r>
            <a:r>
              <a:rPr lang="en-US" sz="1200" dirty="0">
                <a:solidFill>
                  <a:srgbClr val="FFFFFF"/>
                </a:solidFill>
              </a:rPr>
              <a:t>, 2015). Red square: subgroup with low distance, including G. </a:t>
            </a:r>
            <a:r>
              <a:rPr lang="en-US" sz="1200" dirty="0" err="1">
                <a:solidFill>
                  <a:srgbClr val="FFFFFF"/>
                </a:solidFill>
              </a:rPr>
              <a:t>tibanica</a:t>
            </a:r>
            <a:r>
              <a:rPr lang="en-US" sz="1200" dirty="0">
                <a:solidFill>
                  <a:srgbClr val="FFFFFF"/>
                </a:solidFill>
              </a:rPr>
              <a:t> and G. </a:t>
            </a:r>
            <a:r>
              <a:rPr lang="en-US" sz="1200" dirty="0" err="1">
                <a:solidFill>
                  <a:srgbClr val="FFFFFF"/>
                </a:solidFill>
              </a:rPr>
              <a:t>sahilia</a:t>
            </a:r>
            <a:r>
              <a:rPr lang="en-US" sz="1200" dirty="0">
                <a:solidFill>
                  <a:srgbClr val="FFFFFF"/>
                </a:solidFill>
              </a:rPr>
              <a:t>. </a:t>
            </a:r>
            <a:r>
              <a:rPr lang="en-US" sz="1200" dirty="0">
                <a:solidFill>
                  <a:srgbClr val="FFFFFF"/>
                </a:solidFill>
              </a:rPr>
              <a:t>
Reproduced under Open Access charter from: Alrefaei AF, Al-Mrshoud MF, Alotaibi AM, Ahmad Z, Farooq M, Albalawi HF, Albeshr MF, Alshehri E, Almutairi MH, Pizzio GA. Molecular identification and phylogenetic analysis of cytochrome b gene from Garra tibanica an endogenous species from Saudi Arabia. Available from: https://dx.doi.org/10.1016/j.jksus.2022.102390
Journal of King Saud University – Science (https://jksus.org)</a:t>
            </a:r>
            <a:endParaRPr lang="en-US" sz="1200" dirty="0"/>
          </a:p>
        </p:txBody>
      </p:sp>
      <p:sp>
        <p:nvSpPr>
          <p:cNvPr id="4" name="Object 3"/>
          <p:cNvSpPr/>
          <p:nvPr/>
        </p:nvSpPr>
        <p:spPr>
          <a:xfrm>
            <a:off x="457200" y="457200"/>
            <a:ext cx="4114800" cy="274320"/>
          </a:xfrm>
          <a:prstGeom prst="rect">
            <a:avLst/>
          </a:prstGeom>
          <a:noFill/>
        </p:spPr>
        <p:txBody>
          <a:bodyPr wrap="square" rtlCol="0" anchor="ctr"/>
          <a:lstStyle/>
          <a:p>
            <a:pPr algn="l"/>
            <a:r>
              <a:rPr lang="en-US" sz="2600" dirty="0">
                <a:solidFill>
                  <a:srgbClr val="FFFFFF"/>
                </a:solidFill>
              </a:rPr>
              <a:t>Journal of King Saud University – Science</a:t>
            </a:r>
            <a:endParaRPr lang="en-US" dirty="0"/>
          </a:p>
        </p:txBody>
      </p:sp>
      <p:sp>
        <p:nvSpPr>
          <p:cNvPr id="5" name="Object 4"/>
          <p:cNvSpPr/>
          <p:nvPr/>
        </p:nvSpPr>
        <p:spPr>
          <a:xfrm>
            <a:off x="457200" y="6537960"/>
            <a:ext cx="10972800" cy="274320"/>
          </a:xfrm>
          <a:prstGeom prst="rect">
            <a:avLst/>
          </a:prstGeom>
          <a:noFill/>
        </p:spPr>
        <p:txBody>
          <a:bodyPr wrap="square" rtlCol="0" anchor="ctr"/>
          <a:lstStyle/>
          <a:p>
            <a:r>
              <a:rPr lang="en-US" sz="900" dirty="0">
                <a:solidFill>
                  <a:srgbClr val="FFFFFF"/>
                </a:solidFill>
              </a:rPr>
              <a:t>Licence:This is an open-access article distributed under the terms of the Creative Commons Attribution-Non Commercial-Share Alike 4.0 License (https://creativecommons.org/licenses/by-nc-sa/4.0/), which allows others to remix, tweak, and build upon the work non-commercially, as long as the author is credited and the new creations are licensed under the identical terms. </a:t>
            </a:r>
            <a:endParaRPr lang="en-US" dirty="0"/>
          </a:p>
        </p:txBody>
      </p:sp>
      <p:pic>
        <p:nvPicPr>
          <p:cNvPr id="6" name="Object 5" descr="/elements/images/ss-logo.jpg"/>
          <p:cNvPicPr>
            <a:picLocks noChangeAspect="1"/>
          </p:cNvPicPr>
          <p:nvPr/>
        </p:nvPicPr>
        <p:blipFill>
          <a:blip r:embed="rId4"/>
          <a:srcRect/>
          <a:stretch/>
        </p:blipFill>
        <p:spPr>
          <a:xfrm>
            <a:off x="4187952" y="0"/>
            <a:ext cx="2944368" cy="539496"/>
          </a:xfrm>
          <a:prstGeom prst="rect">
            <a:avLst/>
          </a:prstGeom>
        </p:spPr>
      </p:pic>
      <p:sp>
        <p:nvSpPr>
          <p:cNvPr id="8" name="Rectangle 7"/>
          <p:cNvSpPr/>
          <p:nvPr/>
        </p:nvSpPr>
        <p:spPr>
          <a:xfrm>
            <a:off x="6801395" y="159162"/>
            <a:ext cx="5826034" cy="5324535"/>
          </a:xfrm>
          <a:prstGeom prst="rect">
            <a:avLst/>
          </a:prstGeom>
        </p:spPr>
        <p:txBody>
          <a:bodyPr wrap="square">
            <a:spAutoFit/>
          </a:bodyPr>
          <a:lstStyle/>
          <a:p>
            <a:pPr algn="r" rtl="1"/>
            <a:r>
              <a:rPr lang="ar-SA" sz="1700" b="1" dirty="0" smtClean="0"/>
              <a:t>تحليل النتائج:</a:t>
            </a:r>
            <a:endParaRPr lang="en-US" sz="1700" b="1" dirty="0" smtClean="0"/>
          </a:p>
          <a:p>
            <a:pPr algn="r" rtl="1"/>
            <a:r>
              <a:rPr lang="ar-SA" sz="1700" b="1" dirty="0" smtClean="0"/>
              <a:t>هذه </a:t>
            </a:r>
            <a:r>
              <a:rPr lang="ar-SA" sz="1700" b="1" dirty="0"/>
              <a:t>الصورة تمثل خريطة حرارية </a:t>
            </a:r>
            <a:r>
              <a:rPr lang="en-US" sz="1700" b="1" dirty="0" smtClean="0"/>
              <a:t> </a:t>
            </a:r>
            <a:r>
              <a:rPr lang="en-US" sz="1700" b="1" dirty="0" err="1" smtClean="0"/>
              <a:t>Heatmap</a:t>
            </a:r>
            <a:r>
              <a:rPr lang="en-US" sz="1700" b="1" dirty="0" smtClean="0"/>
              <a:t> </a:t>
            </a:r>
            <a:r>
              <a:rPr lang="ar-SA" sz="1700" b="1" dirty="0"/>
              <a:t>تُستخدم عادة في علم الوراثة أو التصنيف الحيوي لعرض نسبة التشابه أو الاختلاف الجيني بين مجموعة من العينات (هنا أنواع مختلفة من </a:t>
            </a:r>
            <a:r>
              <a:rPr lang="en-US" sz="1700" b="1" i="1" dirty="0" err="1"/>
              <a:t>Garra</a:t>
            </a:r>
            <a:r>
              <a:rPr lang="en-US" sz="1700" b="1" dirty="0"/>
              <a:t>).</a:t>
            </a:r>
          </a:p>
          <a:p>
            <a:pPr algn="r" rtl="1"/>
            <a:r>
              <a:rPr lang="ar-SA" sz="1700" b="1" dirty="0"/>
              <a:t>شرح العناصر الأساسية:</a:t>
            </a:r>
          </a:p>
          <a:p>
            <a:pPr algn="r" rtl="1">
              <a:buFont typeface="Arial" panose="020B0604020202020204" pitchFamily="34" charset="0"/>
              <a:buChar char="•"/>
            </a:pPr>
            <a:r>
              <a:rPr lang="ar-SA" sz="1700" b="1" dirty="0"/>
              <a:t>الصفوف والأعمدة (1–16):</a:t>
            </a:r>
            <a:br>
              <a:rPr lang="ar-SA" sz="1700" b="1" dirty="0"/>
            </a:br>
            <a:r>
              <a:rPr lang="ar-SA" sz="1700" b="1" dirty="0"/>
              <a:t>كل رقم يمثل </a:t>
            </a:r>
            <a:r>
              <a:rPr lang="ar-SA" sz="1700" b="1" dirty="0" smtClean="0"/>
              <a:t>نوع </a:t>
            </a:r>
            <a:r>
              <a:rPr lang="ar-SA" sz="1700" b="1" dirty="0"/>
              <a:t>(كما هو مكتوب على اليسار مثل </a:t>
            </a:r>
            <a:r>
              <a:rPr lang="en-US" sz="1700" b="1" i="1" dirty="0" err="1"/>
              <a:t>Garra</a:t>
            </a:r>
            <a:r>
              <a:rPr lang="en-US" sz="1700" b="1" i="1" dirty="0"/>
              <a:t> </a:t>
            </a:r>
            <a:r>
              <a:rPr lang="en-US" sz="1700" b="1" i="1" dirty="0" err="1"/>
              <a:t>rufa</a:t>
            </a:r>
            <a:r>
              <a:rPr lang="en-US" sz="1700" b="1" dirty="0"/>
              <a:t>، </a:t>
            </a:r>
            <a:r>
              <a:rPr lang="en-US" sz="1700" b="1" i="1" dirty="0" err="1"/>
              <a:t>Garra</a:t>
            </a:r>
            <a:r>
              <a:rPr lang="en-US" sz="1700" b="1" i="1" dirty="0"/>
              <a:t> </a:t>
            </a:r>
            <a:r>
              <a:rPr lang="en-US" sz="1700" b="1" i="1" dirty="0" err="1" smtClean="0"/>
              <a:t>sahilia</a:t>
            </a:r>
            <a:r>
              <a:rPr lang="en-US" sz="1700" b="1" dirty="0" smtClean="0"/>
              <a:t>…). </a:t>
            </a:r>
            <a:endParaRPr lang="en-US" sz="1700" b="1" dirty="0"/>
          </a:p>
          <a:p>
            <a:pPr algn="r" rtl="1">
              <a:buFont typeface="Arial" panose="020B0604020202020204" pitchFamily="34" charset="0"/>
              <a:buChar char="•"/>
            </a:pPr>
            <a:r>
              <a:rPr lang="ar-SA" sz="1700" b="1" dirty="0"/>
              <a:t>الألوان (البرتقالي بدرجاته): </a:t>
            </a:r>
          </a:p>
          <a:p>
            <a:pPr marL="742950" lvl="1" indent="-285750" algn="r" rtl="1">
              <a:buFont typeface="Arial" panose="020B0604020202020204" pitchFamily="34" charset="0"/>
              <a:buChar char="•"/>
            </a:pPr>
            <a:r>
              <a:rPr lang="ar-SA" sz="1700" b="1" dirty="0"/>
              <a:t>اللون الفاتح = تشابه أعلى (أو اختلاف أقل). </a:t>
            </a:r>
          </a:p>
          <a:p>
            <a:pPr marL="742950" lvl="1" indent="-285750" algn="r" rtl="1">
              <a:buFont typeface="Arial" panose="020B0604020202020204" pitchFamily="34" charset="0"/>
              <a:buChar char="•"/>
            </a:pPr>
            <a:r>
              <a:rPr lang="ar-SA" sz="1700" b="1" dirty="0"/>
              <a:t>اللون الداكن = اختلاف أكبر بين العينتين. </a:t>
            </a:r>
          </a:p>
          <a:p>
            <a:pPr algn="r" rtl="1">
              <a:buFont typeface="Arial" panose="020B0604020202020204" pitchFamily="34" charset="0"/>
              <a:buChar char="•"/>
            </a:pPr>
            <a:r>
              <a:rPr lang="ar-SA" sz="1700" b="1" dirty="0"/>
              <a:t>القطر (الخط المائل):</a:t>
            </a:r>
            <a:br>
              <a:rPr lang="ar-SA" sz="1700" b="1" dirty="0"/>
            </a:br>
            <a:r>
              <a:rPr lang="ar-SA" sz="1700" b="1" dirty="0"/>
              <a:t>هذا الخط يمثل مقارنة كل عينة مع نفسها، لذلك تكون القيم مثالية (عادة صفر اختلاف)، ولهذا يظهر بلون مميز/فاتح. </a:t>
            </a:r>
          </a:p>
          <a:p>
            <a:pPr algn="r" rtl="1">
              <a:buFont typeface="Arial" panose="020B0604020202020204" pitchFamily="34" charset="0"/>
              <a:buChar char="•"/>
            </a:pPr>
            <a:r>
              <a:rPr lang="ar-SA" sz="1700" b="1" dirty="0"/>
              <a:t>المربع المحدد بالأحمر (أعلى اليسار):</a:t>
            </a:r>
            <a:br>
              <a:rPr lang="ar-SA" sz="1700" b="1" dirty="0"/>
            </a:br>
            <a:r>
              <a:rPr lang="ar-SA" sz="1700" b="1" dirty="0"/>
              <a:t>هذا الجزء يمثل مقارنة: </a:t>
            </a:r>
          </a:p>
          <a:p>
            <a:pPr marL="742950" lvl="1" indent="-285750" algn="r" rtl="1">
              <a:buFont typeface="Arial" panose="020B0604020202020204" pitchFamily="34" charset="0"/>
              <a:buChar char="•"/>
            </a:pPr>
            <a:r>
              <a:rPr lang="ar-SA" sz="1700" b="1" dirty="0"/>
              <a:t>العينة 1 مع نفسها </a:t>
            </a:r>
          </a:p>
          <a:p>
            <a:pPr marL="742950" lvl="1" indent="-285750" algn="r" rtl="1">
              <a:buFont typeface="Arial" panose="020B0604020202020204" pitchFamily="34" charset="0"/>
              <a:buChar char="•"/>
            </a:pPr>
            <a:r>
              <a:rPr lang="ar-SA" sz="1700" b="1" dirty="0"/>
              <a:t>والعينة 1 مع العينة 2</a:t>
            </a:r>
            <a:br>
              <a:rPr lang="ar-SA" sz="1700" b="1" dirty="0"/>
            </a:br>
            <a:r>
              <a:rPr lang="ar-SA" sz="1700" b="1" dirty="0"/>
              <a:t>نلاحظ أن اللون قريب من الفاتح → يعني أن هناك تشابه عالي جدًا بين هاتين العينتين (قد تكونان نفس النوع أو قريبين </a:t>
            </a:r>
            <a:r>
              <a:rPr lang="ar-SA" sz="1700" b="1" dirty="0" smtClean="0"/>
              <a:t>جداً جينياً).</a:t>
            </a:r>
            <a:endParaRPr lang="ar-SA" sz="1700" b="1" dirty="0"/>
          </a:p>
        </p:txBody>
      </p:sp>
    </p:spTree>
    <p:extLst>
      <p:ext uri="{BB962C8B-B14F-4D97-AF65-F5344CB8AC3E}">
        <p14:creationId xmlns:p14="http://schemas.microsoft.com/office/powerpoint/2010/main" val="338426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1396" y="116378"/>
            <a:ext cx="11001622" cy="2616101"/>
          </a:xfrm>
          <a:prstGeom prst="rect">
            <a:avLst/>
          </a:prstGeom>
        </p:spPr>
        <p:txBody>
          <a:bodyPr wrap="square">
            <a:spAutoFit/>
          </a:bodyPr>
          <a:lstStyle/>
          <a:p>
            <a:pPr algn="r"/>
            <a:r>
              <a:rPr lang="ar-SA" sz="3300" b="1" dirty="0"/>
              <a:t>لماذا نستخدم المسافة الجينية</a:t>
            </a:r>
            <a:r>
              <a:rPr lang="ar-SA" sz="3300" b="1" dirty="0" smtClean="0"/>
              <a:t>؟</a:t>
            </a:r>
            <a:endParaRPr lang="en-US" sz="3300" b="1" dirty="0" smtClean="0"/>
          </a:p>
          <a:p>
            <a:pPr algn="just" rtl="1"/>
            <a:r>
              <a:rPr lang="ar-SA" sz="3200" dirty="0" smtClean="0"/>
              <a:t>تُستخدم </a:t>
            </a:r>
            <a:r>
              <a:rPr lang="ar-SA" sz="3200" dirty="0"/>
              <a:t>المسافة الجينية لفهم العلاقات التطورية بين الكائنات الحية، وبناء الأشجار التطورية (</a:t>
            </a:r>
            <a:r>
              <a:rPr lang="ar-SA" sz="3200" dirty="0" err="1"/>
              <a:t>الفيلوجينية</a:t>
            </a:r>
            <a:r>
              <a:rPr lang="ar-SA" sz="3200" dirty="0"/>
              <a:t>)، ودراسة البنية الجينية للسكان، وتقدير زمن الانفصال بين المجموعات. كما تُستعمل في التصنيف الحيوي، وتمييز الأنواع المتشابهة </a:t>
            </a:r>
            <a:r>
              <a:rPr lang="ar-SA" sz="3200" dirty="0" smtClean="0"/>
              <a:t>شكلياً </a:t>
            </a:r>
            <a:r>
              <a:rPr lang="ar-SA" sz="3200" dirty="0"/>
              <a:t>(الأنواع الخفية)، ودراسة التنوع الوراثي في الحيوانات والنباتات والبشر</a:t>
            </a:r>
            <a:r>
              <a:rPr lang="ar-SA" sz="3200" dirty="0" smtClean="0"/>
              <a:t>.</a:t>
            </a:r>
            <a:endParaRPr lang="ar-SA" sz="32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8000" t="38969" r="72182" b="43334"/>
          <a:stretch/>
        </p:blipFill>
        <p:spPr>
          <a:xfrm>
            <a:off x="266007" y="2732478"/>
            <a:ext cx="4305993" cy="3502067"/>
          </a:xfrm>
          <a:prstGeom prst="rect">
            <a:avLst/>
          </a:prstGeom>
        </p:spPr>
      </p:pic>
      <p:sp>
        <p:nvSpPr>
          <p:cNvPr id="6" name="Rectangle 5"/>
          <p:cNvSpPr/>
          <p:nvPr/>
        </p:nvSpPr>
        <p:spPr>
          <a:xfrm>
            <a:off x="4665382" y="2750413"/>
            <a:ext cx="7024254" cy="3416320"/>
          </a:xfrm>
          <a:prstGeom prst="rect">
            <a:avLst/>
          </a:prstGeom>
        </p:spPr>
        <p:txBody>
          <a:bodyPr wrap="square">
            <a:spAutoFit/>
          </a:bodyPr>
          <a:lstStyle/>
          <a:p>
            <a:pPr algn="r" rtl="1"/>
            <a:r>
              <a:rPr lang="ar-SA" b="1" dirty="0" smtClean="0"/>
              <a:t>مثال:</a:t>
            </a:r>
            <a:endParaRPr lang="ar-SA" b="1" dirty="0"/>
          </a:p>
          <a:p>
            <a:pPr algn="r" rtl="1">
              <a:buFont typeface="Arial" panose="020B0604020202020204" pitchFamily="34" charset="0"/>
              <a:buChar char="•"/>
            </a:pPr>
            <a:r>
              <a:rPr lang="ar-SA" b="1" dirty="0"/>
              <a:t>المجموعتان </a:t>
            </a:r>
            <a:r>
              <a:rPr lang="en-US" b="1" dirty="0"/>
              <a:t> A </a:t>
            </a:r>
            <a:r>
              <a:rPr lang="ar-SA" b="1" dirty="0"/>
              <a:t>و </a:t>
            </a:r>
            <a:r>
              <a:rPr lang="en-US" b="1" dirty="0"/>
              <a:t>B</a:t>
            </a:r>
            <a:r>
              <a:rPr lang="ar-SA" b="1" dirty="0"/>
              <a:t>:</a:t>
            </a:r>
            <a:endParaRPr lang="en-US" b="1" dirty="0"/>
          </a:p>
          <a:p>
            <a:pPr marL="742950" lvl="1" indent="-285750" algn="r" rtl="1">
              <a:buFont typeface="Arial" panose="020B0604020202020204" pitchFamily="34" charset="0"/>
              <a:buChar char="•"/>
            </a:pPr>
            <a:r>
              <a:rPr lang="ar-SA" b="1" dirty="0"/>
              <a:t>متقاربتان جداً وراثياً. </a:t>
            </a:r>
          </a:p>
          <a:p>
            <a:pPr marL="742950" lvl="1" indent="-285750" algn="r" rtl="1">
              <a:buFont typeface="Arial" panose="020B0604020202020204" pitchFamily="34" charset="0"/>
              <a:buChar char="•"/>
            </a:pPr>
            <a:r>
              <a:rPr lang="ar-SA" b="1" dirty="0"/>
              <a:t>من الملاحظ أن طول الفروع بينهما قصير، ما يعني مسافة جينية صغيرة (تشابه كبير). </a:t>
            </a:r>
          </a:p>
          <a:p>
            <a:pPr algn="r" rtl="1">
              <a:buFont typeface="Arial" panose="020B0604020202020204" pitchFamily="34" charset="0"/>
              <a:buChar char="•"/>
            </a:pPr>
            <a:r>
              <a:rPr lang="ar-SA" b="1" dirty="0"/>
              <a:t>المجموعتان </a:t>
            </a:r>
            <a:r>
              <a:rPr lang="en-US" b="1" dirty="0"/>
              <a:t>C </a:t>
            </a:r>
            <a:r>
              <a:rPr lang="ar-SA" b="1" dirty="0"/>
              <a:t> و </a:t>
            </a:r>
            <a:r>
              <a:rPr lang="en-US" b="1" dirty="0"/>
              <a:t>D</a:t>
            </a:r>
            <a:r>
              <a:rPr lang="ar-SA" b="1" dirty="0"/>
              <a:t>:</a:t>
            </a:r>
            <a:endParaRPr lang="en-US" b="1" dirty="0"/>
          </a:p>
          <a:p>
            <a:pPr marL="742950" lvl="1" indent="-285750" algn="r" rtl="1">
              <a:buFont typeface="Arial" panose="020B0604020202020204" pitchFamily="34" charset="0"/>
              <a:buChar char="•"/>
            </a:pPr>
            <a:r>
              <a:rPr lang="ar-SA" b="1" dirty="0" smtClean="0"/>
              <a:t>مسافة متوسطة مما يعني تشابه أقل.</a:t>
            </a:r>
            <a:endParaRPr lang="ar-SA" b="1" dirty="0"/>
          </a:p>
          <a:p>
            <a:pPr marL="742950" lvl="1" indent="-285750" algn="r" rtl="1">
              <a:buFont typeface="Arial" panose="020B0604020202020204" pitchFamily="34" charset="0"/>
              <a:buChar char="•"/>
            </a:pPr>
            <a:r>
              <a:rPr lang="ar-SA" b="1" dirty="0"/>
              <a:t>الفروع أطول قليلاً من </a:t>
            </a:r>
            <a:r>
              <a:rPr lang="en-US" b="1" dirty="0"/>
              <a:t>A </a:t>
            </a:r>
            <a:r>
              <a:rPr lang="ar-SA" b="1" dirty="0"/>
              <a:t> و</a:t>
            </a:r>
            <a:r>
              <a:rPr lang="en-US" b="1" dirty="0"/>
              <a:t>B</a:t>
            </a:r>
            <a:r>
              <a:rPr lang="ar-SA" b="1" dirty="0"/>
              <a:t>. </a:t>
            </a:r>
          </a:p>
          <a:p>
            <a:pPr algn="r" rtl="1">
              <a:buFont typeface="Arial" panose="020B0604020202020204" pitchFamily="34" charset="0"/>
              <a:buChar char="•"/>
            </a:pPr>
            <a:r>
              <a:rPr lang="ar-SA" b="1" dirty="0"/>
              <a:t>المجموعتان</a:t>
            </a:r>
            <a:r>
              <a:rPr lang="en-US" b="1" dirty="0"/>
              <a:t>A+B </a:t>
            </a:r>
            <a:r>
              <a:rPr lang="ar-SA" b="1" dirty="0"/>
              <a:t> مقابل </a:t>
            </a:r>
            <a:r>
              <a:rPr lang="en-US" b="1" dirty="0"/>
              <a:t>C+D</a:t>
            </a:r>
          </a:p>
          <a:p>
            <a:pPr marL="742950" lvl="1" indent="-285750" algn="r" rtl="1">
              <a:buFont typeface="Arial" panose="020B0604020202020204" pitchFamily="34" charset="0"/>
              <a:buChar char="•"/>
            </a:pPr>
            <a:r>
              <a:rPr lang="ar-SA" b="1" dirty="0"/>
              <a:t>المسافة بين هاتين الكتلتين أكبر. </a:t>
            </a:r>
          </a:p>
          <a:p>
            <a:pPr marL="742950" lvl="1" indent="-285750" algn="r" rtl="1">
              <a:buFont typeface="Arial" panose="020B0604020202020204" pitchFamily="34" charset="0"/>
              <a:buChar char="•"/>
            </a:pPr>
            <a:r>
              <a:rPr lang="ar-SA" b="1" dirty="0"/>
              <a:t>يظهر ذلك في الفرع الأطول الذي يفصل بينهما، ما يعكس </a:t>
            </a:r>
            <a:r>
              <a:rPr lang="ar-SA" b="1" dirty="0" smtClean="0"/>
              <a:t>تباعداً جينياً </a:t>
            </a:r>
            <a:r>
              <a:rPr lang="ar-SA" b="1" dirty="0"/>
              <a:t>أكبر ووقت تطوري أطول منذ السلف المشترك.</a:t>
            </a:r>
          </a:p>
        </p:txBody>
      </p:sp>
      <p:sp>
        <p:nvSpPr>
          <p:cNvPr id="7" name="Rectangle 6"/>
          <p:cNvSpPr/>
          <p:nvPr/>
        </p:nvSpPr>
        <p:spPr>
          <a:xfrm>
            <a:off x="266007" y="6211669"/>
            <a:ext cx="11305309" cy="369332"/>
          </a:xfrm>
          <a:prstGeom prst="rect">
            <a:avLst/>
          </a:prstGeom>
        </p:spPr>
        <p:txBody>
          <a:bodyPr wrap="square">
            <a:spAutoFit/>
          </a:bodyPr>
          <a:lstStyle/>
          <a:p>
            <a:pPr algn="ctr"/>
            <a:r>
              <a:rPr lang="ar-SA" b="1" dirty="0"/>
              <a:t>معلومة </a:t>
            </a:r>
            <a:r>
              <a:rPr lang="ar-SA" b="1" dirty="0" smtClean="0"/>
              <a:t>مهمة:</a:t>
            </a:r>
            <a:r>
              <a:rPr lang="ar-SA" b="1" dirty="0"/>
              <a:t> </a:t>
            </a:r>
            <a:r>
              <a:rPr lang="ar-SA" b="1" dirty="0" smtClean="0"/>
              <a:t>كلما </a:t>
            </a:r>
            <a:r>
              <a:rPr lang="ar-SA" b="1" dirty="0"/>
              <a:t>زادت المسافة الجينية → زاد الاختلاف → قلّت درجة القرابة.</a:t>
            </a:r>
            <a:endParaRPr lang="en-US" b="1" dirty="0"/>
          </a:p>
        </p:txBody>
      </p:sp>
    </p:spTree>
    <p:extLst>
      <p:ext uri="{BB962C8B-B14F-4D97-AF65-F5344CB8AC3E}">
        <p14:creationId xmlns:p14="http://schemas.microsoft.com/office/powerpoint/2010/main" val="98912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 y="339182"/>
            <a:ext cx="11648462" cy="6140142"/>
          </a:xfrm>
          <a:prstGeom prst="rect">
            <a:avLst/>
          </a:prstGeom>
        </p:spPr>
        <p:txBody>
          <a:bodyPr wrap="square">
            <a:spAutoFit/>
          </a:bodyPr>
          <a:lstStyle/>
          <a:p>
            <a:pPr algn="r"/>
            <a:r>
              <a:rPr lang="ar-SA" sz="3300" dirty="0">
                <a:solidFill>
                  <a:srgbClr val="27251E"/>
                </a:solidFill>
                <a:latin typeface="pplxSerif"/>
              </a:rPr>
              <a:t> </a:t>
            </a:r>
            <a:r>
              <a:rPr lang="ar-SA" sz="3600" dirty="0"/>
              <a:t>الأساس البيولوجي</a:t>
            </a:r>
          </a:p>
          <a:p>
            <a:pPr algn="just" rtl="1"/>
            <a:r>
              <a:rPr lang="ar-SA" sz="3600" dirty="0"/>
              <a:t>تنشأ المسافة الجينية نتيجة تفاعل عدة عوامل رئيسية، أبرزها: الطفرة، والانجراف الوراثي، وتدفق الجينات (الهجرة). كما يمكن أن يسهم الانتقاء الطبيعي في تغيير ترددات </a:t>
            </a:r>
            <a:r>
              <a:rPr lang="ar-SA" sz="3600" dirty="0" err="1"/>
              <a:t>الأليلات</a:t>
            </a:r>
            <a:r>
              <a:rPr lang="ar-SA" sz="3600" dirty="0"/>
              <a:t>، خاصة عندما تختلف الضغوط البيئية بين الجماعات.</a:t>
            </a:r>
          </a:p>
          <a:p>
            <a:pPr algn="just" rtl="1"/>
            <a:r>
              <a:rPr lang="ar-SA" sz="3600" dirty="0"/>
              <a:t>عندما تنعزل جماعتان </a:t>
            </a:r>
            <a:r>
              <a:rPr lang="ar-SA" sz="3600" dirty="0" smtClean="0"/>
              <a:t>سكانياً، </a:t>
            </a:r>
            <a:r>
              <a:rPr lang="ar-SA" sz="3600" dirty="0"/>
              <a:t>تتراكم الاختلافات الوراثية بينهما بمرور الزمن، مما يؤدي عادةً إلى زيادة المسافة الجينية. ويعتمد معدل هذا التباعد على شدة العزلة، وحجم الجماعة، ومعدلات الطفرة، وتأثيرات الانتقاء.</a:t>
            </a:r>
          </a:p>
          <a:p>
            <a:pPr algn="just" rtl="1"/>
            <a:r>
              <a:rPr lang="ar-SA" sz="3600" dirty="0"/>
              <a:t>هذا يعني أن المسافة الجينية </a:t>
            </a:r>
            <a:r>
              <a:rPr lang="ar-SA" sz="3600" dirty="0" smtClean="0"/>
              <a:t>لا تقيس </a:t>
            </a:r>
            <a:r>
              <a:rPr lang="ar-SA" sz="3600" dirty="0"/>
              <a:t>فقط الاختلاف الحالي، بل تعكس </a:t>
            </a:r>
            <a:r>
              <a:rPr lang="ar-SA" sz="3600" dirty="0" smtClean="0"/>
              <a:t>أيضاً تاريخاً تطورياً وديموغرافياً سابقاً. </a:t>
            </a:r>
            <a:r>
              <a:rPr lang="ar-SA" sz="3600" dirty="0"/>
              <a:t>لذلك تُعد أداة أساسية في دراسات علم الوراثة السكانية والأنثروبولوجيا الجزيئية.</a:t>
            </a:r>
          </a:p>
        </p:txBody>
      </p:sp>
    </p:spTree>
    <p:extLst>
      <p:ext uri="{BB962C8B-B14F-4D97-AF65-F5344CB8AC3E}">
        <p14:creationId xmlns:p14="http://schemas.microsoft.com/office/powerpoint/2010/main" val="413116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444" y="313035"/>
            <a:ext cx="11729257" cy="5355312"/>
          </a:xfrm>
          <a:prstGeom prst="rect">
            <a:avLst/>
          </a:prstGeom>
        </p:spPr>
        <p:txBody>
          <a:bodyPr wrap="square">
            <a:spAutoFit/>
          </a:bodyPr>
          <a:lstStyle/>
          <a:p>
            <a:pPr algn="r"/>
            <a:r>
              <a:rPr lang="ar-SA" sz="3600" b="1" dirty="0"/>
              <a:t>أنماط البيانات</a:t>
            </a:r>
          </a:p>
          <a:p>
            <a:pPr algn="just" rtl="1"/>
            <a:r>
              <a:rPr lang="ar-SA" sz="3600" dirty="0"/>
              <a:t>يمكن حساب المسافة الجينية انطلاقًا من تسلسلات الحمض </a:t>
            </a:r>
            <a:r>
              <a:rPr lang="ar-SA" sz="3600" dirty="0" smtClean="0"/>
              <a:t>النووي</a:t>
            </a:r>
            <a:r>
              <a:rPr lang="en-US" sz="3600" dirty="0" smtClean="0"/>
              <a:t>DNA </a:t>
            </a:r>
            <a:r>
              <a:rPr lang="ar-SA" sz="3600" dirty="0" smtClean="0"/>
              <a:t> أو </a:t>
            </a:r>
            <a:r>
              <a:rPr lang="ar-SA" sz="3600" dirty="0"/>
              <a:t>البروتينات، أو من ترددات </a:t>
            </a:r>
            <a:r>
              <a:rPr lang="ar-SA" sz="3600" dirty="0" err="1"/>
              <a:t>الأليلات</a:t>
            </a:r>
            <a:r>
              <a:rPr lang="ar-SA" sz="3600" dirty="0"/>
              <a:t>، أو حتى من البيانات الجينومية الكاملة.</a:t>
            </a:r>
          </a:p>
          <a:p>
            <a:pPr algn="just" rtl="1"/>
            <a:r>
              <a:rPr lang="ar-SA" sz="3600" dirty="0"/>
              <a:t>في الدراسات السكانية الكلاسيكية، تُستخدم ترددات </a:t>
            </a:r>
            <a:r>
              <a:rPr lang="ar-SA" sz="3600" dirty="0" err="1"/>
              <a:t>الأليلات</a:t>
            </a:r>
            <a:r>
              <a:rPr lang="ar-SA" sz="3600" dirty="0"/>
              <a:t> عبر مواضع جينية متعددة </a:t>
            </a:r>
            <a:r>
              <a:rPr lang="en-US" sz="3600" dirty="0" smtClean="0"/>
              <a:t>loci، </a:t>
            </a:r>
            <a:r>
              <a:rPr lang="ar-SA" sz="3600" dirty="0"/>
              <a:t>بينما في الدراسات الجزيئية الحديثة يُعتمد على اختلافات التسلسل، مثل متعددات أشكال </a:t>
            </a:r>
            <a:r>
              <a:rPr lang="ar-SA" sz="3600" dirty="0" err="1"/>
              <a:t>النوكليوتيد</a:t>
            </a:r>
            <a:r>
              <a:rPr lang="ar-SA" sz="3600" dirty="0"/>
              <a:t> المفردة </a:t>
            </a:r>
            <a:r>
              <a:rPr lang="en-US" sz="3600" dirty="0" smtClean="0"/>
              <a:t>SNPs، </a:t>
            </a:r>
            <a:r>
              <a:rPr lang="ar-SA" sz="3600" dirty="0"/>
              <a:t>أو على مقاطع جينومية واسعة.</a:t>
            </a:r>
          </a:p>
          <a:p>
            <a:pPr algn="just" rtl="1"/>
            <a:r>
              <a:rPr lang="ar-SA" sz="3600" dirty="0"/>
              <a:t>يؤثر اختيار نوع البيانات في نوع مقياس المسافة الجينية المستخدم وفي تفسير نتائجه. لذلك، لا توجد صيغة واحدة "مثالية" تصلح لجميع الحالات؛ بل ينبغي اختيار الطريقة بما يتوافق مع طبيعة العينة والهدف العلمي للدراسة.</a:t>
            </a:r>
          </a:p>
          <a:p>
            <a:pPr algn="r"/>
            <a:endParaRPr lang="ar-SA" b="1" dirty="0">
              <a:solidFill>
                <a:srgbClr val="27251E"/>
              </a:solidFill>
              <a:latin typeface="pplxSerif"/>
            </a:endParaRPr>
          </a:p>
        </p:txBody>
      </p:sp>
    </p:spTree>
    <p:extLst>
      <p:ext uri="{BB962C8B-B14F-4D97-AF65-F5344CB8AC3E}">
        <p14:creationId xmlns:p14="http://schemas.microsoft.com/office/powerpoint/2010/main" val="97064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385" y="166255"/>
            <a:ext cx="11612880" cy="6986528"/>
          </a:xfrm>
          <a:prstGeom prst="rect">
            <a:avLst/>
          </a:prstGeom>
        </p:spPr>
        <p:txBody>
          <a:bodyPr wrap="square">
            <a:spAutoFit/>
          </a:bodyPr>
          <a:lstStyle/>
          <a:p>
            <a:pPr algn="r" rtl="1"/>
            <a:r>
              <a:rPr lang="ar-SA" sz="3200" b="1" dirty="0">
                <a:solidFill>
                  <a:srgbClr val="27251E"/>
                </a:solidFill>
                <a:latin typeface="pplxSerif"/>
              </a:rPr>
              <a:t> </a:t>
            </a:r>
            <a:r>
              <a:rPr lang="ar-SA" sz="3200" b="1" dirty="0"/>
              <a:t>الأنواع الشائعة</a:t>
            </a:r>
          </a:p>
          <a:p>
            <a:pPr algn="just" rtl="1"/>
            <a:r>
              <a:rPr lang="ar-SA" sz="3200" dirty="0"/>
              <a:t>من أشهر مقاييس المسافة الجينية: مسافة </a:t>
            </a:r>
            <a:r>
              <a:rPr lang="ar-SA" sz="3200" dirty="0" err="1"/>
              <a:t>ني</a:t>
            </a:r>
            <a:r>
              <a:rPr lang="ar-SA" sz="3200" dirty="0"/>
              <a:t> </a:t>
            </a:r>
            <a:r>
              <a:rPr lang="en-US" sz="3200" dirty="0" err="1"/>
              <a:t>Nei’s</a:t>
            </a:r>
            <a:r>
              <a:rPr lang="en-US" sz="3200" dirty="0"/>
              <a:t> genetic distance، </a:t>
            </a:r>
            <a:r>
              <a:rPr lang="ar-SA" sz="3200" dirty="0"/>
              <a:t>ومسافة </a:t>
            </a:r>
            <a:r>
              <a:rPr lang="ar-SA" sz="3200" dirty="0" err="1"/>
              <a:t>كافالي-سفورتسا</a:t>
            </a:r>
            <a:r>
              <a:rPr lang="ar-SA" sz="3200" dirty="0"/>
              <a:t> الوترية </a:t>
            </a:r>
            <a:r>
              <a:rPr lang="en-US" sz="3200" dirty="0" err="1"/>
              <a:t>Cavalli</a:t>
            </a:r>
            <a:r>
              <a:rPr lang="en-US" sz="3200" dirty="0"/>
              <a:t>-Sforza chord distance، </a:t>
            </a:r>
            <a:r>
              <a:rPr lang="ar-SA" sz="3200" dirty="0"/>
              <a:t>ومسافة </a:t>
            </a:r>
            <a:r>
              <a:rPr lang="ar-SA" sz="3200" dirty="0" err="1"/>
              <a:t>رينولدز</a:t>
            </a:r>
            <a:r>
              <a:rPr lang="ar-SA" sz="3200" dirty="0"/>
              <a:t> </a:t>
            </a:r>
            <a:r>
              <a:rPr lang="en-US" sz="3200" dirty="0"/>
              <a:t>Reynolds distance، </a:t>
            </a:r>
            <a:r>
              <a:rPr lang="ar-SA" sz="3200" dirty="0"/>
              <a:t>إضافة إلى مقاييس أخرى مثل مسافة روجرز </a:t>
            </a:r>
            <a:r>
              <a:rPr lang="en-US" sz="3200" dirty="0"/>
              <a:t>Rogers distance</a:t>
            </a:r>
            <a:r>
              <a:rPr lang="ar-SA" sz="3200" dirty="0"/>
              <a:t>.</a:t>
            </a:r>
          </a:p>
          <a:p>
            <a:pPr algn="just" rtl="1"/>
            <a:r>
              <a:rPr lang="ar-SA" sz="3200" dirty="0"/>
              <a:t>تختلف هذه المقاييس في افتراضاتها الرياضية والبيولوجية؛ فبعضها يعتمد على نماذج تطورية صريحة (مثل افتراضات حول الطفرة والانجراف الوراثي)، في حين أن بعضها الآخر أقرب إلى كونه </a:t>
            </a:r>
            <a:r>
              <a:rPr lang="ar-SA" sz="3200" dirty="0" smtClean="0"/>
              <a:t>وصفاً رياضياً </a:t>
            </a:r>
            <a:r>
              <a:rPr lang="ar-SA" sz="3200" dirty="0"/>
              <a:t>(</a:t>
            </a:r>
            <a:r>
              <a:rPr lang="ar-SA" sz="3200" dirty="0" smtClean="0"/>
              <a:t>هندسياً) </a:t>
            </a:r>
            <a:r>
              <a:rPr lang="ar-SA" sz="3200" dirty="0"/>
              <a:t>لأنماط الاختلاف، دون الارتباط المباشر بنموذج تطوري محدد.</a:t>
            </a:r>
          </a:p>
          <a:p>
            <a:pPr algn="just" rtl="1"/>
            <a:r>
              <a:rPr lang="ar-SA" sz="3200" dirty="0"/>
              <a:t>تُعد مسافة </a:t>
            </a:r>
            <a:r>
              <a:rPr lang="ar-SA" sz="3200" dirty="0" err="1"/>
              <a:t>ني</a:t>
            </a:r>
            <a:r>
              <a:rPr lang="ar-SA" sz="3200" dirty="0"/>
              <a:t> من أكثر المقاييس </a:t>
            </a:r>
            <a:r>
              <a:rPr lang="ar-SA" sz="3200" dirty="0" smtClean="0"/>
              <a:t>استخداماً، </a:t>
            </a:r>
            <a:r>
              <a:rPr lang="ar-SA" sz="3200" dirty="0"/>
              <a:t>إذ صُممت لقياس مقدار الاختلاف الجيني بين مجموعتين </a:t>
            </a:r>
            <a:r>
              <a:rPr lang="ar-SA" sz="3200" dirty="0" smtClean="0"/>
              <a:t>اعتماداً </a:t>
            </a:r>
            <a:r>
              <a:rPr lang="ar-SA" sz="3200" dirty="0"/>
              <a:t>على ترددات </a:t>
            </a:r>
            <a:r>
              <a:rPr lang="ar-SA" sz="3200" dirty="0" err="1"/>
              <a:t>الأليلات</a:t>
            </a:r>
            <a:r>
              <a:rPr lang="ar-SA" sz="3200" dirty="0"/>
              <a:t>. ومن خصائصها المهمة أنها يمكن أن ترتبط بالزمن التطوري تقريبًا في حالات معينة، خاصة عندما يكون معدل التغير الجيني ثابتًا نسبيًا عبر الزمن (وفق افتراض "الساعة الجزيئية").</a:t>
            </a:r>
          </a:p>
          <a:p>
            <a:pPr algn="just" rtl="1"/>
            <a:endParaRPr lang="en-US" sz="3200" dirty="0"/>
          </a:p>
          <a:p>
            <a:pPr algn="r" rtl="1"/>
            <a:endParaRPr lang="ar-SA" sz="3200" dirty="0">
              <a:solidFill>
                <a:srgbClr val="27251E"/>
              </a:solidFill>
              <a:latin typeface="pplxSerif"/>
            </a:endParaRPr>
          </a:p>
        </p:txBody>
      </p:sp>
    </p:spTree>
    <p:extLst>
      <p:ext uri="{BB962C8B-B14F-4D97-AF65-F5344CB8AC3E}">
        <p14:creationId xmlns:p14="http://schemas.microsoft.com/office/powerpoint/2010/main" val="376516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33" y="534799"/>
            <a:ext cx="11413375" cy="4801314"/>
          </a:xfrm>
          <a:prstGeom prst="rect">
            <a:avLst/>
          </a:prstGeom>
        </p:spPr>
        <p:txBody>
          <a:bodyPr wrap="square">
            <a:spAutoFit/>
          </a:bodyPr>
          <a:lstStyle/>
          <a:p>
            <a:pPr algn="r" rtl="1"/>
            <a:r>
              <a:rPr lang="ar-SA" sz="3200" dirty="0"/>
              <a:t>مسافة </a:t>
            </a:r>
            <a:r>
              <a:rPr lang="ar-SA" sz="3200" dirty="0" err="1"/>
              <a:t>ني</a:t>
            </a:r>
            <a:r>
              <a:rPr lang="ar-SA" sz="3200" dirty="0"/>
              <a:t> </a:t>
            </a:r>
            <a:r>
              <a:rPr lang="en-US" sz="3200" dirty="0" err="1" smtClean="0"/>
              <a:t>Nei’s</a:t>
            </a:r>
            <a:r>
              <a:rPr lang="en-US" sz="3200" dirty="0" smtClean="0"/>
              <a:t> </a:t>
            </a:r>
            <a:r>
              <a:rPr lang="en-US" sz="3200" dirty="0"/>
              <a:t>genetic </a:t>
            </a:r>
            <a:r>
              <a:rPr lang="en-US" sz="3200" dirty="0" smtClean="0"/>
              <a:t>distance</a:t>
            </a:r>
            <a:endParaRPr lang="ar-SA" sz="3200" dirty="0" smtClean="0"/>
          </a:p>
          <a:p>
            <a:pPr algn="just" rtl="1"/>
            <a:r>
              <a:rPr lang="ar-SA" sz="3200" dirty="0"/>
              <a:t>طوّر </a:t>
            </a:r>
            <a:r>
              <a:rPr lang="ar-SA" sz="3200" dirty="0" err="1"/>
              <a:t>ني</a:t>
            </a:r>
            <a:r>
              <a:rPr lang="ar-SA" sz="3200" dirty="0"/>
              <a:t> </a:t>
            </a:r>
            <a:r>
              <a:rPr lang="en-US" sz="3200" dirty="0" err="1"/>
              <a:t>Nei</a:t>
            </a:r>
            <a:r>
              <a:rPr lang="en-US" sz="3200" dirty="0"/>
              <a:t> </a:t>
            </a:r>
            <a:r>
              <a:rPr lang="ar-SA" sz="3200" dirty="0"/>
              <a:t> مفهومه الكلاسيكي للمسافة الجينية ليكون مناسباً للمقارنة الكمية بين المجموعات الحيوية. وتتميّز صيغته القياسية بأنها يمكن أن ترتبط بمعدل تغيّر جيني ثابت نسبياً عبر الزمن، مما يجعلها مفيدة في تقدير التباعد التطوري بين الجماعات السكانية </a:t>
            </a:r>
            <a:r>
              <a:rPr lang="en-US" sz="3200" dirty="0"/>
              <a:t>populations</a:t>
            </a:r>
            <a:r>
              <a:rPr lang="ar-SA" sz="3200" dirty="0"/>
              <a:t> أو الأنواع </a:t>
            </a:r>
            <a:r>
              <a:rPr lang="en-US" sz="3200" dirty="0"/>
              <a:t>species، </a:t>
            </a:r>
            <a:r>
              <a:rPr lang="ar-SA" sz="3200" dirty="0"/>
              <a:t>خاصة تحت افتراض “الساعة الجزيئية”.</a:t>
            </a:r>
          </a:p>
          <a:p>
            <a:pPr algn="just" rtl="1"/>
            <a:r>
              <a:rPr lang="ar-SA" sz="3200" dirty="0"/>
              <a:t>تعتمد هذه المسافة، في صيغتها الأساسية، على درجة التشابه في ترددات </a:t>
            </a:r>
            <a:r>
              <a:rPr lang="ar-SA" sz="3200" dirty="0" err="1"/>
              <a:t>الأليلات</a:t>
            </a:r>
            <a:r>
              <a:rPr lang="ar-SA" sz="3200" dirty="0"/>
              <a:t> بين المجموعتين. فكلما ازداد التشابه الجيني بينهما انخفضت المسافة الجينية، وكلما قلّ التشابه ازدادت المسافة. وغالباً ما تُصاغ هذه العلاقة عبر مقياس “الهوية الجينية” </a:t>
            </a:r>
            <a:r>
              <a:rPr lang="en-US" sz="3200" dirty="0"/>
              <a:t>genetic identity، </a:t>
            </a:r>
            <a:r>
              <a:rPr lang="ar-SA" sz="3200" dirty="0"/>
              <a:t>الذي يُشتق منه مقدار المسافة.</a:t>
            </a:r>
          </a:p>
          <a:p>
            <a:pPr algn="l" rtl="1"/>
            <a:endParaRPr lang="en-US" dirty="0"/>
          </a:p>
        </p:txBody>
      </p:sp>
    </p:spTree>
    <p:extLst>
      <p:ext uri="{BB962C8B-B14F-4D97-AF65-F5344CB8AC3E}">
        <p14:creationId xmlns:p14="http://schemas.microsoft.com/office/powerpoint/2010/main" val="845376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3988</TotalTime>
  <Words>1583</Words>
  <Application>Microsoft Office PowerPoint</Application>
  <PresentationFormat>Widescreen</PresentationFormat>
  <Paragraphs>85</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__Roboto_9af398</vt:lpstr>
      <vt:lpstr>Arial</vt:lpstr>
      <vt:lpstr>Calibri</vt:lpstr>
      <vt:lpstr>Calibri Light</vt:lpstr>
      <vt:lpstr>fkGroteskNeue</vt:lpstr>
      <vt:lpstr>pplxSerif</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وأهداف العرض</dc:title>
  <dc:creator>user</dc:creator>
  <cp:lastModifiedBy>Abdulwahed F. Alrefaei</cp:lastModifiedBy>
  <cp:revision>175</cp:revision>
  <dcterms:created xsi:type="dcterms:W3CDTF">2025-10-13T17:31:52Z</dcterms:created>
  <dcterms:modified xsi:type="dcterms:W3CDTF">2026-04-28T05:33:29Z</dcterms:modified>
</cp:coreProperties>
</file>