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17" r:id="rId2"/>
    <p:sldId id="319" r:id="rId3"/>
    <p:sldId id="269" r:id="rId4"/>
    <p:sldId id="270" r:id="rId5"/>
    <p:sldId id="272" r:id="rId6"/>
    <p:sldId id="305" r:id="rId7"/>
    <p:sldId id="307" r:id="rId8"/>
    <p:sldId id="271" r:id="rId9"/>
    <p:sldId id="293" r:id="rId10"/>
    <p:sldId id="321" r:id="rId11"/>
    <p:sldId id="313" r:id="rId12"/>
    <p:sldId id="310" r:id="rId13"/>
    <p:sldId id="308" r:id="rId14"/>
    <p:sldId id="311" r:id="rId15"/>
    <p:sldId id="314" r:id="rId16"/>
    <p:sldId id="309" r:id="rId17"/>
    <p:sldId id="312" r:id="rId18"/>
    <p:sldId id="315" r:id="rId19"/>
    <p:sldId id="316" r:id="rId20"/>
    <p:sldId id="268" r:id="rId2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8C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8" autoAdjust="0"/>
    <p:restoredTop sz="94660" autoAdjust="0"/>
  </p:normalViewPr>
  <p:slideViewPr>
    <p:cSldViewPr snapToGrid="0" showGuides="1">
      <p:cViewPr varScale="1">
        <p:scale>
          <a:sx n="107" d="100"/>
          <a:sy n="107" d="100"/>
        </p:scale>
        <p:origin x="138" y="1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6EF40CA4-5FFD-4E74-8E48-04D1A15EC344}"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7F7F46-0C5F-4A8C-B96D-AC200CC13C68}" type="slidenum">
              <a:rPr lang="ar-SA" smtClean="0"/>
              <a:t>‹#›</a:t>
            </a:fld>
            <a:endParaRPr lang="ar-SA"/>
          </a:p>
        </p:txBody>
      </p:sp>
    </p:spTree>
    <p:extLst>
      <p:ext uri="{BB962C8B-B14F-4D97-AF65-F5344CB8AC3E}">
        <p14:creationId xmlns:p14="http://schemas.microsoft.com/office/powerpoint/2010/main" val="61700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6EF40CA4-5FFD-4E74-8E48-04D1A15EC344}"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7F7F46-0C5F-4A8C-B96D-AC200CC13C68}" type="slidenum">
              <a:rPr lang="ar-SA" smtClean="0"/>
              <a:t>‹#›</a:t>
            </a:fld>
            <a:endParaRPr lang="ar-SA"/>
          </a:p>
        </p:txBody>
      </p:sp>
    </p:spTree>
    <p:extLst>
      <p:ext uri="{BB962C8B-B14F-4D97-AF65-F5344CB8AC3E}">
        <p14:creationId xmlns:p14="http://schemas.microsoft.com/office/powerpoint/2010/main" val="272408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6EF40CA4-5FFD-4E74-8E48-04D1A15EC344}"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7F7F46-0C5F-4A8C-B96D-AC200CC13C68}" type="slidenum">
              <a:rPr lang="ar-SA" smtClean="0"/>
              <a:t>‹#›</a:t>
            </a:fld>
            <a:endParaRPr lang="ar-SA"/>
          </a:p>
        </p:txBody>
      </p:sp>
    </p:spTree>
    <p:extLst>
      <p:ext uri="{BB962C8B-B14F-4D97-AF65-F5344CB8AC3E}">
        <p14:creationId xmlns:p14="http://schemas.microsoft.com/office/powerpoint/2010/main" val="269301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6EF40CA4-5FFD-4E74-8E48-04D1A15EC344}"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7F7F46-0C5F-4A8C-B96D-AC200CC13C68}" type="slidenum">
              <a:rPr lang="ar-SA" smtClean="0"/>
              <a:t>‹#›</a:t>
            </a:fld>
            <a:endParaRPr lang="ar-SA"/>
          </a:p>
        </p:txBody>
      </p:sp>
    </p:spTree>
    <p:extLst>
      <p:ext uri="{BB962C8B-B14F-4D97-AF65-F5344CB8AC3E}">
        <p14:creationId xmlns:p14="http://schemas.microsoft.com/office/powerpoint/2010/main" val="248505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40CA4-5FFD-4E74-8E48-04D1A15EC344}"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7F7F46-0C5F-4A8C-B96D-AC200CC13C68}" type="slidenum">
              <a:rPr lang="ar-SA" smtClean="0"/>
              <a:t>‹#›</a:t>
            </a:fld>
            <a:endParaRPr lang="ar-SA"/>
          </a:p>
        </p:txBody>
      </p:sp>
    </p:spTree>
    <p:extLst>
      <p:ext uri="{BB962C8B-B14F-4D97-AF65-F5344CB8AC3E}">
        <p14:creationId xmlns:p14="http://schemas.microsoft.com/office/powerpoint/2010/main" val="186740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6EF40CA4-5FFD-4E74-8E48-04D1A15EC344}"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E7F7F46-0C5F-4A8C-B96D-AC200CC13C68}" type="slidenum">
              <a:rPr lang="ar-SA" smtClean="0"/>
              <a:t>‹#›</a:t>
            </a:fld>
            <a:endParaRPr lang="ar-SA"/>
          </a:p>
        </p:txBody>
      </p:sp>
    </p:spTree>
    <p:extLst>
      <p:ext uri="{BB962C8B-B14F-4D97-AF65-F5344CB8AC3E}">
        <p14:creationId xmlns:p14="http://schemas.microsoft.com/office/powerpoint/2010/main" val="186531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6EF40CA4-5FFD-4E74-8E48-04D1A15EC344}" type="datetimeFigureOut">
              <a:rPr lang="ar-SA" smtClean="0"/>
              <a:t>20/07/46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E7F7F46-0C5F-4A8C-B96D-AC200CC13C68}" type="slidenum">
              <a:rPr lang="ar-SA" smtClean="0"/>
              <a:t>‹#›</a:t>
            </a:fld>
            <a:endParaRPr lang="ar-SA"/>
          </a:p>
        </p:txBody>
      </p:sp>
    </p:spTree>
    <p:extLst>
      <p:ext uri="{BB962C8B-B14F-4D97-AF65-F5344CB8AC3E}">
        <p14:creationId xmlns:p14="http://schemas.microsoft.com/office/powerpoint/2010/main" val="201621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6EF40CA4-5FFD-4E74-8E48-04D1A15EC344}" type="datetimeFigureOut">
              <a:rPr lang="ar-SA" smtClean="0"/>
              <a:t>20/07/46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E7F7F46-0C5F-4A8C-B96D-AC200CC13C68}" type="slidenum">
              <a:rPr lang="ar-SA" smtClean="0"/>
              <a:t>‹#›</a:t>
            </a:fld>
            <a:endParaRPr lang="ar-SA"/>
          </a:p>
        </p:txBody>
      </p:sp>
    </p:spTree>
    <p:extLst>
      <p:ext uri="{BB962C8B-B14F-4D97-AF65-F5344CB8AC3E}">
        <p14:creationId xmlns:p14="http://schemas.microsoft.com/office/powerpoint/2010/main" val="248528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40CA4-5FFD-4E74-8E48-04D1A15EC344}" type="datetimeFigureOut">
              <a:rPr lang="ar-SA" smtClean="0"/>
              <a:t>20/07/46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E7F7F46-0C5F-4A8C-B96D-AC200CC13C68}" type="slidenum">
              <a:rPr lang="ar-SA" smtClean="0"/>
              <a:t>‹#›</a:t>
            </a:fld>
            <a:endParaRPr lang="ar-SA"/>
          </a:p>
        </p:txBody>
      </p:sp>
    </p:spTree>
    <p:extLst>
      <p:ext uri="{BB962C8B-B14F-4D97-AF65-F5344CB8AC3E}">
        <p14:creationId xmlns:p14="http://schemas.microsoft.com/office/powerpoint/2010/main" val="269656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F40CA4-5FFD-4E74-8E48-04D1A15EC344}"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E7F7F46-0C5F-4A8C-B96D-AC200CC13C68}" type="slidenum">
              <a:rPr lang="ar-SA" smtClean="0"/>
              <a:t>‹#›</a:t>
            </a:fld>
            <a:endParaRPr lang="ar-SA"/>
          </a:p>
        </p:txBody>
      </p:sp>
    </p:spTree>
    <p:extLst>
      <p:ext uri="{BB962C8B-B14F-4D97-AF65-F5344CB8AC3E}">
        <p14:creationId xmlns:p14="http://schemas.microsoft.com/office/powerpoint/2010/main" val="116060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F40CA4-5FFD-4E74-8E48-04D1A15EC344}"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E7F7F46-0C5F-4A8C-B96D-AC200CC13C68}" type="slidenum">
              <a:rPr lang="ar-SA" smtClean="0"/>
              <a:t>‹#›</a:t>
            </a:fld>
            <a:endParaRPr lang="ar-SA"/>
          </a:p>
        </p:txBody>
      </p:sp>
    </p:spTree>
    <p:extLst>
      <p:ext uri="{BB962C8B-B14F-4D97-AF65-F5344CB8AC3E}">
        <p14:creationId xmlns:p14="http://schemas.microsoft.com/office/powerpoint/2010/main" val="386379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F40CA4-5FFD-4E74-8E48-04D1A15EC344}" type="datetimeFigureOut">
              <a:rPr lang="ar-SA" smtClean="0"/>
              <a:t>20/07/46</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E7F7F46-0C5F-4A8C-B96D-AC200CC13C68}" type="slidenum">
              <a:rPr lang="ar-SA" smtClean="0"/>
              <a:t>‹#›</a:t>
            </a:fld>
            <a:endParaRPr lang="ar-SA"/>
          </a:p>
        </p:txBody>
      </p:sp>
    </p:spTree>
    <p:extLst>
      <p:ext uri="{BB962C8B-B14F-4D97-AF65-F5344CB8AC3E}">
        <p14:creationId xmlns:p14="http://schemas.microsoft.com/office/powerpoint/2010/main" val="124703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hyperlink" Target="https://www.google.com.sa/imgres?imgurl=https://store.insectslimited.com/pub/media/catalog/product/cache/image/700x700/e9c3970ab036de70892d86c6d221abfe/i/l/il-600-10.jpg&amp;imgrefurl=https://store.insectslimited.com/hiresis-drugstore-beetle-kit&amp;docid=iB7RuzsNrarOAM&amp;tbnid=wmZLnxA137tHdM:&amp;vet=12ahUKEwibgrjA6-LlAhVIxoUKHSmVDuo4ZBAzKCEwIXoECAEQKQ..i&amp;w=500&amp;h=375&amp;safe=strict&amp;bih=537&amp;biw=1178&amp;q=Pheromone%20traps%20in%20stored%20warehouses&amp;ved=2ahUKEwibgrjA6-LlAhVIxoUKHSmVDuo4ZBAzKCEwIXoECAEQKQ&amp;iact=mrc&amp;uact=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alag.ucanr.edu/archive/?image=img6801p45.jpg" TargetMode="External"/><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363200" cy="1470025"/>
          </a:xfrm>
        </p:spPr>
        <p:txBody>
          <a:bodyPr>
            <a:normAutofit fontScale="90000"/>
          </a:bodyPr>
          <a:lstStyle/>
          <a:p>
            <a:r>
              <a:rPr lang="ar-SA" dirty="0"/>
              <a:t>المحاضرة العاشرة </a:t>
            </a:r>
            <a:br>
              <a:rPr lang="ar-SA" dirty="0"/>
            </a:br>
            <a:endParaRPr lang="ar-SA" dirty="0"/>
          </a:p>
        </p:txBody>
      </p:sp>
      <p:sp>
        <p:nvSpPr>
          <p:cNvPr id="3" name="Subtitle 2"/>
          <p:cNvSpPr>
            <a:spLocks noGrp="1"/>
          </p:cNvSpPr>
          <p:nvPr>
            <p:ph type="subTitle" idx="1"/>
          </p:nvPr>
        </p:nvSpPr>
        <p:spPr>
          <a:xfrm>
            <a:off x="1828800" y="2667000"/>
            <a:ext cx="8534400" cy="1752600"/>
          </a:xfrm>
        </p:spPr>
        <p:txBody>
          <a:bodyPr/>
          <a:lstStyle/>
          <a:p>
            <a:r>
              <a:rPr lang="ar-SA" dirty="0"/>
              <a:t>421 آفات المواد المخزونه</a:t>
            </a:r>
          </a:p>
          <a:p>
            <a:r>
              <a:rPr lang="ar-SA" dirty="0"/>
              <a:t>يوسف الدريهم</a:t>
            </a:r>
          </a:p>
          <a:p>
            <a:r>
              <a:rPr lang="ar-SA" dirty="0"/>
              <a:t>الفصل الدراسي الأول 1441هـ /2019  </a:t>
            </a:r>
          </a:p>
        </p:txBody>
      </p:sp>
    </p:spTree>
    <p:extLst>
      <p:ext uri="{BB962C8B-B14F-4D97-AF65-F5344CB8AC3E}">
        <p14:creationId xmlns:p14="http://schemas.microsoft.com/office/powerpoint/2010/main" val="269914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304" y="4300915"/>
            <a:ext cx="3100107" cy="1967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11" y="3293605"/>
            <a:ext cx="2466975" cy="184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976" y="4384300"/>
            <a:ext cx="2400300" cy="1905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46" y="1109019"/>
            <a:ext cx="2537563" cy="1499469"/>
          </a:xfrm>
          <a:prstGeom prst="rect">
            <a:avLst/>
          </a:prstGeom>
        </p:spPr>
      </p:pic>
      <p:pic>
        <p:nvPicPr>
          <p:cNvPr id="1034" name="Picture 10" descr="Image result for plodia male fema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9049" y="518556"/>
            <a:ext cx="3782359" cy="378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4383" y="1370230"/>
            <a:ext cx="2537563" cy="1499469"/>
          </a:xfrm>
          <a:prstGeom prst="rect">
            <a:avLst/>
          </a:prstGeom>
        </p:spPr>
      </p:pic>
      <p:cxnSp>
        <p:nvCxnSpPr>
          <p:cNvPr id="14" name="Straight Arrow Connector 13"/>
          <p:cNvCxnSpPr/>
          <p:nvPr/>
        </p:nvCxnSpPr>
        <p:spPr>
          <a:xfrm flipH="1">
            <a:off x="8104384" y="2953084"/>
            <a:ext cx="1156436" cy="12644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230717" y="2953084"/>
            <a:ext cx="981071" cy="13478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9199" y="670713"/>
            <a:ext cx="1128010" cy="369332"/>
          </a:xfrm>
          <a:prstGeom prst="rect">
            <a:avLst/>
          </a:prstGeom>
          <a:noFill/>
        </p:spPr>
        <p:txBody>
          <a:bodyPr wrap="square" rtlCol="1">
            <a:spAutoFit/>
          </a:bodyPr>
          <a:lstStyle/>
          <a:p>
            <a:r>
              <a:rPr lang="ar-SA" dirty="0"/>
              <a:t>ذكر</a:t>
            </a:r>
          </a:p>
        </p:txBody>
      </p:sp>
      <p:sp>
        <p:nvSpPr>
          <p:cNvPr id="22" name="TextBox 21"/>
          <p:cNvSpPr txBox="1"/>
          <p:nvPr/>
        </p:nvSpPr>
        <p:spPr>
          <a:xfrm>
            <a:off x="9802906" y="5849471"/>
            <a:ext cx="1842247" cy="369332"/>
          </a:xfrm>
          <a:prstGeom prst="rect">
            <a:avLst/>
          </a:prstGeom>
          <a:noFill/>
        </p:spPr>
        <p:txBody>
          <a:bodyPr wrap="square" rtlCol="1">
            <a:spAutoFit/>
          </a:bodyPr>
          <a:lstStyle/>
          <a:p>
            <a:r>
              <a:rPr lang="ar-SA" dirty="0"/>
              <a:t>أنثى تفرز فيرمون</a:t>
            </a:r>
          </a:p>
        </p:txBody>
      </p:sp>
      <p:sp>
        <p:nvSpPr>
          <p:cNvPr id="23" name="TextBox 22"/>
          <p:cNvSpPr txBox="1"/>
          <p:nvPr/>
        </p:nvSpPr>
        <p:spPr>
          <a:xfrm>
            <a:off x="6751408" y="6218803"/>
            <a:ext cx="1667435" cy="369332"/>
          </a:xfrm>
          <a:prstGeom prst="rect">
            <a:avLst/>
          </a:prstGeom>
          <a:noFill/>
        </p:spPr>
        <p:txBody>
          <a:bodyPr wrap="square" rtlCol="1">
            <a:spAutoFit/>
          </a:bodyPr>
          <a:lstStyle/>
          <a:p>
            <a:r>
              <a:rPr lang="ar-SA" dirty="0"/>
              <a:t>مصيدة </a:t>
            </a:r>
            <a:r>
              <a:rPr lang="ar-SA" dirty="0" err="1"/>
              <a:t>فيرمونية</a:t>
            </a:r>
            <a:endParaRPr lang="ar-SA" dirty="0"/>
          </a:p>
        </p:txBody>
      </p:sp>
      <p:sp>
        <p:nvSpPr>
          <p:cNvPr id="25" name="TextBox 24"/>
          <p:cNvSpPr txBox="1"/>
          <p:nvPr/>
        </p:nvSpPr>
        <p:spPr>
          <a:xfrm>
            <a:off x="8609699" y="970932"/>
            <a:ext cx="1128010" cy="369332"/>
          </a:xfrm>
          <a:prstGeom prst="rect">
            <a:avLst/>
          </a:prstGeom>
          <a:noFill/>
        </p:spPr>
        <p:txBody>
          <a:bodyPr wrap="square" rtlCol="1">
            <a:spAutoFit/>
          </a:bodyPr>
          <a:lstStyle/>
          <a:p>
            <a:r>
              <a:rPr lang="ar-SA" dirty="0"/>
              <a:t>ذكر</a:t>
            </a:r>
          </a:p>
        </p:txBody>
      </p:sp>
      <p:sp>
        <p:nvSpPr>
          <p:cNvPr id="24" name="TextBox 23"/>
          <p:cNvSpPr txBox="1"/>
          <p:nvPr/>
        </p:nvSpPr>
        <p:spPr>
          <a:xfrm>
            <a:off x="5150224" y="970932"/>
            <a:ext cx="779929" cy="369332"/>
          </a:xfrm>
          <a:prstGeom prst="rect">
            <a:avLst/>
          </a:prstGeom>
          <a:noFill/>
        </p:spPr>
        <p:txBody>
          <a:bodyPr wrap="square" rtlCol="1">
            <a:spAutoFit/>
          </a:bodyPr>
          <a:lstStyle/>
          <a:p>
            <a:r>
              <a:rPr lang="ar-SA" dirty="0"/>
              <a:t>أنثى</a:t>
            </a:r>
          </a:p>
        </p:txBody>
      </p:sp>
    </p:spTree>
    <p:extLst>
      <p:ext uri="{BB962C8B-B14F-4D97-AF65-F5344CB8AC3E}">
        <p14:creationId xmlns:p14="http://schemas.microsoft.com/office/powerpoint/2010/main" val="6503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159" y="1859616"/>
            <a:ext cx="2466975" cy="1847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211" y="1069041"/>
            <a:ext cx="3429000" cy="3429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63" y="697566"/>
            <a:ext cx="3810000" cy="41719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1721" y="4498041"/>
            <a:ext cx="2387974" cy="1790981"/>
          </a:xfrm>
          <a:prstGeom prst="rect">
            <a:avLst/>
          </a:prstGeom>
        </p:spPr>
      </p:pic>
      <p:sp>
        <p:nvSpPr>
          <p:cNvPr id="3" name="TextBox 2"/>
          <p:cNvSpPr txBox="1"/>
          <p:nvPr/>
        </p:nvSpPr>
        <p:spPr>
          <a:xfrm>
            <a:off x="3429000" y="235901"/>
            <a:ext cx="3980330" cy="461665"/>
          </a:xfrm>
          <a:prstGeom prst="rect">
            <a:avLst/>
          </a:prstGeom>
          <a:noFill/>
        </p:spPr>
        <p:txBody>
          <a:bodyPr wrap="square" rtlCol="1">
            <a:spAutoFit/>
          </a:bodyPr>
          <a:lstStyle/>
          <a:p>
            <a:r>
              <a:rPr lang="ar-SA" sz="2400" dirty="0"/>
              <a:t>الحوامل </a:t>
            </a:r>
            <a:r>
              <a:rPr lang="ar-SA" sz="2400" dirty="0" err="1"/>
              <a:t>الفيرمونية</a:t>
            </a:r>
            <a:endParaRPr lang="ar-SA" sz="2400" dirty="0"/>
          </a:p>
        </p:txBody>
      </p:sp>
    </p:spTree>
    <p:extLst>
      <p:ext uri="{BB962C8B-B14F-4D97-AF65-F5344CB8AC3E}">
        <p14:creationId xmlns:p14="http://schemas.microsoft.com/office/powerpoint/2010/main" val="94603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647700"/>
            <a:ext cx="8096250" cy="5562600"/>
          </a:xfrm>
          <a:prstGeom prst="rect">
            <a:avLst/>
          </a:prstGeom>
        </p:spPr>
      </p:pic>
      <p:sp>
        <p:nvSpPr>
          <p:cNvPr id="3" name="TextBox 2"/>
          <p:cNvSpPr txBox="1"/>
          <p:nvPr/>
        </p:nvSpPr>
        <p:spPr>
          <a:xfrm>
            <a:off x="4504765" y="247590"/>
            <a:ext cx="3630706" cy="400110"/>
          </a:xfrm>
          <a:prstGeom prst="rect">
            <a:avLst/>
          </a:prstGeom>
          <a:noFill/>
        </p:spPr>
        <p:txBody>
          <a:bodyPr wrap="square" rtlCol="1">
            <a:spAutoFit/>
          </a:bodyPr>
          <a:lstStyle/>
          <a:p>
            <a:pPr algn="ctr"/>
            <a:r>
              <a:rPr lang="ar-SA" sz="2000" dirty="0"/>
              <a:t>أنواع المصائد </a:t>
            </a:r>
            <a:r>
              <a:rPr lang="ar-SA" sz="2000" dirty="0" err="1"/>
              <a:t>الفيرمونية</a:t>
            </a:r>
            <a:endParaRPr lang="ar-SA" sz="2000" dirty="0"/>
          </a:p>
        </p:txBody>
      </p:sp>
    </p:spTree>
    <p:extLst>
      <p:ext uri="{BB962C8B-B14F-4D97-AF65-F5344CB8AC3E}">
        <p14:creationId xmlns:p14="http://schemas.microsoft.com/office/powerpoint/2010/main" val="203539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9815" y="949569"/>
            <a:ext cx="9237785" cy="2831544"/>
          </a:xfrm>
          <a:prstGeom prst="rect">
            <a:avLst/>
          </a:prstGeom>
          <a:noFill/>
        </p:spPr>
        <p:txBody>
          <a:bodyPr wrap="square" rtlCol="1">
            <a:spAutoFit/>
          </a:bodyPr>
          <a:lstStyle/>
          <a:p>
            <a:pPr algn="ctr"/>
            <a:r>
              <a:rPr lang="ar-SA" sz="2400" dirty="0"/>
              <a:t>أنواع (أشكال)  المصائد الفيرمونية</a:t>
            </a:r>
          </a:p>
          <a:p>
            <a:r>
              <a:rPr lang="ar-SA" sz="2200" dirty="0"/>
              <a:t>يختلف تصميم المصائد الفيرمونية تبعاً لطريقة </a:t>
            </a:r>
            <a:r>
              <a:rPr lang="ar-SA" sz="2200" dirty="0">
                <a:solidFill>
                  <a:srgbClr val="FF0000"/>
                </a:solidFill>
              </a:rPr>
              <a:t>التخزين</a:t>
            </a:r>
            <a:r>
              <a:rPr lang="ar-SA" sz="2200" dirty="0"/>
              <a:t> وحسب </a:t>
            </a:r>
            <a:r>
              <a:rPr lang="ar-SA" sz="2200" dirty="0">
                <a:solidFill>
                  <a:srgbClr val="FF0000"/>
                </a:solidFill>
              </a:rPr>
              <a:t>نوع الافة</a:t>
            </a:r>
            <a:r>
              <a:rPr lang="ar-SA" sz="2200" dirty="0"/>
              <a:t>. وفيما يلي أشكال المصائد الفيرمونية :-</a:t>
            </a:r>
          </a:p>
          <a:p>
            <a:r>
              <a:rPr lang="ar-SA" sz="2200" dirty="0"/>
              <a:t>1- مصائد ورق الكرتون المعرج </a:t>
            </a:r>
            <a:r>
              <a:rPr lang="en-US" sz="2200" dirty="0"/>
              <a:t>Corrugated paper trap</a:t>
            </a:r>
            <a:endParaRPr lang="ar-SA" sz="2200" dirty="0"/>
          </a:p>
          <a:p>
            <a:r>
              <a:rPr lang="ar-SA" sz="2200" dirty="0"/>
              <a:t>تصنع من ورق الكرتون 9</a:t>
            </a:r>
            <a:r>
              <a:rPr lang="en-US" sz="2200" dirty="0"/>
              <a:t>X</a:t>
            </a:r>
            <a:r>
              <a:rPr lang="ar-SA" sz="2200" dirty="0"/>
              <a:t>9ْ</a:t>
            </a:r>
            <a:r>
              <a:rPr lang="en-US" sz="2200" dirty="0"/>
              <a:t>X</a:t>
            </a:r>
            <a:r>
              <a:rPr lang="ar-SA" sz="2200" dirty="0"/>
              <a:t>2.5 سم، ويوضع حامل الفيرمون في أحد التجاويف الملثلثة المفتوحة، كما يوضع في المصيدة أيضا مادة زيتية لقتل الحشرات المنجذبة اليها. ومن مميزات هذا النوعمن المصائد صغر حجمها، وقلة تكلفتها، وإمكانية وضعها في شقوق الجدران أو بين أكياس الحبوب. وتستعمل عادة لجذب خنفساء الخابرا وخنافس الدقيق.</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8" y="3814296"/>
            <a:ext cx="3872754" cy="2581836"/>
          </a:xfrm>
          <a:prstGeom prst="rect">
            <a:avLst/>
          </a:prstGeom>
        </p:spPr>
      </p:pic>
      <p:sp>
        <p:nvSpPr>
          <p:cNvPr id="7" name="Rectangle 6"/>
          <p:cNvSpPr/>
          <p:nvPr/>
        </p:nvSpPr>
        <p:spPr>
          <a:xfrm>
            <a:off x="2211479" y="3902635"/>
            <a:ext cx="1304365" cy="2581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17930" y="5371167"/>
            <a:ext cx="2649071" cy="1024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bg1"/>
              </a:solidFill>
            </a:endParaRPr>
          </a:p>
        </p:txBody>
      </p:sp>
      <p:sp>
        <p:nvSpPr>
          <p:cNvPr id="10" name="Isosceles Triangle 9"/>
          <p:cNvSpPr/>
          <p:nvPr/>
        </p:nvSpPr>
        <p:spPr>
          <a:xfrm>
            <a:off x="1129553" y="4790701"/>
            <a:ext cx="1586753" cy="67235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bg1"/>
                </a:solidFill>
              </a:ln>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032" y="4336303"/>
            <a:ext cx="2667000" cy="1714500"/>
          </a:xfrm>
          <a:prstGeom prst="rect">
            <a:avLst/>
          </a:prstGeom>
        </p:spPr>
      </p:pic>
      <p:pic>
        <p:nvPicPr>
          <p:cNvPr id="13" name="Picture 2" descr="Image result for Pheromone traps in stored warehous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312" y="420295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9872" y="4179607"/>
            <a:ext cx="2314575" cy="1981200"/>
          </a:xfrm>
          <a:prstGeom prst="rect">
            <a:avLst/>
          </a:prstGeom>
        </p:spPr>
      </p:pic>
    </p:spTree>
    <p:extLst>
      <p:ext uri="{BB962C8B-B14F-4D97-AF65-F5344CB8AC3E}">
        <p14:creationId xmlns:p14="http://schemas.microsoft.com/office/powerpoint/2010/main" val="10641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672353"/>
            <a:ext cx="9569824" cy="1785104"/>
          </a:xfrm>
          <a:prstGeom prst="rect">
            <a:avLst/>
          </a:prstGeom>
          <a:noFill/>
        </p:spPr>
        <p:txBody>
          <a:bodyPr wrap="square" rtlCol="1">
            <a:spAutoFit/>
          </a:bodyPr>
          <a:lstStyle/>
          <a:p>
            <a:r>
              <a:rPr lang="ar-SA" sz="2200" dirty="0"/>
              <a:t>2-المصائد الأنبوبية </a:t>
            </a:r>
            <a:r>
              <a:rPr lang="en-US" sz="2200" dirty="0"/>
              <a:t>Grain-probe insect trap</a:t>
            </a:r>
            <a:endParaRPr lang="ar-SA" sz="2200" dirty="0"/>
          </a:p>
          <a:p>
            <a:r>
              <a:rPr lang="ar-SA" sz="2200" dirty="0"/>
              <a:t>تستخدم لجذب الحشرات من الحبوب في الصوامع أو أكوام. وهي عباره عن أنبوبة من البلاستيك أو المعدن تتكون من جزأين العلوي مثقب يعلق به حامل الفيرمون ، وتسمح ثقوبه بدخول الحشرات المنجذبة والجزء السفلي يحتوي على مادة زيتية تسقط به الحشرات وتموت. وتوضع المصيدة على أعماق مختلفة في الحبوب ، وتربط بحبل ليسهل سحبها لجذب خنافس الدقيق و ثاقبة الحبوب الصغرى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05" y="3429000"/>
            <a:ext cx="2184400" cy="3111500"/>
          </a:xfrm>
          <a:prstGeom prst="rect">
            <a:avLst/>
          </a:prstGeom>
        </p:spPr>
      </p:pic>
      <p:pic>
        <p:nvPicPr>
          <p:cNvPr id="5" name="Picture 2" descr="A fourth of the operations responding to the survey indicated using insect traps. Traps can be used to monitor insect populations and anticipate problems. Top, sticky trap with pheromone lure, inset, for capture of flying insects. Above, probe trap for capture of insects moving in the grain ma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096" y="2582660"/>
            <a:ext cx="3367928" cy="51550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4870" y="3715870"/>
            <a:ext cx="3805518" cy="2537012"/>
          </a:xfrm>
          <a:prstGeom prst="rect">
            <a:avLst/>
          </a:prstGeom>
        </p:spPr>
      </p:pic>
    </p:spTree>
    <p:extLst>
      <p:ext uri="{BB962C8B-B14F-4D97-AF65-F5344CB8AC3E}">
        <p14:creationId xmlns:p14="http://schemas.microsoft.com/office/powerpoint/2010/main" val="357917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350" y="1250950"/>
            <a:ext cx="3035300" cy="4356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41" y="1873250"/>
            <a:ext cx="2184400" cy="3111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382" y="1390217"/>
            <a:ext cx="3183218" cy="3594533"/>
          </a:xfrm>
          <a:prstGeom prst="rect">
            <a:avLst/>
          </a:prstGeom>
        </p:spPr>
      </p:pic>
    </p:spTree>
    <p:extLst>
      <p:ext uri="{BB962C8B-B14F-4D97-AF65-F5344CB8AC3E}">
        <p14:creationId xmlns:p14="http://schemas.microsoft.com/office/powerpoint/2010/main" val="1979394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094" y="900953"/>
            <a:ext cx="10448365" cy="1446550"/>
          </a:xfrm>
          <a:prstGeom prst="rect">
            <a:avLst/>
          </a:prstGeom>
          <a:noFill/>
        </p:spPr>
        <p:txBody>
          <a:bodyPr wrap="square" rtlCol="1">
            <a:spAutoFit/>
          </a:bodyPr>
          <a:lstStyle/>
          <a:p>
            <a:r>
              <a:rPr lang="ar-SA" sz="2200" dirty="0"/>
              <a:t>3- المصائد </a:t>
            </a:r>
            <a:r>
              <a:rPr lang="en-US" sz="2200" dirty="0"/>
              <a:t>Sticky Traps</a:t>
            </a:r>
            <a:endParaRPr lang="ar-SA" sz="2200" dirty="0"/>
          </a:p>
          <a:p>
            <a:r>
              <a:rPr lang="ar-SA" sz="2200" dirty="0"/>
              <a:t>تصنع من الورق المقوى ، ويثبت حامل الفيرمون في وسط المادة اللاصقة التي تغطي سطح الورقة. وتستخدم هذه المصائد على نطاق واسع لجذب الفراشات. ويتميز هذا النوع من المصائد بقلة التكلفة إلا أنها لا تصلح للاستخدام في الأماكن المغبرة كما في المطاحن وتوجد منها أشكال مختلفة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158" y="4652683"/>
            <a:ext cx="2762250" cy="16573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741" y="2590800"/>
            <a:ext cx="3048000" cy="33337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045" y="2287141"/>
            <a:ext cx="2276475" cy="20097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2606" y="3064249"/>
            <a:ext cx="3819393" cy="2860301"/>
          </a:xfrm>
          <a:prstGeom prst="rect">
            <a:avLst/>
          </a:prstGeom>
        </p:spPr>
      </p:pic>
    </p:spTree>
    <p:extLst>
      <p:ext uri="{BB962C8B-B14F-4D97-AF65-F5344CB8AC3E}">
        <p14:creationId xmlns:p14="http://schemas.microsoft.com/office/powerpoint/2010/main" val="6789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817" y="851648"/>
            <a:ext cx="10448365" cy="1107996"/>
          </a:xfrm>
          <a:prstGeom prst="rect">
            <a:avLst/>
          </a:prstGeom>
          <a:noFill/>
        </p:spPr>
        <p:txBody>
          <a:bodyPr wrap="square" rtlCol="1">
            <a:spAutoFit/>
          </a:bodyPr>
          <a:lstStyle/>
          <a:p>
            <a:r>
              <a:rPr lang="ar-SA" sz="2200" dirty="0"/>
              <a:t>4- المصائد القمعية </a:t>
            </a:r>
            <a:r>
              <a:rPr lang="en-US" sz="2200" dirty="0"/>
              <a:t>Funnel Traps</a:t>
            </a:r>
            <a:endParaRPr lang="ar-SA" sz="2200" dirty="0"/>
          </a:p>
          <a:p>
            <a:r>
              <a:rPr lang="ar-SA" sz="2200" dirty="0"/>
              <a:t>وتصلح للاستخدام في الأماكن التي يكثر فيها الغبار. وتتكون من قمع تجمع به الحشرات المنجذبة حيث تسقط في وعاء يحتوي على حامل الفيرمون ، كما يحتوي على مادة زيتية أو قاتلة للحشرات.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17" y="1959644"/>
            <a:ext cx="2958353" cy="4437529"/>
          </a:xfrm>
          <a:prstGeom prst="rect">
            <a:avLst/>
          </a:prstGeom>
        </p:spPr>
      </p:pic>
    </p:spTree>
    <p:extLst>
      <p:ext uri="{BB962C8B-B14F-4D97-AF65-F5344CB8AC3E}">
        <p14:creationId xmlns:p14="http://schemas.microsoft.com/office/powerpoint/2010/main" val="90909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072" y="1605049"/>
            <a:ext cx="10035298" cy="3108543"/>
          </a:xfrm>
          <a:prstGeom prst="rect">
            <a:avLst/>
          </a:prstGeom>
          <a:noFill/>
        </p:spPr>
        <p:txBody>
          <a:bodyPr wrap="square" rtlCol="1">
            <a:spAutoFit/>
          </a:bodyPr>
          <a:lstStyle/>
          <a:p>
            <a:pPr algn="ctr"/>
            <a:r>
              <a:rPr lang="ar-SA" sz="2800" dirty="0"/>
              <a:t>العوامل التي تؤثر على كفاءة المصائد الفيرمونية ص 173-174 </a:t>
            </a:r>
          </a:p>
          <a:p>
            <a:r>
              <a:rPr lang="ar-SA" sz="2800" dirty="0"/>
              <a:t>1- الكثافة العددية للحشرات</a:t>
            </a:r>
          </a:p>
          <a:p>
            <a:r>
              <a:rPr lang="ar-SA" sz="2800" dirty="0"/>
              <a:t>2- موقع الاصابة </a:t>
            </a:r>
          </a:p>
          <a:p>
            <a:r>
              <a:rPr lang="ar-SA" sz="2800" dirty="0"/>
              <a:t>3- عدد المصائد المستخدمة </a:t>
            </a:r>
          </a:p>
          <a:p>
            <a:r>
              <a:rPr lang="ar-SA" sz="2800" dirty="0"/>
              <a:t>4- تصميم المصيدة</a:t>
            </a:r>
          </a:p>
          <a:p>
            <a:r>
              <a:rPr lang="ar-SA" sz="2800" dirty="0"/>
              <a:t>5- تركيز الفيرمون</a:t>
            </a:r>
          </a:p>
          <a:p>
            <a:r>
              <a:rPr lang="ar-SA" sz="2800" dirty="0"/>
              <a:t>6- معرفة سلوك الحشرة</a:t>
            </a:r>
          </a:p>
        </p:txBody>
      </p:sp>
    </p:spTree>
    <p:extLst>
      <p:ext uri="{BB962C8B-B14F-4D97-AF65-F5344CB8AC3E}">
        <p14:creationId xmlns:p14="http://schemas.microsoft.com/office/powerpoint/2010/main" val="174778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0092" y="926123"/>
            <a:ext cx="6107723" cy="3046988"/>
          </a:xfrm>
          <a:prstGeom prst="rect">
            <a:avLst/>
          </a:prstGeom>
          <a:noFill/>
        </p:spPr>
        <p:txBody>
          <a:bodyPr wrap="square" rtlCol="1">
            <a:spAutoFit/>
          </a:bodyPr>
          <a:lstStyle/>
          <a:p>
            <a:pPr algn="ctr"/>
            <a:r>
              <a:rPr lang="ar-SA" sz="2400" dirty="0"/>
              <a:t>بعض استخدامات المصائد الفيرمونية ص174-175 </a:t>
            </a:r>
          </a:p>
          <a:p>
            <a:r>
              <a:rPr lang="ar-SA" sz="2400" dirty="0"/>
              <a:t>1- الكشف عن وجود الافة </a:t>
            </a:r>
          </a:p>
          <a:p>
            <a:r>
              <a:rPr lang="ar-SA" sz="2400" dirty="0"/>
              <a:t>2- تحديد موقع الاصابة</a:t>
            </a:r>
          </a:p>
          <a:p>
            <a:r>
              <a:rPr lang="ar-SA" sz="2400" dirty="0"/>
              <a:t>3- تقدير الكثافة العددية</a:t>
            </a:r>
          </a:p>
          <a:p>
            <a:r>
              <a:rPr lang="ar-SA" sz="2400" dirty="0"/>
              <a:t>4-تحديد طريقة المكافحة </a:t>
            </a:r>
          </a:p>
          <a:p>
            <a:r>
              <a:rPr lang="ar-SA" sz="2400" dirty="0"/>
              <a:t>5- التاكد من فعالية المكافحة </a:t>
            </a:r>
          </a:p>
          <a:p>
            <a:r>
              <a:rPr lang="ar-SA" sz="2400" dirty="0"/>
              <a:t>6- نشر المسببات المرضية للحشرات</a:t>
            </a:r>
          </a:p>
          <a:p>
            <a:r>
              <a:rPr lang="ar-SA" sz="2400" dirty="0"/>
              <a:t>7-رفع الوعي عند العاملين </a:t>
            </a:r>
          </a:p>
        </p:txBody>
      </p:sp>
    </p:spTree>
    <p:extLst>
      <p:ext uri="{BB962C8B-B14F-4D97-AF65-F5344CB8AC3E}">
        <p14:creationId xmlns:p14="http://schemas.microsoft.com/office/powerpoint/2010/main" val="121242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42733184"/>
              </p:ext>
            </p:extLst>
          </p:nvPr>
        </p:nvGraphicFramePr>
        <p:xfrm>
          <a:off x="508000" y="609599"/>
          <a:ext cx="11074399" cy="5409893"/>
        </p:xfrm>
        <a:graphic>
          <a:graphicData uri="http://schemas.openxmlformats.org/drawingml/2006/table">
            <a:tbl>
              <a:tblPr>
                <a:tableStyleId>{5C22544A-7EE6-4342-B048-85BDC9FD1C3A}</a:tableStyleId>
              </a:tblPr>
              <a:tblGrid>
                <a:gridCol w="7221057">
                  <a:extLst>
                    <a:ext uri="{9D8B030D-6E8A-4147-A177-3AD203B41FA5}">
                      <a16:colId xmlns:a16="http://schemas.microsoft.com/office/drawing/2014/main" val="20000"/>
                    </a:ext>
                  </a:extLst>
                </a:gridCol>
                <a:gridCol w="1685969">
                  <a:extLst>
                    <a:ext uri="{9D8B030D-6E8A-4147-A177-3AD203B41FA5}">
                      <a16:colId xmlns:a16="http://schemas.microsoft.com/office/drawing/2014/main" val="20001"/>
                    </a:ext>
                  </a:extLst>
                </a:gridCol>
                <a:gridCol w="2167373">
                  <a:extLst>
                    <a:ext uri="{9D8B030D-6E8A-4147-A177-3AD203B41FA5}">
                      <a16:colId xmlns:a16="http://schemas.microsoft.com/office/drawing/2014/main" val="20002"/>
                    </a:ext>
                  </a:extLst>
                </a:gridCol>
              </a:tblGrid>
              <a:tr h="234571">
                <a:tc gridSpan="3">
                  <a:txBody>
                    <a:bodyPr/>
                    <a:lstStyle/>
                    <a:p>
                      <a:pPr algn="l">
                        <a:lnSpc>
                          <a:spcPct val="115000"/>
                        </a:lnSpc>
                        <a:spcAft>
                          <a:spcPts val="0"/>
                        </a:spcAft>
                      </a:pPr>
                      <a:endParaRPr lang="en-US" sz="1400" dirty="0">
                        <a:effectLst/>
                        <a:latin typeface="Calibri"/>
                        <a:ea typeface="Calibri"/>
                        <a:cs typeface="Arial"/>
                      </a:endParaRPr>
                    </a:p>
                  </a:txBody>
                  <a:tcPr marT="0" marB="0"/>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767687">
                <a:tc>
                  <a:txBody>
                    <a:bodyPr/>
                    <a:lstStyle/>
                    <a:p>
                      <a:pPr algn="ctr">
                        <a:lnSpc>
                          <a:spcPct val="115000"/>
                        </a:lnSpc>
                        <a:spcAft>
                          <a:spcPts val="0"/>
                        </a:spcAft>
                      </a:pPr>
                      <a:r>
                        <a:rPr lang="ar-SA" sz="1800" dirty="0">
                          <a:effectLst/>
                        </a:rPr>
                        <a:t>المواضيع</a:t>
                      </a:r>
                      <a:r>
                        <a:rPr lang="en-US" sz="1800" dirty="0">
                          <a:effectLst/>
                        </a:rPr>
                        <a:t>     </a:t>
                      </a:r>
                      <a:r>
                        <a:rPr lang="ar-SA" sz="1800" dirty="0">
                          <a:effectLst/>
                        </a:rPr>
                        <a:t> </a:t>
                      </a:r>
                      <a:r>
                        <a:rPr lang="en-US" sz="1100" dirty="0">
                          <a:effectLst/>
                        </a:rPr>
                        <a:t>List of Topics</a:t>
                      </a:r>
                      <a:endParaRPr lang="en-US" sz="1400" dirty="0">
                        <a:effectLst/>
                        <a:latin typeface="Calibri"/>
                        <a:ea typeface="Calibri"/>
                        <a:cs typeface="Arial"/>
                      </a:endParaRPr>
                    </a:p>
                  </a:txBody>
                  <a:tcPr marT="0" marB="0"/>
                </a:tc>
                <a:tc>
                  <a:txBody>
                    <a:bodyPr/>
                    <a:lstStyle/>
                    <a:p>
                      <a:pPr algn="ctr">
                        <a:lnSpc>
                          <a:spcPct val="115000"/>
                        </a:lnSpc>
                        <a:spcAft>
                          <a:spcPts val="0"/>
                        </a:spcAft>
                      </a:pPr>
                      <a:r>
                        <a:rPr lang="ar-SA" sz="1800" dirty="0">
                          <a:effectLst/>
                        </a:rPr>
                        <a:t>عدد الاسابيع </a:t>
                      </a:r>
                      <a:r>
                        <a:rPr lang="en-US" sz="1400" dirty="0">
                          <a:effectLst/>
                        </a:rPr>
                        <a:t>No. of</a:t>
                      </a:r>
                      <a:endParaRPr lang="en-US" sz="1800" dirty="0">
                        <a:effectLst/>
                      </a:endParaRPr>
                    </a:p>
                    <a:p>
                      <a:pPr algn="ctr">
                        <a:lnSpc>
                          <a:spcPct val="115000"/>
                        </a:lnSpc>
                        <a:spcAft>
                          <a:spcPts val="0"/>
                        </a:spcAft>
                      </a:pPr>
                      <a:r>
                        <a:rPr lang="en-US" sz="1400" dirty="0">
                          <a:effectLst/>
                        </a:rPr>
                        <a:t>Weeks</a:t>
                      </a:r>
                      <a:endParaRPr lang="en-US" sz="1800" dirty="0">
                        <a:effectLst/>
                        <a:latin typeface="Calibri"/>
                        <a:ea typeface="Calibri"/>
                        <a:cs typeface="Arial"/>
                      </a:endParaRPr>
                    </a:p>
                  </a:txBody>
                  <a:tcPr marT="0" marB="0"/>
                </a:tc>
                <a:tc>
                  <a:txBody>
                    <a:bodyPr/>
                    <a:lstStyle/>
                    <a:p>
                      <a:pPr algn="ctr">
                        <a:lnSpc>
                          <a:spcPct val="115000"/>
                        </a:lnSpc>
                        <a:spcAft>
                          <a:spcPts val="0"/>
                        </a:spcAft>
                      </a:pPr>
                      <a:r>
                        <a:rPr lang="en-US" sz="1400" baseline="0" dirty="0">
                          <a:effectLst/>
                        </a:rPr>
                        <a:t> </a:t>
                      </a:r>
                      <a:r>
                        <a:rPr lang="en-US" sz="1400" dirty="0">
                          <a:effectLst/>
                        </a:rPr>
                        <a:t>Contact hour</a:t>
                      </a:r>
                      <a:r>
                        <a:rPr lang="en-US" sz="1800" dirty="0">
                          <a:effectLst/>
                        </a:rPr>
                        <a:t>s</a:t>
                      </a:r>
                      <a:endParaRPr lang="ar-SA" sz="1800" dirty="0">
                        <a:effectLst/>
                      </a:endParaRPr>
                    </a:p>
                    <a:p>
                      <a:pPr algn="ctr">
                        <a:lnSpc>
                          <a:spcPct val="115000"/>
                        </a:lnSpc>
                        <a:spcAft>
                          <a:spcPts val="0"/>
                        </a:spcAft>
                      </a:pPr>
                      <a:r>
                        <a:rPr lang="ar-SA" sz="1800" dirty="0">
                          <a:effectLst/>
                          <a:latin typeface="Calibri"/>
                          <a:ea typeface="Calibri"/>
                          <a:cs typeface="Arial"/>
                        </a:rPr>
                        <a:t>الساعات</a:t>
                      </a:r>
                      <a:endParaRPr lang="en-US" sz="1800" dirty="0">
                        <a:effectLst/>
                        <a:latin typeface="Calibri"/>
                        <a:ea typeface="Calibri"/>
                        <a:cs typeface="Arial"/>
                      </a:endParaRPr>
                    </a:p>
                  </a:txBody>
                  <a:tcPr marT="0" marB="0"/>
                </a:tc>
                <a:extLst>
                  <a:ext uri="{0D108BD9-81ED-4DB2-BD59-A6C34878D82A}">
                    <a16:rowId xmlns:a16="http://schemas.microsoft.com/office/drawing/2014/main" val="10001"/>
                  </a:ext>
                </a:extLst>
              </a:tr>
              <a:tr h="895633">
                <a:tc>
                  <a:txBody>
                    <a:bodyPr/>
                    <a:lstStyle/>
                    <a:p>
                      <a:pPr algn="l">
                        <a:lnSpc>
                          <a:spcPct val="115000"/>
                        </a:lnSpc>
                        <a:spcAft>
                          <a:spcPts val="0"/>
                        </a:spcAft>
                      </a:pPr>
                      <a:r>
                        <a:rPr lang="en-US" sz="1100" dirty="0">
                          <a:effectLst/>
                        </a:rPr>
                        <a:t>Review and recognize different kind of losses in harvesting, transporting, distribution, storage, milling, silos, and food preparing</a:t>
                      </a:r>
                      <a:endParaRPr lang="ar-SA" sz="1100" dirty="0">
                        <a:effectLst/>
                      </a:endParaRPr>
                    </a:p>
                    <a:p>
                      <a:pPr algn="r">
                        <a:lnSpc>
                          <a:spcPct val="115000"/>
                        </a:lnSpc>
                        <a:spcAft>
                          <a:spcPts val="0"/>
                        </a:spcAft>
                      </a:pPr>
                      <a:r>
                        <a:rPr lang="ar-SA" sz="1600" dirty="0">
                          <a:effectLst/>
                        </a:rPr>
                        <a:t>الفقد في الحصاد والنقل والتوزيع</a:t>
                      </a:r>
                      <a:r>
                        <a:rPr lang="ar-SA" sz="1600" baseline="0" dirty="0">
                          <a:effectLst/>
                        </a:rPr>
                        <a:t> في المخازن والصوامع وفي اعداد الاطعمة</a:t>
                      </a:r>
                      <a:r>
                        <a:rPr lang="en-US" sz="1600" dirty="0">
                          <a:effectLst/>
                        </a:rPr>
                        <a:t> </a:t>
                      </a:r>
                      <a:endParaRPr lang="en-US" sz="2000" dirty="0">
                        <a:effectLst/>
                      </a:endParaRPr>
                    </a:p>
                    <a:p>
                      <a:pPr algn="l">
                        <a:lnSpc>
                          <a:spcPct val="115000"/>
                        </a:lnSpc>
                        <a:spcAft>
                          <a:spcPts val="0"/>
                        </a:spcAft>
                      </a:pPr>
                      <a:r>
                        <a:rPr lang="en-US" sz="1100" dirty="0">
                          <a:effectLst/>
                        </a:rPr>
                        <a:t> </a:t>
                      </a:r>
                      <a:endParaRPr lang="en-US" sz="1400" dirty="0">
                        <a:effectLst/>
                        <a:latin typeface="Calibri"/>
                        <a:ea typeface="Calibri"/>
                        <a:cs typeface="Arial"/>
                      </a:endParaRPr>
                    </a:p>
                  </a:txBody>
                  <a:tcPr marT="0" marB="0"/>
                </a:tc>
                <a:tc>
                  <a:txBody>
                    <a:bodyPr/>
                    <a:lstStyle/>
                    <a:p>
                      <a:pPr algn="ctr">
                        <a:lnSpc>
                          <a:spcPct val="115000"/>
                        </a:lnSpc>
                        <a:spcAft>
                          <a:spcPts val="0"/>
                        </a:spcAft>
                      </a:pPr>
                      <a:r>
                        <a:rPr lang="en-US" sz="1600" dirty="0">
                          <a:effectLst/>
                        </a:rPr>
                        <a:t> </a:t>
                      </a:r>
                      <a:endParaRPr lang="en-US" sz="2000" dirty="0">
                        <a:effectLst/>
                      </a:endParaRPr>
                    </a:p>
                    <a:p>
                      <a:pPr algn="ctr">
                        <a:lnSpc>
                          <a:spcPct val="115000"/>
                        </a:lnSpc>
                        <a:spcAft>
                          <a:spcPts val="0"/>
                        </a:spcAft>
                      </a:pPr>
                      <a:r>
                        <a:rPr lang="en-US" sz="1600" dirty="0">
                          <a:effectLst/>
                        </a:rPr>
                        <a:t>1</a:t>
                      </a:r>
                      <a:endParaRPr lang="en-US" sz="2000" dirty="0">
                        <a:effectLst/>
                        <a:latin typeface="Calibri"/>
                        <a:ea typeface="Calibri"/>
                        <a:cs typeface="Arial"/>
                      </a:endParaRPr>
                    </a:p>
                  </a:txBody>
                  <a:tcPr marT="0" marB="0"/>
                </a:tc>
                <a:tc>
                  <a:txBody>
                    <a:bodyPr/>
                    <a:lstStyle/>
                    <a:p>
                      <a:pPr algn="ctr">
                        <a:lnSpc>
                          <a:spcPct val="115000"/>
                        </a:lnSpc>
                        <a:spcAft>
                          <a:spcPts val="0"/>
                        </a:spcAft>
                      </a:pPr>
                      <a:r>
                        <a:rPr lang="en-US" sz="1600" dirty="0">
                          <a:effectLst/>
                        </a:rPr>
                        <a:t> </a:t>
                      </a:r>
                      <a:endParaRPr lang="en-US" sz="2000" dirty="0">
                        <a:effectLst/>
                      </a:endParaRPr>
                    </a:p>
                    <a:p>
                      <a:pPr algn="ctr">
                        <a:lnSpc>
                          <a:spcPct val="115000"/>
                        </a:lnSpc>
                        <a:spcAft>
                          <a:spcPts val="0"/>
                        </a:spcAft>
                      </a:pPr>
                      <a:r>
                        <a:rPr lang="en-US" sz="1600" dirty="0">
                          <a:effectLst/>
                        </a:rPr>
                        <a:t>3</a:t>
                      </a:r>
                      <a:endParaRPr lang="en-US" sz="2000" dirty="0">
                        <a:effectLst/>
                        <a:latin typeface="Calibri"/>
                        <a:ea typeface="Calibri"/>
                        <a:cs typeface="Arial"/>
                      </a:endParaRPr>
                    </a:p>
                  </a:txBody>
                  <a:tcPr marT="0" marB="0"/>
                </a:tc>
                <a:extLst>
                  <a:ext uri="{0D108BD9-81ED-4DB2-BD59-A6C34878D82A}">
                    <a16:rowId xmlns:a16="http://schemas.microsoft.com/office/drawing/2014/main" val="10002"/>
                  </a:ext>
                </a:extLst>
              </a:tr>
              <a:tr h="682388">
                <a:tc>
                  <a:txBody>
                    <a:bodyPr/>
                    <a:lstStyle/>
                    <a:p>
                      <a:pPr algn="l">
                        <a:lnSpc>
                          <a:spcPct val="115000"/>
                        </a:lnSpc>
                        <a:spcAft>
                          <a:spcPts val="0"/>
                        </a:spcAft>
                      </a:pPr>
                      <a:r>
                        <a:rPr lang="en-US" sz="1100" dirty="0">
                          <a:effectLst/>
                        </a:rPr>
                        <a:t>Know and recognize inspection and sampling and factors affecting grain storage </a:t>
                      </a:r>
                      <a:endParaRPr lang="ar-SA" sz="1100" dirty="0">
                        <a:effectLst/>
                      </a:endParaRPr>
                    </a:p>
                    <a:p>
                      <a:pPr algn="r">
                        <a:lnSpc>
                          <a:spcPct val="115000"/>
                        </a:lnSpc>
                        <a:spcAft>
                          <a:spcPts val="0"/>
                        </a:spcAft>
                      </a:pPr>
                      <a:r>
                        <a:rPr lang="ar-SA" sz="1600" b="0" dirty="0">
                          <a:solidFill>
                            <a:schemeClr val="tx1"/>
                          </a:solidFill>
                          <a:effectLst/>
                        </a:rPr>
                        <a:t>الفحص واخذ العينات والعوامل</a:t>
                      </a:r>
                      <a:r>
                        <a:rPr lang="ar-SA" sz="1600" b="0" baseline="0" dirty="0">
                          <a:solidFill>
                            <a:schemeClr val="tx1"/>
                          </a:solidFill>
                          <a:effectLst/>
                        </a:rPr>
                        <a:t> التي تؤثر على تخزين الحبوب</a:t>
                      </a:r>
                      <a:endParaRPr lang="en-US" sz="2000" b="0" dirty="0">
                        <a:solidFill>
                          <a:schemeClr val="tx1"/>
                        </a:solidFill>
                        <a:effectLst/>
                      </a:endParaRPr>
                    </a:p>
                    <a:p>
                      <a:pPr algn="l">
                        <a:lnSpc>
                          <a:spcPct val="115000"/>
                        </a:lnSpc>
                        <a:spcAft>
                          <a:spcPts val="0"/>
                        </a:spcAft>
                      </a:pPr>
                      <a:r>
                        <a:rPr lang="en-US" sz="1100" dirty="0">
                          <a:effectLst/>
                        </a:rPr>
                        <a:t> </a:t>
                      </a:r>
                      <a:endParaRPr lang="en-US" sz="1400" dirty="0">
                        <a:effectLst/>
                        <a:latin typeface="Calibri"/>
                        <a:ea typeface="Calibri"/>
                        <a:cs typeface="Arial"/>
                      </a:endParaRPr>
                    </a:p>
                  </a:txBody>
                  <a:tcPr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2</a:t>
                      </a:r>
                      <a:endParaRPr lang="en-US" sz="2000" dirty="0">
                        <a:effectLst/>
                      </a:endParaRPr>
                    </a:p>
                    <a:p>
                      <a:pPr algn="ctr">
                        <a:lnSpc>
                          <a:spcPct val="115000"/>
                        </a:lnSpc>
                        <a:spcAft>
                          <a:spcPts val="0"/>
                        </a:spcAft>
                      </a:pPr>
                      <a:r>
                        <a:rPr lang="en-US" sz="1600" dirty="0">
                          <a:effectLst/>
                        </a:rPr>
                        <a:t> </a:t>
                      </a:r>
                      <a:endParaRPr lang="en-US" sz="2000" dirty="0">
                        <a:effectLst/>
                        <a:latin typeface="Calibri"/>
                        <a:ea typeface="Calibri"/>
                        <a:cs typeface="Arial"/>
                      </a:endParaRPr>
                    </a:p>
                  </a:txBody>
                  <a:tcPr marT="0" marB="0"/>
                </a:tc>
                <a:tc>
                  <a:txBody>
                    <a:bodyPr/>
                    <a:lstStyle/>
                    <a:p>
                      <a:pPr algn="ctr">
                        <a:lnSpc>
                          <a:spcPct val="115000"/>
                        </a:lnSpc>
                        <a:spcAft>
                          <a:spcPts val="0"/>
                        </a:spcAft>
                      </a:pPr>
                      <a:r>
                        <a:rPr lang="en-US" sz="1600" dirty="0">
                          <a:effectLst/>
                        </a:rPr>
                        <a:t>6</a:t>
                      </a:r>
                      <a:endParaRPr lang="ar-SA" sz="1600" dirty="0">
                        <a:effectLst/>
                      </a:endParaRPr>
                    </a:p>
                    <a:p>
                      <a:pPr algn="ctr">
                        <a:lnSpc>
                          <a:spcPct val="115000"/>
                        </a:lnSpc>
                        <a:spcAft>
                          <a:spcPts val="0"/>
                        </a:spcAft>
                      </a:pPr>
                      <a:endParaRPr lang="en-US" sz="2000" dirty="0">
                        <a:effectLst/>
                      </a:endParaRPr>
                    </a:p>
                    <a:p>
                      <a:pPr algn="ctr">
                        <a:lnSpc>
                          <a:spcPct val="115000"/>
                        </a:lnSpc>
                        <a:spcAft>
                          <a:spcPts val="0"/>
                        </a:spcAft>
                      </a:pPr>
                      <a:r>
                        <a:rPr lang="en-US" sz="1600" dirty="0">
                          <a:effectLst/>
                        </a:rPr>
                        <a:t> </a:t>
                      </a:r>
                      <a:endParaRPr lang="en-US" sz="2000" dirty="0">
                        <a:effectLst/>
                        <a:latin typeface="Calibri"/>
                        <a:ea typeface="Calibri"/>
                        <a:cs typeface="Arial"/>
                      </a:endParaRPr>
                    </a:p>
                  </a:txBody>
                  <a:tcPr marT="0" marB="0"/>
                </a:tc>
                <a:extLst>
                  <a:ext uri="{0D108BD9-81ED-4DB2-BD59-A6C34878D82A}">
                    <a16:rowId xmlns:a16="http://schemas.microsoft.com/office/drawing/2014/main" val="10003"/>
                  </a:ext>
                </a:extLst>
              </a:tr>
              <a:tr h="682388">
                <a:tc>
                  <a:txBody>
                    <a:bodyPr/>
                    <a:lstStyle/>
                    <a:p>
                      <a:pPr algn="l">
                        <a:lnSpc>
                          <a:spcPct val="115000"/>
                        </a:lnSpc>
                        <a:spcAft>
                          <a:spcPts val="0"/>
                        </a:spcAft>
                      </a:pPr>
                      <a:r>
                        <a:rPr lang="en-US" sz="1100" dirty="0">
                          <a:effectLst/>
                        </a:rPr>
                        <a:t>Recognize and describe identification of stored food insect pests (polyphagous, dates, grain, legume)</a:t>
                      </a:r>
                      <a:endParaRPr lang="en-US" sz="1400" dirty="0">
                        <a:effectLst/>
                      </a:endParaRPr>
                    </a:p>
                    <a:p>
                      <a:pPr algn="r">
                        <a:lnSpc>
                          <a:spcPct val="115000"/>
                        </a:lnSpc>
                        <a:spcAft>
                          <a:spcPts val="0"/>
                        </a:spcAft>
                      </a:pPr>
                      <a:r>
                        <a:rPr lang="ar-SA" sz="1600" b="0" dirty="0">
                          <a:solidFill>
                            <a:schemeClr val="tx1"/>
                          </a:solidFill>
                          <a:effectLst/>
                        </a:rPr>
                        <a:t>الحشرات</a:t>
                      </a:r>
                      <a:r>
                        <a:rPr lang="ar-SA" sz="1600" b="0" baseline="0" dirty="0">
                          <a:solidFill>
                            <a:schemeClr val="tx1"/>
                          </a:solidFill>
                          <a:effectLst/>
                        </a:rPr>
                        <a:t> الني تصيب المواد الغذائية المخزونة</a:t>
                      </a:r>
                      <a:r>
                        <a:rPr lang="en-US" sz="1100" b="1" dirty="0">
                          <a:solidFill>
                            <a:srgbClr val="FF0000"/>
                          </a:solidFill>
                          <a:effectLst/>
                        </a:rPr>
                        <a:t> </a:t>
                      </a:r>
                      <a:endParaRPr lang="en-US" sz="1400" b="1" dirty="0">
                        <a:solidFill>
                          <a:srgbClr val="FF0000"/>
                        </a:solidFill>
                        <a:effectLst/>
                        <a:latin typeface="Calibri"/>
                        <a:ea typeface="Calibri"/>
                        <a:cs typeface="Arial"/>
                      </a:endParaRPr>
                    </a:p>
                  </a:txBody>
                  <a:tcPr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7</a:t>
                      </a:r>
                      <a:endParaRPr lang="ar-SA" sz="1600" dirty="0">
                        <a:effectLst/>
                      </a:endParaRPr>
                    </a:p>
                    <a:p>
                      <a:pPr algn="ctr">
                        <a:lnSpc>
                          <a:spcPct val="115000"/>
                        </a:lnSpc>
                        <a:spcAft>
                          <a:spcPts val="0"/>
                        </a:spcAft>
                      </a:pPr>
                      <a:endParaRPr lang="en-US" sz="2000" dirty="0">
                        <a:effectLst/>
                        <a:latin typeface="Calibri"/>
                        <a:ea typeface="Calibri"/>
                        <a:cs typeface="Arial"/>
                      </a:endParaRPr>
                    </a:p>
                  </a:txBody>
                  <a:tcPr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21</a:t>
                      </a:r>
                      <a:endParaRPr lang="en-US" sz="2000" dirty="0">
                        <a:effectLst/>
                        <a:latin typeface="Calibri"/>
                        <a:ea typeface="Calibri"/>
                        <a:cs typeface="Arial"/>
                      </a:endParaRPr>
                    </a:p>
                  </a:txBody>
                  <a:tcPr marT="0" marB="0"/>
                </a:tc>
                <a:extLst>
                  <a:ext uri="{0D108BD9-81ED-4DB2-BD59-A6C34878D82A}">
                    <a16:rowId xmlns:a16="http://schemas.microsoft.com/office/drawing/2014/main" val="10004"/>
                  </a:ext>
                </a:extLst>
              </a:tr>
              <a:tr h="469142">
                <a:tc>
                  <a:txBody>
                    <a:bodyPr/>
                    <a:lstStyle/>
                    <a:p>
                      <a:pPr algn="l">
                        <a:lnSpc>
                          <a:spcPct val="115000"/>
                        </a:lnSpc>
                        <a:spcAft>
                          <a:spcPts val="0"/>
                        </a:spcAft>
                      </a:pPr>
                      <a:r>
                        <a:rPr lang="en-US" sz="1100" dirty="0">
                          <a:effectLst/>
                        </a:rPr>
                        <a:t>Clothes and dry wood stored product insect pests</a:t>
                      </a:r>
                      <a:endParaRPr lang="ar-SA" sz="1100" dirty="0">
                        <a:effectLst/>
                      </a:endParaRPr>
                    </a:p>
                    <a:p>
                      <a:pPr algn="r">
                        <a:lnSpc>
                          <a:spcPct val="115000"/>
                        </a:lnSpc>
                        <a:spcAft>
                          <a:spcPts val="0"/>
                        </a:spcAft>
                      </a:pPr>
                      <a:r>
                        <a:rPr lang="ar-SA" sz="1600" dirty="0">
                          <a:solidFill>
                            <a:schemeClr val="tx1"/>
                          </a:solidFill>
                          <a:effectLst/>
                          <a:latin typeface="Calibri"/>
                          <a:ea typeface="Calibri"/>
                          <a:cs typeface="Arial"/>
                        </a:rPr>
                        <a:t>الحشرات التي تصيب الملابس والاخشاب</a:t>
                      </a:r>
                      <a:endParaRPr lang="en-US" sz="2000" dirty="0">
                        <a:solidFill>
                          <a:schemeClr val="tx1"/>
                        </a:solidFill>
                        <a:effectLst/>
                        <a:latin typeface="Calibri"/>
                        <a:ea typeface="Calibri"/>
                        <a:cs typeface="Arial"/>
                      </a:endParaRPr>
                    </a:p>
                  </a:txBody>
                  <a:tcPr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1</a:t>
                      </a:r>
                      <a:endParaRPr lang="en-US" sz="2000" dirty="0">
                        <a:effectLst/>
                        <a:latin typeface="Calibri"/>
                        <a:ea typeface="Calibri"/>
                        <a:cs typeface="Arial"/>
                      </a:endParaRPr>
                    </a:p>
                  </a:txBody>
                  <a:tcPr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3</a:t>
                      </a:r>
                      <a:endParaRPr lang="en-US" sz="2000" dirty="0">
                        <a:effectLst/>
                        <a:latin typeface="Calibri"/>
                        <a:ea typeface="Calibri"/>
                        <a:cs typeface="Arial"/>
                      </a:endParaRPr>
                    </a:p>
                  </a:txBody>
                  <a:tcPr marT="0" marB="0"/>
                </a:tc>
                <a:extLst>
                  <a:ext uri="{0D108BD9-81ED-4DB2-BD59-A6C34878D82A}">
                    <a16:rowId xmlns:a16="http://schemas.microsoft.com/office/drawing/2014/main" val="10005"/>
                  </a:ext>
                </a:extLst>
              </a:tr>
              <a:tr h="682388">
                <a:tc>
                  <a:txBody>
                    <a:bodyPr/>
                    <a:lstStyle/>
                    <a:p>
                      <a:pPr algn="l">
                        <a:lnSpc>
                          <a:spcPct val="115000"/>
                        </a:lnSpc>
                        <a:spcAft>
                          <a:spcPts val="0"/>
                        </a:spcAft>
                      </a:pPr>
                      <a:r>
                        <a:rPr lang="en-US" sz="1100" dirty="0">
                          <a:effectLst/>
                        </a:rPr>
                        <a:t>Know and apply control of stored grain and stored products pests (physical, pheromones and chemical)</a:t>
                      </a:r>
                      <a:endParaRPr lang="en-US" sz="1400" dirty="0">
                        <a:effectLst/>
                      </a:endParaRPr>
                    </a:p>
                    <a:p>
                      <a:pPr algn="r">
                        <a:lnSpc>
                          <a:spcPct val="115000"/>
                        </a:lnSpc>
                        <a:spcAft>
                          <a:spcPts val="0"/>
                        </a:spcAft>
                      </a:pPr>
                      <a:r>
                        <a:rPr lang="ar-SA" sz="1600" dirty="0">
                          <a:solidFill>
                            <a:srgbClr val="FF0000"/>
                          </a:solidFill>
                          <a:effectLst/>
                        </a:rPr>
                        <a:t>المكافحة للافات التي تصيب المواد المخزونة (الفيزيائية، الفيرمونات، الكيمائية</a:t>
                      </a:r>
                      <a:r>
                        <a:rPr lang="ar-SA" sz="1100" dirty="0">
                          <a:solidFill>
                            <a:srgbClr val="FF0000"/>
                          </a:solidFill>
                          <a:effectLst/>
                        </a:rPr>
                        <a:t>)</a:t>
                      </a:r>
                      <a:r>
                        <a:rPr lang="en-US" sz="1100" dirty="0">
                          <a:solidFill>
                            <a:srgbClr val="FF0000"/>
                          </a:solidFill>
                          <a:effectLst/>
                        </a:rPr>
                        <a:t> </a:t>
                      </a:r>
                      <a:endParaRPr lang="en-US" sz="1400" dirty="0">
                        <a:solidFill>
                          <a:srgbClr val="FF0000"/>
                        </a:solidFill>
                        <a:effectLst/>
                        <a:latin typeface="Calibri"/>
                        <a:ea typeface="Calibri"/>
                        <a:cs typeface="Arial"/>
                      </a:endParaRPr>
                    </a:p>
                  </a:txBody>
                  <a:tcPr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4</a:t>
                      </a:r>
                    </a:p>
                    <a:p>
                      <a:pPr algn="ctr">
                        <a:lnSpc>
                          <a:spcPct val="115000"/>
                        </a:lnSpc>
                        <a:spcAft>
                          <a:spcPts val="0"/>
                        </a:spcAft>
                      </a:pPr>
                      <a:endParaRPr lang="en-US" sz="2000" dirty="0">
                        <a:effectLst/>
                        <a:latin typeface="Calibri"/>
                        <a:ea typeface="Calibri"/>
                        <a:cs typeface="Arial"/>
                      </a:endParaRPr>
                    </a:p>
                  </a:txBody>
                  <a:tcPr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12</a:t>
                      </a:r>
                      <a:endParaRPr lang="en-US" sz="2000" dirty="0">
                        <a:effectLst/>
                        <a:latin typeface="Calibri"/>
                        <a:ea typeface="Calibri"/>
                        <a:cs typeface="Arial"/>
                      </a:endParaRPr>
                    </a:p>
                  </a:txBody>
                  <a:tcPr marT="0" marB="0"/>
                </a:tc>
                <a:extLst>
                  <a:ext uri="{0D108BD9-81ED-4DB2-BD59-A6C34878D82A}">
                    <a16:rowId xmlns:a16="http://schemas.microsoft.com/office/drawing/2014/main" val="10006"/>
                  </a:ext>
                </a:extLst>
              </a:tr>
              <a:tr h="291282">
                <a:tc>
                  <a:txBody>
                    <a:bodyPr/>
                    <a:lstStyle/>
                    <a:p>
                      <a:pPr algn="l">
                        <a:lnSpc>
                          <a:spcPct val="115000"/>
                        </a:lnSpc>
                        <a:spcAft>
                          <a:spcPts val="0"/>
                        </a:spcAft>
                      </a:pPr>
                      <a:r>
                        <a:rPr lang="en-US" sz="1100" dirty="0">
                          <a:effectLst/>
                        </a:rPr>
                        <a:t> </a:t>
                      </a:r>
                      <a:endParaRPr lang="en-US" sz="1400" dirty="0">
                        <a:effectLst/>
                        <a:latin typeface="Calibri"/>
                        <a:ea typeface="Calibri"/>
                        <a:cs typeface="Arial"/>
                      </a:endParaRPr>
                    </a:p>
                  </a:txBody>
                  <a:tcPr marT="0" marB="0"/>
                </a:tc>
                <a:tc>
                  <a:txBody>
                    <a:bodyPr/>
                    <a:lstStyle/>
                    <a:p>
                      <a:pPr algn="ctr">
                        <a:lnSpc>
                          <a:spcPct val="115000"/>
                        </a:lnSpc>
                        <a:spcAft>
                          <a:spcPts val="0"/>
                        </a:spcAft>
                      </a:pPr>
                      <a:r>
                        <a:rPr lang="en-US" sz="1600" dirty="0">
                          <a:effectLst/>
                        </a:rPr>
                        <a:t>15</a:t>
                      </a:r>
                      <a:endParaRPr lang="en-US" sz="2000" dirty="0">
                        <a:effectLst/>
                        <a:latin typeface="Calibri"/>
                        <a:ea typeface="Calibri"/>
                        <a:cs typeface="Arial"/>
                      </a:endParaRPr>
                    </a:p>
                  </a:txBody>
                  <a:tcPr marT="0" marB="0"/>
                </a:tc>
                <a:tc>
                  <a:txBody>
                    <a:bodyPr/>
                    <a:lstStyle/>
                    <a:p>
                      <a:pPr algn="ctr">
                        <a:lnSpc>
                          <a:spcPct val="115000"/>
                        </a:lnSpc>
                        <a:spcAft>
                          <a:spcPts val="0"/>
                        </a:spcAft>
                      </a:pPr>
                      <a:r>
                        <a:rPr lang="en-US" sz="1600" dirty="0">
                          <a:effectLst/>
                        </a:rPr>
                        <a:t>45</a:t>
                      </a:r>
                      <a:endParaRPr lang="en-US" sz="2000" dirty="0">
                        <a:effectLst/>
                        <a:latin typeface="Calibri"/>
                        <a:ea typeface="Calibri"/>
                        <a:cs typeface="Arial"/>
                      </a:endParaRPr>
                    </a:p>
                  </a:txBody>
                  <a:tcPr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672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2009775"/>
            <a:ext cx="4381500" cy="2838450"/>
          </a:xfrm>
          <a:prstGeom prst="rect">
            <a:avLst/>
          </a:prstGeom>
        </p:spPr>
      </p:pic>
    </p:spTree>
    <p:extLst>
      <p:ext uri="{BB962C8B-B14F-4D97-AF65-F5344CB8AC3E}">
        <p14:creationId xmlns:p14="http://schemas.microsoft.com/office/powerpoint/2010/main" val="337736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1160"/>
            <a:ext cx="6076950" cy="4562475"/>
          </a:xfrm>
          <a:prstGeom prst="rect">
            <a:avLst/>
          </a:prstGeom>
        </p:spPr>
      </p:pic>
      <p:sp>
        <p:nvSpPr>
          <p:cNvPr id="3" name="TextBox 2"/>
          <p:cNvSpPr txBox="1"/>
          <p:nvPr/>
        </p:nvSpPr>
        <p:spPr>
          <a:xfrm>
            <a:off x="6353908" y="1506760"/>
            <a:ext cx="5689485" cy="2862322"/>
          </a:xfrm>
          <a:prstGeom prst="rect">
            <a:avLst/>
          </a:prstGeom>
          <a:noFill/>
        </p:spPr>
        <p:txBody>
          <a:bodyPr wrap="square" rtlCol="1">
            <a:spAutoFit/>
          </a:bodyPr>
          <a:lstStyle/>
          <a:p>
            <a:r>
              <a:rPr lang="ar-SA" sz="2000" dirty="0"/>
              <a:t>السميكميكل </a:t>
            </a:r>
            <a:r>
              <a:rPr lang="en-US" sz="2000" dirty="0" err="1"/>
              <a:t>Semiochemicals</a:t>
            </a:r>
            <a:r>
              <a:rPr lang="en-US" sz="2000" dirty="0"/>
              <a:t> </a:t>
            </a:r>
            <a:r>
              <a:rPr lang="ar-SA" sz="2000" dirty="0"/>
              <a:t>: مواد كيمائية فعالة  في التفاعل (التواصل) بين كائنين </a:t>
            </a:r>
          </a:p>
          <a:p>
            <a:endParaRPr lang="ar-SA" sz="2000" dirty="0"/>
          </a:p>
          <a:p>
            <a:r>
              <a:rPr lang="en-US" sz="2000" dirty="0"/>
              <a:t>Pheromones</a:t>
            </a:r>
            <a:r>
              <a:rPr lang="ar-SA" sz="2000" dirty="0"/>
              <a:t> الفيرومونات: مواد كيميائية تفرز خارجيا من حيوان مما تؤثر على الفرد المستقبل من نفس النوع.</a:t>
            </a:r>
          </a:p>
          <a:p>
            <a:endParaRPr lang="ar-SA" sz="2000" dirty="0"/>
          </a:p>
          <a:p>
            <a:r>
              <a:rPr lang="ar-SA" sz="2000" dirty="0"/>
              <a:t>السميكميكل تؤدي إلى إعطاء إشارات ضمن النوع تسمى بالفيرومونات </a:t>
            </a:r>
          </a:p>
          <a:p>
            <a:r>
              <a:rPr lang="ar-SA" sz="2000" dirty="0"/>
              <a:t> </a:t>
            </a:r>
          </a:p>
        </p:txBody>
      </p:sp>
      <p:sp>
        <p:nvSpPr>
          <p:cNvPr id="4" name="TextBox 3"/>
          <p:cNvSpPr txBox="1"/>
          <p:nvPr/>
        </p:nvSpPr>
        <p:spPr>
          <a:xfrm>
            <a:off x="7362092" y="351692"/>
            <a:ext cx="3434862" cy="646331"/>
          </a:xfrm>
          <a:prstGeom prst="rect">
            <a:avLst/>
          </a:prstGeom>
          <a:noFill/>
        </p:spPr>
        <p:txBody>
          <a:bodyPr wrap="square" rtlCol="1">
            <a:spAutoFit/>
          </a:bodyPr>
          <a:lstStyle/>
          <a:p>
            <a:r>
              <a:rPr lang="ar-SA" dirty="0"/>
              <a:t>تعريفات </a:t>
            </a:r>
          </a:p>
          <a:p>
            <a:endParaRPr lang="ar-SA" dirty="0"/>
          </a:p>
        </p:txBody>
      </p:sp>
    </p:spTree>
    <p:extLst>
      <p:ext uri="{BB962C8B-B14F-4D97-AF65-F5344CB8AC3E}">
        <p14:creationId xmlns:p14="http://schemas.microsoft.com/office/powerpoint/2010/main" val="405153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31" y="166126"/>
            <a:ext cx="6076950" cy="45624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72" y="2447363"/>
            <a:ext cx="6076950" cy="4562475"/>
          </a:xfrm>
          <a:prstGeom prst="rect">
            <a:avLst/>
          </a:prstGeom>
        </p:spPr>
      </p:pic>
      <p:sp>
        <p:nvSpPr>
          <p:cNvPr id="4" name="TextBox 3"/>
          <p:cNvSpPr txBox="1"/>
          <p:nvPr/>
        </p:nvSpPr>
        <p:spPr>
          <a:xfrm>
            <a:off x="9009529" y="820271"/>
            <a:ext cx="2514600" cy="1938992"/>
          </a:xfrm>
          <a:prstGeom prst="rect">
            <a:avLst/>
          </a:prstGeom>
          <a:noFill/>
        </p:spPr>
        <p:txBody>
          <a:bodyPr wrap="square" rtlCol="1">
            <a:spAutoFit/>
          </a:bodyPr>
          <a:lstStyle/>
          <a:p>
            <a:r>
              <a:rPr lang="ar-SA" sz="2000" dirty="0"/>
              <a:t>العالمان كارسون و لوشر أوجدا مصطلح </a:t>
            </a:r>
            <a:r>
              <a:rPr lang="en-US" sz="2000" dirty="0"/>
              <a:t>Pheromone</a:t>
            </a:r>
            <a:r>
              <a:rPr lang="ar-SA" sz="2000" dirty="0"/>
              <a:t> من كلمتين</a:t>
            </a:r>
          </a:p>
          <a:p>
            <a:r>
              <a:rPr lang="en-US" sz="2000" dirty="0" err="1"/>
              <a:t>Pherein</a:t>
            </a:r>
            <a:r>
              <a:rPr lang="ar-SA" sz="2000" dirty="0"/>
              <a:t> = انتقال</a:t>
            </a:r>
          </a:p>
          <a:p>
            <a:r>
              <a:rPr lang="en-US" sz="2000" dirty="0" err="1"/>
              <a:t>Hormon</a:t>
            </a:r>
            <a:r>
              <a:rPr lang="ar-SA" sz="2000" dirty="0"/>
              <a:t> = يحفز</a:t>
            </a:r>
            <a:endParaRPr lang="en-US" sz="2000" dirty="0"/>
          </a:p>
          <a:p>
            <a:endParaRPr lang="ar-SA" sz="2000" dirty="0"/>
          </a:p>
        </p:txBody>
      </p:sp>
      <p:sp>
        <p:nvSpPr>
          <p:cNvPr id="5" name="TextBox 4"/>
          <p:cNvSpPr txBox="1"/>
          <p:nvPr/>
        </p:nvSpPr>
        <p:spPr>
          <a:xfrm>
            <a:off x="9536723" y="4232031"/>
            <a:ext cx="2239108" cy="646331"/>
          </a:xfrm>
          <a:prstGeom prst="rect">
            <a:avLst/>
          </a:prstGeom>
          <a:noFill/>
        </p:spPr>
        <p:txBody>
          <a:bodyPr wrap="square" rtlCol="1">
            <a:spAutoFit/>
          </a:bodyPr>
          <a:lstStyle/>
          <a:p>
            <a:r>
              <a:rPr lang="en-US" dirty="0"/>
              <a:t>Hormone</a:t>
            </a:r>
          </a:p>
          <a:p>
            <a:endParaRPr lang="ar-SA" dirty="0"/>
          </a:p>
        </p:txBody>
      </p:sp>
    </p:spTree>
    <p:extLst>
      <p:ext uri="{BB962C8B-B14F-4D97-AF65-F5344CB8AC3E}">
        <p14:creationId xmlns:p14="http://schemas.microsoft.com/office/powerpoint/2010/main" val="294199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525" y="1147762"/>
            <a:ext cx="6076950" cy="4562475"/>
          </a:xfrm>
          <a:prstGeom prst="rect">
            <a:avLst/>
          </a:prstGeom>
        </p:spPr>
      </p:pic>
      <p:sp>
        <p:nvSpPr>
          <p:cNvPr id="3" name="TextBox 2"/>
          <p:cNvSpPr txBox="1"/>
          <p:nvPr/>
        </p:nvSpPr>
        <p:spPr>
          <a:xfrm>
            <a:off x="3294529" y="2743200"/>
            <a:ext cx="2474259" cy="369332"/>
          </a:xfrm>
          <a:prstGeom prst="rect">
            <a:avLst/>
          </a:prstGeom>
          <a:noFill/>
        </p:spPr>
        <p:txBody>
          <a:bodyPr wrap="square" rtlCol="1">
            <a:spAutoFit/>
          </a:bodyPr>
          <a:lstStyle/>
          <a:p>
            <a:r>
              <a:rPr lang="ar-SA" dirty="0"/>
              <a:t>نشاط ضمن أفراد </a:t>
            </a:r>
            <a:r>
              <a:rPr lang="ar-SA" dirty="0">
                <a:solidFill>
                  <a:srgbClr val="00B050"/>
                </a:solidFill>
              </a:rPr>
              <a:t>النوع الواحد</a:t>
            </a:r>
          </a:p>
        </p:txBody>
      </p:sp>
      <p:sp>
        <p:nvSpPr>
          <p:cNvPr id="5" name="TextBox 4"/>
          <p:cNvSpPr txBox="1"/>
          <p:nvPr/>
        </p:nvSpPr>
        <p:spPr>
          <a:xfrm>
            <a:off x="6096000" y="2743200"/>
            <a:ext cx="2348753" cy="369332"/>
          </a:xfrm>
          <a:prstGeom prst="rect">
            <a:avLst/>
          </a:prstGeom>
          <a:noFill/>
        </p:spPr>
        <p:txBody>
          <a:bodyPr wrap="square" rtlCol="1">
            <a:spAutoFit/>
          </a:bodyPr>
          <a:lstStyle/>
          <a:p>
            <a:r>
              <a:rPr lang="ar-SA" dirty="0"/>
              <a:t>نشاط ضمن أفراد من </a:t>
            </a:r>
            <a:r>
              <a:rPr lang="ar-SA" dirty="0">
                <a:solidFill>
                  <a:srgbClr val="00B050"/>
                </a:solidFill>
              </a:rPr>
              <a:t>نوعين</a:t>
            </a:r>
          </a:p>
        </p:txBody>
      </p:sp>
      <p:sp>
        <p:nvSpPr>
          <p:cNvPr id="6" name="TextBox 5"/>
          <p:cNvSpPr txBox="1"/>
          <p:nvPr/>
        </p:nvSpPr>
        <p:spPr>
          <a:xfrm>
            <a:off x="3496235" y="3428999"/>
            <a:ext cx="1425389" cy="369332"/>
          </a:xfrm>
          <a:prstGeom prst="rect">
            <a:avLst/>
          </a:prstGeom>
          <a:noFill/>
        </p:spPr>
        <p:txBody>
          <a:bodyPr wrap="square" rtlCol="1">
            <a:spAutoFit/>
          </a:bodyPr>
          <a:lstStyle/>
          <a:p>
            <a:r>
              <a:rPr lang="ar-SA" dirty="0"/>
              <a:t>الفيرمونات</a:t>
            </a:r>
          </a:p>
        </p:txBody>
      </p:sp>
      <p:sp>
        <p:nvSpPr>
          <p:cNvPr id="7" name="TextBox 6"/>
          <p:cNvSpPr txBox="1"/>
          <p:nvPr/>
        </p:nvSpPr>
        <p:spPr>
          <a:xfrm>
            <a:off x="6952129" y="3429000"/>
            <a:ext cx="1358153" cy="369332"/>
          </a:xfrm>
          <a:prstGeom prst="rect">
            <a:avLst/>
          </a:prstGeom>
          <a:noFill/>
        </p:spPr>
        <p:txBody>
          <a:bodyPr wrap="square" rtlCol="1">
            <a:spAutoFit/>
          </a:bodyPr>
          <a:lstStyle/>
          <a:p>
            <a:r>
              <a:rPr lang="ar-SA" dirty="0" err="1"/>
              <a:t>ألولوكميكل</a:t>
            </a:r>
            <a:endParaRPr lang="ar-SA" dirty="0"/>
          </a:p>
        </p:txBody>
      </p:sp>
      <p:sp>
        <p:nvSpPr>
          <p:cNvPr id="10" name="Rectangle 9"/>
          <p:cNvSpPr/>
          <p:nvPr/>
        </p:nvSpPr>
        <p:spPr>
          <a:xfrm>
            <a:off x="5593976" y="4612341"/>
            <a:ext cx="887506" cy="860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27588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231" y="952693"/>
            <a:ext cx="10046677" cy="2308324"/>
          </a:xfrm>
          <a:prstGeom prst="rect">
            <a:avLst/>
          </a:prstGeom>
          <a:noFill/>
        </p:spPr>
        <p:txBody>
          <a:bodyPr wrap="square" rtlCol="1">
            <a:spAutoFit/>
          </a:bodyPr>
          <a:lstStyle/>
          <a:p>
            <a:r>
              <a:rPr lang="ar-SA" dirty="0"/>
              <a:t>الفيرمونات عبارة عن مادة كيميائية يفرزها كائن إلى الخارج (خارج الجسم) ، وتؤثر على سلوك أفراد أخرى أو فسيولوجيتها من النوع نفسه (أي أنه نوع من الاتصال الكيميائي بين أفراد النوع الواحد). </a:t>
            </a:r>
          </a:p>
          <a:p>
            <a:endParaRPr lang="ar-SA" dirty="0"/>
          </a:p>
          <a:p>
            <a:r>
              <a:rPr lang="ar-SA" dirty="0"/>
              <a:t>ويؤدي استقبال الكائن للفيرمون الذي أفرزه فرد من نفس نوعه إلى حدوث أحد التاثيرين </a:t>
            </a:r>
          </a:p>
          <a:p>
            <a:pPr marL="342900" indent="-342900">
              <a:buAutoNum type="arabic1Minus"/>
            </a:pPr>
            <a:r>
              <a:rPr lang="ar-SA" dirty="0"/>
              <a:t>تأثير أصلي </a:t>
            </a:r>
            <a:r>
              <a:rPr lang="en-US" dirty="0"/>
              <a:t>Primer effect </a:t>
            </a:r>
            <a:r>
              <a:rPr lang="ar-SA" dirty="0"/>
              <a:t> في صورة استجابة فسيولوجية معقدة، ومثالها الفيرمون الذي تفرزه ملكة نحل العسل لتثبيط تطور المبايض في الشغالات</a:t>
            </a:r>
          </a:p>
          <a:p>
            <a:pPr marL="342900" indent="-342900">
              <a:buAutoNum type="arabic1Minus"/>
            </a:pPr>
            <a:r>
              <a:rPr lang="ar-SA" dirty="0"/>
              <a:t> تأثير مؤقت </a:t>
            </a:r>
            <a:r>
              <a:rPr lang="en-US" dirty="0"/>
              <a:t>Releaser effect</a:t>
            </a:r>
            <a:r>
              <a:rPr lang="ar-SA" dirty="0"/>
              <a:t>: في صورة استجابة سريعة في سلوك الكائن المستقبل ، كما يحدث في حالة إفراز الاناث للجاذب الجنسي وانجذاب الذكور  </a:t>
            </a: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1017"/>
            <a:ext cx="3965698" cy="2977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221" y="3261017"/>
            <a:ext cx="2705101"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384" y="3817627"/>
            <a:ext cx="2305051"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4308" y="3349626"/>
            <a:ext cx="2507776" cy="31246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0159" y="5007748"/>
            <a:ext cx="1900639" cy="142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0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7384" y="600780"/>
            <a:ext cx="8124093" cy="1200329"/>
          </a:xfrm>
          <a:prstGeom prst="rect">
            <a:avLst/>
          </a:prstGeom>
          <a:noFill/>
        </p:spPr>
        <p:txBody>
          <a:bodyPr wrap="square" rtlCol="1">
            <a:spAutoFit/>
          </a:bodyPr>
          <a:lstStyle/>
          <a:p>
            <a:pPr algn="ctr"/>
            <a:r>
              <a:rPr lang="ar-SA" dirty="0"/>
              <a:t>بعض الوظائف (أنواع)  الفيرمونات ذات التأثير المؤقت   (ص 170)</a:t>
            </a:r>
          </a:p>
          <a:p>
            <a:r>
              <a:rPr lang="ar-SA" dirty="0"/>
              <a:t>1- الفيرمون الجنسي ( الجاذبات الجنسية)</a:t>
            </a:r>
          </a:p>
          <a:p>
            <a:r>
              <a:rPr lang="ar-SA" dirty="0"/>
              <a:t>2- فيرمون التجمع</a:t>
            </a:r>
          </a:p>
          <a:p>
            <a:r>
              <a:rPr lang="ar-SA" dirty="0"/>
              <a:t>3- ....... راجع صفحة  170 و 172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918" y="2813824"/>
            <a:ext cx="3026421" cy="2023009"/>
          </a:xfrm>
          <a:prstGeom prst="rect">
            <a:avLst/>
          </a:prstGeom>
        </p:spPr>
      </p:pic>
    </p:spTree>
    <p:extLst>
      <p:ext uri="{BB962C8B-B14F-4D97-AF65-F5344CB8AC3E}">
        <p14:creationId xmlns:p14="http://schemas.microsoft.com/office/powerpoint/2010/main" val="299586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60" y="1629508"/>
            <a:ext cx="5148721" cy="3865576"/>
          </a:xfrm>
          <a:prstGeom prst="rect">
            <a:avLst/>
          </a:prstGeom>
        </p:spPr>
      </p:pic>
      <p:sp>
        <p:nvSpPr>
          <p:cNvPr id="5" name="TextBox 4"/>
          <p:cNvSpPr txBox="1"/>
          <p:nvPr/>
        </p:nvSpPr>
        <p:spPr>
          <a:xfrm>
            <a:off x="6729046" y="3944870"/>
            <a:ext cx="4466492" cy="2400657"/>
          </a:xfrm>
          <a:prstGeom prst="rect">
            <a:avLst/>
          </a:prstGeom>
          <a:noFill/>
        </p:spPr>
        <p:txBody>
          <a:bodyPr wrap="square" rtlCol="1">
            <a:spAutoFit/>
          </a:bodyPr>
          <a:lstStyle/>
          <a:p>
            <a:pPr algn="ctr" rtl="0"/>
            <a:r>
              <a:rPr lang="ar-SA" sz="2400" b="1" dirty="0"/>
              <a:t>حشرات تفرز فيرموني تجمعي</a:t>
            </a:r>
            <a:endParaRPr lang="en-US" sz="2400" b="1" dirty="0"/>
          </a:p>
          <a:p>
            <a:pPr algn="l" rtl="0"/>
            <a:r>
              <a:rPr lang="en-US" i="1" dirty="0" err="1"/>
              <a:t>Rhyzopertha</a:t>
            </a:r>
            <a:r>
              <a:rPr lang="en-US" i="1" dirty="0"/>
              <a:t> </a:t>
            </a:r>
            <a:r>
              <a:rPr lang="en-US" i="1" dirty="0" err="1"/>
              <a:t>dominica</a:t>
            </a:r>
            <a:r>
              <a:rPr lang="ar-SA" i="1" dirty="0"/>
              <a:t> </a:t>
            </a:r>
            <a:r>
              <a:rPr lang="ar-SA" dirty="0"/>
              <a:t>ثاقبة الحبوب الصغرى</a:t>
            </a:r>
          </a:p>
          <a:p>
            <a:pPr algn="l" rtl="0"/>
            <a:r>
              <a:rPr lang="en-US" i="1" dirty="0"/>
              <a:t>Sitophilus </a:t>
            </a:r>
            <a:r>
              <a:rPr lang="en-US" i="1" dirty="0" err="1"/>
              <a:t>orzyae</a:t>
            </a:r>
            <a:r>
              <a:rPr lang="en-US" dirty="0"/>
              <a:t> </a:t>
            </a:r>
            <a:r>
              <a:rPr lang="ar-SA" dirty="0"/>
              <a:t> سوسة </a:t>
            </a:r>
            <a:r>
              <a:rPr lang="ar-SA" dirty="0" err="1"/>
              <a:t>الارز</a:t>
            </a:r>
            <a:endParaRPr lang="ar-SA" dirty="0"/>
          </a:p>
          <a:p>
            <a:pPr algn="l" rtl="0"/>
            <a:r>
              <a:rPr lang="en-US" i="1" dirty="0"/>
              <a:t>Sitophilus </a:t>
            </a:r>
            <a:r>
              <a:rPr lang="en-US" i="1" dirty="0" err="1"/>
              <a:t>granarius</a:t>
            </a:r>
            <a:r>
              <a:rPr lang="ar-SA" i="1" dirty="0"/>
              <a:t> </a:t>
            </a:r>
            <a:r>
              <a:rPr lang="ar-SA" dirty="0"/>
              <a:t>سوسة الحبوب</a:t>
            </a:r>
          </a:p>
          <a:p>
            <a:pPr algn="l" rtl="0"/>
            <a:r>
              <a:rPr lang="en-US" i="1" dirty="0" err="1"/>
              <a:t>Tribolium</a:t>
            </a:r>
            <a:r>
              <a:rPr lang="en-US" i="1" dirty="0"/>
              <a:t> </a:t>
            </a:r>
            <a:r>
              <a:rPr lang="en-US" i="1" dirty="0" err="1"/>
              <a:t>confusum</a:t>
            </a:r>
            <a:r>
              <a:rPr lang="ar-SA" i="1" dirty="0"/>
              <a:t> </a:t>
            </a:r>
            <a:r>
              <a:rPr lang="ar-SA" dirty="0"/>
              <a:t>خنفساء الدقيق </a:t>
            </a:r>
            <a:r>
              <a:rPr lang="ar-SA" dirty="0" err="1"/>
              <a:t>المتشابهه</a:t>
            </a:r>
            <a:endParaRPr lang="ar-SA" dirty="0"/>
          </a:p>
          <a:p>
            <a:pPr algn="l" rtl="0"/>
            <a:r>
              <a:rPr lang="en-US" i="1" dirty="0" err="1"/>
              <a:t>Tribolium</a:t>
            </a:r>
            <a:r>
              <a:rPr lang="en-US" i="1" dirty="0"/>
              <a:t> </a:t>
            </a:r>
            <a:r>
              <a:rPr lang="en-US" i="1" dirty="0" err="1"/>
              <a:t>castaneum</a:t>
            </a:r>
            <a:r>
              <a:rPr lang="en-US" dirty="0"/>
              <a:t> </a:t>
            </a:r>
            <a:r>
              <a:rPr lang="ar-SA" dirty="0"/>
              <a:t> خنفساء الدقيق </a:t>
            </a:r>
            <a:r>
              <a:rPr lang="ar-SA" dirty="0" err="1"/>
              <a:t>الصدئية</a:t>
            </a:r>
            <a:endParaRPr lang="ar-SA" dirty="0"/>
          </a:p>
          <a:p>
            <a:pPr algn="l" rtl="0"/>
            <a:r>
              <a:rPr lang="en-US" i="1" dirty="0" err="1">
                <a:solidFill>
                  <a:srgbClr val="FF0000"/>
                </a:solidFill>
              </a:rPr>
              <a:t>Trogoderma</a:t>
            </a:r>
            <a:r>
              <a:rPr lang="en-US" i="1" dirty="0">
                <a:solidFill>
                  <a:srgbClr val="FF0000"/>
                </a:solidFill>
              </a:rPr>
              <a:t> </a:t>
            </a:r>
            <a:r>
              <a:rPr lang="en-US" i="1" dirty="0" err="1">
                <a:solidFill>
                  <a:srgbClr val="FF0000"/>
                </a:solidFill>
              </a:rPr>
              <a:t>granarium</a:t>
            </a:r>
            <a:r>
              <a:rPr lang="ar-SA" i="1" dirty="0">
                <a:solidFill>
                  <a:srgbClr val="FF0000"/>
                </a:solidFill>
              </a:rPr>
              <a:t> </a:t>
            </a:r>
            <a:r>
              <a:rPr lang="ar-SA" dirty="0">
                <a:solidFill>
                  <a:srgbClr val="FF0000"/>
                </a:solidFill>
              </a:rPr>
              <a:t>خنفساء الخابرا</a:t>
            </a:r>
            <a:endParaRPr lang="en-US" dirty="0">
              <a:solidFill>
                <a:srgbClr val="FF0000"/>
              </a:solidFill>
            </a:endParaRPr>
          </a:p>
          <a:p>
            <a:pPr algn="l" rtl="0"/>
            <a:endParaRPr lang="ar-SA" dirty="0"/>
          </a:p>
        </p:txBody>
      </p:sp>
      <p:sp>
        <p:nvSpPr>
          <p:cNvPr id="7" name="TextBox 6"/>
          <p:cNvSpPr txBox="1"/>
          <p:nvPr/>
        </p:nvSpPr>
        <p:spPr>
          <a:xfrm>
            <a:off x="5301681" y="474345"/>
            <a:ext cx="6444842" cy="2954655"/>
          </a:xfrm>
          <a:prstGeom prst="rect">
            <a:avLst/>
          </a:prstGeom>
          <a:noFill/>
        </p:spPr>
        <p:txBody>
          <a:bodyPr wrap="square" rtlCol="1">
            <a:spAutoFit/>
          </a:bodyPr>
          <a:lstStyle/>
          <a:p>
            <a:pPr algn="ctr" rtl="0"/>
            <a:r>
              <a:rPr lang="ar-SA" sz="2400" b="1" dirty="0"/>
              <a:t>حشرات تفرز فيرمون جنسي</a:t>
            </a:r>
            <a:endParaRPr lang="en-US" sz="2400" b="1" dirty="0"/>
          </a:p>
          <a:p>
            <a:pPr algn="l" rtl="0"/>
            <a:r>
              <a:rPr lang="en-US" i="1" dirty="0" err="1"/>
              <a:t>Plodia</a:t>
            </a:r>
            <a:r>
              <a:rPr lang="en-US" i="1" dirty="0"/>
              <a:t> </a:t>
            </a:r>
            <a:r>
              <a:rPr lang="en-US" i="1" dirty="0" err="1"/>
              <a:t>interpunctella</a:t>
            </a:r>
            <a:r>
              <a:rPr lang="en-US" i="1" dirty="0"/>
              <a:t> </a:t>
            </a:r>
            <a:r>
              <a:rPr lang="ar-SA" dirty="0"/>
              <a:t>دودة جريش الذرة</a:t>
            </a:r>
          </a:p>
          <a:p>
            <a:pPr algn="l" rtl="0"/>
            <a:r>
              <a:rPr lang="en-US" i="1" dirty="0" err="1"/>
              <a:t>Sitotroga</a:t>
            </a:r>
            <a:r>
              <a:rPr lang="en-US" i="1" dirty="0"/>
              <a:t> </a:t>
            </a:r>
            <a:r>
              <a:rPr lang="en-US" i="1" dirty="0" err="1"/>
              <a:t>cerealella</a:t>
            </a:r>
            <a:r>
              <a:rPr lang="ar-SA" i="1" dirty="0"/>
              <a:t> </a:t>
            </a:r>
            <a:r>
              <a:rPr lang="en-US" dirty="0"/>
              <a:t>Angoumois Grain Moth </a:t>
            </a:r>
            <a:r>
              <a:rPr lang="ar-SA" dirty="0"/>
              <a:t>فراش الحبوب</a:t>
            </a:r>
          </a:p>
          <a:p>
            <a:pPr algn="l" rtl="0"/>
            <a:r>
              <a:rPr lang="en-US" b="1" i="1" dirty="0" err="1"/>
              <a:t>Ephestia</a:t>
            </a:r>
            <a:r>
              <a:rPr lang="en-US" b="1" i="1" dirty="0"/>
              <a:t> </a:t>
            </a:r>
            <a:r>
              <a:rPr lang="en-US" b="1" i="1" dirty="0" err="1"/>
              <a:t>cautella</a:t>
            </a:r>
            <a:r>
              <a:rPr lang="en-US" b="1" i="1" dirty="0"/>
              <a:t> </a:t>
            </a:r>
            <a:r>
              <a:rPr lang="ar-SA" b="1" dirty="0"/>
              <a:t>فراش دودة التمر</a:t>
            </a:r>
            <a:endParaRPr lang="ar-SA" dirty="0"/>
          </a:p>
          <a:p>
            <a:pPr algn="l" rtl="0"/>
            <a:endParaRPr lang="ar-SA" dirty="0"/>
          </a:p>
          <a:p>
            <a:pPr algn="l" rtl="0"/>
            <a:r>
              <a:rPr lang="en-US" i="1" dirty="0" err="1"/>
              <a:t>Stegobium</a:t>
            </a:r>
            <a:r>
              <a:rPr lang="en-US" i="1" dirty="0"/>
              <a:t> </a:t>
            </a:r>
            <a:r>
              <a:rPr lang="en-US" i="1" dirty="0" err="1"/>
              <a:t>paniceum</a:t>
            </a:r>
            <a:r>
              <a:rPr lang="ar-SA" i="1" dirty="0"/>
              <a:t> </a:t>
            </a:r>
            <a:r>
              <a:rPr lang="en-US" dirty="0"/>
              <a:t>drugstore beetle </a:t>
            </a:r>
            <a:r>
              <a:rPr lang="ar-SA" dirty="0"/>
              <a:t>خنفساء العقاقير والتوابل</a:t>
            </a:r>
          </a:p>
          <a:p>
            <a:pPr algn="l" rtl="0"/>
            <a:r>
              <a:rPr lang="en-US" i="1" dirty="0" err="1"/>
              <a:t>Tineola</a:t>
            </a:r>
            <a:r>
              <a:rPr lang="en-US" i="1" dirty="0"/>
              <a:t> </a:t>
            </a:r>
            <a:r>
              <a:rPr lang="en-US" i="1" dirty="0" err="1"/>
              <a:t>bisselliella</a:t>
            </a:r>
            <a:r>
              <a:rPr lang="ar-SA" i="1" dirty="0"/>
              <a:t> </a:t>
            </a:r>
            <a:r>
              <a:rPr lang="en-US" dirty="0"/>
              <a:t>Clothes Moth </a:t>
            </a:r>
            <a:r>
              <a:rPr lang="ar-SA" dirty="0"/>
              <a:t>فراش الملابس</a:t>
            </a:r>
          </a:p>
          <a:p>
            <a:pPr algn="l" rtl="0"/>
            <a:r>
              <a:rPr lang="en-US" i="1" dirty="0" err="1"/>
              <a:t>Oryzaephilus</a:t>
            </a:r>
            <a:r>
              <a:rPr lang="en-US" i="1" dirty="0"/>
              <a:t> </a:t>
            </a:r>
            <a:r>
              <a:rPr lang="en-US" i="1" dirty="0" err="1"/>
              <a:t>surinamensis</a:t>
            </a:r>
            <a:r>
              <a:rPr lang="en-US" i="1" dirty="0"/>
              <a:t> </a:t>
            </a:r>
            <a:r>
              <a:rPr lang="ar-SA" i="1" dirty="0"/>
              <a:t> </a:t>
            </a:r>
            <a:r>
              <a:rPr lang="en-US" dirty="0" err="1"/>
              <a:t>Sawtoothed</a:t>
            </a:r>
            <a:r>
              <a:rPr lang="en-US" dirty="0"/>
              <a:t> grain beetle </a:t>
            </a:r>
            <a:r>
              <a:rPr lang="ar-SA" dirty="0"/>
              <a:t>الخنفساء المنشارية</a:t>
            </a:r>
          </a:p>
          <a:p>
            <a:pPr algn="l" rtl="0"/>
            <a:r>
              <a:rPr lang="en-US" i="1" dirty="0">
                <a:solidFill>
                  <a:srgbClr val="FF0000"/>
                </a:solidFill>
              </a:rPr>
              <a:t>Tenebrio </a:t>
            </a:r>
            <a:r>
              <a:rPr lang="en-US" i="1" dirty="0" err="1">
                <a:solidFill>
                  <a:srgbClr val="FF0000"/>
                </a:solidFill>
              </a:rPr>
              <a:t>molitor</a:t>
            </a:r>
            <a:r>
              <a:rPr lang="en-US" i="1" dirty="0">
                <a:solidFill>
                  <a:srgbClr val="FF0000"/>
                </a:solidFill>
              </a:rPr>
              <a:t> </a:t>
            </a:r>
            <a:r>
              <a:rPr lang="ar-SA" dirty="0">
                <a:solidFill>
                  <a:srgbClr val="FF0000"/>
                </a:solidFill>
              </a:rPr>
              <a:t>دودة الجريش الصفراء</a:t>
            </a:r>
            <a:endParaRPr lang="en-US" dirty="0">
              <a:solidFill>
                <a:srgbClr val="FF0000"/>
              </a:solidFill>
            </a:endParaRPr>
          </a:p>
          <a:p>
            <a:pPr algn="l" rtl="0"/>
            <a:r>
              <a:rPr lang="en-US" i="1" dirty="0" err="1"/>
              <a:t>Callosobruchus</a:t>
            </a:r>
            <a:r>
              <a:rPr lang="en-US" i="1" dirty="0"/>
              <a:t> </a:t>
            </a:r>
            <a:r>
              <a:rPr lang="en-US" i="1" dirty="0" err="1"/>
              <a:t>maculatus</a:t>
            </a:r>
            <a:r>
              <a:rPr lang="en-US" i="1" dirty="0"/>
              <a:t> </a:t>
            </a:r>
            <a:r>
              <a:rPr lang="ar-SA" dirty="0"/>
              <a:t>خنفساء اللوبيا</a:t>
            </a:r>
            <a:endParaRPr lang="ar-SA" dirty="0">
              <a:solidFill>
                <a:srgbClr val="FF0000"/>
              </a:solidFill>
            </a:endParaRPr>
          </a:p>
        </p:txBody>
      </p:sp>
      <p:sp>
        <p:nvSpPr>
          <p:cNvPr id="8" name="Rectangle 7"/>
          <p:cNvSpPr/>
          <p:nvPr/>
        </p:nvSpPr>
        <p:spPr>
          <a:xfrm>
            <a:off x="0" y="5570503"/>
            <a:ext cx="6342185" cy="646331"/>
          </a:xfrm>
          <a:prstGeom prst="rect">
            <a:avLst/>
          </a:prstGeom>
        </p:spPr>
        <p:txBody>
          <a:bodyPr wrap="square">
            <a:spAutoFit/>
          </a:bodyPr>
          <a:lstStyle/>
          <a:p>
            <a:pPr algn="l" rtl="0"/>
            <a:r>
              <a:rPr lang="en-US" i="1" dirty="0"/>
              <a:t>Tenebrio</a:t>
            </a:r>
            <a:r>
              <a:rPr lang="en-US" dirty="0"/>
              <a:t>, and we have found that the males as well as the females produce sex pheromones.</a:t>
            </a:r>
            <a:endParaRPr lang="ar-SA" dirty="0"/>
          </a:p>
        </p:txBody>
      </p:sp>
    </p:spTree>
    <p:extLst>
      <p:ext uri="{BB962C8B-B14F-4D97-AF65-F5344CB8AC3E}">
        <p14:creationId xmlns:p14="http://schemas.microsoft.com/office/powerpoint/2010/main" val="277860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314" y="985106"/>
            <a:ext cx="7189134" cy="5397485"/>
          </a:xfrm>
          <a:prstGeom prst="rect">
            <a:avLst/>
          </a:prstGeom>
        </p:spPr>
      </p:pic>
      <p:cxnSp>
        <p:nvCxnSpPr>
          <p:cNvPr id="4" name="Straight Arrow Connector 3"/>
          <p:cNvCxnSpPr/>
          <p:nvPr/>
        </p:nvCxnSpPr>
        <p:spPr>
          <a:xfrm flipH="1">
            <a:off x="8296835" y="1721224"/>
            <a:ext cx="174812" cy="3227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51377" y="1425388"/>
            <a:ext cx="1882588" cy="369332"/>
          </a:xfrm>
          <a:prstGeom prst="rect">
            <a:avLst/>
          </a:prstGeom>
          <a:noFill/>
        </p:spPr>
        <p:txBody>
          <a:bodyPr wrap="square" rtlCol="1">
            <a:spAutoFit/>
          </a:bodyPr>
          <a:lstStyle/>
          <a:p>
            <a:r>
              <a:rPr lang="ar-SA" dirty="0"/>
              <a:t>منطقة انتشار الفيرمون</a:t>
            </a:r>
          </a:p>
        </p:txBody>
      </p:sp>
      <p:sp>
        <p:nvSpPr>
          <p:cNvPr id="6" name="TextBox 5"/>
          <p:cNvSpPr txBox="1"/>
          <p:nvPr/>
        </p:nvSpPr>
        <p:spPr>
          <a:xfrm>
            <a:off x="4446775" y="1286888"/>
            <a:ext cx="1506070" cy="646331"/>
          </a:xfrm>
          <a:prstGeom prst="rect">
            <a:avLst/>
          </a:prstGeom>
          <a:noFill/>
        </p:spPr>
        <p:txBody>
          <a:bodyPr wrap="square" rtlCol="1">
            <a:spAutoFit/>
          </a:bodyPr>
          <a:lstStyle/>
          <a:p>
            <a:r>
              <a:rPr lang="ar-SA" dirty="0"/>
              <a:t>أنثى تفرز فيرموني جنسي</a:t>
            </a:r>
          </a:p>
        </p:txBody>
      </p:sp>
      <p:cxnSp>
        <p:nvCxnSpPr>
          <p:cNvPr id="8" name="Straight Arrow Connector 7"/>
          <p:cNvCxnSpPr/>
          <p:nvPr/>
        </p:nvCxnSpPr>
        <p:spPr>
          <a:xfrm>
            <a:off x="4222376" y="4303059"/>
            <a:ext cx="57822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22376" y="4303059"/>
            <a:ext cx="867336" cy="3272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22376" y="4303059"/>
            <a:ext cx="1775012" cy="12147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22376" y="4324350"/>
            <a:ext cx="386603" cy="6544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65929" y="4074459"/>
            <a:ext cx="968189" cy="707886"/>
          </a:xfrm>
          <a:prstGeom prst="rect">
            <a:avLst/>
          </a:prstGeom>
          <a:noFill/>
        </p:spPr>
        <p:txBody>
          <a:bodyPr wrap="square" rtlCol="1">
            <a:spAutoFit/>
          </a:bodyPr>
          <a:lstStyle/>
          <a:p>
            <a:r>
              <a:rPr lang="ar-SA" sz="2000" dirty="0"/>
              <a:t>مصائد </a:t>
            </a:r>
            <a:r>
              <a:rPr lang="ar-SA" sz="2000" dirty="0" err="1"/>
              <a:t>فيرمونية</a:t>
            </a:r>
            <a:endParaRPr lang="ar-SA" sz="2000" dirty="0"/>
          </a:p>
        </p:txBody>
      </p:sp>
      <p:sp>
        <p:nvSpPr>
          <p:cNvPr id="17" name="TextBox 16"/>
          <p:cNvSpPr txBox="1"/>
          <p:nvPr/>
        </p:nvSpPr>
        <p:spPr>
          <a:xfrm>
            <a:off x="5158627" y="3911225"/>
            <a:ext cx="1506070" cy="646331"/>
          </a:xfrm>
          <a:prstGeom prst="rect">
            <a:avLst/>
          </a:prstGeom>
          <a:noFill/>
        </p:spPr>
        <p:txBody>
          <a:bodyPr wrap="square" rtlCol="1">
            <a:spAutoFit/>
          </a:bodyPr>
          <a:lstStyle/>
          <a:p>
            <a:r>
              <a:rPr lang="ar-SA" dirty="0"/>
              <a:t>أنثى تفرز فيرموني جنسي</a:t>
            </a:r>
          </a:p>
        </p:txBody>
      </p:sp>
      <p:cxnSp>
        <p:nvCxnSpPr>
          <p:cNvPr id="18" name="Straight Arrow Connector 17"/>
          <p:cNvCxnSpPr/>
          <p:nvPr/>
        </p:nvCxnSpPr>
        <p:spPr>
          <a:xfrm>
            <a:off x="5825937" y="4485714"/>
            <a:ext cx="20171" cy="3316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976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813</Words>
  <Application>Microsoft Office PowerPoint</Application>
  <PresentationFormat>شاشة عريضة</PresentationFormat>
  <Paragraphs>124</Paragraphs>
  <Slides>20</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Arial</vt:lpstr>
      <vt:lpstr>Calibri</vt:lpstr>
      <vt:lpstr>Calibri Light</vt:lpstr>
      <vt:lpstr>Times New Roman</vt:lpstr>
      <vt:lpstr>Office Theme</vt:lpstr>
      <vt:lpstr>المحاضرة العاشرة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Yousif Aldryhim</dc:creator>
  <cp:lastModifiedBy>Abdulrahman Aldawood</cp:lastModifiedBy>
  <cp:revision>72</cp:revision>
  <dcterms:created xsi:type="dcterms:W3CDTF">2019-11-11T18:59:38Z</dcterms:created>
  <dcterms:modified xsi:type="dcterms:W3CDTF">2025-01-19T11:55:10Z</dcterms:modified>
</cp:coreProperties>
</file>