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9" r:id="rId7"/>
    <p:sldId id="264" r:id="rId8"/>
    <p:sldId id="265" r:id="rId9"/>
    <p:sldId id="266" r:id="rId10"/>
    <p:sldId id="267" r:id="rId11"/>
    <p:sldId id="268" r:id="rId12"/>
    <p:sldId id="270" r:id="rId13"/>
    <p:sldId id="271" r:id="rId14"/>
    <p:sldId id="272" r:id="rId15"/>
    <p:sldId id="273" r:id="rId16"/>
    <p:sldId id="262" r:id="rId17"/>
    <p:sldId id="263"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3" d="100"/>
          <a:sy n="43" d="100"/>
        </p:scale>
        <p:origin x="-130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26/03/45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26/03/45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26/03/45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26/03/45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26/03/45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26/03/45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26/03/45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مفهوم وتعريفات مناهج التربية البدنية </a:t>
            </a:r>
            <a:endParaRPr lang="ar-SA" dirty="0"/>
          </a:p>
        </p:txBody>
      </p:sp>
      <p:sp>
        <p:nvSpPr>
          <p:cNvPr id="3" name="عنوان فرعي 2"/>
          <p:cNvSpPr>
            <a:spLocks noGrp="1"/>
          </p:cNvSpPr>
          <p:nvPr>
            <p:ph type="subTitle" idx="1"/>
          </p:nvPr>
        </p:nvSpPr>
        <p:spPr/>
        <p:txBody>
          <a:bodyPr/>
          <a:lstStyle/>
          <a:p>
            <a:r>
              <a:rPr lang="ar-SA" dirty="0" smtClean="0"/>
              <a:t>المحاضرة 1 </a:t>
            </a:r>
          </a:p>
          <a:p>
            <a:r>
              <a:rPr lang="ar-SA" dirty="0" smtClean="0"/>
              <a:t>27-02-1445هـ </a:t>
            </a:r>
            <a:endParaRPr lang="ar-SA" dirty="0"/>
          </a:p>
        </p:txBody>
      </p:sp>
    </p:spTree>
    <p:extLst>
      <p:ext uri="{BB962C8B-B14F-4D97-AF65-F5344CB8AC3E}">
        <p14:creationId xmlns:p14="http://schemas.microsoft.com/office/powerpoint/2010/main" val="2318848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أسس منهج التربية البدنية </a:t>
            </a:r>
          </a:p>
        </p:txBody>
      </p:sp>
      <p:sp>
        <p:nvSpPr>
          <p:cNvPr id="3" name="عنصر نائب للمحتوى 2"/>
          <p:cNvSpPr>
            <a:spLocks noGrp="1"/>
          </p:cNvSpPr>
          <p:nvPr>
            <p:ph idx="1"/>
          </p:nvPr>
        </p:nvSpPr>
        <p:spPr/>
        <p:txBody>
          <a:bodyPr>
            <a:normAutofit fontScale="92500" lnSpcReduction="10000"/>
          </a:bodyPr>
          <a:lstStyle/>
          <a:p>
            <a:pPr marL="0" indent="0">
              <a:buNone/>
            </a:pPr>
            <a:r>
              <a:rPr lang="ar-SA" b="1" dirty="0" smtClean="0"/>
              <a:t>طبيعة المادة ومحتواها. </a:t>
            </a:r>
          </a:p>
          <a:p>
            <a:r>
              <a:rPr lang="ar-SA" dirty="0" smtClean="0"/>
              <a:t>تختلف التربية البدنية عن سائر المواد التعليمية ببرنامج المدرسة ، فهي ذات طبيعة بدنية حركية نشطة وفاعله أكثر من كونها مادة تستهدف </a:t>
            </a:r>
            <a:r>
              <a:rPr lang="ar-SA" dirty="0" err="1" smtClean="0"/>
              <a:t>الجوابن</a:t>
            </a:r>
            <a:r>
              <a:rPr lang="ar-SA" dirty="0" smtClean="0"/>
              <a:t> المعرفية والوجدانية ، وإن كانت تضع لهما </a:t>
            </a:r>
            <a:r>
              <a:rPr lang="ar-SA" dirty="0" err="1" smtClean="0"/>
              <a:t>اعتباركبير</a:t>
            </a:r>
            <a:r>
              <a:rPr lang="ar-SA" dirty="0" smtClean="0"/>
              <a:t> في المنهج وفي البرنامج </a:t>
            </a:r>
            <a:r>
              <a:rPr lang="ar-SA" dirty="0" err="1" smtClean="0"/>
              <a:t>المدرسيي</a:t>
            </a:r>
            <a:r>
              <a:rPr lang="ar-SA" dirty="0" smtClean="0"/>
              <a:t>، وقد تتكر الوحدة الدراسية في لمرحلة دراسية في مرحلة أخرى ، وذلك </a:t>
            </a:r>
            <a:r>
              <a:rPr lang="ar-SA" dirty="0" err="1" smtClean="0"/>
              <a:t>تبعاص</a:t>
            </a:r>
            <a:r>
              <a:rPr lang="ar-SA" dirty="0" smtClean="0"/>
              <a:t> لمستوى التلاميذ وقدراتهم البدنية والعقلية . لذلك يكون المحتوى مرتبطاً بالمستوى والاستعدادات </a:t>
            </a:r>
            <a:r>
              <a:rPr lang="ar-SA" dirty="0" err="1" smtClean="0"/>
              <a:t>والقدارات</a:t>
            </a:r>
            <a:r>
              <a:rPr lang="ar-SA" dirty="0" smtClean="0"/>
              <a:t> لدى التلاميذ، وهذا يوضح وجود وحدة كرة القدم أو السلة أو الطائرة في كل من المرحلة الابتدائية والمتوسطة .</a:t>
            </a:r>
            <a:endParaRPr lang="ar-SA" dirty="0"/>
          </a:p>
        </p:txBody>
      </p:sp>
    </p:spTree>
    <p:extLst>
      <p:ext uri="{BB962C8B-B14F-4D97-AF65-F5344CB8AC3E}">
        <p14:creationId xmlns:p14="http://schemas.microsoft.com/office/powerpoint/2010/main" val="1316853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أسس منهج التربية البدنية </a:t>
            </a:r>
          </a:p>
        </p:txBody>
      </p:sp>
      <p:sp>
        <p:nvSpPr>
          <p:cNvPr id="3" name="عنصر نائب للمحتوى 2"/>
          <p:cNvSpPr>
            <a:spLocks noGrp="1"/>
          </p:cNvSpPr>
          <p:nvPr>
            <p:ph idx="1"/>
          </p:nvPr>
        </p:nvSpPr>
        <p:spPr/>
        <p:txBody>
          <a:bodyPr>
            <a:normAutofit fontScale="92500" lnSpcReduction="20000"/>
          </a:bodyPr>
          <a:lstStyle/>
          <a:p>
            <a:pPr marL="0" indent="0">
              <a:buNone/>
            </a:pPr>
            <a:r>
              <a:rPr lang="ar-SA" b="1" dirty="0" smtClean="0"/>
              <a:t>الأهداف والأغراض التربوية .</a:t>
            </a:r>
          </a:p>
          <a:p>
            <a:r>
              <a:rPr lang="ar-SA" dirty="0" smtClean="0"/>
              <a:t>يتميز منهج التربية البدنية بعدد من الأهداف البدنية والحركية والصحية والترويحية التي لا تتوافر بهذا القدرة ، وهذه الكثافة في سارة المواد التعليمية الاخرى بما في ذلك الانشطة التربوية كالكشافة والتربية الخلاء والعلمية وغيرها. </a:t>
            </a:r>
          </a:p>
          <a:p>
            <a:r>
              <a:rPr lang="ar-SA" dirty="0" smtClean="0"/>
              <a:t>إن اهداف كل مرحلة تختلف منطقيا وتربويا تبعا للمتغيرات والاعتبارات التربوية كالعمر والنضح ومعدل النمو والجنس ومتطلبات واحتياجات كل مرحلة منها ، فبينما تركز المرحلة الابتدائية على اعتبارات النمو تنشيط النضج ، تهتم المرحلة المتوسطة بالمهارات الحركية الرياضية في حين تهتم المرحلة الثانوي باللياقة البدنية والنشطة الترويحية مدى الحياة. </a:t>
            </a:r>
            <a:endParaRPr lang="ar-SA" dirty="0"/>
          </a:p>
        </p:txBody>
      </p:sp>
    </p:spTree>
    <p:extLst>
      <p:ext uri="{BB962C8B-B14F-4D97-AF65-F5344CB8AC3E}">
        <p14:creationId xmlns:p14="http://schemas.microsoft.com/office/powerpoint/2010/main" val="2380081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نظرية المنهج في التربية البدنية</a:t>
            </a:r>
            <a:endParaRPr lang="ar-SA" dirty="0"/>
          </a:p>
        </p:txBody>
      </p:sp>
      <p:sp>
        <p:nvSpPr>
          <p:cNvPr id="3" name="عنصر نائب للمحتوى 2"/>
          <p:cNvSpPr>
            <a:spLocks noGrp="1"/>
          </p:cNvSpPr>
          <p:nvPr>
            <p:ph idx="1"/>
          </p:nvPr>
        </p:nvSpPr>
        <p:spPr/>
        <p:txBody>
          <a:bodyPr>
            <a:normAutofit/>
          </a:bodyPr>
          <a:lstStyle/>
          <a:p>
            <a:r>
              <a:rPr lang="ar-SA" dirty="0" smtClean="0"/>
              <a:t>يقصد بالنظرية كما يعرفها مولي ، نسقاً من تعميم المعرفة أو تنظيم العلاقات بين وقائع متعددة وجعلها شيئاً ذا معنى ودلالة. </a:t>
            </a:r>
          </a:p>
        </p:txBody>
      </p:sp>
    </p:spTree>
    <p:extLst>
      <p:ext uri="{BB962C8B-B14F-4D97-AF65-F5344CB8AC3E}">
        <p14:creationId xmlns:p14="http://schemas.microsoft.com/office/powerpoint/2010/main" val="375622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نظرية المنهج في التربية البدنية</a:t>
            </a:r>
          </a:p>
        </p:txBody>
      </p:sp>
      <p:sp>
        <p:nvSpPr>
          <p:cNvPr id="3" name="عنصر نائب للمحتوى 2"/>
          <p:cNvSpPr>
            <a:spLocks noGrp="1"/>
          </p:cNvSpPr>
          <p:nvPr>
            <p:ph idx="1"/>
          </p:nvPr>
        </p:nvSpPr>
        <p:spPr/>
        <p:txBody>
          <a:bodyPr>
            <a:normAutofit fontScale="92500" lnSpcReduction="20000"/>
          </a:bodyPr>
          <a:lstStyle/>
          <a:p>
            <a:pPr marL="0" indent="0">
              <a:buNone/>
            </a:pPr>
            <a:r>
              <a:rPr lang="ar-SA" dirty="0"/>
              <a:t>أولاً: الفروض الأساسية أو (المراكز المنظمة ). </a:t>
            </a:r>
          </a:p>
          <a:p>
            <a:r>
              <a:rPr lang="ar-SA" dirty="0"/>
              <a:t>تتأسس نظرية المنهج من افتراضات عن المجتمع، والأفراد ، والتربية ، وفي حالة نظرية منهج التربية البدنية يجب ما يمكن أن نطلق عليه مركب الثقافة البدنية والصحية والترويحية كهدف وغاية للتربية البدنية ، ونحن كأخصائيين ومدرسين تربية بدنية علينا ان نقبل مجموعة الافتراضات المتعلقة بأهداف المجتمع ونتفهم دور الفرد فيه ككل، ونوع العالم الذي نطمح مستقبلا التوصل إليه. </a:t>
            </a:r>
          </a:p>
          <a:p>
            <a:r>
              <a:rPr lang="ar-SA" dirty="0"/>
              <a:t>الفروض الاساسية ترتبط بالمفاهيم عن دور المدرسة في المجتمع والتي من شأنها ان تقرر الأغراض التعليمية . </a:t>
            </a:r>
          </a:p>
          <a:p>
            <a:r>
              <a:rPr lang="ar-SA" dirty="0"/>
              <a:t>التوجه القيمي للمنهج .</a:t>
            </a:r>
          </a:p>
          <a:p>
            <a:endParaRPr lang="ar-SA" dirty="0"/>
          </a:p>
        </p:txBody>
      </p:sp>
    </p:spTree>
    <p:extLst>
      <p:ext uri="{BB962C8B-B14F-4D97-AF65-F5344CB8AC3E}">
        <p14:creationId xmlns:p14="http://schemas.microsoft.com/office/powerpoint/2010/main" val="2044373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نظرية المنهج في التربية البدنية</a:t>
            </a:r>
          </a:p>
        </p:txBody>
      </p:sp>
      <p:sp>
        <p:nvSpPr>
          <p:cNvPr id="3" name="عنصر نائب للمحتوى 2"/>
          <p:cNvSpPr>
            <a:spLocks noGrp="1"/>
          </p:cNvSpPr>
          <p:nvPr>
            <p:ph idx="1"/>
          </p:nvPr>
        </p:nvSpPr>
        <p:spPr/>
        <p:txBody>
          <a:bodyPr/>
          <a:lstStyle/>
          <a:p>
            <a:r>
              <a:rPr lang="ar-SA" b="1" dirty="0" smtClean="0"/>
              <a:t>ثانياً: </a:t>
            </a:r>
            <a:r>
              <a:rPr lang="ar-SA" b="1" dirty="0" smtClean="0"/>
              <a:t>الإطار </a:t>
            </a:r>
            <a:r>
              <a:rPr lang="ar-SA" b="1" dirty="0" err="1" smtClean="0"/>
              <a:t>المفاهيمية</a:t>
            </a:r>
            <a:r>
              <a:rPr lang="ar-SA" b="1" dirty="0" smtClean="0"/>
              <a:t> </a:t>
            </a:r>
          </a:p>
          <a:p>
            <a:r>
              <a:rPr lang="ar-SA" dirty="0" smtClean="0"/>
              <a:t>هو بنية نحاول من خلالها وصف المنهج عبر تحديد وتعريف إجرائي للعناصر </a:t>
            </a:r>
            <a:r>
              <a:rPr lang="ar-SA" dirty="0" smtClean="0"/>
              <a:t>او الطرق </a:t>
            </a:r>
            <a:r>
              <a:rPr lang="ar-SA" dirty="0" smtClean="0"/>
              <a:t>التي تصل أو قد تصل بينهم. </a:t>
            </a:r>
          </a:p>
          <a:p>
            <a:r>
              <a:rPr lang="ar-SA" dirty="0" smtClean="0"/>
              <a:t>يخدم في تحديد تركيبة ومدى البنية المعرفية المتضمنة في المنهج ، وقد يكون الاطار </a:t>
            </a:r>
            <a:r>
              <a:rPr lang="ar-SA" dirty="0" err="1" smtClean="0"/>
              <a:t>المفاهيمي</a:t>
            </a:r>
            <a:r>
              <a:rPr lang="ar-SA" dirty="0" smtClean="0"/>
              <a:t> بسيطاً وقد يصل إلى مستوى كبير من التقيد . </a:t>
            </a:r>
          </a:p>
        </p:txBody>
      </p:sp>
    </p:spTree>
    <p:extLst>
      <p:ext uri="{BB962C8B-B14F-4D97-AF65-F5344CB8AC3E}">
        <p14:creationId xmlns:p14="http://schemas.microsoft.com/office/powerpoint/2010/main" val="1654798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نظرية المنهج في التربية البدنية</a:t>
            </a:r>
          </a:p>
        </p:txBody>
      </p:sp>
      <p:sp>
        <p:nvSpPr>
          <p:cNvPr id="3" name="عنصر نائب للمحتوى 2"/>
          <p:cNvSpPr>
            <a:spLocks noGrp="1"/>
          </p:cNvSpPr>
          <p:nvPr>
            <p:ph idx="1"/>
          </p:nvPr>
        </p:nvSpPr>
        <p:spPr/>
        <p:txBody>
          <a:bodyPr>
            <a:normAutofit fontScale="85000" lnSpcReduction="20000"/>
          </a:bodyPr>
          <a:lstStyle/>
          <a:p>
            <a:pPr marL="0" indent="0">
              <a:buNone/>
            </a:pPr>
            <a:r>
              <a:rPr lang="ar-SA" b="1" dirty="0" smtClean="0"/>
              <a:t>ثالثاً: نماذج المنهج .</a:t>
            </a:r>
          </a:p>
          <a:p>
            <a:r>
              <a:rPr lang="ar-SA" dirty="0" smtClean="0"/>
              <a:t>عبارة عن أنماط عامة موضوعة لتصميم البرامج في المنهج وكل نموذج أو موديل مبنى على عدد  من الفروض الأساسية التي تحكم اتجاهه ، وعلى أساس إطار  مفاهيمي أو أكثر مرتبط بهذه الفروض . </a:t>
            </a:r>
          </a:p>
          <a:p>
            <a:r>
              <a:rPr lang="ar-SA" dirty="0" smtClean="0"/>
              <a:t>يعد النموذج بمثابة تجسيد إجرائي للأهداف ، فضلا عن أنه أداة مساعدة في اختيار أنشطة المحتوى وبناء البرنامج التنفيذي مع توضيح دور المدرس فيه ، واجراءات التدريس والاستراتيجيات المقترحة لذلك، والمناخ التعليم المواتية لتنفيذ البرنامج بالمدرسة. </a:t>
            </a:r>
          </a:p>
          <a:p>
            <a:r>
              <a:rPr lang="ar-SA" dirty="0" smtClean="0"/>
              <a:t>لا يعنى تبني </a:t>
            </a:r>
            <a:r>
              <a:rPr lang="ar-SA" dirty="0" smtClean="0"/>
              <a:t>نموذج </a:t>
            </a:r>
            <a:r>
              <a:rPr lang="ar-SA" dirty="0" smtClean="0"/>
              <a:t>من النماذج المنهج في التريبة البدنية ان يلتزم الجميع بنفس البرنامج لكن من المكن بناء عدد من </a:t>
            </a:r>
            <a:r>
              <a:rPr lang="ar-SA" dirty="0" smtClean="0"/>
              <a:t>البرامج </a:t>
            </a:r>
            <a:r>
              <a:rPr lang="ar-SA" dirty="0" smtClean="0"/>
              <a:t>باستخدام نفس الإطار </a:t>
            </a:r>
            <a:r>
              <a:rPr lang="ar-SA" dirty="0" err="1" smtClean="0"/>
              <a:t>المفاهيمي</a:t>
            </a:r>
            <a:r>
              <a:rPr lang="ar-SA" dirty="0" smtClean="0"/>
              <a:t> لكن دون  البعد </a:t>
            </a:r>
            <a:r>
              <a:rPr lang="ar-SA" dirty="0" smtClean="0"/>
              <a:t>عن </a:t>
            </a:r>
            <a:r>
              <a:rPr lang="ar-SA" dirty="0" smtClean="0"/>
              <a:t>مجمل الفروض الاساسية التي يتبناها الإطار </a:t>
            </a:r>
            <a:r>
              <a:rPr lang="ar-SA" dirty="0" err="1" smtClean="0"/>
              <a:t>المفاهيمي</a:t>
            </a:r>
            <a:r>
              <a:rPr lang="ar-SA" dirty="0" smtClean="0"/>
              <a:t>. </a:t>
            </a:r>
            <a:endParaRPr lang="ar-SA" dirty="0"/>
          </a:p>
        </p:txBody>
      </p:sp>
    </p:spTree>
    <p:extLst>
      <p:ext uri="{BB962C8B-B14F-4D97-AF65-F5344CB8AC3E}">
        <p14:creationId xmlns:p14="http://schemas.microsoft.com/office/powerpoint/2010/main" val="1841332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إسهامات التربية البدنية في تحقيق أهداف التربية العامة</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تشترك </a:t>
            </a:r>
            <a:r>
              <a:rPr lang="ar-SA" dirty="0"/>
              <a:t>التربية البدنية مع التربية العامة في تحقيق أهدافها من </a:t>
            </a:r>
            <a:r>
              <a:rPr lang="ar-SA" dirty="0" smtClean="0"/>
              <a:t>خلال ستة عناصر رئيسة:</a:t>
            </a:r>
          </a:p>
          <a:p>
            <a:r>
              <a:rPr lang="ar-SA" dirty="0" smtClean="0"/>
              <a:t>مساعدة التلاميذ الصغار على تحقيق مجموعة أهداف عملياً وبشكل واقعي مع عدم إهمال قدراتهم ، وتشجيع جميع التلاميذ على إنجاز وزيادة قدراتهم على تقويم أنفسهم . </a:t>
            </a:r>
          </a:p>
          <a:p>
            <a:r>
              <a:rPr lang="ar-SA" dirty="0" smtClean="0"/>
              <a:t> تجهيز مواقف وفقاً لحاجات الصغار الضرورية بمستويات متنوعة تسمح بالتطور </a:t>
            </a:r>
            <a:r>
              <a:rPr lang="ar-SA" dirty="0" err="1" smtClean="0"/>
              <a:t>المهاري</a:t>
            </a:r>
            <a:r>
              <a:rPr lang="ar-SA" dirty="0" smtClean="0"/>
              <a:t> والاجتماعي ن خلال تسلسل متدرج الصعوبة لمجموعة من الواجبات تسمح بالتحدي للقدرات. </a:t>
            </a:r>
          </a:p>
          <a:p>
            <a:r>
              <a:rPr lang="ar-SA" dirty="0" smtClean="0"/>
              <a:t>تطوير الإدراك المعرفي وتنوع </a:t>
            </a:r>
            <a:r>
              <a:rPr lang="ar-SA" dirty="0" smtClean="0"/>
              <a:t>المهارات </a:t>
            </a:r>
            <a:r>
              <a:rPr lang="ar-SA" dirty="0" smtClean="0"/>
              <a:t>والمعلومات من أجل التأسيس الجيد للمستقل التعليمي وتحقيق الذات. </a:t>
            </a:r>
          </a:p>
          <a:p>
            <a:endParaRPr lang="ar-SA" dirty="0"/>
          </a:p>
          <a:p>
            <a:endParaRPr lang="ar-SA" dirty="0"/>
          </a:p>
        </p:txBody>
      </p:sp>
    </p:spTree>
    <p:extLst>
      <p:ext uri="{BB962C8B-B14F-4D97-AF65-F5344CB8AC3E}">
        <p14:creationId xmlns:p14="http://schemas.microsoft.com/office/powerpoint/2010/main" val="1673422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إسهامات التربية البدنية في تحقيق أهداف التربية العامة</a:t>
            </a:r>
          </a:p>
        </p:txBody>
      </p:sp>
      <p:sp>
        <p:nvSpPr>
          <p:cNvPr id="3" name="عنصر نائب للمحتوى 2"/>
          <p:cNvSpPr>
            <a:spLocks noGrp="1"/>
          </p:cNvSpPr>
          <p:nvPr>
            <p:ph idx="1"/>
          </p:nvPr>
        </p:nvSpPr>
        <p:spPr/>
        <p:txBody>
          <a:bodyPr>
            <a:normAutofit fontScale="92500"/>
          </a:bodyPr>
          <a:lstStyle/>
          <a:p>
            <a:r>
              <a:rPr lang="ar-SA" dirty="0"/>
              <a:t>تشجيع التلميذ على التفكير الناقد والاستنباط الإبداعي من خلال </a:t>
            </a:r>
            <a:r>
              <a:rPr lang="ar-SA" dirty="0" smtClean="0"/>
              <a:t>استخدام </a:t>
            </a:r>
            <a:r>
              <a:rPr lang="ar-SA" dirty="0"/>
              <a:t>أسلوب حل المشكلات والتحليل والبحث عن الحلول المختلفة والاستكشاف في بيئة التعلم . </a:t>
            </a:r>
          </a:p>
          <a:p>
            <a:r>
              <a:rPr lang="ar-SA" dirty="0"/>
              <a:t>تشجيع التلميذ على التعلم وحثه على الانتماء والوطنية </a:t>
            </a:r>
            <a:r>
              <a:rPr lang="ar-SA" dirty="0" smtClean="0"/>
              <a:t>وإعداده </a:t>
            </a:r>
            <a:r>
              <a:rPr lang="ar-SA" dirty="0"/>
              <a:t>لمواجهة الحياة في المجتمع والعالم. </a:t>
            </a:r>
          </a:p>
          <a:p>
            <a:r>
              <a:rPr lang="ar-SA" dirty="0"/>
              <a:t>تعليم الديمقراطية من الصغر ووضعها هدف يجب تحقيقه من خلال العمل الجماعي والمشترك أثناء تطوير المهارات وألعاب الحركة المختلفة مع احترام الخصوصية والاستماع للآخرين وتقديم المساعدة لهم ، وتطوير مهارات الاتصال بالقدر المناسب. </a:t>
            </a:r>
          </a:p>
          <a:p>
            <a:endParaRPr lang="ar-SA" dirty="0"/>
          </a:p>
        </p:txBody>
      </p:sp>
    </p:spTree>
    <p:extLst>
      <p:ext uri="{BB962C8B-B14F-4D97-AF65-F5344CB8AC3E}">
        <p14:creationId xmlns:p14="http://schemas.microsoft.com/office/powerpoint/2010/main" val="2490069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أهداف المحاضرة</a:t>
            </a:r>
            <a:endParaRPr lang="ar-SA" dirty="0"/>
          </a:p>
        </p:txBody>
      </p:sp>
      <p:sp>
        <p:nvSpPr>
          <p:cNvPr id="3" name="عنصر نائب للمحتوى 2"/>
          <p:cNvSpPr>
            <a:spLocks noGrp="1"/>
          </p:cNvSpPr>
          <p:nvPr>
            <p:ph idx="1"/>
          </p:nvPr>
        </p:nvSpPr>
        <p:spPr/>
        <p:txBody>
          <a:bodyPr/>
          <a:lstStyle/>
          <a:p>
            <a:pPr marL="0" indent="0">
              <a:buNone/>
            </a:pPr>
            <a:r>
              <a:rPr lang="ar-SA" dirty="0" smtClean="0"/>
              <a:t>سوف يكون الطالب قادراً على :</a:t>
            </a:r>
          </a:p>
          <a:p>
            <a:r>
              <a:rPr lang="ar-SA" dirty="0" smtClean="0"/>
              <a:t>تحديد مفهوم منهج التربية البدنية .</a:t>
            </a:r>
          </a:p>
          <a:p>
            <a:r>
              <a:rPr lang="ar-SA" dirty="0" smtClean="0"/>
              <a:t>توضيح تعريفات متنوعة لمناهج التربية البدنية .</a:t>
            </a:r>
          </a:p>
          <a:p>
            <a:r>
              <a:rPr lang="ar-SA" dirty="0" smtClean="0"/>
              <a:t>وصف نظرية المنهج في التربية البدنية </a:t>
            </a:r>
          </a:p>
          <a:p>
            <a:endParaRPr lang="ar-SA" dirty="0"/>
          </a:p>
        </p:txBody>
      </p:sp>
    </p:spTree>
    <p:extLst>
      <p:ext uri="{BB962C8B-B14F-4D97-AF65-F5344CB8AC3E}">
        <p14:creationId xmlns:p14="http://schemas.microsoft.com/office/powerpoint/2010/main" val="2775209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مفهوم مناهج التربية البدنية </a:t>
            </a:r>
            <a:endParaRPr lang="ar-SA" dirty="0"/>
          </a:p>
        </p:txBody>
      </p:sp>
      <p:sp>
        <p:nvSpPr>
          <p:cNvPr id="3" name="عنصر نائب للمحتوى 2"/>
          <p:cNvSpPr>
            <a:spLocks noGrp="1"/>
          </p:cNvSpPr>
          <p:nvPr>
            <p:ph idx="1"/>
          </p:nvPr>
        </p:nvSpPr>
        <p:spPr/>
        <p:txBody>
          <a:bodyPr/>
          <a:lstStyle/>
          <a:p>
            <a:r>
              <a:rPr lang="ar-SA" dirty="0" smtClean="0"/>
              <a:t>المفهوم الضيق: تجعل المنهج مقتصراً على توصيل المادة الدراسية ، وعلى التحصيل بمفهومه الضيق (الحفظ)، وعلى دور المدرس الذي كان مجرد ناقل للمادة الدراسية أكثر من كونه مربياً ومسؤولا عن تنمية الشخصية الإنسانية للتلاميذ. </a:t>
            </a:r>
            <a:endParaRPr lang="ar-SA" dirty="0"/>
          </a:p>
        </p:txBody>
      </p:sp>
    </p:spTree>
    <p:extLst>
      <p:ext uri="{BB962C8B-B14F-4D97-AF65-F5344CB8AC3E}">
        <p14:creationId xmlns:p14="http://schemas.microsoft.com/office/powerpoint/2010/main" val="3325355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تعريف منهج التربية البدنية </a:t>
            </a:r>
            <a:endParaRPr lang="ar-SA" dirty="0"/>
          </a:p>
        </p:txBody>
      </p:sp>
      <p:sp>
        <p:nvSpPr>
          <p:cNvPr id="3" name="عنصر نائب للمحتوى 2"/>
          <p:cNvSpPr>
            <a:spLocks noGrp="1"/>
          </p:cNvSpPr>
          <p:nvPr>
            <p:ph idx="1"/>
          </p:nvPr>
        </p:nvSpPr>
        <p:spPr/>
        <p:txBody>
          <a:bodyPr/>
          <a:lstStyle/>
          <a:p>
            <a:r>
              <a:rPr lang="ar-SA" dirty="0" smtClean="0"/>
              <a:t>يعرف </a:t>
            </a:r>
            <a:r>
              <a:rPr lang="ar-SA" dirty="0" err="1" smtClean="0"/>
              <a:t>شوفر</a:t>
            </a:r>
            <a:r>
              <a:rPr lang="ar-SA" dirty="0" smtClean="0"/>
              <a:t> المنهج بأنه : أوجه مقصودة للنشاط تمد من مسؤولية المدرسة إلى خارج نطاقها حتى تحقق حاجات الفرد النفسية والاجتماعية. </a:t>
            </a:r>
          </a:p>
          <a:p>
            <a:r>
              <a:rPr lang="ar-SA" dirty="0" smtClean="0"/>
              <a:t>يعرف </a:t>
            </a:r>
            <a:r>
              <a:rPr lang="ar-SA" dirty="0" err="1" smtClean="0"/>
              <a:t>الدمرداش</a:t>
            </a:r>
            <a:r>
              <a:rPr lang="ar-SA" dirty="0" smtClean="0"/>
              <a:t> سرحان بأنه : مجموعة الخبرات التربوية والثقافية والاجتماعية والرياضية والفنية التي تهيؤها المدرسة للتلاميذ داخل حدودها أو خارجها بقصد مساعدتهم على النمو المتكامل في جميع النواحي وتعديل سلوكهم طبقاً لأهدافها التربوية. </a:t>
            </a:r>
            <a:endParaRPr lang="ar-SA" dirty="0"/>
          </a:p>
        </p:txBody>
      </p:sp>
    </p:spTree>
    <p:extLst>
      <p:ext uri="{BB962C8B-B14F-4D97-AF65-F5344CB8AC3E}">
        <p14:creationId xmlns:p14="http://schemas.microsoft.com/office/powerpoint/2010/main" val="997672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تعريف منهج التربية البدنية </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جزء مهم ضمن مكونات برامج ومناهج المدراس والتي تستهدف جميعها وبصفة عامة مساعدة التلاميذ على التنمية الشاملة والمتزنة وتعديل السلوك في مختلف الجوانب الفكرية والبدنية والاجتماعية والنفسية . </a:t>
            </a:r>
          </a:p>
          <a:p>
            <a:r>
              <a:rPr lang="ar-SA" dirty="0" smtClean="0"/>
              <a:t>جزء لا يتجزأ من نظام التربية العام وتعد أحد مجالات  التربية الفاعلة والمفضلة لإبراز المهارات الرياضية والقدرات الحركية ودراسة حركة الإنسان كما توفر فرص مناسبة وسهلة لعملية النمو النفسي والاجتماعي والعقلي. (</a:t>
            </a:r>
            <a:r>
              <a:rPr lang="ar-SA" dirty="0" err="1" smtClean="0"/>
              <a:t>البساطي</a:t>
            </a:r>
            <a:r>
              <a:rPr lang="ar-SA" dirty="0" smtClean="0"/>
              <a:t>، 2009)</a:t>
            </a:r>
            <a:endParaRPr lang="ar-SA" dirty="0"/>
          </a:p>
        </p:txBody>
      </p:sp>
    </p:spTree>
    <p:extLst>
      <p:ext uri="{BB962C8B-B14F-4D97-AF65-F5344CB8AC3E}">
        <p14:creationId xmlns:p14="http://schemas.microsoft.com/office/powerpoint/2010/main" val="3170813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تعاريف مناهج التربية البدنية </a:t>
            </a:r>
            <a:endParaRPr lang="ar-SA" dirty="0"/>
          </a:p>
        </p:txBody>
      </p:sp>
      <p:sp>
        <p:nvSpPr>
          <p:cNvPr id="3" name="عنصر نائب للمحتوى 2"/>
          <p:cNvSpPr>
            <a:spLocks noGrp="1"/>
          </p:cNvSpPr>
          <p:nvPr>
            <p:ph idx="1"/>
          </p:nvPr>
        </p:nvSpPr>
        <p:spPr/>
        <p:txBody>
          <a:bodyPr/>
          <a:lstStyle/>
          <a:p>
            <a:pPr marL="0" indent="0">
              <a:buNone/>
            </a:pPr>
            <a:r>
              <a:rPr lang="ar-SA" b="1" dirty="0" smtClean="0"/>
              <a:t>التربية الحركية .</a:t>
            </a:r>
          </a:p>
          <a:p>
            <a:r>
              <a:rPr lang="ar-SA" dirty="0" smtClean="0"/>
              <a:t>ذلك الجانب من التربية البدنية أو التربية الأساسية التي تتعامل مع النمو والتدريب لأنماط الحركة الطبيعية الأساسية باعتبارها منزلق من المهارات الحركية الخاصة بالأنشطة الرياضية. </a:t>
            </a:r>
            <a:endParaRPr lang="ar-SA" dirty="0"/>
          </a:p>
        </p:txBody>
      </p:sp>
    </p:spTree>
    <p:extLst>
      <p:ext uri="{BB962C8B-B14F-4D97-AF65-F5344CB8AC3E}">
        <p14:creationId xmlns:p14="http://schemas.microsoft.com/office/powerpoint/2010/main" val="1099404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أسس منهج التربية البدنية </a:t>
            </a:r>
            <a:endParaRPr lang="ar-SA" dirty="0"/>
          </a:p>
        </p:txBody>
      </p:sp>
      <p:sp>
        <p:nvSpPr>
          <p:cNvPr id="3" name="عنصر نائب للمحتوى 2"/>
          <p:cNvSpPr>
            <a:spLocks noGrp="1"/>
          </p:cNvSpPr>
          <p:nvPr>
            <p:ph idx="1"/>
          </p:nvPr>
        </p:nvSpPr>
        <p:spPr/>
        <p:txBody>
          <a:bodyPr>
            <a:normAutofit fontScale="92500"/>
          </a:bodyPr>
          <a:lstStyle/>
          <a:p>
            <a:pPr marL="0" indent="0">
              <a:buNone/>
            </a:pPr>
            <a:r>
              <a:rPr lang="ar-SA" dirty="0" smtClean="0"/>
              <a:t>يتأسس منهج التربية البدنية على عدد من الاعتبارات الهامة التي تعد بمثابة ركائز أساسية لبنائه وتصميمه وهي :</a:t>
            </a:r>
          </a:p>
          <a:p>
            <a:pPr marL="0" indent="0">
              <a:buNone/>
            </a:pPr>
            <a:endParaRPr lang="ar-SA" dirty="0" smtClean="0"/>
          </a:p>
          <a:p>
            <a:r>
              <a:rPr lang="ar-SA" b="1" dirty="0" smtClean="0"/>
              <a:t>الثقافة البدنية الترويحية الصحية </a:t>
            </a:r>
            <a:r>
              <a:rPr lang="ar-SA" dirty="0" smtClean="0"/>
              <a:t>: يتعهد المنهج بنقل التراث الثقافي للإنسان بشكل عام وللأمة بشكل خاص ، والمناهج التوعية ، كمنهج التربية البدنية ، مسؤولة عن نثل تللك الجوانب منت الثقافة المرتبطة بإطار حركية الانسان وتتصل بنشاطه البدني وعافيته وترويحيه من خلال فئات عريضة للنشاط البدني والريشات كالجمباز والتمرينات والالعاب الفردية والجماعية </a:t>
            </a:r>
            <a:endParaRPr lang="ar-SA" dirty="0"/>
          </a:p>
        </p:txBody>
      </p:sp>
    </p:spTree>
    <p:extLst>
      <p:ext uri="{BB962C8B-B14F-4D97-AF65-F5344CB8AC3E}">
        <p14:creationId xmlns:p14="http://schemas.microsoft.com/office/powerpoint/2010/main" val="2711622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أسس منهج التربية البدنية </a:t>
            </a:r>
          </a:p>
        </p:txBody>
      </p:sp>
      <p:sp>
        <p:nvSpPr>
          <p:cNvPr id="3" name="عنصر نائب للمحتوى 2"/>
          <p:cNvSpPr>
            <a:spLocks noGrp="1"/>
          </p:cNvSpPr>
          <p:nvPr>
            <p:ph idx="1"/>
          </p:nvPr>
        </p:nvSpPr>
        <p:spPr/>
        <p:txBody>
          <a:bodyPr/>
          <a:lstStyle/>
          <a:p>
            <a:r>
              <a:rPr lang="ar-SA" b="1" dirty="0" smtClean="0"/>
              <a:t>واقع المجتمع المعاصر ومقتضياته. </a:t>
            </a:r>
          </a:p>
          <a:p>
            <a:pPr marL="0" indent="0">
              <a:buNone/>
            </a:pPr>
            <a:r>
              <a:rPr lang="ar-SA" dirty="0" smtClean="0"/>
              <a:t>يجب أن يتوافق المنهج مع مقتضيات الواقع المعاصر في المجتمع ، وهناك نماذج من المناهج والبرامج تعالي في طموحاتها واهدفها غبر مبالية بالواقع الاجتماعي والاقتصادي للمجتمع ، وفي حالة التربية البدنية ، يجب أن يراعي المنهج ظروف نقص التسهيلات وقلة الأدوات وضعف الميزانيات ، فضلا عن سلبية تبعض الاتجاهات </a:t>
            </a:r>
            <a:endParaRPr lang="ar-SA" dirty="0"/>
          </a:p>
        </p:txBody>
      </p:sp>
    </p:spTree>
    <p:extLst>
      <p:ext uri="{BB962C8B-B14F-4D97-AF65-F5344CB8AC3E}">
        <p14:creationId xmlns:p14="http://schemas.microsoft.com/office/powerpoint/2010/main" val="3640418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أسس منهج التربية البدنية </a:t>
            </a:r>
          </a:p>
        </p:txBody>
      </p:sp>
      <p:sp>
        <p:nvSpPr>
          <p:cNvPr id="3" name="عنصر نائب للمحتوى 2"/>
          <p:cNvSpPr>
            <a:spLocks noGrp="1"/>
          </p:cNvSpPr>
          <p:nvPr>
            <p:ph idx="1"/>
          </p:nvPr>
        </p:nvSpPr>
        <p:spPr/>
        <p:txBody>
          <a:bodyPr/>
          <a:lstStyle/>
          <a:p>
            <a:pPr marL="0" indent="0">
              <a:buNone/>
            </a:pPr>
            <a:r>
              <a:rPr lang="ar-SA" b="1" dirty="0" smtClean="0"/>
              <a:t>خصائص نمو الأطفال . </a:t>
            </a:r>
          </a:p>
          <a:p>
            <a:r>
              <a:rPr lang="ar-SA" dirty="0" smtClean="0"/>
              <a:t>المنهج الجيد هو الذي ينجح في تلبية حاجات التلاميذ من نمو ونضج واهتمامات ، ويضع نصب عينه قدرات هؤلاء التلاميذ، فلا يتم اختيار أنشطة أعلى من مستوى قدراتهم فيصعب عليهم تنفيذها أو أقل من مستواهم فيعزفون عن المشاركة فيها . </a:t>
            </a:r>
            <a:endParaRPr lang="ar-SA" dirty="0"/>
          </a:p>
        </p:txBody>
      </p:sp>
    </p:spTree>
    <p:extLst>
      <p:ext uri="{BB962C8B-B14F-4D97-AF65-F5344CB8AC3E}">
        <p14:creationId xmlns:p14="http://schemas.microsoft.com/office/powerpoint/2010/main" val="148068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TotalTime>
  <Words>1069</Words>
  <Application>Microsoft Office PowerPoint</Application>
  <PresentationFormat>عرض على الشاشة (3:4)‏</PresentationFormat>
  <Paragraphs>61</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سمة Office</vt:lpstr>
      <vt:lpstr>مفهوم وتعريفات مناهج التربية البدنية </vt:lpstr>
      <vt:lpstr>أهداف المحاضرة</vt:lpstr>
      <vt:lpstr>مفهوم مناهج التربية البدنية </vt:lpstr>
      <vt:lpstr>تعريف منهج التربية البدنية </vt:lpstr>
      <vt:lpstr>تعريف منهج التربية البدنية </vt:lpstr>
      <vt:lpstr>تعاريف مناهج التربية البدنية </vt:lpstr>
      <vt:lpstr>أسس منهج التربية البدنية </vt:lpstr>
      <vt:lpstr>أسس منهج التربية البدنية </vt:lpstr>
      <vt:lpstr>أسس منهج التربية البدنية </vt:lpstr>
      <vt:lpstr>أسس منهج التربية البدنية </vt:lpstr>
      <vt:lpstr>أسس منهج التربية البدنية </vt:lpstr>
      <vt:lpstr>نظرية المنهج في التربية البدنية</vt:lpstr>
      <vt:lpstr>نظرية المنهج في التربية البدنية</vt:lpstr>
      <vt:lpstr>نظرية المنهج في التربية البدنية</vt:lpstr>
      <vt:lpstr>نظرية المنهج في التربية البدنية</vt:lpstr>
      <vt:lpstr>إسهامات التربية البدنية في تحقيق أهداف التربية العامة</vt:lpstr>
      <vt:lpstr>إسهامات التربية البدنية في تحقيق أهداف التربية العامة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وتعريفات مناهج التربية البدنية </dc:title>
  <dc:creator>AA</dc:creator>
  <cp:lastModifiedBy>AA</cp:lastModifiedBy>
  <cp:revision>13</cp:revision>
  <dcterms:created xsi:type="dcterms:W3CDTF">2023-09-12T04:54:19Z</dcterms:created>
  <dcterms:modified xsi:type="dcterms:W3CDTF">2023-10-10T07:58:00Z</dcterms:modified>
</cp:coreProperties>
</file>