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25/02/45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25/02/45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25/02/45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25/02/45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25/02/45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25/02/45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25/02/45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25/02/45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SA" b="1" dirty="0"/>
              <a:t>مضمون التربية البدنية وأهدافها في المدرسة ومسئوليتها </a:t>
            </a:r>
            <a:endParaRPr lang="ar-SA" dirty="0"/>
          </a:p>
        </p:txBody>
      </p:sp>
      <p:sp>
        <p:nvSpPr>
          <p:cNvPr id="3" name="عنوان فرعي 2"/>
          <p:cNvSpPr>
            <a:spLocks noGrp="1"/>
          </p:cNvSpPr>
          <p:nvPr>
            <p:ph type="subTitle" idx="1"/>
          </p:nvPr>
        </p:nvSpPr>
        <p:spPr/>
        <p:txBody>
          <a:bodyPr/>
          <a:lstStyle/>
          <a:p>
            <a:r>
              <a:rPr lang="ar-SA" dirty="0" smtClean="0"/>
              <a:t>المحاضرة 1</a:t>
            </a:r>
          </a:p>
          <a:p>
            <a:r>
              <a:rPr lang="ar-SA" dirty="0" smtClean="0"/>
              <a:t>د. راشد الجساس</a:t>
            </a:r>
            <a:endParaRPr lang="ar-SA" dirty="0"/>
          </a:p>
        </p:txBody>
      </p:sp>
    </p:spTree>
    <p:extLst>
      <p:ext uri="{BB962C8B-B14F-4D97-AF65-F5344CB8AC3E}">
        <p14:creationId xmlns:p14="http://schemas.microsoft.com/office/powerpoint/2010/main" val="2472273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مسؤوليات التربية البدنية في المدرسة كشخصية اعتبارية </a:t>
            </a:r>
          </a:p>
        </p:txBody>
      </p:sp>
      <p:sp>
        <p:nvSpPr>
          <p:cNvPr id="3" name="عنصر نائب للمحتوى 2"/>
          <p:cNvSpPr>
            <a:spLocks noGrp="1"/>
          </p:cNvSpPr>
          <p:nvPr>
            <p:ph idx="1"/>
          </p:nvPr>
        </p:nvSpPr>
        <p:spPr/>
        <p:txBody>
          <a:bodyPr>
            <a:normAutofit lnSpcReduction="10000"/>
          </a:bodyPr>
          <a:lstStyle/>
          <a:p>
            <a:pPr marL="0" indent="0">
              <a:buNone/>
            </a:pPr>
            <a:r>
              <a:rPr lang="ar-SA" b="1" dirty="0"/>
              <a:t>ثالثاً: مسؤولية التعريف بجوهر الفائدة من محتوى النشاطات الحركية. </a:t>
            </a:r>
          </a:p>
          <a:p>
            <a:r>
              <a:rPr lang="ar-SA" dirty="0"/>
              <a:t>التعريف بالمفاهيم الخاطئة حول مفهوم اللياقة وعلاقة اللياقة بالصحة .</a:t>
            </a:r>
          </a:p>
          <a:p>
            <a:r>
              <a:rPr lang="ar-SA" dirty="0"/>
              <a:t>تطوير المهارات الاستماع وسلامة الإدراك والوعي .</a:t>
            </a:r>
          </a:p>
          <a:p>
            <a:r>
              <a:rPr lang="ar-SA" dirty="0"/>
              <a:t>التعريف بالوظائف الحيوية العامة لأجهزة الجسم وتركيبها. </a:t>
            </a:r>
          </a:p>
          <a:p>
            <a:r>
              <a:rPr lang="ar-SA" dirty="0"/>
              <a:t>تطوير تقدير قيمة الأشياء وتطبيق الالتزام بقواعد النظام وقوانين الألعاب وآداب السلوك ، واستراتيجيات اللعب من خلال أداء مختلف الأنشطة الجماعية والفردية </a:t>
            </a:r>
          </a:p>
          <a:p>
            <a:endParaRPr lang="ar-SA" dirty="0"/>
          </a:p>
        </p:txBody>
      </p:sp>
    </p:spTree>
    <p:extLst>
      <p:ext uri="{BB962C8B-B14F-4D97-AF65-F5344CB8AC3E}">
        <p14:creationId xmlns:p14="http://schemas.microsoft.com/office/powerpoint/2010/main" val="20254883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مسؤوليات التربية البدنية في المدرسة كشخصية اعتبارية </a:t>
            </a:r>
          </a:p>
        </p:txBody>
      </p:sp>
      <p:sp>
        <p:nvSpPr>
          <p:cNvPr id="3" name="عنصر نائب للمحتوى 2"/>
          <p:cNvSpPr>
            <a:spLocks noGrp="1"/>
          </p:cNvSpPr>
          <p:nvPr>
            <p:ph idx="1"/>
          </p:nvPr>
        </p:nvSpPr>
        <p:spPr/>
        <p:txBody>
          <a:bodyPr/>
          <a:lstStyle/>
          <a:p>
            <a:pPr marL="0" indent="0">
              <a:buNone/>
            </a:pPr>
            <a:r>
              <a:rPr lang="ar-SA" b="1" dirty="0" smtClean="0"/>
              <a:t>رابعاً: مسؤولية تحقيق الاستفادة من النشاط البدني للتمتع بالصحة والحياة . </a:t>
            </a:r>
          </a:p>
          <a:p>
            <a:r>
              <a:rPr lang="ar-SA" dirty="0" smtClean="0"/>
              <a:t>تنمية وتطوير الأمان الشخصي والثقة بالنفس وزيادة التفاعل الإيجابي مع المجتمع من خلال زيادة وتطوير المهارات الشخصية ، والقدرة على الاستفادة من نشاطات أوقات الفراغ. </a:t>
            </a:r>
            <a:endParaRPr lang="ar-SA" dirty="0"/>
          </a:p>
        </p:txBody>
      </p:sp>
    </p:spTree>
    <p:extLst>
      <p:ext uri="{BB962C8B-B14F-4D97-AF65-F5344CB8AC3E}">
        <p14:creationId xmlns:p14="http://schemas.microsoft.com/office/powerpoint/2010/main" val="1718132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تعليم التربية البدنية في المدرسة </a:t>
            </a:r>
            <a:endParaRPr lang="ar-SA" dirty="0"/>
          </a:p>
        </p:txBody>
      </p:sp>
      <p:sp>
        <p:nvSpPr>
          <p:cNvPr id="3" name="عنصر نائب للمحتوى 2"/>
          <p:cNvSpPr>
            <a:spLocks noGrp="1"/>
          </p:cNvSpPr>
          <p:nvPr>
            <p:ph idx="1"/>
          </p:nvPr>
        </p:nvSpPr>
        <p:spPr/>
        <p:txBody>
          <a:bodyPr/>
          <a:lstStyle/>
          <a:p>
            <a:r>
              <a:rPr lang="ar-SA" dirty="0" smtClean="0"/>
              <a:t>يتمتع تلاميذ المراحل السنية بحجم هائل من النشاط الحركي ، ولذا فهم متحمسون دائما إلى نشاطات التربية البدنية. </a:t>
            </a:r>
          </a:p>
          <a:p>
            <a:r>
              <a:rPr lang="ar-SA" dirty="0" smtClean="0"/>
              <a:t>هذا الاحساس والشعور الجيد بالنشاط الحركي  يساعد على زيادة اكساب الخبرات من خلال أوجه النشاط الحركي، حيث تتصف الحياة بالصحة والحيوية كلما زادت الحركة وتنوعت. </a:t>
            </a:r>
          </a:p>
          <a:p>
            <a:r>
              <a:rPr lang="ar-SA" dirty="0" smtClean="0"/>
              <a:t>على المدرس ان يتفهم جيداً ان اكتساب التلاميذ الصغار للاتجاهات الايجابية يكون نتيجة خبرات النجاح الممتعة بمساعدة كل من الزملاء في المدرسة والمدرس. </a:t>
            </a:r>
            <a:endParaRPr lang="ar-SA" dirty="0"/>
          </a:p>
        </p:txBody>
      </p:sp>
    </p:spTree>
    <p:extLst>
      <p:ext uri="{BB962C8B-B14F-4D97-AF65-F5344CB8AC3E}">
        <p14:creationId xmlns:p14="http://schemas.microsoft.com/office/powerpoint/2010/main" val="27011467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تعليم التربية البدنية في المدرسة </a:t>
            </a:r>
          </a:p>
        </p:txBody>
      </p:sp>
      <p:sp>
        <p:nvSpPr>
          <p:cNvPr id="3" name="عنصر نائب للمحتوى 2"/>
          <p:cNvSpPr>
            <a:spLocks noGrp="1"/>
          </p:cNvSpPr>
          <p:nvPr>
            <p:ph idx="1"/>
          </p:nvPr>
        </p:nvSpPr>
        <p:spPr/>
        <p:txBody>
          <a:bodyPr>
            <a:normAutofit lnSpcReduction="10000"/>
          </a:bodyPr>
          <a:lstStyle/>
          <a:p>
            <a:r>
              <a:rPr lang="ar-SA" dirty="0" smtClean="0"/>
              <a:t>يتاح لمدرس التربية البدنية بصفة خاصة فرص مشاهدة سلوك الطفل كثيرا ويمكنه التفاعل معه اذا ما قارناه بمدرس الفصل حيث تكرار مشاهدة المدرس يتيح له فرص عديدة لمشاهدة السلوك الاجتماعي بسهولة من خلال مراقبة التلميذ مع الاخرين في الملعب. </a:t>
            </a:r>
          </a:p>
          <a:p>
            <a:r>
              <a:rPr lang="ar-SA" dirty="0" smtClean="0"/>
              <a:t>مراقبة ومشاهدة التلميذ اثناء النشاط التربية البدنية تعطي صورة واضحة للمدرس عن الحالة الصحية ومن ثم التعرف على مشاكل البدانة وانخفاض مستوى اللياقة والقدرات الحركية. ومن ثم تقديم المساعدة المناسبة من قبل المدرسة . </a:t>
            </a:r>
            <a:endParaRPr lang="ar-SA" dirty="0"/>
          </a:p>
        </p:txBody>
      </p:sp>
    </p:spTree>
    <p:extLst>
      <p:ext uri="{BB962C8B-B14F-4D97-AF65-F5344CB8AC3E}">
        <p14:creationId xmlns:p14="http://schemas.microsoft.com/office/powerpoint/2010/main" val="25108822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الخصائص المعرفية للمدرس</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معرفة وتفسير العلاقة والوثيقة بين التربية البدنية ومختلف جوانب منهاج المرحلة التي يعمل بها. </a:t>
            </a:r>
          </a:p>
          <a:p>
            <a:r>
              <a:rPr lang="ar-SA" dirty="0" smtClean="0"/>
              <a:t>معرفة وفهم طبيعة التربية البدنية خلال عملية النمو والتطور المستوى. </a:t>
            </a:r>
          </a:p>
          <a:p>
            <a:r>
              <a:rPr lang="ar-SA" dirty="0" smtClean="0"/>
              <a:t>معرفة وتفسير دور المدرس في تصميم وتخطيط بيئة التعلم لتعزيز الاتجاهات الايجابية نحو الاشتراك في النشاط. </a:t>
            </a:r>
          </a:p>
          <a:p>
            <a:r>
              <a:rPr lang="ar-SA" dirty="0" smtClean="0"/>
              <a:t>معرفة وتفسير أهداف التربية البدنية في الإعداد والاستعداد للنشاط البدني ومواجهة متطلبات الحياة. </a:t>
            </a:r>
          </a:p>
          <a:p>
            <a:r>
              <a:rPr lang="ar-SA" dirty="0" smtClean="0"/>
              <a:t>معرفة وتفسير الجوانب الضرورية التي تحقق هدف التربية البدنية (فهم تطور حركة الإنسان – تفعيل تأثير المهارات الحركية – علاقة الصحة واللياقة – المهارات الاجتماعية الملائمة للتعامل مع المجتمع).</a:t>
            </a:r>
          </a:p>
          <a:p>
            <a:r>
              <a:rPr lang="ar-SA" dirty="0" smtClean="0"/>
              <a:t>معرفة مفاهيم أبعاد وجوانب وتعليم نشاطات التربية البدنية. </a:t>
            </a:r>
            <a:endParaRPr lang="ar-SA" dirty="0"/>
          </a:p>
        </p:txBody>
      </p:sp>
    </p:spTree>
    <p:extLst>
      <p:ext uri="{BB962C8B-B14F-4D97-AF65-F5344CB8AC3E}">
        <p14:creationId xmlns:p14="http://schemas.microsoft.com/office/powerpoint/2010/main" val="6294291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مفهوم أهداف التربية البدنية </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تنحصر أهداف التربية البدنية وأغراضها بصفة عام في تنوع الخبرات الحركية الفردية والجماعية التي تتناسب مع المستوى الادراكي والمعرفي وكل من المتطلبات البدنية </a:t>
            </a:r>
            <a:r>
              <a:rPr lang="ar-SA" dirty="0" err="1" smtClean="0"/>
              <a:t>المهارية</a:t>
            </a:r>
            <a:r>
              <a:rPr lang="ar-SA" dirty="0" smtClean="0"/>
              <a:t> والاجتماعية لتلاميذ كل مرحلة عمرية من مراحل التعليم . </a:t>
            </a:r>
          </a:p>
          <a:p>
            <a:r>
              <a:rPr lang="ar-SA" dirty="0" smtClean="0"/>
              <a:t>على المعلم والمتعلم ان يدرك ان تطور القدرات البدنية والعقلية واكتساب القيم الاجتماعية لبلوغ الأهداف المرجوة لا تتحقق من مجرد الاشتراك في النشاط البدني بل يتطلب ذلك توجيه مستمر من خلال محتوى جيد لبرنامج النشاط المتدرج في الصعوبة وفقاً لأهداف المقترحة والخاصة بالمراحل السنية المختلفة. </a:t>
            </a:r>
            <a:endParaRPr lang="ar-SA" dirty="0"/>
          </a:p>
        </p:txBody>
      </p:sp>
    </p:spTree>
    <p:extLst>
      <p:ext uri="{BB962C8B-B14F-4D97-AF65-F5344CB8AC3E}">
        <p14:creationId xmlns:p14="http://schemas.microsoft.com/office/powerpoint/2010/main" val="2222651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الاهداف العامة للتربية البدنية في مراحل التعليم العام</a:t>
            </a:r>
            <a:endParaRPr lang="ar-SA" dirty="0"/>
          </a:p>
        </p:txBody>
      </p:sp>
      <p:sp>
        <p:nvSpPr>
          <p:cNvPr id="3" name="عنصر نائب للمحتوى 2"/>
          <p:cNvSpPr>
            <a:spLocks noGrp="1"/>
          </p:cNvSpPr>
          <p:nvPr>
            <p:ph idx="1"/>
          </p:nvPr>
        </p:nvSpPr>
        <p:spPr/>
        <p:txBody>
          <a:bodyPr>
            <a:normAutofit fontScale="92500"/>
          </a:bodyPr>
          <a:lstStyle/>
          <a:p>
            <a:r>
              <a:rPr lang="ar-SA" dirty="0" smtClean="0"/>
              <a:t>مساعدة الصغار لان يكونوا لاعبين أذكياء ومهرة. </a:t>
            </a:r>
          </a:p>
          <a:p>
            <a:r>
              <a:rPr lang="ar-SA" dirty="0" smtClean="0"/>
              <a:t>اكتساب وتطوير </a:t>
            </a:r>
            <a:r>
              <a:rPr lang="ar-SA" dirty="0" err="1" smtClean="0"/>
              <a:t>الأداءات</a:t>
            </a:r>
            <a:r>
              <a:rPr lang="ar-SA" dirty="0" smtClean="0"/>
              <a:t> </a:t>
            </a:r>
            <a:r>
              <a:rPr lang="ar-SA" dirty="0" err="1" smtClean="0"/>
              <a:t>المهارية</a:t>
            </a:r>
            <a:r>
              <a:rPr lang="ar-SA" dirty="0" smtClean="0"/>
              <a:t> في الأنشطة الرياضية المختلفة (جماعية وفردية). </a:t>
            </a:r>
          </a:p>
          <a:p>
            <a:r>
              <a:rPr lang="ar-SA" dirty="0" smtClean="0"/>
              <a:t>تعليم كيفية التفكير وتطبيق الخطط بما يتناسب مع الأنشطة الرياضية والمرحلة السنية. </a:t>
            </a:r>
          </a:p>
          <a:p>
            <a:r>
              <a:rPr lang="ar-SA" dirty="0" smtClean="0"/>
              <a:t>تطوير الأفكار الابداعية. </a:t>
            </a:r>
          </a:p>
          <a:p>
            <a:r>
              <a:rPr lang="ar-SA" dirty="0" smtClean="0"/>
              <a:t>تنمية روح المنافسة على المستوى الفردي والفريق. </a:t>
            </a:r>
          </a:p>
          <a:p>
            <a:r>
              <a:rPr lang="ar-SA" dirty="0" smtClean="0"/>
              <a:t>التعريف بمتطلبات الفوز والنجاح وتقبل الخسارة بروح رياضية. </a:t>
            </a:r>
          </a:p>
        </p:txBody>
      </p:sp>
    </p:spTree>
    <p:extLst>
      <p:ext uri="{BB962C8B-B14F-4D97-AF65-F5344CB8AC3E}">
        <p14:creationId xmlns:p14="http://schemas.microsoft.com/office/powerpoint/2010/main" val="35815141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الاهداف العامة للتربية البدنية في مراحل التعليم العام</a:t>
            </a:r>
          </a:p>
        </p:txBody>
      </p:sp>
      <p:sp>
        <p:nvSpPr>
          <p:cNvPr id="3" name="عنصر نائب للمحتوى 2"/>
          <p:cNvSpPr>
            <a:spLocks noGrp="1"/>
          </p:cNvSpPr>
          <p:nvPr>
            <p:ph idx="1"/>
          </p:nvPr>
        </p:nvSpPr>
        <p:spPr/>
        <p:txBody>
          <a:bodyPr>
            <a:normAutofit lnSpcReduction="10000"/>
          </a:bodyPr>
          <a:lstStyle/>
          <a:p>
            <a:r>
              <a:rPr lang="ar-SA" dirty="0"/>
              <a:t>القيادة والاخذ بزمام المبادرة مع تحسين جوانب الأداء </a:t>
            </a:r>
            <a:r>
              <a:rPr lang="ar-SA" dirty="0" err="1"/>
              <a:t>المهاري</a:t>
            </a:r>
            <a:r>
              <a:rPr lang="ar-SA" dirty="0"/>
              <a:t>. </a:t>
            </a:r>
          </a:p>
          <a:p>
            <a:r>
              <a:rPr lang="ar-SA" dirty="0"/>
              <a:t>إتاحة فرص اكتشاف التلاميذ لمواهبهم. </a:t>
            </a:r>
          </a:p>
          <a:p>
            <a:r>
              <a:rPr lang="ar-SA" dirty="0"/>
              <a:t>التعرف على مدى تفضيلهم للنشاطات المختلفة (الانتقاء للمستويات العالية).</a:t>
            </a:r>
          </a:p>
          <a:p>
            <a:r>
              <a:rPr lang="ar-SA" dirty="0"/>
              <a:t>تطوير الاتجاهات الايجابية نحو المشاركة في الانشطة الرياضية المختلفة. </a:t>
            </a:r>
          </a:p>
          <a:p>
            <a:r>
              <a:rPr lang="ar-SA" dirty="0"/>
              <a:t>زيادة القدرة على اتخاذ القرارات السليمة بشان أهمية ممارسة النشاط الرياضي والتدريب. </a:t>
            </a:r>
          </a:p>
          <a:p>
            <a:endParaRPr lang="ar-SA" dirty="0"/>
          </a:p>
        </p:txBody>
      </p:sp>
    </p:spTree>
    <p:extLst>
      <p:ext uri="{BB962C8B-B14F-4D97-AF65-F5344CB8AC3E}">
        <p14:creationId xmlns:p14="http://schemas.microsoft.com/office/powerpoint/2010/main" val="210232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متطلبات تحقيق أهداف التربية البدنية </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استمتاع التلاميذ بالمشاركة الحركية (الجانب المحبب للصغار) حيث أن الغرض الرئيسي لبرنامج التربية البدنية هو اكتساب الخبرات من خلال التمتع بالحركة. </a:t>
            </a:r>
          </a:p>
          <a:p>
            <a:r>
              <a:rPr lang="ar-SA" dirty="0" smtClean="0"/>
              <a:t>تصميم برامج خاصة ضمن البرنامج العمم بحيث تساعد التلاميذ على التمتع بالمشاركة الحركية (مراعاة التباين بين الفراد ورفع الحرج).</a:t>
            </a:r>
          </a:p>
          <a:p>
            <a:r>
              <a:rPr lang="ar-SA" dirty="0" smtClean="0"/>
              <a:t>ان يقيم البرنامج المقترح من خلال تقدم درجات التلميذ ومدى الرغبة في الاشتراك الايجابي في النشاطات الحركية المكونة للبرنامج. </a:t>
            </a:r>
            <a:endParaRPr lang="ar-SA" dirty="0"/>
          </a:p>
        </p:txBody>
      </p:sp>
    </p:spTree>
    <p:extLst>
      <p:ext uri="{BB962C8B-B14F-4D97-AF65-F5344CB8AC3E}">
        <p14:creationId xmlns:p14="http://schemas.microsoft.com/office/powerpoint/2010/main" val="1562907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مفهوم أغراض التربية البدنية </a:t>
            </a:r>
            <a:endParaRPr lang="ar-SA" dirty="0"/>
          </a:p>
        </p:txBody>
      </p:sp>
      <p:sp>
        <p:nvSpPr>
          <p:cNvPr id="3" name="عنصر نائب للمحتوى 2"/>
          <p:cNvSpPr>
            <a:spLocks noGrp="1"/>
          </p:cNvSpPr>
          <p:nvPr>
            <p:ph idx="1"/>
          </p:nvPr>
        </p:nvSpPr>
        <p:spPr/>
        <p:txBody>
          <a:bodyPr>
            <a:normAutofit fontScale="85000" lnSpcReduction="10000"/>
          </a:bodyPr>
          <a:lstStyle/>
          <a:p>
            <a:pPr marL="0" indent="0">
              <a:buNone/>
            </a:pPr>
            <a:r>
              <a:rPr lang="ar-SA" dirty="0" smtClean="0"/>
              <a:t>الغرض من النشاطات التربية البدنية هنا تمثل أهداف فرعية قريبة المنال أو حصائل متوقعة يمكن ملاحظتها وقياسها ايضاً، لذا يجب ان تحقق من ممارسة برنامج النشاط البدني ما يلي:</a:t>
            </a:r>
          </a:p>
          <a:p>
            <a:pPr marL="514350" indent="-514350">
              <a:buFont typeface="+mj-lt"/>
              <a:buAutoNum type="arabicPeriod"/>
            </a:pPr>
            <a:r>
              <a:rPr lang="ar-SA" dirty="0" smtClean="0"/>
              <a:t>تحسين وتطوير مفهوم التلميذ عن حركة الجسم (كيف تعمل اجسامهم).</a:t>
            </a:r>
          </a:p>
          <a:p>
            <a:pPr marL="514350" indent="-514350">
              <a:buFont typeface="+mj-lt"/>
              <a:buAutoNum type="arabicPeriod"/>
            </a:pPr>
            <a:r>
              <a:rPr lang="ar-SA" dirty="0" smtClean="0"/>
              <a:t>اكتساب وامتلاك الحركات والمهارات الاساسية (الانتقالية – غير الانتقالية – مهارات المناولة )، والتي تستخدم في الرياضات المختلفة وتعد أساس تحقيق المستويات العالية.</a:t>
            </a:r>
          </a:p>
          <a:p>
            <a:pPr marL="514350" indent="-514350">
              <a:buFont typeface="+mj-lt"/>
              <a:buAutoNum type="arabicPeriod"/>
            </a:pPr>
            <a:r>
              <a:rPr lang="ar-SA" dirty="0" smtClean="0"/>
              <a:t>تحسين وتطوير مفهوم اللياقة البدنية وأهميتها وعلاقتها بالصحة وتقدير فيمتها والإصرار على الاحتفاظ معدل على من اللياقة اخلال حياته. </a:t>
            </a:r>
          </a:p>
          <a:p>
            <a:pPr marL="514350" indent="-514350">
              <a:buFont typeface="+mj-lt"/>
              <a:buAutoNum type="arabicPeriod"/>
            </a:pPr>
            <a:r>
              <a:rPr lang="ar-SA" dirty="0" smtClean="0"/>
              <a:t>تحسين وتطوير المهارات الاجتماعية والتذوق الجمالي والأداء والابتكاري في الانشطة الفردية والجماعية. </a:t>
            </a:r>
            <a:endParaRPr lang="ar-SA" dirty="0"/>
          </a:p>
        </p:txBody>
      </p:sp>
    </p:spTree>
    <p:extLst>
      <p:ext uri="{BB962C8B-B14F-4D97-AF65-F5344CB8AC3E}">
        <p14:creationId xmlns:p14="http://schemas.microsoft.com/office/powerpoint/2010/main" val="2838512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أهداف المحاضرة</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سوف يكون الطالب قادراً على :</a:t>
            </a:r>
          </a:p>
          <a:p>
            <a:r>
              <a:rPr lang="ar-SA" dirty="0" smtClean="0"/>
              <a:t>وصف علاقة التربية البدنية بالتربية العامة . </a:t>
            </a:r>
          </a:p>
          <a:p>
            <a:r>
              <a:rPr lang="ar-SA" dirty="0" smtClean="0"/>
              <a:t>تحديد مسؤوليات التربية البدنية في المدرسة.</a:t>
            </a:r>
          </a:p>
          <a:p>
            <a:r>
              <a:rPr lang="ar-SA" dirty="0" smtClean="0"/>
              <a:t>وصف سنوات تعليم التربية البدنية </a:t>
            </a:r>
          </a:p>
          <a:p>
            <a:r>
              <a:rPr lang="ar-SA" dirty="0" smtClean="0"/>
              <a:t>توضيح مفهوم أهداف التربية البدنية </a:t>
            </a:r>
          </a:p>
          <a:p>
            <a:r>
              <a:rPr lang="ar-SA" dirty="0" smtClean="0"/>
              <a:t>تحديد متطلبات تحقيق أهداف التربية البدنية. </a:t>
            </a:r>
          </a:p>
          <a:p>
            <a:r>
              <a:rPr lang="ar-SA" dirty="0" smtClean="0"/>
              <a:t>توضيح مفهوم أغراض التربية البدنية.</a:t>
            </a:r>
          </a:p>
          <a:p>
            <a:r>
              <a:rPr lang="ar-SA" dirty="0" smtClean="0"/>
              <a:t>تحديد ماهية مفاهيم أبعاد وجوانب الحركة.</a:t>
            </a:r>
            <a:endParaRPr lang="ar-SA" dirty="0"/>
          </a:p>
        </p:txBody>
      </p:sp>
    </p:spTree>
    <p:extLst>
      <p:ext uri="{BB962C8B-B14F-4D97-AF65-F5344CB8AC3E}">
        <p14:creationId xmlns:p14="http://schemas.microsoft.com/office/powerpoint/2010/main" val="31387265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التربية البدنية وأهمية دراسة حركة الإنسان</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تعتمد التربية البدنية بصفة أساسية على الخبرات والإدراك الحركي في تحقيق الأهداف المرجوة منها، وذلك من خلال التخطيط الدقيق لبرنامج نشاطات التربية البدنية. </a:t>
            </a:r>
          </a:p>
          <a:p>
            <a:r>
              <a:rPr lang="ar-SA" dirty="0" smtClean="0"/>
              <a:t>الحركة هي الحياة وكل ما يحدث من ظواهر في العالم يعتبر في الواقع نتيجة مباشرة للحركة مثل حركة النجوم والحيوانات والحشرات والانسان وخلال الاوساط البيئة المختلفة مثل الماء والهواء وعلى الرض وفي الفضاء ، حيث ن ا الحركة ملازمة للإنسان طوال وخلال حياته اليومية كويلة اتصال للفضاء متطلباته. </a:t>
            </a:r>
          </a:p>
        </p:txBody>
      </p:sp>
    </p:spTree>
    <p:extLst>
      <p:ext uri="{BB962C8B-B14F-4D97-AF65-F5344CB8AC3E}">
        <p14:creationId xmlns:p14="http://schemas.microsoft.com/office/powerpoint/2010/main" val="3350929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التربية البدنية وأهمية دراسة حركة الإنسان</a:t>
            </a:r>
          </a:p>
        </p:txBody>
      </p:sp>
      <p:sp>
        <p:nvSpPr>
          <p:cNvPr id="3" name="عنصر نائب للمحتوى 2"/>
          <p:cNvSpPr>
            <a:spLocks noGrp="1"/>
          </p:cNvSpPr>
          <p:nvPr>
            <p:ph idx="1"/>
          </p:nvPr>
        </p:nvSpPr>
        <p:spPr/>
        <p:txBody>
          <a:bodyPr/>
          <a:lstStyle/>
          <a:p>
            <a:r>
              <a:rPr lang="ar-SA" dirty="0"/>
              <a:t>الحركة عبارة عن فعل أو عمل في ظاهرها المحسوس أو المشاهد ، والمهم أنها تحدث نتيجة التكامل الناشئ عن الربط بين أعضاء الجسم المختلفة في إطار عام وفق زمان ومكان محددين. </a:t>
            </a:r>
          </a:p>
          <a:p>
            <a:r>
              <a:rPr lang="ar-SA" dirty="0"/>
              <a:t>الحركة طريقة أساسية للتعبير عن التفكير والمشاعر والتخلص من القلق والتوتر وهي بذلك تساعد التلاميذ الصغار والكبار على موجهة العالم وإدراك ما حوله. </a:t>
            </a:r>
          </a:p>
          <a:p>
            <a:endParaRPr lang="ar-SA" dirty="0"/>
          </a:p>
        </p:txBody>
      </p:sp>
    </p:spTree>
    <p:extLst>
      <p:ext uri="{BB962C8B-B14F-4D97-AF65-F5344CB8AC3E}">
        <p14:creationId xmlns:p14="http://schemas.microsoft.com/office/powerpoint/2010/main" val="37577434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ماهية مفاهيم أبعاد وجوانب الحركة</a:t>
            </a:r>
            <a:endParaRPr lang="ar-SA" dirty="0"/>
          </a:p>
        </p:txBody>
      </p:sp>
      <p:sp>
        <p:nvSpPr>
          <p:cNvPr id="3" name="عنصر نائب للمحتوى 2"/>
          <p:cNvSpPr>
            <a:spLocks noGrp="1"/>
          </p:cNvSpPr>
          <p:nvPr>
            <p:ph idx="1"/>
          </p:nvPr>
        </p:nvSpPr>
        <p:spPr/>
        <p:txBody>
          <a:bodyPr/>
          <a:lstStyle/>
          <a:p>
            <a:r>
              <a:rPr lang="ar-SA" dirty="0" smtClean="0"/>
              <a:t>الهدف من التربية من خلال الحركة هو تحسين الوعي والإدراك الشخصي لقدرات الجسم البدنية والوظيفية والمعرفية ... . </a:t>
            </a:r>
          </a:p>
          <a:p>
            <a:r>
              <a:rPr lang="ar-SA" dirty="0" smtClean="0"/>
              <a:t>معرفة المدرس بالمفاهيم المرتبطة بالحركة سوف يزيد من كفاءة عمله ومن قيمة النشاط الحركي. </a:t>
            </a:r>
            <a:endParaRPr lang="ar-SA" dirty="0"/>
          </a:p>
        </p:txBody>
      </p:sp>
    </p:spTree>
    <p:extLst>
      <p:ext uri="{BB962C8B-B14F-4D97-AF65-F5344CB8AC3E}">
        <p14:creationId xmlns:p14="http://schemas.microsoft.com/office/powerpoint/2010/main" val="3120381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المفاهيم الحركية </a:t>
            </a:r>
            <a:endParaRPr lang="ar-SA" dirty="0"/>
          </a:p>
        </p:txBody>
      </p:sp>
      <p:sp>
        <p:nvSpPr>
          <p:cNvPr id="3" name="عنصر نائب للمحتوى 2"/>
          <p:cNvSpPr>
            <a:spLocks noGrp="1"/>
          </p:cNvSpPr>
          <p:nvPr>
            <p:ph idx="1"/>
          </p:nvPr>
        </p:nvSpPr>
        <p:spPr/>
        <p:txBody>
          <a:bodyPr/>
          <a:lstStyle/>
          <a:p>
            <a:pPr marL="0" indent="0">
              <a:buNone/>
            </a:pPr>
            <a:r>
              <a:rPr lang="ar-SA" b="1" dirty="0" smtClean="0"/>
              <a:t>أولاً: الوعي بالجسم (الإدراك الجسمي). </a:t>
            </a:r>
          </a:p>
          <a:p>
            <a:r>
              <a:rPr lang="ar-SA" dirty="0" smtClean="0"/>
              <a:t>يتضمن المعرفة حول أجزاء الجسم وحركات المفاصل والعلاقة الوثيقة بين حركات هذه الاجزاء ، واستخدام أجزاء الجسم في النقل الحركي أن يتضمن الإجابة عن – ما الذي يستطيع التلميذ عمله في مواقف اللعب والتعلم المختلفة والمتنوعة . </a:t>
            </a:r>
            <a:endParaRPr lang="ar-SA" dirty="0"/>
          </a:p>
        </p:txBody>
      </p:sp>
    </p:spTree>
    <p:extLst>
      <p:ext uri="{BB962C8B-B14F-4D97-AF65-F5344CB8AC3E}">
        <p14:creationId xmlns:p14="http://schemas.microsoft.com/office/powerpoint/2010/main" val="22707006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المفاهيم الحركية </a:t>
            </a:r>
          </a:p>
        </p:txBody>
      </p:sp>
      <p:sp>
        <p:nvSpPr>
          <p:cNvPr id="3" name="عنصر نائب للمحتوى 2"/>
          <p:cNvSpPr>
            <a:spLocks noGrp="1"/>
          </p:cNvSpPr>
          <p:nvPr>
            <p:ph idx="1"/>
          </p:nvPr>
        </p:nvSpPr>
        <p:spPr/>
        <p:txBody>
          <a:bodyPr>
            <a:normAutofit fontScale="85000" lnSpcReduction="20000"/>
          </a:bodyPr>
          <a:lstStyle/>
          <a:p>
            <a:pPr marL="0" indent="0">
              <a:buNone/>
            </a:pPr>
            <a:r>
              <a:rPr lang="ar-SA" b="1" dirty="0" smtClean="0"/>
              <a:t>ثانياً: الوعي الفراغي ( الإدراك المكاني)</a:t>
            </a:r>
          </a:p>
          <a:p>
            <a:r>
              <a:rPr lang="ar-SA" dirty="0" smtClean="0"/>
              <a:t>وتتضمن المعرفة بإدراك الفرغ الذي تتم فيه الحركة من خلال الاجابة على – أين يتحرك الجسم ؟</a:t>
            </a:r>
          </a:p>
          <a:p>
            <a:pPr marL="0" indent="0">
              <a:buNone/>
            </a:pPr>
            <a:r>
              <a:rPr lang="ar-SA" b="1" dirty="0" smtClean="0"/>
              <a:t>ثالثاً: استخدام المساحات المتاحة والاستفادة منها . </a:t>
            </a:r>
            <a:endParaRPr lang="ar-SA" b="1" dirty="0"/>
          </a:p>
          <a:p>
            <a:r>
              <a:rPr lang="ar-SA" dirty="0" smtClean="0"/>
              <a:t>ويكون بأداء حركات متنوعة وفي اتجاهات مختلفة ، وهذا يعنى إدارة المساحات الفراغية التي تحرك خلالها التلميذ أو مجموع من التلاميذ ، وإدراك المساحة الكلية التي يجب أن يتحرك فيها التلميذ سوف يؤثر بلا شك في إمكانية التنفيذ ودرجات الاداء ويزيد من كفاءة التحرك في مختلف الاتجاهات. </a:t>
            </a:r>
          </a:p>
          <a:p>
            <a:r>
              <a:rPr lang="ar-SA" dirty="0" smtClean="0"/>
              <a:t>تتم هذه الحركات في مستويات مختلفة سواء كان حركة الجسم أو الداء (الكرة) ، وكذا المسار الذي يتحرك أ ينتقل فيه التلميذ أو الأداة من مكان لآخر. </a:t>
            </a:r>
            <a:endParaRPr lang="ar-SA" dirty="0"/>
          </a:p>
        </p:txBody>
      </p:sp>
    </p:spTree>
    <p:extLst>
      <p:ext uri="{BB962C8B-B14F-4D97-AF65-F5344CB8AC3E}">
        <p14:creationId xmlns:p14="http://schemas.microsoft.com/office/powerpoint/2010/main" val="388593402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المفاهيم الحركية </a:t>
            </a:r>
          </a:p>
        </p:txBody>
      </p:sp>
      <p:sp>
        <p:nvSpPr>
          <p:cNvPr id="3" name="عنصر نائب للمحتوى 2"/>
          <p:cNvSpPr>
            <a:spLocks noGrp="1"/>
          </p:cNvSpPr>
          <p:nvPr>
            <p:ph idx="1"/>
          </p:nvPr>
        </p:nvSpPr>
        <p:spPr/>
        <p:txBody>
          <a:bodyPr>
            <a:normAutofit lnSpcReduction="10000"/>
          </a:bodyPr>
          <a:lstStyle/>
          <a:p>
            <a:r>
              <a:rPr lang="ar-SA" dirty="0" smtClean="0"/>
              <a:t>رابعاً: صفات الحركة . </a:t>
            </a:r>
          </a:p>
          <a:p>
            <a:r>
              <a:rPr lang="ar-SA" dirty="0" smtClean="0"/>
              <a:t>المعرفة بمستوى كل من الجهد أي القوة المناسبة للأداء الحركي والزمن وهي يعنى معدل سرعة أداء المهارة خلال الفراغ المكاني وأخيرا الانسيابية وهي تعنى المعرفة بتسلسل وتناسق واقتصادية الاداء في المكان والوقت والمتاح. </a:t>
            </a:r>
          </a:p>
          <a:p>
            <a:r>
              <a:rPr lang="ar-SA" dirty="0" smtClean="0"/>
              <a:t>خامساً: العلاقة مع الافراد والادوات </a:t>
            </a:r>
          </a:p>
          <a:p>
            <a:r>
              <a:rPr lang="ar-SA" dirty="0" smtClean="0"/>
              <a:t>المعرفة في كيفية تعامل التلميذ مع الزملاء وانسجامه معهم كما في الألعاب الجماعية ، وكذا كيف يتعامل مع الأدوات والأجهزة وتمييز بينها. </a:t>
            </a:r>
            <a:endParaRPr lang="ar-SA" dirty="0"/>
          </a:p>
        </p:txBody>
      </p:sp>
    </p:spTree>
    <p:extLst>
      <p:ext uri="{BB962C8B-B14F-4D97-AF65-F5344CB8AC3E}">
        <p14:creationId xmlns:p14="http://schemas.microsoft.com/office/powerpoint/2010/main" val="2631132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جوانب الحركة </a:t>
            </a:r>
            <a:endParaRPr lang="ar-SA" dirty="0"/>
          </a:p>
        </p:txBody>
      </p:sp>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61728" y="1600200"/>
            <a:ext cx="8083861" cy="4997152"/>
          </a:xfrm>
        </p:spPr>
      </p:pic>
    </p:spTree>
    <p:extLst>
      <p:ext uri="{BB962C8B-B14F-4D97-AF65-F5344CB8AC3E}">
        <p14:creationId xmlns:p14="http://schemas.microsoft.com/office/powerpoint/2010/main" val="25947850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المهارات الحركية الاساسية </a:t>
            </a:r>
            <a:endParaRPr lang="ar-SA" dirty="0"/>
          </a:p>
        </p:txBody>
      </p:sp>
      <p:sp>
        <p:nvSpPr>
          <p:cNvPr id="3" name="عنصر نائب للمحتوى 2"/>
          <p:cNvSpPr>
            <a:spLocks noGrp="1"/>
          </p:cNvSpPr>
          <p:nvPr>
            <p:ph idx="1"/>
          </p:nvPr>
        </p:nvSpPr>
        <p:spPr/>
        <p:txBody>
          <a:bodyPr/>
          <a:lstStyle/>
          <a:p>
            <a:pPr marL="0" indent="0">
              <a:buNone/>
            </a:pPr>
            <a:r>
              <a:rPr lang="ar-SA" dirty="0" smtClean="0"/>
              <a:t>التعرف على المهارات الاساسية أمرا يستوجب الاهتمام للعمل في مجال التربية البدنية ، حيث عن الارتقاء بوظائف الجهاز الحركي يكون من خلال تطوير هذه المهارات ، واكساب أشكال وتراكيب متخلفة منها أحد المسؤوليات الملقاة على عاتق التربية البدنية في جميع المراحل التعليمية بصفة عامة وفي الصفوف الدراسية الأولية بصفة خاصة. </a:t>
            </a:r>
            <a:endParaRPr lang="ar-SA" dirty="0"/>
          </a:p>
        </p:txBody>
      </p:sp>
    </p:spTree>
    <p:extLst>
      <p:ext uri="{BB962C8B-B14F-4D97-AF65-F5344CB8AC3E}">
        <p14:creationId xmlns:p14="http://schemas.microsoft.com/office/powerpoint/2010/main" val="39500335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أنواع المهارات الحركية الاساسية </a:t>
            </a:r>
            <a:endParaRPr lang="ar-SA" dirty="0"/>
          </a:p>
        </p:txBody>
      </p:sp>
      <p:sp>
        <p:nvSpPr>
          <p:cNvPr id="3" name="عنصر نائب للمحتوى 2"/>
          <p:cNvSpPr>
            <a:spLocks noGrp="1"/>
          </p:cNvSpPr>
          <p:nvPr>
            <p:ph idx="1"/>
          </p:nvPr>
        </p:nvSpPr>
        <p:spPr/>
        <p:txBody>
          <a:bodyPr>
            <a:normAutofit lnSpcReduction="10000"/>
          </a:bodyPr>
          <a:lstStyle/>
          <a:p>
            <a:pPr marL="0" indent="0">
              <a:buNone/>
            </a:pPr>
            <a:r>
              <a:rPr lang="ar-SA" b="1" dirty="0" smtClean="0"/>
              <a:t>أولا: المهارات الانتقالية . </a:t>
            </a:r>
          </a:p>
          <a:p>
            <a:r>
              <a:rPr lang="ar-SA" dirty="0" smtClean="0"/>
              <a:t>تتمثل هذه المهارات في </a:t>
            </a:r>
            <a:r>
              <a:rPr lang="ar-SA" dirty="0" err="1" smtClean="0"/>
              <a:t>الاداءات</a:t>
            </a:r>
            <a:r>
              <a:rPr lang="ar-SA" dirty="0" smtClean="0"/>
              <a:t> الحركية التي تحرك الجسم من مكان لآخر وفي أي اتجاه وتتضمن : الجري والمشي والجدل واوثب والتزحلق والقفز وذلك في مستويات متعددة وبسرعات متنوعة. </a:t>
            </a:r>
          </a:p>
          <a:p>
            <a:pPr marL="0" indent="0">
              <a:buNone/>
            </a:pPr>
            <a:r>
              <a:rPr lang="ar-SA" b="1" dirty="0" smtClean="0"/>
              <a:t>ثانياً: المهارات غير الانتقالية . </a:t>
            </a:r>
          </a:p>
          <a:p>
            <a:r>
              <a:rPr lang="ar-SA" dirty="0" smtClean="0"/>
              <a:t>وتتمثل في المهرات التي يقوم بادئاها التلميذ دون التحرك من مكان لآخر وتتضمن حركات: المد والدفع والشد والدوران والمرجحات والثني واللف. </a:t>
            </a:r>
            <a:endParaRPr lang="ar-SA" dirty="0"/>
          </a:p>
        </p:txBody>
      </p:sp>
    </p:spTree>
    <p:extLst>
      <p:ext uri="{BB962C8B-B14F-4D97-AF65-F5344CB8AC3E}">
        <p14:creationId xmlns:p14="http://schemas.microsoft.com/office/powerpoint/2010/main" val="157676486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a:t>أنواع المهارات الحركية الاساسية </a:t>
            </a:r>
          </a:p>
        </p:txBody>
      </p:sp>
      <p:sp>
        <p:nvSpPr>
          <p:cNvPr id="3" name="عنصر نائب للمحتوى 2"/>
          <p:cNvSpPr>
            <a:spLocks noGrp="1"/>
          </p:cNvSpPr>
          <p:nvPr>
            <p:ph idx="1"/>
          </p:nvPr>
        </p:nvSpPr>
        <p:spPr/>
        <p:txBody>
          <a:bodyPr/>
          <a:lstStyle/>
          <a:p>
            <a:r>
              <a:rPr lang="ar-SA" dirty="0" smtClean="0"/>
              <a:t>ثالثاً: مهارات المعالجة والتناول </a:t>
            </a:r>
          </a:p>
          <a:p>
            <a:r>
              <a:rPr lang="ar-SA" dirty="0" smtClean="0"/>
              <a:t>وتتمثل في </a:t>
            </a:r>
            <a:r>
              <a:rPr lang="ar-SA" dirty="0" err="1" smtClean="0"/>
              <a:t>الأداءات</a:t>
            </a:r>
            <a:r>
              <a:rPr lang="ar-SA" dirty="0" smtClean="0"/>
              <a:t> الحركية التي تتطلب معالجة المواقف وتناولها بأجزاء الجسم (الأطراف ) وقد ينتقل فيها الجسم من مكان لآخر أو مثل مهارات الأنشطة الرياضية المختلفة سواء كانت فردية أو جماعية مثل: ركل الكرة – تمرير الكرة – استقبال الكرة </a:t>
            </a:r>
            <a:endParaRPr lang="ar-SA" dirty="0"/>
          </a:p>
        </p:txBody>
      </p:sp>
    </p:spTree>
    <p:extLst>
      <p:ext uri="{BB962C8B-B14F-4D97-AF65-F5344CB8AC3E}">
        <p14:creationId xmlns:p14="http://schemas.microsoft.com/office/powerpoint/2010/main" val="3833675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التربية والتربية البدنية في المدرسة</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تمثل التربية البدنية جزءاً مهما ضمن مكونات المناهج والبرامج الدراسية واليت تستهدف جميعها مساعدة التلاميذ على التنمية الشاملة والمتزنة وتعديل السلوك في مختلف الجوانب العقلية والبدنية والاجتماعية والنفسية. </a:t>
            </a:r>
          </a:p>
          <a:p>
            <a:r>
              <a:rPr lang="ar-SA" dirty="0" smtClean="0"/>
              <a:t>تتعامل التربية مع المتعلم كوحدة واحدة متكاملة للجسم والروح معاً، وتهدف إلى إعداده للحياة بما يتلاءم مع متطلبات العصر الحديث واتجاهاته الحضارية بما لا يتعارض مع القيم الدينية. </a:t>
            </a:r>
          </a:p>
          <a:p>
            <a:r>
              <a:rPr lang="ar-SA" dirty="0"/>
              <a:t>تعد التربية البدنية أحد مجالات التربية الفعالة والمفضلة لإبراز المهارات الرياضية والقدرات الحركية ودراسة حركة الإنسان، وتوفر فرص النمو النفسي والاجتماعي والعقلي.</a:t>
            </a:r>
          </a:p>
          <a:p>
            <a:endParaRPr lang="ar-SA" dirty="0" smtClean="0"/>
          </a:p>
        </p:txBody>
      </p:sp>
    </p:spTree>
    <p:extLst>
      <p:ext uri="{BB962C8B-B14F-4D97-AF65-F5344CB8AC3E}">
        <p14:creationId xmlns:p14="http://schemas.microsoft.com/office/powerpoint/2010/main" val="166564614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المراجع </a:t>
            </a:r>
            <a:endParaRPr lang="ar-SA" dirty="0"/>
          </a:p>
        </p:txBody>
      </p:sp>
      <p:sp>
        <p:nvSpPr>
          <p:cNvPr id="3" name="عنصر نائب للمحتوى 2"/>
          <p:cNvSpPr>
            <a:spLocks noGrp="1"/>
          </p:cNvSpPr>
          <p:nvPr>
            <p:ph idx="1"/>
          </p:nvPr>
        </p:nvSpPr>
        <p:spPr/>
        <p:txBody>
          <a:bodyPr/>
          <a:lstStyle/>
          <a:p>
            <a:r>
              <a:rPr lang="ar-SA" dirty="0" err="1" smtClean="0"/>
              <a:t>البساطي</a:t>
            </a:r>
            <a:r>
              <a:rPr lang="ar-SA" dirty="0" smtClean="0"/>
              <a:t>، امر الله (2009) التدريس في التربية البدنية والرياضية ، </a:t>
            </a:r>
            <a:r>
              <a:rPr lang="ar-SA" smtClean="0"/>
              <a:t>الفصل الأول (1-14). </a:t>
            </a:r>
            <a:endParaRPr lang="ar-SA"/>
          </a:p>
        </p:txBody>
      </p:sp>
    </p:spTree>
    <p:extLst>
      <p:ext uri="{BB962C8B-B14F-4D97-AF65-F5344CB8AC3E}">
        <p14:creationId xmlns:p14="http://schemas.microsoft.com/office/powerpoint/2010/main" val="2337601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إسهامات التربية البدنية في تحقيق أهداف التربية العامة</a:t>
            </a:r>
            <a:endParaRPr lang="ar-SA" dirty="0"/>
          </a:p>
        </p:txBody>
      </p:sp>
      <p:sp>
        <p:nvSpPr>
          <p:cNvPr id="3" name="عنصر نائب للمحتوى 2"/>
          <p:cNvSpPr>
            <a:spLocks noGrp="1"/>
          </p:cNvSpPr>
          <p:nvPr>
            <p:ph idx="1"/>
          </p:nvPr>
        </p:nvSpPr>
        <p:spPr/>
        <p:txBody>
          <a:bodyPr>
            <a:normAutofit fontScale="92500" lnSpcReduction="10000"/>
          </a:bodyPr>
          <a:lstStyle/>
          <a:p>
            <a:r>
              <a:rPr lang="ar-SA" dirty="0" smtClean="0"/>
              <a:t>تشترك </a:t>
            </a:r>
            <a:r>
              <a:rPr lang="ar-SA" dirty="0"/>
              <a:t>التربية البدنية مع التربية العامة في تحقيق أهدافها من </a:t>
            </a:r>
            <a:r>
              <a:rPr lang="ar-SA" dirty="0" smtClean="0"/>
              <a:t>خلال ستة عناصر رئيسة:</a:t>
            </a:r>
          </a:p>
          <a:p>
            <a:r>
              <a:rPr lang="ar-SA" dirty="0" smtClean="0"/>
              <a:t>مساعدة التلاميذ الصغار على تحقيق مجموعة أهداف عملياً وبشكل واقعي مع عدم إهمال قدراتهم ، وتشجيع جميع التلاميذ على إنجاز وزيادة قدراتهم على تقويم أنفسهم . </a:t>
            </a:r>
          </a:p>
          <a:p>
            <a:r>
              <a:rPr lang="ar-SA" dirty="0" smtClean="0"/>
              <a:t> تجهيز مواقف وفقاً لحاجات الصغار الضرورية بمستويات متنوعة تسمح بالتطور </a:t>
            </a:r>
            <a:r>
              <a:rPr lang="ar-SA" dirty="0" err="1" smtClean="0"/>
              <a:t>المهاري</a:t>
            </a:r>
            <a:r>
              <a:rPr lang="ar-SA" dirty="0" smtClean="0"/>
              <a:t> والاجتماعي ن خلال تسلسل متدرج الصعوبة لمجموعة من الواجبات تسمح بالتحدي للقدرات. </a:t>
            </a:r>
          </a:p>
          <a:p>
            <a:r>
              <a:rPr lang="ar-SA" dirty="0" smtClean="0"/>
              <a:t>تطوير الإدراك المعرفي وتنوع المهرات والمعلومات من أجل التأسيس الجيد للمستقل التعليمي وتحقيق الذات. </a:t>
            </a:r>
          </a:p>
          <a:p>
            <a:endParaRPr lang="ar-SA" dirty="0"/>
          </a:p>
          <a:p>
            <a:endParaRPr lang="ar-SA" dirty="0"/>
          </a:p>
        </p:txBody>
      </p:sp>
    </p:spTree>
    <p:extLst>
      <p:ext uri="{BB962C8B-B14F-4D97-AF65-F5344CB8AC3E}">
        <p14:creationId xmlns:p14="http://schemas.microsoft.com/office/powerpoint/2010/main" val="887032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إسهامات التربية البدنية في تحقيق أهداف التربية العامة</a:t>
            </a:r>
          </a:p>
        </p:txBody>
      </p:sp>
      <p:sp>
        <p:nvSpPr>
          <p:cNvPr id="3" name="عنصر نائب للمحتوى 2"/>
          <p:cNvSpPr>
            <a:spLocks noGrp="1"/>
          </p:cNvSpPr>
          <p:nvPr>
            <p:ph idx="1"/>
          </p:nvPr>
        </p:nvSpPr>
        <p:spPr/>
        <p:txBody>
          <a:bodyPr>
            <a:normAutofit fontScale="92500"/>
          </a:bodyPr>
          <a:lstStyle/>
          <a:p>
            <a:r>
              <a:rPr lang="ar-SA" dirty="0"/>
              <a:t>تشجيع التلميذ على التفكير الناقد والاستنباط الإبداعي من خلال استدام أسلوب حل المشكلات والتحليل والبحث عن الحلول المختلفة والاستكشاف في بيئة التعلم . </a:t>
            </a:r>
          </a:p>
          <a:p>
            <a:r>
              <a:rPr lang="ar-SA" dirty="0"/>
              <a:t>تشجيع التلميذ على التعلم وحثه على الانتماء والوطنية وإداده لمواجهة الحياة في المجتمع والعالم. </a:t>
            </a:r>
          </a:p>
          <a:p>
            <a:r>
              <a:rPr lang="ar-SA" dirty="0"/>
              <a:t>تعليم الديمقراطية من الصغر ووضعها هدف يجب تحقيقه من خلال العمل الجماعي والمشترك أثناء تطوير المهارات وألعاب الحركة المختلفة مع احترام الخصوصية والاستماع للآخرين وتقديم المساعدة لهم ، وتطوير مهارات الاتصال بالقدر المناسب. </a:t>
            </a:r>
          </a:p>
          <a:p>
            <a:endParaRPr lang="ar-SA" dirty="0"/>
          </a:p>
        </p:txBody>
      </p:sp>
    </p:spTree>
    <p:extLst>
      <p:ext uri="{BB962C8B-B14F-4D97-AF65-F5344CB8AC3E}">
        <p14:creationId xmlns:p14="http://schemas.microsoft.com/office/powerpoint/2010/main" val="247173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التربية البدنية في المدرسة</a:t>
            </a:r>
            <a:endParaRPr lang="ar-SA" dirty="0"/>
          </a:p>
        </p:txBody>
      </p:sp>
      <p:sp>
        <p:nvSpPr>
          <p:cNvPr id="3" name="عنصر نائب للمحتوى 2"/>
          <p:cNvSpPr>
            <a:spLocks noGrp="1"/>
          </p:cNvSpPr>
          <p:nvPr>
            <p:ph idx="1"/>
          </p:nvPr>
        </p:nvSpPr>
        <p:spPr/>
        <p:txBody>
          <a:bodyPr/>
          <a:lstStyle/>
          <a:p>
            <a:r>
              <a:rPr lang="ar-SA" dirty="0" smtClean="0"/>
              <a:t>تعد أنشطة التربية البدنية في المدرسة أحد أوجه مجالات التعلم التي تتضمنها الخطط التعليمية لتحقيق الأهداف التربوية المرسومة، </a:t>
            </a:r>
          </a:p>
          <a:p>
            <a:r>
              <a:rPr lang="ar-SA" dirty="0" smtClean="0"/>
              <a:t>يتم تصميم برامجها لتطوير المهارات والقدارة الحركية والمعرفية من خلال مخطط دقيق ومتسلسل لمجموعة من الخبرات المتنوعة وبمستويات مختلفة ومتدرجة الصعوبة. </a:t>
            </a:r>
          </a:p>
          <a:p>
            <a:r>
              <a:rPr lang="ar-SA" dirty="0" smtClean="0"/>
              <a:t>يطلق على هذا المخطط اسماء عدة منها دليل الأنشطة أو منهاج التربية البدنية أو دليل المعلم في التربية البدنية. </a:t>
            </a:r>
            <a:endParaRPr lang="ar-SA" dirty="0"/>
          </a:p>
        </p:txBody>
      </p:sp>
    </p:spTree>
    <p:extLst>
      <p:ext uri="{BB962C8B-B14F-4D97-AF65-F5344CB8AC3E}">
        <p14:creationId xmlns:p14="http://schemas.microsoft.com/office/powerpoint/2010/main" val="2600281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r>
              <a:rPr lang="ar-SA" dirty="0" smtClean="0"/>
              <a:t>يحدد دليل التربية البدنية مكانة التربية البدنية والأهداف والأغراض التي يجب تحقيقها وتوفيرها في بيئة التعليم. </a:t>
            </a:r>
          </a:p>
          <a:p>
            <a:r>
              <a:rPr lang="ar-SA" dirty="0" smtClean="0"/>
              <a:t>ممارسة النشاط لاكتساب الخبرات لا يقتصر على حصة الفصل فقط بل يمكن ان يتحقق من خلال الممارسة في أماكن متعددة مثل الصالات والغرف متعددة الأغراض والملاعب المعدة لذلك والأماكن الخالية للعب والترويح. </a:t>
            </a:r>
            <a:endParaRPr lang="ar-SA" dirty="0"/>
          </a:p>
        </p:txBody>
      </p:sp>
    </p:spTree>
    <p:extLst>
      <p:ext uri="{BB962C8B-B14F-4D97-AF65-F5344CB8AC3E}">
        <p14:creationId xmlns:p14="http://schemas.microsoft.com/office/powerpoint/2010/main" val="3587359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smtClean="0"/>
              <a:t>مسؤوليات التربية البدنية في المدرسة كشخصية اعتبارية </a:t>
            </a:r>
            <a:endParaRPr lang="ar-SA" dirty="0"/>
          </a:p>
        </p:txBody>
      </p:sp>
      <p:sp>
        <p:nvSpPr>
          <p:cNvPr id="3" name="عنصر نائب للمحتوى 2"/>
          <p:cNvSpPr>
            <a:spLocks noGrp="1"/>
          </p:cNvSpPr>
          <p:nvPr>
            <p:ph idx="1"/>
          </p:nvPr>
        </p:nvSpPr>
        <p:spPr/>
        <p:txBody>
          <a:bodyPr>
            <a:normAutofit fontScale="85000" lnSpcReduction="20000"/>
          </a:bodyPr>
          <a:lstStyle/>
          <a:p>
            <a:r>
              <a:rPr lang="ar-SA" dirty="0" smtClean="0"/>
              <a:t>يمكن تلخيص هذه المسؤوليات في أربعة جوانب رئيسة متضمنة عشرة عناصر يختص كل جانب من هذه الجوانب بمجموعة منها وهي كالتالي</a:t>
            </a:r>
            <a:r>
              <a:rPr lang="ar-SA" dirty="0" smtClean="0"/>
              <a:t>:</a:t>
            </a:r>
          </a:p>
          <a:p>
            <a:endParaRPr lang="ar-SA" dirty="0" smtClean="0"/>
          </a:p>
          <a:p>
            <a:pPr marL="0" indent="0">
              <a:buNone/>
            </a:pPr>
            <a:r>
              <a:rPr lang="ar-SA" b="1" dirty="0" smtClean="0"/>
              <a:t>أولاً: مسؤولية تعليم المهارات الحركية الضرورية لإنجاز مختلف الأنشطة الحركية، وهنا يجب ان يتحقق ما يلي:</a:t>
            </a:r>
          </a:p>
          <a:p>
            <a:r>
              <a:rPr lang="ar-SA" dirty="0" smtClean="0"/>
              <a:t>الارتقاء بالإدراك الزمني للجسم وأجزائه ، والاحساس بالفراغ ، وإدراك أبعاده. </a:t>
            </a:r>
          </a:p>
          <a:p>
            <a:r>
              <a:rPr lang="ar-SA" dirty="0" smtClean="0"/>
              <a:t>الارتقاء بالجهاز الحركي – تطوير المهرات الأساسية والرياضية .</a:t>
            </a:r>
          </a:p>
          <a:p>
            <a:r>
              <a:rPr lang="ar-SA" dirty="0" smtClean="0"/>
              <a:t>الارتقاء بتركيب المهارات الأساسية والرياضية – المهارات الانتقالية وغير الانتقالية والمعالجة والتعامل في شكل حركات جمباز ومهارات الألعاب الجماعية أو الرياضات الفردية المختلفة. </a:t>
            </a:r>
            <a:endParaRPr lang="ar-SA" dirty="0"/>
          </a:p>
        </p:txBody>
      </p:sp>
    </p:spTree>
    <p:extLst>
      <p:ext uri="{BB962C8B-B14F-4D97-AF65-F5344CB8AC3E}">
        <p14:creationId xmlns:p14="http://schemas.microsoft.com/office/powerpoint/2010/main" val="9819460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dirty="0"/>
              <a:t>مسؤوليات التربية البدنية في المدرسة كشخصية اعتبارية </a:t>
            </a:r>
          </a:p>
        </p:txBody>
      </p:sp>
      <p:sp>
        <p:nvSpPr>
          <p:cNvPr id="3" name="عنصر نائب للمحتوى 2"/>
          <p:cNvSpPr>
            <a:spLocks noGrp="1"/>
          </p:cNvSpPr>
          <p:nvPr>
            <p:ph idx="1"/>
          </p:nvPr>
        </p:nvSpPr>
        <p:spPr/>
        <p:txBody>
          <a:bodyPr>
            <a:normAutofit/>
          </a:bodyPr>
          <a:lstStyle/>
          <a:p>
            <a:pPr marL="0" indent="0">
              <a:buNone/>
            </a:pPr>
            <a:r>
              <a:rPr lang="ar-SA" b="1" dirty="0" smtClean="0"/>
              <a:t>ثانياً: مسؤولية اكتساب اللياقة وتطويرها من خلال النشاط البدني. </a:t>
            </a:r>
            <a:endParaRPr lang="ar-SA" b="1" dirty="0" smtClean="0"/>
          </a:p>
          <a:p>
            <a:r>
              <a:rPr lang="ar-SA" dirty="0" smtClean="0"/>
              <a:t>الاستفادة المتدرجة من تسلسل النشاط الحركي التنوع لبناء وتطوير مستوى اللياقة البدنية من خلال أداء التمرينات وأنشطة اللعاب الحركة في ضوء أسس وقواعد التدريب. </a:t>
            </a:r>
          </a:p>
        </p:txBody>
      </p:sp>
    </p:spTree>
    <p:extLst>
      <p:ext uri="{BB962C8B-B14F-4D97-AF65-F5344CB8AC3E}">
        <p14:creationId xmlns:p14="http://schemas.microsoft.com/office/powerpoint/2010/main" val="2033983546"/>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TotalTime>
  <Words>1920</Words>
  <Application>Microsoft Office PowerPoint</Application>
  <PresentationFormat>عرض على الشاشة (3:4)‏</PresentationFormat>
  <Paragraphs>126</Paragraphs>
  <Slides>30</Slides>
  <Notes>0</Notes>
  <HiddenSlides>0</HiddenSlides>
  <MMClips>0</MMClips>
  <ScaleCrop>false</ScaleCrop>
  <HeadingPairs>
    <vt:vector size="4" baseType="variant">
      <vt:variant>
        <vt:lpstr>نسق</vt:lpstr>
      </vt:variant>
      <vt:variant>
        <vt:i4>1</vt:i4>
      </vt:variant>
      <vt:variant>
        <vt:lpstr>عناوين الشرائح</vt:lpstr>
      </vt:variant>
      <vt:variant>
        <vt:i4>30</vt:i4>
      </vt:variant>
    </vt:vector>
  </HeadingPairs>
  <TitlesOfParts>
    <vt:vector size="31" baseType="lpstr">
      <vt:lpstr>سمة Office</vt:lpstr>
      <vt:lpstr>مضمون التربية البدنية وأهدافها في المدرسة ومسئوليتها </vt:lpstr>
      <vt:lpstr>أهداف المحاضرة</vt:lpstr>
      <vt:lpstr>التربية والتربية البدنية في المدرسة</vt:lpstr>
      <vt:lpstr>إسهامات التربية البدنية في تحقيق أهداف التربية العامة</vt:lpstr>
      <vt:lpstr>إسهامات التربية البدنية في تحقيق أهداف التربية العامة</vt:lpstr>
      <vt:lpstr>التربية البدنية في المدرسة</vt:lpstr>
      <vt:lpstr>عرض تقديمي في PowerPoint</vt:lpstr>
      <vt:lpstr>مسؤوليات التربية البدنية في المدرسة كشخصية اعتبارية </vt:lpstr>
      <vt:lpstr>مسؤوليات التربية البدنية في المدرسة كشخصية اعتبارية </vt:lpstr>
      <vt:lpstr>مسؤوليات التربية البدنية في المدرسة كشخصية اعتبارية </vt:lpstr>
      <vt:lpstr>مسؤوليات التربية البدنية في المدرسة كشخصية اعتبارية </vt:lpstr>
      <vt:lpstr>تعليم التربية البدنية في المدرسة </vt:lpstr>
      <vt:lpstr>تعليم التربية البدنية في المدرسة </vt:lpstr>
      <vt:lpstr>الخصائص المعرفية للمدرس</vt:lpstr>
      <vt:lpstr>مفهوم أهداف التربية البدنية </vt:lpstr>
      <vt:lpstr>الاهداف العامة للتربية البدنية في مراحل التعليم العام</vt:lpstr>
      <vt:lpstr>الاهداف العامة للتربية البدنية في مراحل التعليم العام</vt:lpstr>
      <vt:lpstr>متطلبات تحقيق أهداف التربية البدنية </vt:lpstr>
      <vt:lpstr>مفهوم أغراض التربية البدنية </vt:lpstr>
      <vt:lpstr>التربية البدنية وأهمية دراسة حركة الإنسان</vt:lpstr>
      <vt:lpstr>التربية البدنية وأهمية دراسة حركة الإنسان</vt:lpstr>
      <vt:lpstr>ماهية مفاهيم أبعاد وجوانب الحركة</vt:lpstr>
      <vt:lpstr>المفاهيم الحركية </vt:lpstr>
      <vt:lpstr>المفاهيم الحركية </vt:lpstr>
      <vt:lpstr>المفاهيم الحركية </vt:lpstr>
      <vt:lpstr>جوانب الحركة </vt:lpstr>
      <vt:lpstr>المهارات الحركية الاساسية </vt:lpstr>
      <vt:lpstr>أنواع المهارات الحركية الاساسية </vt:lpstr>
      <vt:lpstr>أنواع المهارات الحركية الاساسية </vt:lpstr>
      <vt:lpstr>المراجع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مضمون التربية البدنية وأهدافها في المدرسة ومسئوليتها </dc:title>
  <dc:creator>AA</dc:creator>
  <cp:lastModifiedBy>AA</cp:lastModifiedBy>
  <cp:revision>17</cp:revision>
  <dcterms:created xsi:type="dcterms:W3CDTF">2023-09-09T20:30:01Z</dcterms:created>
  <dcterms:modified xsi:type="dcterms:W3CDTF">2023-09-10T08:14:51Z</dcterms:modified>
</cp:coreProperties>
</file>