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306" r:id="rId2"/>
    <p:sldId id="307" r:id="rId3"/>
    <p:sldId id="257" r:id="rId4"/>
    <p:sldId id="262" r:id="rId5"/>
    <p:sldId id="270" r:id="rId6"/>
    <p:sldId id="269" r:id="rId7"/>
    <p:sldId id="261" r:id="rId8"/>
    <p:sldId id="258" r:id="rId9"/>
    <p:sldId id="263" r:id="rId10"/>
    <p:sldId id="259" r:id="rId11"/>
    <p:sldId id="260" r:id="rId12"/>
    <p:sldId id="264" r:id="rId13"/>
    <p:sldId id="265" r:id="rId14"/>
    <p:sldId id="266" r:id="rId15"/>
    <p:sldId id="267" r:id="rId16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105" d="100"/>
          <a:sy n="105" d="100"/>
        </p:scale>
        <p:origin x="118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E44CC-9BFF-4686-91D6-2F54E673D298}" type="datetimeFigureOut">
              <a:rPr lang="ar-SA" smtClean="0"/>
              <a:t>20/07/45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53E35-A6FC-4778-B6D6-8AC730A4202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09930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E44CC-9BFF-4686-91D6-2F54E673D298}" type="datetimeFigureOut">
              <a:rPr lang="ar-SA" smtClean="0"/>
              <a:t>20/07/45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53E35-A6FC-4778-B6D6-8AC730A4202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77983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E44CC-9BFF-4686-91D6-2F54E673D298}" type="datetimeFigureOut">
              <a:rPr lang="ar-SA" smtClean="0"/>
              <a:t>20/07/45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53E35-A6FC-4778-B6D6-8AC730A4202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68218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E44CC-9BFF-4686-91D6-2F54E673D298}" type="datetimeFigureOut">
              <a:rPr lang="ar-SA" smtClean="0"/>
              <a:t>20/07/45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53E35-A6FC-4778-B6D6-8AC730A4202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04046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E44CC-9BFF-4686-91D6-2F54E673D298}" type="datetimeFigureOut">
              <a:rPr lang="ar-SA" smtClean="0"/>
              <a:t>20/07/45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53E35-A6FC-4778-B6D6-8AC730A4202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11332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E44CC-9BFF-4686-91D6-2F54E673D298}" type="datetimeFigureOut">
              <a:rPr lang="ar-SA" smtClean="0"/>
              <a:t>20/07/45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53E35-A6FC-4778-B6D6-8AC730A4202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67833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E44CC-9BFF-4686-91D6-2F54E673D298}" type="datetimeFigureOut">
              <a:rPr lang="ar-SA" smtClean="0"/>
              <a:t>20/07/45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53E35-A6FC-4778-B6D6-8AC730A4202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67496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E44CC-9BFF-4686-91D6-2F54E673D298}" type="datetimeFigureOut">
              <a:rPr lang="ar-SA" smtClean="0"/>
              <a:t>20/07/45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53E35-A6FC-4778-B6D6-8AC730A4202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68388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E44CC-9BFF-4686-91D6-2F54E673D298}" type="datetimeFigureOut">
              <a:rPr lang="ar-SA" smtClean="0"/>
              <a:t>20/07/45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53E35-A6FC-4778-B6D6-8AC730A4202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90683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E44CC-9BFF-4686-91D6-2F54E673D298}" type="datetimeFigureOut">
              <a:rPr lang="ar-SA" smtClean="0"/>
              <a:t>20/07/45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53E35-A6FC-4778-B6D6-8AC730A4202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22778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E44CC-9BFF-4686-91D6-2F54E673D298}" type="datetimeFigureOut">
              <a:rPr lang="ar-SA" smtClean="0"/>
              <a:t>20/07/45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53E35-A6FC-4778-B6D6-8AC730A4202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11990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  <a:lumMod val="66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E44CC-9BFF-4686-91D6-2F54E673D298}" type="datetimeFigureOut">
              <a:rPr lang="ar-SA" smtClean="0"/>
              <a:t>20/07/45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D53E35-A6FC-4778-B6D6-8AC730A4202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31952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hyperlink" Target="https://fac.ksu.edu.sa/aldawood/home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aldawood@ksu.edu.sa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aldawood88@gmail.com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1" descr="Plant P logo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58000" contrast="-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981200"/>
            <a:ext cx="3505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12" descr="Dsc0039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8000" contrast="-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2200"/>
            <a:ext cx="3541713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alazba_logo cop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04" y="876299"/>
            <a:ext cx="17526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 Box 6"/>
          <p:cNvSpPr txBox="1">
            <a:spLocks noChangeArrowheads="1"/>
          </p:cNvSpPr>
          <p:nvPr/>
        </p:nvSpPr>
        <p:spPr bwMode="auto">
          <a:xfrm>
            <a:off x="1981200" y="1398588"/>
            <a:ext cx="4876800" cy="119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en-US" sz="1800" b="1" dirty="0">
                <a:solidFill>
                  <a:srgbClr val="0033CC"/>
                </a:solidFill>
              </a:rPr>
              <a:t>المملكة العربية السعودية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en-US" sz="1800" b="1" dirty="0">
                <a:solidFill>
                  <a:srgbClr val="0033CC"/>
                </a:solidFill>
              </a:rPr>
              <a:t>وزارة التعليم ـ جامعة الملك سعود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en-US" sz="1800" b="1" dirty="0">
                <a:solidFill>
                  <a:srgbClr val="0033CC"/>
                </a:solidFill>
              </a:rPr>
              <a:t>كلية علوم الأغذية والزراعة ـ قسم وقاية النبات</a:t>
            </a:r>
            <a:endParaRPr lang="en-US" altLang="en-US" sz="1800" b="1" dirty="0">
              <a:solidFill>
                <a:srgbClr val="0033CC"/>
              </a:solidFill>
            </a:endParaRPr>
          </a:p>
        </p:txBody>
      </p:sp>
      <p:sp>
        <p:nvSpPr>
          <p:cNvPr id="4102" name="Text Box 8"/>
          <p:cNvSpPr txBox="1">
            <a:spLocks noChangeArrowheads="1"/>
          </p:cNvSpPr>
          <p:nvPr/>
        </p:nvSpPr>
        <p:spPr bwMode="auto">
          <a:xfrm>
            <a:off x="1676400" y="2819400"/>
            <a:ext cx="5486400" cy="1815882"/>
          </a:xfrm>
          <a:prstGeom prst="rect">
            <a:avLst/>
          </a:prstGeom>
          <a:solidFill>
            <a:schemeClr val="accent1">
              <a:alpha val="43137"/>
            </a:schemeClr>
          </a:solidFill>
          <a:ln w="2857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ar-SA"/>
            </a:defPPr>
            <a:lvl1pPr algn="ctr">
              <a:spcBef>
                <a:spcPct val="50000"/>
              </a:spcBef>
              <a:buFontTx/>
              <a:buNone/>
              <a:defRPr sz="2800" b="1"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charset="0"/>
                <a:cs typeface="Arial" charset="0"/>
              </a:defRPr>
            </a:lvl9pPr>
          </a:lstStyle>
          <a:p>
            <a:r>
              <a:rPr lang="ar-SA" altLang="en-US" dirty="0"/>
              <a:t>المحاضرات النظرية</a:t>
            </a:r>
          </a:p>
          <a:p>
            <a:r>
              <a:rPr lang="ar-SA" altLang="en-US" dirty="0"/>
              <a:t>لمقرر 421 وقن</a:t>
            </a:r>
          </a:p>
          <a:p>
            <a:r>
              <a:rPr lang="ar-SA" dirty="0"/>
              <a:t>مقدمة في آفات المواد المخزونة</a:t>
            </a:r>
            <a:endParaRPr lang="en-US" altLang="en-US" dirty="0"/>
          </a:p>
        </p:txBody>
      </p:sp>
      <p:sp>
        <p:nvSpPr>
          <p:cNvPr id="4104" name="Text Box 10" descr="Parchment"/>
          <p:cNvSpPr txBox="1">
            <a:spLocks noChangeArrowheads="1"/>
          </p:cNvSpPr>
          <p:nvPr/>
        </p:nvSpPr>
        <p:spPr bwMode="auto">
          <a:xfrm>
            <a:off x="1698771" y="4816986"/>
            <a:ext cx="5464029" cy="1831271"/>
          </a:xfrm>
          <a:prstGeom prst="rect">
            <a:avLst/>
          </a:prstGeom>
          <a:blipFill dpi="0" rotWithShape="1">
            <a:blip r:embed="rId5">
              <a:alphaModFix amt="32000"/>
            </a:blip>
            <a:srcRect/>
            <a:tile tx="0" ty="0" sx="100000" sy="100000" flip="none" algn="tl"/>
          </a:blipFill>
          <a:ln w="2857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ar-SA" altLang="en-US" sz="20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إعداد 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ar-SA" altLang="en-US" sz="20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أ.د. يوسف بن ناصر الدريهم	أ.د. عبدالرحمن بن سعد الداود</a:t>
            </a:r>
          </a:p>
          <a:p>
            <a:pPr algn="ctr" rtl="0" eaLnBrk="1" hangingPunct="1">
              <a:spcBef>
                <a:spcPct val="50000"/>
              </a:spcBef>
              <a:defRPr/>
            </a:pPr>
            <a:r>
              <a:rPr lang="en-US" altLang="en-US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Email: 	</a:t>
            </a:r>
            <a:r>
              <a:rPr lang="en-US" altLang="en-US" b="1" dirty="0">
                <a:latin typeface="Simplified Arabic" panose="02020603050405020304" pitchFamily="18" charset="-78"/>
                <a:cs typeface="Simplified Arabic" panose="02020603050405020304" pitchFamily="18" charset="-78"/>
                <a:hlinkClick r:id="rId6"/>
              </a:rPr>
              <a:t>aldawood@ksu.edu.sa</a:t>
            </a:r>
            <a:r>
              <a:rPr lang="en-US" altLang="en-US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	Tel: 467- 8246</a:t>
            </a:r>
            <a:endParaRPr lang="ar-SA" altLang="en-US" b="1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ctr"/>
            <a:r>
              <a:rPr lang="ar-SA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الموقع</a:t>
            </a:r>
          </a:p>
          <a:p>
            <a:pPr algn="ctr"/>
            <a:r>
              <a:rPr lang="en-US" b="1" dirty="0">
                <a:latin typeface="Simplified Arabic" panose="02020603050405020304" pitchFamily="18" charset="-78"/>
                <a:cs typeface="Simplified Arabic" panose="02020603050405020304" pitchFamily="18" charset="-78"/>
                <a:hlinkClick r:id="rId7"/>
              </a:rPr>
              <a:t>https://faculty.ksu.edu.sa/aldawood/home</a:t>
            </a:r>
            <a:endParaRPr lang="ar-SA" b="1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4105" name="Picture 14" descr="Basmallah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28600"/>
            <a:ext cx="9525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جامعة الملك سعود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423" y="1238249"/>
            <a:ext cx="1552927" cy="59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57224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 preferRelativeResize="0"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4545" r="14773" b="7576"/>
          <a:stretch/>
        </p:blipFill>
        <p:spPr bwMode="auto">
          <a:xfrm>
            <a:off x="1905000" y="838200"/>
            <a:ext cx="48768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3926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295400"/>
            <a:ext cx="7086600" cy="41549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b="1" dirty="0">
                <a:solidFill>
                  <a:srgbClr val="FFFF00"/>
                </a:solidFill>
              </a:rPr>
              <a:t>الفقد</a:t>
            </a:r>
            <a:r>
              <a:rPr lang="en-US" sz="4800" b="1" dirty="0">
                <a:solidFill>
                  <a:srgbClr val="FFFF00"/>
                </a:solidFill>
              </a:rPr>
              <a:t> </a:t>
            </a:r>
            <a:r>
              <a:rPr lang="ar-SA" sz="4800" b="1" dirty="0">
                <a:solidFill>
                  <a:srgbClr val="FFFF00"/>
                </a:solidFill>
              </a:rPr>
              <a:t>وانواعه</a:t>
            </a:r>
          </a:p>
          <a:p>
            <a:r>
              <a:rPr lang="ar-SA" sz="2400" b="1" dirty="0">
                <a:solidFill>
                  <a:srgbClr val="FFFF00"/>
                </a:solidFill>
              </a:rPr>
              <a:t>1- الفقد في الحقل</a:t>
            </a:r>
          </a:p>
          <a:p>
            <a:pPr marL="342900" indent="-342900">
              <a:buAutoNum type="arabic1Minus"/>
            </a:pPr>
            <a:r>
              <a:rPr lang="ar-SA" sz="2400" dirty="0"/>
              <a:t>الاصابة بالأمراض ، الإصابة الحشرية والحيوانية، الأعشاب والنباتات الغريبة (عوامل حيوية-آفات)</a:t>
            </a:r>
          </a:p>
          <a:p>
            <a:pPr marL="342900" indent="-342900">
              <a:buAutoNum type="arabic1Minus"/>
            </a:pPr>
            <a:r>
              <a:rPr lang="ar-SA" sz="2400" dirty="0"/>
              <a:t>موعد الزراعة، الري، التسميد واختيار التقاوي (عامل اداري)</a:t>
            </a:r>
          </a:p>
          <a:p>
            <a:r>
              <a:rPr lang="ar-SA" sz="2400" dirty="0"/>
              <a:t>ج- الرياح، درجات الحرارة، الامطار ، العواصف .... (عوامل فيزيائية)</a:t>
            </a:r>
          </a:p>
          <a:p>
            <a:endParaRPr lang="ar-SA" dirty="0"/>
          </a:p>
          <a:p>
            <a:endParaRPr lang="ar-SA" dirty="0"/>
          </a:p>
          <a:p>
            <a:endParaRPr lang="ar-SA" dirty="0"/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396499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4452978"/>
              </p:ext>
            </p:extLst>
          </p:nvPr>
        </p:nvGraphicFramePr>
        <p:xfrm>
          <a:off x="1524000" y="1397000"/>
          <a:ext cx="6096000" cy="22250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dirty="0"/>
                        <a:t>المحصول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/>
                        <a:t>نسبة الفقد المئوية في الحقل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dirty="0"/>
                        <a:t>القمح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/>
                        <a:t>36.7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dirty="0"/>
                        <a:t>الذرة الشامية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/>
                        <a:t>34.3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dirty="0"/>
                        <a:t>الذرة الرفيعة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/>
                        <a:t>32.5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dirty="0"/>
                        <a:t>الارز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/>
                        <a:t>26.8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dirty="0"/>
                        <a:t>الشعير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/>
                        <a:t>24.4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4600" y="838200"/>
            <a:ext cx="48006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rgbClr val="FFFF00"/>
                </a:solidFill>
              </a:rPr>
              <a:t>نسبة الفقد في الحقل بسبب الافات (الحيوانية والنباتية) </a:t>
            </a:r>
          </a:p>
        </p:txBody>
      </p:sp>
    </p:spTree>
    <p:extLst>
      <p:ext uri="{BB962C8B-B14F-4D97-AF65-F5344CB8AC3E}">
        <p14:creationId xmlns:p14="http://schemas.microsoft.com/office/powerpoint/2010/main" val="33721860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62400" y="609600"/>
            <a:ext cx="3124200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rgbClr val="FFFF00"/>
                </a:solidFill>
              </a:rPr>
              <a:t>2</a:t>
            </a:r>
            <a:r>
              <a:rPr lang="ar-SA" sz="2400" b="1" dirty="0">
                <a:solidFill>
                  <a:srgbClr val="FFFF00"/>
                </a:solidFill>
              </a:rPr>
              <a:t>- الفقد في الحصاد والدراس</a:t>
            </a:r>
          </a:p>
          <a:p>
            <a:r>
              <a:rPr lang="ar-SA" sz="2400" dirty="0"/>
              <a:t>عوامل توثر على نسبة الفقد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ar-SA" sz="2400" dirty="0"/>
              <a:t>الجفاف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ar-SA" sz="2400" dirty="0"/>
              <a:t>نوعية الحبوب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ar-SA" sz="2400" dirty="0"/>
              <a:t>طريقة الحصاد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ar-SA" sz="2400" dirty="0"/>
              <a:t>طريقة الدراس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473938"/>
              </p:ext>
            </p:extLst>
          </p:nvPr>
        </p:nvGraphicFramePr>
        <p:xfrm>
          <a:off x="1828800" y="3505200"/>
          <a:ext cx="6096000" cy="14833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dirty="0"/>
                        <a:t>المحصول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/>
                        <a:t>نسبة الفقد في الحصاد والدراس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dirty="0"/>
                        <a:t>القمح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/>
                        <a:t>3.4 - 14.73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dirty="0"/>
                        <a:t>الشعير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/>
                        <a:t>8.1 - 15.2</a:t>
                      </a:r>
                      <a:r>
                        <a:rPr lang="ar-SA" baseline="0" dirty="0"/>
                        <a:t> </a:t>
                      </a:r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524000" y="2971799"/>
            <a:ext cx="66463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dirty="0"/>
              <a:t>نسبة الفقد في الحصاد والدراس لمحصولي القمح والشعيرفي </a:t>
            </a:r>
            <a:r>
              <a:rPr lang="ar-SA" sz="2400" b="1" dirty="0">
                <a:solidFill>
                  <a:srgbClr val="FFFF00"/>
                </a:solidFill>
              </a:rPr>
              <a:t>الاردن</a:t>
            </a:r>
          </a:p>
        </p:txBody>
      </p:sp>
    </p:spTree>
    <p:extLst>
      <p:ext uri="{BB962C8B-B14F-4D97-AF65-F5344CB8AC3E}">
        <p14:creationId xmlns:p14="http://schemas.microsoft.com/office/powerpoint/2010/main" val="16535014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371600"/>
            <a:ext cx="5486400" cy="2677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FFFF00"/>
                </a:solidFill>
              </a:rPr>
              <a:t>3- الفقد في النقل والتوزيع </a:t>
            </a:r>
          </a:p>
          <a:p>
            <a:r>
              <a:rPr lang="ar-SA" sz="2400" b="1" dirty="0">
                <a:solidFill>
                  <a:srgbClr val="FFFF00"/>
                </a:solidFill>
              </a:rPr>
              <a:t>4- الفقد في التخزين </a:t>
            </a:r>
          </a:p>
          <a:p>
            <a:r>
              <a:rPr lang="ar-SA" sz="2400" dirty="0"/>
              <a:t>	نسبة الفقد في الحشرات 3-5%</a:t>
            </a:r>
          </a:p>
          <a:p>
            <a:r>
              <a:rPr lang="ar-SA" sz="2400" dirty="0"/>
              <a:t>	نسبة الفقد من الطيور والقوارض 2-3%</a:t>
            </a:r>
          </a:p>
          <a:p>
            <a:r>
              <a:rPr lang="ar-SA" sz="2400" b="1" dirty="0">
                <a:solidFill>
                  <a:srgbClr val="FFFF00"/>
                </a:solidFill>
              </a:rPr>
              <a:t>4- الفقد في المطاحن</a:t>
            </a:r>
          </a:p>
          <a:p>
            <a:r>
              <a:rPr lang="ar-SA" sz="2400" b="1" dirty="0">
                <a:solidFill>
                  <a:srgbClr val="FFFF00"/>
                </a:solidFill>
              </a:rPr>
              <a:t>5- الفقد في المخابز</a:t>
            </a:r>
          </a:p>
          <a:p>
            <a:r>
              <a:rPr lang="ar-SA" sz="2400" b="1" dirty="0">
                <a:solidFill>
                  <a:srgbClr val="FFFF00"/>
                </a:solidFill>
              </a:rPr>
              <a:t>	</a:t>
            </a:r>
            <a:r>
              <a:rPr lang="ar-SA" sz="2400" dirty="0">
                <a:solidFill>
                  <a:srgbClr val="FFFF00"/>
                </a:solidFill>
              </a:rPr>
              <a:t>  </a:t>
            </a:r>
            <a:r>
              <a:rPr lang="ar-SA" sz="2400" dirty="0"/>
              <a:t>1-3%</a:t>
            </a:r>
          </a:p>
        </p:txBody>
      </p:sp>
    </p:spTree>
    <p:extLst>
      <p:ext uri="{BB962C8B-B14F-4D97-AF65-F5344CB8AC3E}">
        <p14:creationId xmlns:p14="http://schemas.microsoft.com/office/powerpoint/2010/main" val="18527978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533400"/>
            <a:ext cx="48768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FF00"/>
                </a:solidFill>
              </a:rPr>
              <a:t>6- الفقد على المائدة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" y="1143000"/>
            <a:ext cx="8610600" cy="489364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/>
              <a:t>استهلاك الفرد من الرغيف يوميا هو 3</a:t>
            </a:r>
          </a:p>
          <a:p>
            <a:r>
              <a:rPr lang="ar-SA" sz="2400" dirty="0"/>
              <a:t>والفقد لكل شخص ربع رغيف</a:t>
            </a:r>
          </a:p>
          <a:p>
            <a:r>
              <a:rPr lang="ar-SA" sz="2400" dirty="0"/>
              <a:t>اذا كان عدد سكان مدينة ما مليون وربع نسمه </a:t>
            </a:r>
          </a:p>
          <a:p>
            <a:r>
              <a:rPr lang="ar-SA" sz="2400" dirty="0"/>
              <a:t>الفقد اليومي: 1250000 </a:t>
            </a:r>
            <a:r>
              <a:rPr lang="en-US" sz="2400" dirty="0"/>
              <a:t> x</a:t>
            </a:r>
            <a:r>
              <a:rPr lang="ar-SA" sz="2400" dirty="0"/>
              <a:t>4/1 = 312500 رغيف</a:t>
            </a:r>
          </a:p>
          <a:p>
            <a:r>
              <a:rPr lang="ar-SA" sz="2400" dirty="0"/>
              <a:t>يكون الفقد السنوي 312500 </a:t>
            </a:r>
            <a:r>
              <a:rPr lang="en-US" sz="2400" dirty="0"/>
              <a:t>x</a:t>
            </a:r>
            <a:r>
              <a:rPr lang="ar-SA" sz="2400" dirty="0"/>
              <a:t> 365 =11406250 رغيف</a:t>
            </a:r>
          </a:p>
          <a:p>
            <a:r>
              <a:rPr lang="ar-SA" sz="2400" dirty="0"/>
              <a:t>واذاكان وزن الرغيف 100 جم</a:t>
            </a:r>
          </a:p>
          <a:p>
            <a:r>
              <a:rPr lang="ar-SA" sz="2400" dirty="0"/>
              <a:t>الفقد في الدقيق 114063500</a:t>
            </a:r>
            <a:r>
              <a:rPr lang="en-US" sz="2400" dirty="0"/>
              <a:t>x</a:t>
            </a:r>
            <a:r>
              <a:rPr lang="ar-SA" sz="2400" dirty="0"/>
              <a:t> 1000/100 = 11406250 كجم</a:t>
            </a:r>
          </a:p>
          <a:p>
            <a:r>
              <a:rPr lang="ar-SA" sz="2400" dirty="0"/>
              <a:t>واذا اعتبرنا ان نسبة الاستخلاص هي 75%</a:t>
            </a:r>
          </a:p>
          <a:p>
            <a:r>
              <a:rPr lang="ar-SA" sz="2400" dirty="0"/>
              <a:t>كمي الفقد من القمح = 11406250 </a:t>
            </a:r>
            <a:r>
              <a:rPr lang="en-US" sz="2400" dirty="0"/>
              <a:t>x</a:t>
            </a:r>
            <a:r>
              <a:rPr lang="ar-SA" sz="2400" dirty="0"/>
              <a:t> 75/100 = 15208333 كجم</a:t>
            </a:r>
          </a:p>
          <a:p>
            <a:r>
              <a:rPr lang="ar-SA" sz="2400" dirty="0"/>
              <a:t>                                                         = 15208 طن من القمح سنويا</a:t>
            </a:r>
          </a:p>
          <a:p>
            <a:r>
              <a:rPr lang="ar-SA" sz="2400" dirty="0"/>
              <a:t>واذا كان كيلو القمح يكلف 2 ريال</a:t>
            </a:r>
          </a:p>
          <a:p>
            <a:r>
              <a:rPr lang="ar-SA" sz="2400" dirty="0"/>
              <a:t>الفقد بالريال = 30416000 ريال/سنه</a:t>
            </a:r>
          </a:p>
          <a:p>
            <a:endParaRPr lang="ar-SA" sz="2400" dirty="0"/>
          </a:p>
        </p:txBody>
      </p:sp>
    </p:spTree>
    <p:extLst>
      <p:ext uri="{BB962C8B-B14F-4D97-AF65-F5344CB8AC3E}">
        <p14:creationId xmlns:p14="http://schemas.microsoft.com/office/powerpoint/2010/main" val="3867279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9852" y="1788110"/>
            <a:ext cx="7512148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300" dirty="0"/>
              <a:t>طرق التواصل</a:t>
            </a:r>
          </a:p>
          <a:p>
            <a:endParaRPr lang="ar-SA" sz="3300" dirty="0"/>
          </a:p>
          <a:p>
            <a:r>
              <a:rPr lang="ar-SA" sz="3300" dirty="0"/>
              <a:t>ايميل المقرر</a:t>
            </a:r>
            <a:r>
              <a:rPr lang="en-US" sz="3300" dirty="0"/>
              <a:t>		 </a:t>
            </a:r>
            <a:r>
              <a:rPr lang="en-US" sz="3300" dirty="0">
                <a:hlinkClick r:id="rId2"/>
              </a:rPr>
              <a:t>aldawood88@gmail.com</a:t>
            </a:r>
            <a:endParaRPr lang="en-US" sz="3300" dirty="0"/>
          </a:p>
          <a:p>
            <a:endParaRPr lang="ar-SA" sz="3300" dirty="0"/>
          </a:p>
          <a:p>
            <a:r>
              <a:rPr lang="ar-SA" sz="3300" dirty="0"/>
              <a:t>الواتساب  </a:t>
            </a:r>
            <a:r>
              <a:rPr lang="en-US" sz="3300" dirty="0"/>
              <a:t>0504426975</a:t>
            </a:r>
            <a:endParaRPr lang="ar-SA" sz="3300" dirty="0"/>
          </a:p>
        </p:txBody>
      </p:sp>
      <p:sp>
        <p:nvSpPr>
          <p:cNvPr id="3" name="TextBox 2"/>
          <p:cNvSpPr txBox="1"/>
          <p:nvPr/>
        </p:nvSpPr>
        <p:spPr>
          <a:xfrm>
            <a:off x="1066800" y="4953000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200" b="1" dirty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التكرم بارسال ايميل لي اليوم مستخدما ايميل المقرر</a:t>
            </a:r>
            <a:endParaRPr lang="en-US" sz="3200" b="1" dirty="0">
              <a:solidFill>
                <a:srgbClr val="FF00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0858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371600"/>
            <a:ext cx="7848600" cy="65367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solidFill>
                  <a:srgbClr val="FF0000"/>
                </a:solidFill>
              </a:rPr>
              <a:t>أهداف مقرر 421 وقن </a:t>
            </a:r>
          </a:p>
          <a:p>
            <a:pPr algn="ctr"/>
            <a:r>
              <a:rPr lang="ar-SA" sz="3600" dirty="0"/>
              <a:t>مقدمة في آفات المواد المخزونة</a:t>
            </a:r>
            <a:endParaRPr lang="en-US" altLang="en-US" sz="3600" dirty="0"/>
          </a:p>
          <a:p>
            <a:pPr algn="ctr"/>
            <a:r>
              <a:rPr lang="ar-SA" sz="3600" b="1" dirty="0">
                <a:solidFill>
                  <a:srgbClr val="FF0000"/>
                </a:solidFill>
              </a:rPr>
              <a:t> </a:t>
            </a:r>
          </a:p>
          <a:p>
            <a:endParaRPr lang="ar-SA" sz="2800" dirty="0">
              <a:solidFill>
                <a:srgbClr val="FFFF00"/>
              </a:solidFill>
            </a:endParaRPr>
          </a:p>
          <a:p>
            <a:pPr marL="457200" indent="-457200">
              <a:lnSpc>
                <a:spcPct val="115000"/>
              </a:lnSpc>
              <a:buFont typeface="+mj-lt"/>
              <a:buAutoNum type="arabicPeriod"/>
            </a:pPr>
            <a:r>
              <a:rPr lang="ar-SA" sz="2400" dirty="0"/>
              <a:t>الفقد في الحصاد والنقل والتوزيع في المخازن والصوامع وفي أعداد الأطعمة</a:t>
            </a:r>
          </a:p>
          <a:p>
            <a:pPr marL="457200" indent="-457200">
              <a:lnSpc>
                <a:spcPct val="115000"/>
              </a:lnSpc>
              <a:buFont typeface="+mj-lt"/>
              <a:buAutoNum type="arabicPeriod"/>
            </a:pPr>
            <a:r>
              <a:rPr lang="ar-SA" sz="2400" dirty="0"/>
              <a:t>الفحص واخذ العينات والعوامل التي تؤثر على تخزين الحبوب</a:t>
            </a:r>
          </a:p>
          <a:p>
            <a:pPr marL="457200" indent="-457200">
              <a:lnSpc>
                <a:spcPct val="115000"/>
              </a:lnSpc>
              <a:buFont typeface="+mj-lt"/>
              <a:buAutoNum type="arabicPeriod"/>
            </a:pPr>
            <a:r>
              <a:rPr lang="ar-SA" sz="2400" dirty="0"/>
              <a:t>الحشرات التي تصيب المواد الغذائية المخزونة</a:t>
            </a:r>
          </a:p>
          <a:p>
            <a:pPr marL="457200" indent="-457200">
              <a:lnSpc>
                <a:spcPct val="115000"/>
              </a:lnSpc>
              <a:buFont typeface="+mj-lt"/>
              <a:buAutoNum type="arabicPeriod"/>
            </a:pPr>
            <a:r>
              <a:rPr lang="ar-SA" sz="2400" dirty="0">
                <a:ea typeface="Calibri"/>
                <a:cs typeface="Arial"/>
              </a:rPr>
              <a:t>الحشرات التي تصيب الملابس والأخشاب</a:t>
            </a:r>
            <a:endParaRPr lang="en-US" sz="2400" dirty="0">
              <a:ea typeface="Calibri"/>
              <a:cs typeface="Arial"/>
            </a:endParaRPr>
          </a:p>
          <a:p>
            <a:pPr>
              <a:lnSpc>
                <a:spcPct val="115000"/>
              </a:lnSpc>
            </a:pPr>
            <a:endParaRPr lang="en-US" sz="3600" b="1" dirty="0">
              <a:solidFill>
                <a:srgbClr val="FF0000"/>
              </a:solidFill>
            </a:endParaRPr>
          </a:p>
          <a:p>
            <a:pPr>
              <a:lnSpc>
                <a:spcPct val="115000"/>
              </a:lnSpc>
            </a:pPr>
            <a:endParaRPr lang="ar-SA" sz="2800" dirty="0"/>
          </a:p>
          <a:p>
            <a:pPr>
              <a:lnSpc>
                <a:spcPct val="115000"/>
              </a:lnSpc>
            </a:pPr>
            <a:r>
              <a:rPr lang="en-US" sz="2800" dirty="0"/>
              <a:t> </a:t>
            </a:r>
            <a:endParaRPr lang="ar-SA" sz="2800" dirty="0"/>
          </a:p>
          <a:p>
            <a:pPr>
              <a:lnSpc>
                <a:spcPct val="115000"/>
              </a:lnSpc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86654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1371600"/>
            <a:ext cx="6324600" cy="35394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FFF00"/>
                </a:solidFill>
              </a:rPr>
              <a:t>المرجع</a:t>
            </a:r>
          </a:p>
          <a:p>
            <a:r>
              <a:rPr lang="ar-SA" sz="3200" dirty="0"/>
              <a:t>آفات الحبوب والمواد المخزونة وطرق مكافحتها</a:t>
            </a:r>
          </a:p>
          <a:p>
            <a:pPr algn="ctr"/>
            <a:endParaRPr lang="ar-SA" sz="3200" dirty="0">
              <a:solidFill>
                <a:srgbClr val="FFFF00"/>
              </a:solidFill>
            </a:endParaRPr>
          </a:p>
          <a:p>
            <a:pPr algn="ctr"/>
            <a:r>
              <a:rPr lang="ar-SA" sz="3200" dirty="0">
                <a:solidFill>
                  <a:srgbClr val="FFFF00"/>
                </a:solidFill>
              </a:rPr>
              <a:t>تأليف</a:t>
            </a:r>
          </a:p>
          <a:p>
            <a:pPr algn="ctr"/>
            <a:r>
              <a:rPr lang="ar-SA" sz="3200" dirty="0"/>
              <a:t>الدكتور علي ابراهيم بدوي يرحمه الله</a:t>
            </a:r>
          </a:p>
          <a:p>
            <a:r>
              <a:rPr lang="ar-SA" sz="3200" dirty="0"/>
              <a:t>     الدكتور يوسف بن ناصر الدريهم</a:t>
            </a:r>
          </a:p>
          <a:p>
            <a:pPr algn="ctr"/>
            <a:r>
              <a:rPr lang="ar-SA" sz="3200" b="1" dirty="0">
                <a:solidFill>
                  <a:srgbClr val="FF0000"/>
                </a:solidFill>
              </a:rPr>
              <a:t>جامعة الملك سعود</a:t>
            </a:r>
          </a:p>
        </p:txBody>
      </p:sp>
    </p:spTree>
    <p:extLst>
      <p:ext uri="{BB962C8B-B14F-4D97-AF65-F5344CB8AC3E}">
        <p14:creationId xmlns:p14="http://schemas.microsoft.com/office/powerpoint/2010/main" val="1358320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457200" y="685799"/>
          <a:ext cx="8229601" cy="51847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070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317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88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19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60983">
                <a:tc grid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Schedule of Assessment Tasks for Students During the Semester</a:t>
                      </a:r>
                      <a:endParaRPr lang="ar-SA" sz="2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400" dirty="0">
                          <a:effectLst/>
                        </a:rPr>
                        <a:t>جدول مهام التقييم للطلاب خلال الفصل الدراسي</a:t>
                      </a: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374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Assessment 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dirty="0">
                          <a:effectLst/>
                          <a:latin typeface="Calibri"/>
                          <a:ea typeface="Calibri"/>
                          <a:cs typeface="Arial"/>
                        </a:rPr>
                        <a:t>طريقة</a:t>
                      </a:r>
                      <a:r>
                        <a:rPr lang="ar-SA" sz="2000" baseline="0" dirty="0">
                          <a:effectLst/>
                          <a:latin typeface="Calibri"/>
                          <a:ea typeface="Calibri"/>
                          <a:cs typeface="Arial"/>
                        </a:rPr>
                        <a:t> التقييم 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Week due</a:t>
                      </a:r>
                      <a:r>
                        <a:rPr lang="ar-SA" sz="2400" dirty="0">
                          <a:effectLst/>
                        </a:rPr>
                        <a:t> </a:t>
                      </a:r>
                      <a:r>
                        <a:rPr lang="ar-SA" sz="2400" b="1" dirty="0">
                          <a:effectLst/>
                        </a:rPr>
                        <a:t>الاسبوع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Proportion of Final Assessment</a:t>
                      </a:r>
                      <a:r>
                        <a:rPr lang="ar-SA" sz="2000" dirty="0">
                          <a:effectLst/>
                        </a:rPr>
                        <a:t> </a:t>
                      </a:r>
                      <a:r>
                        <a:rPr lang="ar-SA" sz="2400" b="1" dirty="0">
                          <a:effectLst/>
                        </a:rPr>
                        <a:t>الدرجة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73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</a:t>
                      </a:r>
                      <a:endParaRPr lang="en-US" sz="2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400" dirty="0">
                          <a:effectLst/>
                        </a:rPr>
                        <a:t> </a:t>
                      </a:r>
                      <a:r>
                        <a:rPr lang="ar-SA" sz="2400" baseline="0" dirty="0">
                          <a:effectLst/>
                        </a:rPr>
                        <a:t> الاختبار النظري الاول  </a:t>
                      </a:r>
                      <a:r>
                        <a:rPr lang="en-US" sz="2400" dirty="0">
                          <a:effectLst/>
                        </a:rPr>
                        <a:t>Mid- term exam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6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20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73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</a:t>
                      </a:r>
                      <a:endParaRPr lang="en-US" sz="2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400" dirty="0">
                          <a:effectLst/>
                        </a:rPr>
                        <a:t>الاختبار العملي الاول </a:t>
                      </a:r>
                      <a:r>
                        <a:rPr lang="en-US" sz="2400" dirty="0">
                          <a:effectLst/>
                        </a:rPr>
                        <a:t>Practical exam 1</a:t>
                      </a:r>
                      <a:r>
                        <a:rPr lang="ar-SA" sz="2400" dirty="0">
                          <a:effectLst/>
                        </a:rPr>
                        <a:t> 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6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20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73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</a:t>
                      </a:r>
                      <a:endParaRPr lang="en-US" sz="2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400" dirty="0">
                          <a:effectLst/>
                        </a:rPr>
                        <a:t>الاختبار العملي الثاني </a:t>
                      </a:r>
                      <a:r>
                        <a:rPr lang="en-US" sz="2400" dirty="0">
                          <a:effectLst/>
                        </a:rPr>
                        <a:t>Practical exam 2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14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20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73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</a:t>
                      </a:r>
                      <a:endParaRPr lang="en-US" sz="2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400" dirty="0">
                          <a:effectLst/>
                        </a:rPr>
                        <a:t>الاختبار النهئي  </a:t>
                      </a:r>
                      <a:r>
                        <a:rPr lang="en-US" sz="2400" dirty="0">
                          <a:effectLst/>
                        </a:rPr>
                        <a:t>Final exam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15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40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3354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7695409"/>
              </p:ext>
            </p:extLst>
          </p:nvPr>
        </p:nvGraphicFramePr>
        <p:xfrm>
          <a:off x="381000" y="609598"/>
          <a:ext cx="8305800" cy="54339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157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44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55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4571"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76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800" dirty="0">
                          <a:effectLst/>
                        </a:rPr>
                        <a:t>المواضيع</a:t>
                      </a:r>
                      <a:r>
                        <a:rPr lang="en-US" sz="1800" dirty="0">
                          <a:effectLst/>
                        </a:rPr>
                        <a:t>     </a:t>
                      </a:r>
                      <a:r>
                        <a:rPr lang="ar-SA" sz="1800" dirty="0">
                          <a:effectLst/>
                        </a:rPr>
                        <a:t> </a:t>
                      </a:r>
                      <a:r>
                        <a:rPr lang="en-US" sz="1100" dirty="0">
                          <a:effectLst/>
                        </a:rPr>
                        <a:t>List of Topics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800" dirty="0">
                          <a:effectLst/>
                        </a:rPr>
                        <a:t>عدد الاسابيع </a:t>
                      </a:r>
                      <a:r>
                        <a:rPr lang="en-US" sz="1400" dirty="0">
                          <a:effectLst/>
                        </a:rPr>
                        <a:t>No. of</a:t>
                      </a:r>
                      <a:endParaRPr lang="en-US" sz="18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Weeks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effectLst/>
                        </a:rPr>
                        <a:t> </a:t>
                      </a:r>
                      <a:r>
                        <a:rPr lang="en-US" sz="1400" dirty="0">
                          <a:effectLst/>
                        </a:rPr>
                        <a:t>Contact hour</a:t>
                      </a:r>
                      <a:r>
                        <a:rPr lang="en-US" sz="1800" dirty="0">
                          <a:effectLst/>
                        </a:rPr>
                        <a:t>s</a:t>
                      </a:r>
                      <a:endParaRPr lang="ar-SA" sz="18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800" dirty="0">
                          <a:effectLst/>
                          <a:latin typeface="Calibri"/>
                          <a:ea typeface="Calibri"/>
                          <a:cs typeface="Arial"/>
                        </a:rPr>
                        <a:t>الساعات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563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Review and recognize different kind of losses in harvesting, transporting, distribution, storage, milling, silos, and food preparing</a:t>
                      </a:r>
                      <a:endParaRPr lang="ar-SA" sz="1100" dirty="0">
                        <a:effectLst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solidFill>
                            <a:srgbClr val="FF0000"/>
                          </a:solidFill>
                          <a:effectLst/>
                        </a:rPr>
                        <a:t>الفقد في الحصاد والنقل والتوزيع</a:t>
                      </a:r>
                      <a:r>
                        <a:rPr lang="ar-SA" sz="1600" baseline="0" dirty="0">
                          <a:solidFill>
                            <a:srgbClr val="FF0000"/>
                          </a:solidFill>
                          <a:effectLst/>
                        </a:rPr>
                        <a:t> في المخازن والصوامع وفي اعداد الاطعمة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</a:t>
                      </a:r>
                      <a:endParaRPr lang="en-US" sz="2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238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Know and recognize inspection and sampling and factors affecting grain storage </a:t>
                      </a:r>
                      <a:endParaRPr lang="ar-SA" sz="1100" dirty="0">
                        <a:effectLst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0" dirty="0">
                          <a:solidFill>
                            <a:schemeClr val="tx1"/>
                          </a:solidFill>
                          <a:effectLst/>
                        </a:rPr>
                        <a:t>الفحص واخذ العينات والعوامل</a:t>
                      </a:r>
                      <a:r>
                        <a:rPr lang="ar-SA" sz="1600" b="0" baseline="0" dirty="0">
                          <a:solidFill>
                            <a:schemeClr val="tx1"/>
                          </a:solidFill>
                          <a:effectLst/>
                        </a:rPr>
                        <a:t> التي تؤثر على تخزين الحبوب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</a:t>
                      </a:r>
                      <a:endParaRPr lang="en-US" sz="2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</a:t>
                      </a:r>
                      <a:endParaRPr lang="ar-SA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238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Recognize and describe identification of stored food insect pests (polyphagous, dates, grain, legume)</a:t>
                      </a:r>
                      <a:endParaRPr lang="en-US" sz="1400" dirty="0">
                        <a:effectLst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الحشرات</a:t>
                      </a:r>
                      <a:r>
                        <a:rPr lang="ar-SA" sz="1600" baseline="0" dirty="0">
                          <a:effectLst/>
                        </a:rPr>
                        <a:t> الني تصيب المواد الغذائية المخزونة</a:t>
                      </a: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7</a:t>
                      </a:r>
                      <a:endParaRPr lang="ar-SA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21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914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Clothes and dry wood stored product insect pests</a:t>
                      </a:r>
                      <a:endParaRPr lang="ar-SA" sz="1100" dirty="0">
                        <a:effectLst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  <a:latin typeface="Calibri"/>
                          <a:ea typeface="Calibri"/>
                          <a:cs typeface="Arial"/>
                        </a:rPr>
                        <a:t>الحشرات التي تصيب الملابس والاخشاب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238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Know and apply control of stored grain and stored products pests (physical, pheromones and chemical)</a:t>
                      </a:r>
                      <a:endParaRPr lang="en-US" sz="1400" dirty="0">
                        <a:effectLst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المكافحة للافات التي تصيب المواد المخزونة (الفيزيائية، الفيرمونات، الكيمائية</a:t>
                      </a:r>
                      <a:r>
                        <a:rPr lang="ar-SA" sz="1100" dirty="0">
                          <a:effectLst/>
                        </a:rPr>
                        <a:t>)</a:t>
                      </a: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12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128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15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45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1010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19400" y="1143000"/>
            <a:ext cx="33650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600" dirty="0"/>
              <a:t>أهمية المواد المخزونة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42999" y="1981200"/>
            <a:ext cx="6478587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مشكلة الجوع ونقص المواد الغذائية</a:t>
            </a:r>
          </a:p>
          <a:p>
            <a:r>
              <a:rPr lang="ar-SA" sz="2400" dirty="0"/>
              <a:t>شعوب </a:t>
            </a:r>
            <a:r>
              <a:rPr lang="ar-SA" sz="2400" dirty="0">
                <a:solidFill>
                  <a:srgbClr val="FFFF00"/>
                </a:solidFill>
              </a:rPr>
              <a:t>الشرق</a:t>
            </a:r>
            <a:r>
              <a:rPr lang="ar-SA" sz="2400" dirty="0"/>
              <a:t> هي أكثر الشعوب </a:t>
            </a:r>
            <a:r>
              <a:rPr lang="ar-SA" sz="2400" dirty="0">
                <a:solidFill>
                  <a:srgbClr val="FFFF00"/>
                </a:solidFill>
              </a:rPr>
              <a:t>استهلاكا</a:t>
            </a:r>
            <a:r>
              <a:rPr lang="ar-SA" sz="2400" dirty="0"/>
              <a:t> للحبوب وهي </a:t>
            </a:r>
            <a:r>
              <a:rPr lang="ar-SA" sz="2400" dirty="0">
                <a:solidFill>
                  <a:srgbClr val="FFFF00"/>
                </a:solidFill>
              </a:rPr>
              <a:t>أقلها</a:t>
            </a:r>
            <a:r>
              <a:rPr lang="ar-SA" sz="2400" dirty="0"/>
              <a:t> إنتاجا له </a:t>
            </a:r>
            <a:r>
              <a:rPr lang="ar-SA" sz="2400" dirty="0">
                <a:solidFill>
                  <a:srgbClr val="FFFF00"/>
                </a:solidFill>
              </a:rPr>
              <a:t>وأعلاها</a:t>
            </a:r>
            <a:r>
              <a:rPr lang="ar-SA" sz="2400" dirty="0"/>
              <a:t> في معدل تزايد السكان </a:t>
            </a:r>
          </a:p>
          <a:p>
            <a:r>
              <a:rPr lang="ar-SA" sz="2400" dirty="0"/>
              <a:t>معدل ما يستهلكه الفرد الواحد ممن الحبوب سنويا:-</a:t>
            </a:r>
          </a:p>
          <a:p>
            <a:r>
              <a:rPr lang="ar-SA" sz="2400" dirty="0"/>
              <a:t>	145-195 كجم في البلدان </a:t>
            </a:r>
            <a:r>
              <a:rPr lang="ar-SA" sz="2400" b="1" dirty="0">
                <a:solidFill>
                  <a:srgbClr val="FFFF00"/>
                </a:solidFill>
              </a:rPr>
              <a:t>النامية</a:t>
            </a:r>
          </a:p>
          <a:p>
            <a:r>
              <a:rPr lang="ar-SA" sz="2400" dirty="0"/>
              <a:t>	70-120 كجم في الدول </a:t>
            </a:r>
            <a:r>
              <a:rPr lang="ar-SA" sz="2400" b="1" dirty="0">
                <a:solidFill>
                  <a:srgbClr val="FFFF00"/>
                </a:solidFill>
              </a:rPr>
              <a:t>المتقدمة</a:t>
            </a:r>
          </a:p>
        </p:txBody>
      </p:sp>
    </p:spTree>
    <p:extLst>
      <p:ext uri="{BB962C8B-B14F-4D97-AF65-F5344CB8AC3E}">
        <p14:creationId xmlns:p14="http://schemas.microsoft.com/office/powerpoint/2010/main" val="4176815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" t="5625" r="13854" b="4390"/>
          <a:stretch/>
        </p:blipFill>
        <p:spPr bwMode="auto">
          <a:xfrm rot="16200000">
            <a:off x="2362204" y="533399"/>
            <a:ext cx="4419601" cy="6248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8848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1600" y="1371600"/>
            <a:ext cx="6705600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/>
              <a:t>ومن الغريب أن يكون </a:t>
            </a:r>
            <a:r>
              <a:rPr lang="ar-SA" sz="2400" dirty="0">
                <a:solidFill>
                  <a:srgbClr val="FFFF00"/>
                </a:solidFill>
              </a:rPr>
              <a:t>إنتاج الحبوب </a:t>
            </a:r>
            <a:r>
              <a:rPr lang="ar-SA" sz="2400" dirty="0"/>
              <a:t>في البلدان التي يمارسها فيها منهنة الزراعة </a:t>
            </a:r>
            <a:r>
              <a:rPr lang="ar-SA" sz="2400" dirty="0">
                <a:solidFill>
                  <a:srgbClr val="FFFF00"/>
                </a:solidFill>
              </a:rPr>
              <a:t>عدد قليل </a:t>
            </a:r>
            <a:r>
              <a:rPr lang="ar-SA" sz="2400" dirty="0"/>
              <a:t>من السكان </a:t>
            </a:r>
            <a:r>
              <a:rPr lang="ar-SA" sz="2400" dirty="0">
                <a:solidFill>
                  <a:srgbClr val="FFFF00"/>
                </a:solidFill>
              </a:rPr>
              <a:t>أوفر</a:t>
            </a:r>
            <a:r>
              <a:rPr lang="ar-SA" sz="2400" dirty="0"/>
              <a:t> من تلك التي يعمل بها </a:t>
            </a:r>
            <a:r>
              <a:rPr lang="ar-SA" sz="2400" dirty="0">
                <a:solidFill>
                  <a:srgbClr val="FFFF00"/>
                </a:solidFill>
              </a:rPr>
              <a:t>عدد أكبر </a:t>
            </a:r>
            <a:r>
              <a:rPr lang="ar-SA" sz="2400" dirty="0"/>
              <a:t>بالمهنة نفسها </a:t>
            </a:r>
          </a:p>
          <a:p>
            <a:endParaRPr lang="ar-SA" sz="2400" dirty="0"/>
          </a:p>
          <a:p>
            <a:r>
              <a:rPr lang="ar-SA" sz="2400" dirty="0"/>
              <a:t>وأن البلدان التي يرتفع فيها الانتاج الزراعي يزداد سكانها بمعدل أقل ويتمتع الأهلي فيها بمستوى من الغذاء عال قيمته الغذائية</a:t>
            </a:r>
          </a:p>
        </p:txBody>
      </p:sp>
    </p:spTree>
    <p:extLst>
      <p:ext uri="{BB962C8B-B14F-4D97-AF65-F5344CB8AC3E}">
        <p14:creationId xmlns:p14="http://schemas.microsoft.com/office/powerpoint/2010/main" val="29415974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725</Words>
  <Application>Microsoft Office PowerPoint</Application>
  <PresentationFormat>عرض على الشاشة (4:3)</PresentationFormat>
  <Paragraphs>166</Paragraphs>
  <Slides>15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20" baseType="lpstr">
      <vt:lpstr>Arial</vt:lpstr>
      <vt:lpstr>Calibri</vt:lpstr>
      <vt:lpstr>Simplified Arabic</vt:lpstr>
      <vt:lpstr>Times New Roman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KSU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421  وقن مقدمة في آفات المواد المخزونة</dc:title>
  <dc:creator>Yousif Aldryhim</dc:creator>
  <cp:lastModifiedBy>Abdulrahman Aldawood</cp:lastModifiedBy>
  <cp:revision>38</cp:revision>
  <dcterms:created xsi:type="dcterms:W3CDTF">2019-09-09T07:13:26Z</dcterms:created>
  <dcterms:modified xsi:type="dcterms:W3CDTF">2024-01-30T07:34:24Z</dcterms:modified>
</cp:coreProperties>
</file>