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57" r:id="rId2"/>
    <p:sldId id="358" r:id="rId3"/>
    <p:sldId id="359" r:id="rId4"/>
    <p:sldId id="360" r:id="rId5"/>
    <p:sldId id="361" r:id="rId6"/>
    <p:sldId id="362" r:id="rId7"/>
    <p:sldId id="363" r:id="rId8"/>
    <p:sldId id="364" r:id="rId9"/>
    <p:sldId id="3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دورة المواد البيوجيوكيماوية" id="{4DF74F16-8D70-4143-9415-4DD49A5FFF7D}">
          <p14:sldIdLst>
            <p14:sldId id="357"/>
            <p14:sldId id="358"/>
            <p14:sldId id="359"/>
            <p14:sldId id="360"/>
            <p14:sldId id="361"/>
            <p14:sldId id="362"/>
            <p14:sldId id="363"/>
            <p14:sldId id="364"/>
            <p14:sldId id="3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18" autoAdjust="0"/>
    <p:restoredTop sz="94660"/>
  </p:normalViewPr>
  <p:slideViewPr>
    <p:cSldViewPr snapToGrid="0">
      <p:cViewPr varScale="1">
        <p:scale>
          <a:sx n="107" d="100"/>
          <a:sy n="107" d="100"/>
        </p:scale>
        <p:origin x="126"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03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67372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418372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B52FE5-7B6A-4DB7-B51B-B45B4B49C5EB}"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242092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B52FE5-7B6A-4DB7-B51B-B45B4B49C5EB}"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320AC-1DEA-4021-8B67-0D279C574F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17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B52FE5-7B6A-4DB7-B51B-B45B4B49C5EB}"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6166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B52FE5-7B6A-4DB7-B51B-B45B4B49C5EB}" type="datetimeFigureOut">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65716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B52FE5-7B6A-4DB7-B51B-B45B4B49C5EB}" type="datetimeFigureOut">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56684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B52FE5-7B6A-4DB7-B51B-B45B4B49C5EB}" type="datetimeFigureOut">
              <a:rPr lang="en-US" smtClean="0"/>
              <a:t>12/29/2022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3419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B52FE5-7B6A-4DB7-B51B-B45B4B49C5EB}" type="datetimeFigureOut">
              <a:rPr lang="en-US" smtClean="0"/>
              <a:t>12/29/2022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7320AC-1DEA-4021-8B67-0D279C574FEC}" type="slidenum">
              <a:rPr lang="en-US" smtClean="0"/>
              <a:t>‹#›</a:t>
            </a:fld>
            <a:endParaRPr lang="en-US"/>
          </a:p>
        </p:txBody>
      </p:sp>
    </p:spTree>
    <p:extLst>
      <p:ext uri="{BB962C8B-B14F-4D97-AF65-F5344CB8AC3E}">
        <p14:creationId xmlns:p14="http://schemas.microsoft.com/office/powerpoint/2010/main" val="22263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B52FE5-7B6A-4DB7-B51B-B45B4B49C5EB}"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320AC-1DEA-4021-8B67-0D279C574FEC}" type="slidenum">
              <a:rPr lang="en-US" smtClean="0"/>
              <a:t>‹#›</a:t>
            </a:fld>
            <a:endParaRPr lang="en-US"/>
          </a:p>
        </p:txBody>
      </p:sp>
    </p:spTree>
    <p:extLst>
      <p:ext uri="{BB962C8B-B14F-4D97-AF65-F5344CB8AC3E}">
        <p14:creationId xmlns:p14="http://schemas.microsoft.com/office/powerpoint/2010/main" val="302392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B52FE5-7B6A-4DB7-B51B-B45B4B49C5EB}" type="datetimeFigureOut">
              <a:rPr lang="en-US" smtClean="0"/>
              <a:t>12/29/2022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7320AC-1DEA-4021-8B67-0D279C574FE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951441951,&quot;Placement&quot;:&quot;Header&quot;}"/>
          <p:cNvSpPr txBox="1"/>
          <p:nvPr userDrawn="1"/>
        </p:nvSpPr>
        <p:spPr>
          <a:xfrm>
            <a:off x="0" y="0"/>
            <a:ext cx="1838494"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9FDF"/>
                </a:solidFill>
                <a:latin typeface="SABIC Typeface Headline Light" panose="020B0303060202020204" pitchFamily="34" charset="0"/>
              </a:rPr>
              <a:t>Classification: Internal Use</a:t>
            </a:r>
          </a:p>
        </p:txBody>
      </p:sp>
    </p:spTree>
    <p:extLst>
      <p:ext uri="{BB962C8B-B14F-4D97-AF65-F5344CB8AC3E}">
        <p14:creationId xmlns:p14="http://schemas.microsoft.com/office/powerpoint/2010/main" val="3591314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700967" y="410187"/>
            <a:ext cx="10850880" cy="886691"/>
          </a:xfrm>
        </p:spPr>
        <p:txBody>
          <a:bodyPr>
            <a:noAutofit/>
          </a:bodyPr>
          <a:lstStyle/>
          <a:p>
            <a:pPr algn="ctr" rtl="1">
              <a:lnSpc>
                <a:spcPct val="100000"/>
              </a:lnSpc>
            </a:pPr>
            <a:r>
              <a:rPr lang="ar-SA" b="1" dirty="0">
                <a:solidFill>
                  <a:schemeClr val="tx1"/>
                </a:solidFill>
                <a:latin typeface="Segoe UI Semibold" panose="020B0702040204020203" pitchFamily="34" charset="0"/>
                <a:cs typeface="Segoe UI Semibold" panose="020B0702040204020203" pitchFamily="34" charset="0"/>
              </a:rPr>
              <a:t>دورة المواد البيوجيوكيماوية</a:t>
            </a:r>
          </a:p>
        </p:txBody>
      </p:sp>
      <p:pic>
        <p:nvPicPr>
          <p:cNvPr id="19" name="Picture Placeholder 18"/>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53832" y="2683042"/>
            <a:ext cx="3978442" cy="2983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p:cNvSpPr>
            <a:spLocks noGrp="1"/>
          </p:cNvSpPr>
          <p:nvPr>
            <p:ph type="body" sz="half" idx="2"/>
          </p:nvPr>
        </p:nvSpPr>
        <p:spPr>
          <a:xfrm>
            <a:off x="5015345" y="5282752"/>
            <a:ext cx="6378767" cy="1277505"/>
          </a:xfrm>
        </p:spPr>
        <p:txBody>
          <a:bodyPr>
            <a:noAutofit/>
          </a:bodyPr>
          <a:lstStyle/>
          <a:p>
            <a:pPr algn="ctr"/>
            <a:r>
              <a:rPr lang="ar-SA" sz="2800" b="1" dirty="0">
                <a:latin typeface="Segoe UI Semibold" panose="020B0702040204020203" pitchFamily="34" charset="0"/>
                <a:cs typeface="Segoe UI Semibold" panose="020B0702040204020203" pitchFamily="34" charset="0"/>
              </a:rPr>
              <a:t>مقرر: علم البيئة البرية (373 حين)</a:t>
            </a:r>
            <a:endParaRPr lang="en-US" sz="2800" b="1" dirty="0">
              <a:latin typeface="Segoe UI Semibold" panose="020B0702040204020203" pitchFamily="34" charset="0"/>
              <a:cs typeface="Segoe UI Semibold" panose="020B0702040204020203" pitchFamily="34" charset="0"/>
            </a:endParaRPr>
          </a:p>
          <a:p>
            <a:pPr algn="ctr"/>
            <a:r>
              <a:rPr lang="ar-SA" sz="2800" b="1" dirty="0">
                <a:latin typeface="Segoe UI Semibold" panose="020B0702040204020203" pitchFamily="34" charset="0"/>
                <a:cs typeface="Segoe UI Semibold" panose="020B0702040204020203" pitchFamily="34" charset="0"/>
              </a:rPr>
              <a:t>استاذ المقرر : </a:t>
            </a:r>
            <a:r>
              <a:rPr lang="ar-SA" sz="2800" b="1" dirty="0" err="1">
                <a:latin typeface="Segoe UI Semibold" panose="020B0702040204020203" pitchFamily="34" charset="0"/>
                <a:cs typeface="Segoe UI Semibold" panose="020B0702040204020203" pitchFamily="34" charset="0"/>
              </a:rPr>
              <a:t>أ.د</a:t>
            </a:r>
            <a:r>
              <a:rPr lang="ar-SA" sz="2800" b="1" dirty="0">
                <a:latin typeface="Segoe UI Semibold" panose="020B0702040204020203" pitchFamily="34" charset="0"/>
                <a:cs typeface="Segoe UI Semibold" panose="020B0702040204020203" pitchFamily="34" charset="0"/>
              </a:rPr>
              <a:t>. محمد بن خالد السعدون</a:t>
            </a:r>
            <a:endParaRPr lang="ar-SA" sz="2000" dirty="0">
              <a:latin typeface="Segoe UI Semibold" panose="020B0702040204020203" pitchFamily="34" charset="0"/>
              <a:cs typeface="Segoe UI Semibold" panose="020B0702040204020203" pitchFamily="34" charset="0"/>
            </a:endParaRPr>
          </a:p>
          <a:p>
            <a:pPr algn="ctr"/>
            <a:r>
              <a:rPr lang="ar-SA" sz="2000" dirty="0">
                <a:latin typeface="Segoe UI Semibold" panose="020B0702040204020203" pitchFamily="34" charset="0"/>
                <a:cs typeface="Segoe UI Semibold" panose="020B0702040204020203" pitchFamily="34" charset="0"/>
              </a:rPr>
              <a:t>كلية العلوم - قسم علم الحيوان</a:t>
            </a:r>
          </a:p>
          <a:p>
            <a:pPr algn="ctr"/>
            <a:endParaRPr lang="ar-SA" sz="20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p:txBody>
      </p:sp>
      <p:sp>
        <p:nvSpPr>
          <p:cNvPr id="15" name="Subtitle 14"/>
          <p:cNvSpPr>
            <a:spLocks noGrp="1"/>
          </p:cNvSpPr>
          <p:nvPr>
            <p:ph idx="4294967295"/>
          </p:nvPr>
        </p:nvSpPr>
        <p:spPr>
          <a:xfrm>
            <a:off x="4228553" y="1453311"/>
            <a:ext cx="8189281" cy="666997"/>
          </a:xfrm>
        </p:spPr>
        <p:txBody>
          <a:bodyPr>
            <a:noAutofit/>
          </a:bodyPr>
          <a:lstStyle/>
          <a:p>
            <a:pPr marL="0" indent="0" algn="ctr">
              <a:lnSpc>
                <a:spcPct val="100000"/>
              </a:lnSpc>
              <a:spcBef>
                <a:spcPts val="0"/>
              </a:spcBef>
              <a:spcAft>
                <a:spcPts val="0"/>
              </a:spcAft>
              <a:buNone/>
            </a:pPr>
            <a:r>
              <a:rPr lang="en-US" sz="2800" b="1" dirty="0">
                <a:solidFill>
                  <a:schemeClr val="accent1"/>
                </a:solidFill>
                <a:latin typeface="Segoe UI Semibold" panose="020B0702040204020203" pitchFamily="34" charset="0"/>
                <a:ea typeface="+mj-ea"/>
                <a:cs typeface="Segoe UI Semibold" panose="020B0702040204020203" pitchFamily="34" charset="0"/>
              </a:rPr>
              <a:t>Biogeochemical Cycle Of Elements</a:t>
            </a:r>
            <a:endParaRPr lang="ar-SA" sz="2800" b="1" dirty="0">
              <a:solidFill>
                <a:schemeClr val="accent1"/>
              </a:solidFill>
              <a:latin typeface="Segoe UI Semibold" panose="020B0702040204020203" pitchFamily="34" charset="0"/>
              <a:ea typeface="+mj-ea"/>
              <a:cs typeface="Segoe UI Semibold" panose="020B0702040204020203" pitchFamily="34" charset="0"/>
            </a:endParaRPr>
          </a:p>
        </p:txBody>
      </p:sp>
      <p:sp>
        <p:nvSpPr>
          <p:cNvPr id="2" name="Rectangle 1"/>
          <p:cNvSpPr/>
          <p:nvPr/>
        </p:nvSpPr>
        <p:spPr>
          <a:xfrm>
            <a:off x="181970" y="1907215"/>
            <a:ext cx="4142509"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ln w="0"/>
                <a:effectLst>
                  <a:outerShdw blurRad="38100" dist="19050" dir="2700000" algn="tl" rotWithShape="0">
                    <a:schemeClr val="dk1">
                      <a:alpha val="40000"/>
                    </a:schemeClr>
                  </a:outerShdw>
                </a:effectLst>
                <a:latin typeface="Segoe UI Semibold" panose="020B0702040204020203" pitchFamily="34" charset="0"/>
                <a:cs typeface="Segoe UI Semibold" panose="020B0702040204020203" pitchFamily="34" charset="0"/>
              </a:rPr>
              <a:t>Lecture ( 4 &amp; 5 )</a:t>
            </a:r>
          </a:p>
        </p:txBody>
      </p:sp>
      <p:sp>
        <p:nvSpPr>
          <p:cNvPr id="9" name="Content Placeholder 2"/>
          <p:cNvSpPr txBox="1">
            <a:spLocks/>
          </p:cNvSpPr>
          <p:nvPr/>
        </p:nvSpPr>
        <p:spPr>
          <a:xfrm>
            <a:off x="4041969" y="2940552"/>
            <a:ext cx="4610713" cy="2725724"/>
          </a:xfrm>
          <a:prstGeom prst="rect">
            <a:avLst/>
          </a:prstGeom>
          <a:noFill/>
        </p:spPr>
        <p:style>
          <a:lnRef idx="0">
            <a:scrgbClr r="0" g="0" b="0"/>
          </a:lnRef>
          <a:fillRef idx="1001">
            <a:schemeClr val="lt1"/>
          </a:fillRef>
          <a:effectRef idx="0">
            <a:scrgbClr r="0" g="0" b="0"/>
          </a:effectRef>
          <a:fontRef idx="minor">
            <a:schemeClr val="accent1"/>
          </a:fontRef>
        </p:style>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nSpc>
                <a:spcPct val="100000"/>
              </a:lnSpc>
              <a:spcBef>
                <a:spcPts val="600"/>
              </a:spcBef>
              <a:spcAft>
                <a:spcPts val="0"/>
              </a:spcAft>
            </a:pPr>
            <a:r>
              <a:rPr lang="en-US" sz="2000" b="1" dirty="0">
                <a:latin typeface="Segoe UI Semibold" panose="020B0702040204020203" pitchFamily="34" charset="0"/>
                <a:cs typeface="Segoe UI Semibold" panose="020B0702040204020203" pitchFamily="34" charset="0"/>
              </a:rPr>
              <a:t>Contents:</a:t>
            </a:r>
            <a:endParaRPr lang="ar-SA" sz="2000" b="1" dirty="0">
              <a:latin typeface="Segoe UI Semibold" panose="020B0702040204020203" pitchFamily="34" charset="0"/>
              <a:cs typeface="Segoe UI Semibold" panose="020B0702040204020203" pitchFamily="34" charset="0"/>
            </a:endParaRPr>
          </a:p>
          <a:p>
            <a:pPr>
              <a:lnSpc>
                <a:spcPct val="100000"/>
              </a:lnSpc>
              <a:spcBef>
                <a:spcPts val="600"/>
              </a:spcBef>
              <a:spcAft>
                <a:spcPts val="0"/>
              </a:spcAft>
              <a:buFont typeface="Wingdings" panose="05000000000000000000" pitchFamily="2" charset="2"/>
              <a:buChar char="q"/>
            </a:pPr>
            <a:r>
              <a:rPr lang="en-US" sz="1800" dirty="0">
                <a:solidFill>
                  <a:schemeClr val="tx1"/>
                </a:solidFill>
                <a:latin typeface="Segoe UI Semibold" panose="020B0702040204020203" pitchFamily="34" charset="0"/>
                <a:cs typeface="Segoe UI Semibold" panose="020B0702040204020203" pitchFamily="34" charset="0"/>
              </a:rPr>
              <a:t>Introduction</a:t>
            </a:r>
            <a:endParaRPr lang="ar-SA" sz="18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spcAft>
                <a:spcPts val="0"/>
              </a:spcAft>
              <a:buFont typeface="Wingdings" panose="05000000000000000000" pitchFamily="2" charset="2"/>
              <a:buChar char="q"/>
            </a:pPr>
            <a:r>
              <a:rPr lang="en-US" sz="1800" dirty="0">
                <a:solidFill>
                  <a:schemeClr val="tx1"/>
                </a:solidFill>
                <a:latin typeface="Segoe UI Semibold" panose="020B0702040204020203" pitchFamily="34" charset="0"/>
                <a:cs typeface="Segoe UI Semibold" panose="020B0702040204020203" pitchFamily="34" charset="0"/>
              </a:rPr>
              <a:t>The Gaseous Cycle</a:t>
            </a:r>
            <a:endParaRPr lang="ar-SA" sz="18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spcAft>
                <a:spcPts val="0"/>
              </a:spcAft>
              <a:buFont typeface="Wingdings" panose="05000000000000000000" pitchFamily="2" charset="2"/>
              <a:buChar char="q"/>
            </a:pPr>
            <a:r>
              <a:rPr lang="en-US" sz="1800" dirty="0">
                <a:solidFill>
                  <a:schemeClr val="tx1"/>
                </a:solidFill>
                <a:latin typeface="Segoe UI Semibold" panose="020B0702040204020203" pitchFamily="34" charset="0"/>
                <a:cs typeface="Segoe UI Semibold" panose="020B0702040204020203" pitchFamily="34" charset="0"/>
              </a:rPr>
              <a:t>The Sedimentary Cycle</a:t>
            </a:r>
          </a:p>
          <a:p>
            <a:pPr algn="r" rtl="1">
              <a:lnSpc>
                <a:spcPct val="100000"/>
              </a:lnSpc>
              <a:spcBef>
                <a:spcPts val="600"/>
              </a:spcBef>
              <a:spcAft>
                <a:spcPts val="0"/>
              </a:spcAft>
            </a:pPr>
            <a:endParaRPr lang="ar-SA" sz="1800" dirty="0">
              <a:solidFill>
                <a:schemeClr val="tx1">
                  <a:lumMod val="65000"/>
                  <a:lumOff val="35000"/>
                </a:schemeClr>
              </a:solidFill>
              <a:latin typeface="Segoe UI Semibold" panose="020B0702040204020203" pitchFamily="34" charset="0"/>
              <a:cs typeface="Segoe UI Semibold" panose="020B0702040204020203" pitchFamily="34" charset="0"/>
            </a:endParaRPr>
          </a:p>
          <a:p>
            <a:pPr algn="r" rtl="1">
              <a:lnSpc>
                <a:spcPct val="100000"/>
              </a:lnSpc>
              <a:spcBef>
                <a:spcPts val="600"/>
              </a:spcBef>
              <a:spcAft>
                <a:spcPts val="0"/>
              </a:spcAft>
              <a:buFont typeface="Wingdings" panose="05000000000000000000" pitchFamily="2" charset="2"/>
              <a:buChar char="q"/>
            </a:pPr>
            <a:endParaRPr lang="en-US" sz="1800"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2"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Content Placeholder 2"/>
          <p:cNvSpPr txBox="1">
            <a:spLocks/>
          </p:cNvSpPr>
          <p:nvPr/>
        </p:nvSpPr>
        <p:spPr>
          <a:xfrm>
            <a:off x="8761863" y="3320130"/>
            <a:ext cx="3283016" cy="2547999"/>
          </a:xfrm>
          <a:prstGeom prst="rect">
            <a:avLst/>
          </a:prstGeom>
          <a:noFill/>
        </p:spPr>
        <p:style>
          <a:lnRef idx="0">
            <a:scrgbClr r="0" g="0" b="0"/>
          </a:lnRef>
          <a:fillRef idx="1001">
            <a:schemeClr val="lt1"/>
          </a:fillRef>
          <a:effectRef idx="0">
            <a:scrgbClr r="0" g="0" b="0"/>
          </a:effectRef>
          <a:fontRef idx="minor">
            <a:schemeClr val="accent1"/>
          </a:fontRef>
        </p:style>
        <p:txBody>
          <a:bodyPr vert="horz" lIns="0" tIns="4572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gn="r" rtl="1">
              <a:lnSpc>
                <a:spcPct val="100000"/>
              </a:lnSpc>
              <a:spcBef>
                <a:spcPts val="600"/>
              </a:spcBef>
              <a:spcAft>
                <a:spcPts val="0"/>
              </a:spcAft>
            </a:pPr>
            <a:r>
              <a:rPr lang="ar-SA" sz="2000" b="1" dirty="0">
                <a:latin typeface="Segoe UI Semibold" panose="020B0702040204020203" pitchFamily="34" charset="0"/>
                <a:cs typeface="Segoe UI Semibold" panose="020B0702040204020203" pitchFamily="34" charset="0"/>
              </a:rPr>
              <a:t>المحتويات:</a:t>
            </a:r>
            <a:endParaRPr lang="en-US" sz="2000" b="1" dirty="0">
              <a:latin typeface="Segoe UI Semibold" panose="020B0702040204020203" pitchFamily="34" charset="0"/>
              <a:cs typeface="Segoe UI Semibold" panose="020B0702040204020203" pitchFamily="34" charset="0"/>
            </a:endParaRPr>
          </a:p>
          <a:p>
            <a:pPr algn="r" rtl="1">
              <a:lnSpc>
                <a:spcPct val="100000"/>
              </a:lnSpc>
              <a:spcBef>
                <a:spcPts val="600"/>
              </a:spcBef>
              <a:spcAft>
                <a:spcPts val="0"/>
              </a:spcAft>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مقدمة</a:t>
            </a:r>
          </a:p>
          <a:p>
            <a:pPr algn="r" rtl="1">
              <a:lnSpc>
                <a:spcPct val="100000"/>
              </a:lnSpc>
              <a:spcBef>
                <a:spcPts val="600"/>
              </a:spcBef>
              <a:spcAft>
                <a:spcPts val="0"/>
              </a:spcAft>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الدورة الغازية</a:t>
            </a:r>
            <a:endParaRPr lang="en-US" sz="18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spcBef>
                <a:spcPts val="600"/>
              </a:spcBef>
              <a:spcAft>
                <a:spcPts val="0"/>
              </a:spcAft>
              <a:buFont typeface="Wingdings" panose="05000000000000000000" pitchFamily="2" charset="2"/>
              <a:buChar char="q"/>
            </a:pPr>
            <a:r>
              <a:rPr lang="ar-SA" sz="1800" dirty="0">
                <a:solidFill>
                  <a:schemeClr val="tx1"/>
                </a:solidFill>
                <a:latin typeface="Segoe UI Semibold" panose="020B0702040204020203" pitchFamily="34" charset="0"/>
                <a:cs typeface="Segoe UI Semibold" panose="020B0702040204020203" pitchFamily="34" charset="0"/>
              </a:rPr>
              <a:t>الدورة الرسوبية</a:t>
            </a:r>
            <a:endParaRPr lang="en-US" sz="18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spcBef>
                <a:spcPts val="600"/>
              </a:spcBef>
              <a:spcAft>
                <a:spcPts val="0"/>
              </a:spcAft>
            </a:pPr>
            <a:endParaRPr lang="ar-SA" sz="18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spcBef>
                <a:spcPts val="600"/>
              </a:spcBef>
              <a:spcAft>
                <a:spcPts val="0"/>
              </a:spcAft>
              <a:buFont typeface="Wingdings" panose="05000000000000000000" pitchFamily="2" charset="2"/>
              <a:buChar char="q"/>
            </a:pPr>
            <a:endParaRPr lang="ar-SA" sz="18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r" rtl="1">
              <a:lnSpc>
                <a:spcPct val="100000"/>
              </a:lnSpc>
              <a:spcBef>
                <a:spcPts val="600"/>
              </a:spcBef>
              <a:spcAft>
                <a:spcPts val="0"/>
              </a:spcAft>
              <a:buFont typeface="Wingdings" panose="05000000000000000000" pitchFamily="2" charset="2"/>
              <a:buChar char="q"/>
            </a:pPr>
            <a:endParaRPr lang="ar-SA" sz="1800" dirty="0">
              <a:solidFill>
                <a:schemeClr val="tx1">
                  <a:lumMod val="75000"/>
                  <a:lumOff val="25000"/>
                </a:schemeClr>
              </a:solidFill>
              <a:latin typeface="Segoe UI Semibold" panose="020B0702040204020203" pitchFamily="34" charset="0"/>
              <a:cs typeface="Segoe UI Semibold" panose="020B0702040204020203" pitchFamily="34" charset="0"/>
            </a:endParaRPr>
          </a:p>
          <a:p>
            <a:pPr algn="r" rtl="1">
              <a:lnSpc>
                <a:spcPct val="100000"/>
              </a:lnSpc>
              <a:spcBef>
                <a:spcPts val="600"/>
              </a:spcBef>
              <a:spcAft>
                <a:spcPts val="0"/>
              </a:spcAft>
              <a:buFont typeface="Wingdings" panose="05000000000000000000" pitchFamily="2" charset="2"/>
              <a:buChar char="q"/>
            </a:pPr>
            <a:endParaRPr lang="en-US" sz="1800" dirty="0">
              <a:solidFill>
                <a:schemeClr val="tx1">
                  <a:lumMod val="75000"/>
                  <a:lumOff val="25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83898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1146412" y="2247406"/>
            <a:ext cx="10117542" cy="4247317"/>
          </a:xfrm>
          <a:prstGeom prst="rect">
            <a:avLst/>
          </a:prstGeom>
        </p:spPr>
        <p:txBody>
          <a:bodyPr wrap="square">
            <a:spAutoFit/>
          </a:bodyPr>
          <a:lstStyle/>
          <a:p>
            <a:pPr marL="285750" lvl="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تحوى قشرة الأرض جميع عناصر الجدول الدوري الطبيعية ,غير المصنعة في المختبرات وتتفاوت نسبة وجود هذه العناصر في الطبيعة ,فمنها الشائع ومنها النادر. </a:t>
            </a: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ويوجد في الطبيعة حوالي 105 عنصراً كيميائياً, تحتاج الكائنات الحية الى 40 عنصراً منها. </a:t>
            </a:r>
            <a:endParaRPr lang="en-US"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والعناصر الثمانية التالية هي الأكثر شيوعا وتشكل أكثر من 99%من مكونات صخور قشرة الأرض , وهي (</a:t>
            </a: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الأكسجين والسيلكون والالومنيوم والحديد والكالسيوم والصوديوم والبوتاسيوم والمغنيسيوم على الترتيب</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غير أن العناصر الرئيسية في النظام البيئي الحيوي هي ستة عناصر وتشكل حوالي 97% من كمية المادة الحية وهذه العناصر هي: (</a:t>
            </a: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الأكسجين والكربون والنيتروجين والهيدروجين والفسفور والكبريت</a:t>
            </a:r>
            <a:r>
              <a:rPr lang="en-US" sz="1600" dirty="0">
                <a:latin typeface="Segoe UI Semibold" panose="020B0702040204020203" pitchFamily="34" charset="0"/>
                <a:ea typeface="Times New Roman" panose="02020603050405020304" pitchFamily="18" charset="0"/>
                <a:cs typeface="Segoe UI Semibold" panose="020B0702040204020203" pitchFamily="34" charset="0"/>
              </a:rPr>
              <a:t>(</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نضيف إلي ذلك عدداً اكبر من العناصر التي تحتاجها الكائنات الحية بكميات قليلة . وهي كما ترى مختلفة عن العناصر الأكثر وجودا في عالم الجمادات .  </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بما أن هذه المواد الكيميائية تدور من العالم الحيوي إلي العالم الجيولوجي وبالعكس على شكل دورات (</a:t>
            </a: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أي من المكونات الغير حية الى المكونات الحية ثم الى المكونات غير الحية على شكل دورة </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فإننا نسمي انتقالها هذا بالدورات الحيوية الأرضية الكيميائية (الدورات البيوجيوكيميائية) ولكل مركب أو عنصر كيميائي دورته الخاصة به.</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هناك أهمية كبيرة لدراسة الدورات الطبيعية</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تكمن في تفهم المشاكل البيئية مثل كيفية حدوث التلوث وانتقاله الى الانسان والكائنات الحية الاخرى وكمية الطاقة اللازمة لإنتاج المواد الغذائية للأعداد المتزايد من سكان الأرض.</a:t>
            </a:r>
          </a:p>
          <a:p>
            <a:pPr marL="285750" lvl="0" indent="-285750" algn="justLow" rtl="1">
              <a:spcBef>
                <a:spcPts val="600"/>
              </a:spcBef>
              <a:buClr>
                <a:schemeClr val="accent1"/>
              </a:buClr>
              <a:buFont typeface="Wingdings" panose="05000000000000000000" pitchFamily="2" charset="2"/>
              <a:buChar char="q"/>
            </a:pP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7" name="Title 1"/>
          <p:cNvSpPr>
            <a:spLocks noGrp="1"/>
          </p:cNvSpPr>
          <p:nvPr>
            <p:ph type="title"/>
          </p:nvPr>
        </p:nvSpPr>
        <p:spPr>
          <a:xfrm>
            <a:off x="1097280" y="286603"/>
            <a:ext cx="10058400"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مقدمة                                                                            </a:t>
            </a:r>
            <a:r>
              <a:rPr lang="en-US" sz="2800" b="1" dirty="0">
                <a:solidFill>
                  <a:schemeClr val="accent1"/>
                </a:solidFill>
                <a:latin typeface="Segoe UI Semibold" panose="020B0702040204020203" pitchFamily="34" charset="0"/>
                <a:cs typeface="Segoe UI Semibold" panose="020B0702040204020203" pitchFamily="34" charset="0"/>
              </a:rPr>
              <a:t>Introduction</a:t>
            </a:r>
          </a:p>
        </p:txBody>
      </p:sp>
      <p:sp>
        <p:nvSpPr>
          <p:cNvPr id="11" name="Rounded Rectangle 10"/>
          <p:cNvSpPr/>
          <p:nvPr/>
        </p:nvSpPr>
        <p:spPr>
          <a:xfrm>
            <a:off x="1009934" y="1883391"/>
            <a:ext cx="10345003" cy="429904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3335475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1064525" y="2233758"/>
            <a:ext cx="10226723" cy="4154984"/>
          </a:xfrm>
          <a:prstGeom prst="rect">
            <a:avLst/>
          </a:prstGeom>
        </p:spPr>
        <p:txBody>
          <a:bodyPr wrap="square">
            <a:spAutoFit/>
          </a:bodyPr>
          <a:lstStyle/>
          <a:p>
            <a:pPr marL="28575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هنالك أشياء مشتركة بين جميع الدورات .ففي كل دورة هنالك أجزاء منها تسمى </a:t>
            </a: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(مستودعات </a:t>
            </a:r>
            <a:r>
              <a:rPr lang="en-US"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Reservoirs</a:t>
            </a: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 حيث يتم احتجاز العنصر فيها لفترة طويلة من الزمن وبالمقابل هنالك ايضا (خزانات </a:t>
            </a:r>
            <a:r>
              <a:rPr lang="en-US"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(Pools</a:t>
            </a: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 تحجز فيها العناصر لفترة قصيرة من الزمن. والفترة الزمنية التي يستغرقها المركب أو العنصر في المستودعات أو الخزانات تسمي (فترة المكوث </a:t>
            </a:r>
            <a:r>
              <a:rPr lang="en-US"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Residence time</a:t>
            </a: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a:t>
            </a:r>
            <a:endParaRPr lang="en-US"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المحيطات على سبيل المثال مستودعات للماء بينما تمثل الغيوم خزانات .كذلك الحال بالنسبة للمجتمعات الحيوية فان الأنواع الحية فيها تمثل خزانات.</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معظم الطاقة اللازمة لانتقال المركبات أو العناصر من مستودع أو خزان لآخر تأتي من الشمس أو من جوف الأرض.</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وسيجرى التركيز في هذا الفصل علي دراسة دورات الماء والأكسجين والكربون والنيتروجين والفسفور والكبريت لما لها من أهمية في التعرف علي فقر النظام البيئي أو غناه بهذا العنصر أو ذاك. </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يوجد في الطبيعة دورتان هما: </a:t>
            </a:r>
            <a:endParaRPr lang="en-US"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742950" lvl="1" indent="-285750" algn="justLow" rtl="1">
              <a:spcBef>
                <a:spcPts val="600"/>
              </a:spcBef>
              <a:buClr>
                <a:schemeClr val="accent1"/>
              </a:buClr>
              <a:buFont typeface="Wingdings" panose="05000000000000000000" pitchFamily="2" charset="2"/>
              <a:buChar char="q"/>
            </a:pP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الدورة الغازية </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وتشمل دورات الكربون, النتروجين, الأكسجين, الهيدروجين والماء.</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742950" lvl="1" indent="-285750" algn="justLow" rtl="1">
              <a:spcBef>
                <a:spcPts val="600"/>
              </a:spcBef>
              <a:buClr>
                <a:schemeClr val="accent1"/>
              </a:buClr>
              <a:buFont typeface="Wingdings" panose="05000000000000000000" pitchFamily="2" charset="2"/>
              <a:buChar char="q"/>
            </a:pP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الدورة الرسوبية </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وتشمل دورات الفوسفور والكبريت, وهي دورات غير مكتملة لأن قسما من المواد المكونة لها تنتهي داخل الصخور الرسوبية حيث تخرج منها العناصر ببطء ومن الصعب استئناف الدورة في حين تدور دورات الأكسجين والماء بسهولة ولذلك فهي أكثر اكتمالاً.</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7" name="Title 1"/>
          <p:cNvSpPr>
            <a:spLocks noGrp="1"/>
          </p:cNvSpPr>
          <p:nvPr>
            <p:ph type="title"/>
          </p:nvPr>
        </p:nvSpPr>
        <p:spPr>
          <a:xfrm>
            <a:off x="1097280" y="286603"/>
            <a:ext cx="10058400"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مقدمة                                                                            </a:t>
            </a:r>
            <a:r>
              <a:rPr lang="en-US" sz="2800" b="1" dirty="0">
                <a:solidFill>
                  <a:schemeClr val="accent1"/>
                </a:solidFill>
                <a:latin typeface="Segoe UI Semibold" panose="020B0702040204020203" pitchFamily="34" charset="0"/>
                <a:cs typeface="Segoe UI Semibold" panose="020B0702040204020203" pitchFamily="34" charset="0"/>
              </a:rPr>
              <a:t>Introduction</a:t>
            </a:r>
          </a:p>
        </p:txBody>
      </p:sp>
      <p:sp>
        <p:nvSpPr>
          <p:cNvPr id="8" name="Rounded Rectangle 7"/>
          <p:cNvSpPr/>
          <p:nvPr/>
        </p:nvSpPr>
        <p:spPr>
          <a:xfrm>
            <a:off x="873458" y="2019870"/>
            <a:ext cx="10481480" cy="40806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41202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7055893" y="2110929"/>
            <a:ext cx="4044289" cy="4262705"/>
          </a:xfrm>
          <a:prstGeom prst="rect">
            <a:avLst/>
          </a:prstGeom>
        </p:spPr>
        <p:txBody>
          <a:bodyPr wrap="square">
            <a:spAutoFit/>
          </a:bodyPr>
          <a:lstStyle/>
          <a:p>
            <a:pPr algn="justLow" rtl="1">
              <a:spcBef>
                <a:spcPts val="600"/>
              </a:spcBef>
              <a:buClr>
                <a:schemeClr val="accent1"/>
              </a:buClr>
            </a:pPr>
            <a:r>
              <a:rPr lang="ar-SA"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أولاً: دورة الماء </a:t>
            </a:r>
            <a:r>
              <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The Water Cycle</a:t>
            </a:r>
            <a:r>
              <a:rPr lang="ar-SA"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a:t>
            </a:r>
            <a:endPar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يعد الماء من أهم المصادر الطبيعية المتواجدة على سطح الأرض وفي داخلها وفي الغلاف الجوي, قال تعالى ( وجعلنا من الماء كل شيء حي).</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تمثل دورة المياه في الطبيعة نظاما هائلاً تحركه الطاقة الشمسية ويعمل فيه الغلاف الجوي جسرا بين المحيطات والقارات. يشكل الماء بنسبة 71% من المساحة الكلية للأرض.</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ماء المحيطات وبصورة رئيسية وماء القارات بصورة فرعية يتبخران باستمرار في الغلاف الجوي. وتعمل الرياح علي نقل الهواء الحامل لبخار الماء لمسافات بعيدة والي ارتفاعات شاهقة حيث الرياح تبدأ عمليات معقدة في تكوين الغيوم وحدوث الهطل.</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الماء الساقط علي سطح المحيط ينهي بذلك دورته أما الماء الساقط علي اليابسة فأمامه رحلة طويلة إلي المحيط.</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endParaRPr lang="en-US" dirty="0">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7" name="Title 1"/>
          <p:cNvSpPr>
            <a:spLocks noGrp="1"/>
          </p:cNvSpPr>
          <p:nvPr>
            <p:ph type="title"/>
          </p:nvPr>
        </p:nvSpPr>
        <p:spPr>
          <a:xfrm>
            <a:off x="1097280" y="286603"/>
            <a:ext cx="10058400"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الدورة الغازية                                                       </a:t>
            </a:r>
            <a:r>
              <a:rPr lang="en-US" sz="2800" b="1" dirty="0">
                <a:solidFill>
                  <a:schemeClr val="accent1"/>
                </a:solidFill>
                <a:latin typeface="Segoe UI Semibold" panose="020B0702040204020203" pitchFamily="34" charset="0"/>
                <a:cs typeface="Segoe UI Semibold" panose="020B0702040204020203" pitchFamily="34" charset="0"/>
              </a:rPr>
              <a:t>The Gaseous Cycle</a:t>
            </a:r>
          </a:p>
        </p:txBody>
      </p:sp>
      <p:pic>
        <p:nvPicPr>
          <p:cNvPr id="1026" name="صورة 3"/>
          <p:cNvPicPr>
            <a:picLocks noChangeAspect="1" noChangeArrowheads="1"/>
          </p:cNvPicPr>
          <p:nvPr/>
        </p:nvPicPr>
        <p:blipFill rotWithShape="1">
          <a:blip r:embed="rId3">
            <a:extLst>
              <a:ext uri="{28A0092B-C50C-407E-A947-70E740481C1C}">
                <a14:useLocalDpi xmlns:a14="http://schemas.microsoft.com/office/drawing/2010/main" val="0"/>
              </a:ext>
            </a:extLst>
          </a:blip>
          <a:srcRect l="3595" t="2008" r="3569" b="12048"/>
          <a:stretch/>
        </p:blipFill>
        <p:spPr bwMode="auto">
          <a:xfrm>
            <a:off x="1446663" y="2661313"/>
            <a:ext cx="5186149" cy="2920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ounded Rectangle 7"/>
          <p:cNvSpPr/>
          <p:nvPr/>
        </p:nvSpPr>
        <p:spPr>
          <a:xfrm>
            <a:off x="1009934" y="1883391"/>
            <a:ext cx="10345003" cy="429904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342156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5991366" y="2042692"/>
            <a:ext cx="5163407" cy="4416594"/>
          </a:xfrm>
          <a:prstGeom prst="rect">
            <a:avLst/>
          </a:prstGeom>
        </p:spPr>
        <p:txBody>
          <a:bodyPr wrap="square">
            <a:spAutoFit/>
          </a:bodyPr>
          <a:lstStyle/>
          <a:p>
            <a:pPr marL="285750" lvl="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ما يحدث لماء المطر علي اليابسة أن جزءاً منه ينساب مع الشعاب والأودية على شكل مياه سطحية باتجاه البحار والمحيطات ويسمي هذا الجزء بالماء الجاري, يتبخر من جديد ويعود الى طبقات الجو.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جزء أخر من الماء يتبخر مرة أخرى ويعود للغلاف الجوي, أو يمتص من قبل النباتات ويعاد للغلاف الجوي من خلال عملية النتح.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أما الجزء المتبقي فيتخلل إلي باطن الأرض مشكلاً بذلك المصدر الرئيس للمياه الجوفية. ومما يجدر ذكره أن جزءاً من ماء الهطل الساقط علي شكل ثلج أو ماء يمكن أن يبقي محصوراُ ولفترات طويلة في مناطق باردة علي سطح الأرض كالأقطاب أو قسم الجبال أو البحيرات ,أو يحصر لفترات قصيرة في أجسام النباتات والحيوانات.</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للربط بين دورة المياه والعناصر البيوجيوكيميائية في الطبيعة علينا أن نتذكر دور الماء في نقل وإذابة العناصر وعملية التمثيل الضوئي.</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بهذا نتبين أن دورة المياه تمثل حركة مستمرة للمياه من المحيطات إلي الغلاف الجوي , ومن الغلاف الجوي إلى اليابسة, ومن اليابسة إلى المحيطات. وما التغير المستمر في تضاريس سطح الأرض إلا نتاج لهذه الخطوات. </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endParaRPr lang="en-US" dirty="0">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7" name="Title 1"/>
          <p:cNvSpPr>
            <a:spLocks noGrp="1"/>
          </p:cNvSpPr>
          <p:nvPr>
            <p:ph type="title"/>
          </p:nvPr>
        </p:nvSpPr>
        <p:spPr>
          <a:xfrm>
            <a:off x="1097280" y="286603"/>
            <a:ext cx="10058400"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الدورة الغازية                                                       </a:t>
            </a:r>
            <a:r>
              <a:rPr lang="en-US" sz="2800" b="1" dirty="0">
                <a:solidFill>
                  <a:schemeClr val="accent1"/>
                </a:solidFill>
                <a:latin typeface="Segoe UI Semibold" panose="020B0702040204020203" pitchFamily="34" charset="0"/>
                <a:cs typeface="Segoe UI Semibold" panose="020B0702040204020203" pitchFamily="34" charset="0"/>
              </a:rPr>
              <a:t>The Gaseous Cycle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184" t="23880" r="9950" b="21990"/>
          <a:stretch/>
        </p:blipFill>
        <p:spPr>
          <a:xfrm>
            <a:off x="1405719" y="2174848"/>
            <a:ext cx="4435524" cy="3680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ounded Rectangle 7"/>
          <p:cNvSpPr/>
          <p:nvPr/>
        </p:nvSpPr>
        <p:spPr>
          <a:xfrm>
            <a:off x="1009934" y="1883391"/>
            <a:ext cx="10345003" cy="429904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51499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5663821" y="2069988"/>
            <a:ext cx="5490948" cy="4355038"/>
          </a:xfrm>
          <a:prstGeom prst="rect">
            <a:avLst/>
          </a:prstGeom>
        </p:spPr>
        <p:txBody>
          <a:bodyPr wrap="square">
            <a:spAutoFit/>
          </a:bodyPr>
          <a:lstStyle/>
          <a:p>
            <a:pPr algn="justLow" rtl="1">
              <a:spcBef>
                <a:spcPts val="600"/>
              </a:spcBef>
              <a:buClr>
                <a:schemeClr val="accent1"/>
              </a:buClr>
            </a:pPr>
            <a:r>
              <a:rPr lang="ar-SA"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ثانيا: دورة الأكسجين </a:t>
            </a:r>
            <a:r>
              <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Oxygen cycle</a:t>
            </a:r>
          </a:p>
          <a:p>
            <a:pPr marL="28575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يشكل الاكسجين حوالي 21% من حجم الهواء, وهذه نسبة تكفي حاجة الكائنات الهوائية على اليابسة, كما أن قسما من الأكسجين يكون مذاباً في المياه لضمان حياة الكائنات الحية المائية.</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وترتبط دورة الأكسجين بدورة الكربون إذ تقوم الكائنات الحية الهوائية بتنفس الأكسجين وإطلاق غاز ثاني اكسيد الكربون الذي تستعمله النباتات الخضراء في عملية التمثيل الضوئي وبذلك تغلق الدورة. ويلعب الاكسجين دوراً هاماً في البيئة, فهو عنصر هاماً في حياة الكائنات الحية الهوائية وله أهمية كبيرة في بناء حزام الأوزون في طبقة الستراتوسفير </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Stratosphere </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الذي يحمي الكائنات الحية التي تعيش على سطح الكرة الأرضية من الأشعة فوق البنفسجية والتي تسبب للإنسان الأضرار الوراثية عن طريق تغير المعلومات المثبتة في المادة الوراثية </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(DNA)</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a:t>
            </a:r>
          </a:p>
          <a:p>
            <a:pPr marL="285750" indent="-285750" algn="justLow" rtl="1">
              <a:spcBef>
                <a:spcPts val="600"/>
              </a:spcBef>
              <a:buClr>
                <a:schemeClr val="accent1"/>
              </a:buClr>
              <a:buFont typeface="Wingdings" panose="05000000000000000000" pitchFamily="2" charset="2"/>
              <a:buChar char="q"/>
            </a:pPr>
            <a:r>
              <a:rPr lang="ar-SA"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ومن أهم أخطار الأشعة فوق البنفسجية ما يلي :</a:t>
            </a:r>
            <a:endParaRPr lang="en-US"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800100" lvl="1" indent="-342900" algn="justLow" rtl="1">
              <a:spcBef>
                <a:spcPts val="600"/>
              </a:spcBef>
              <a:buClr>
                <a:schemeClr val="accent1"/>
              </a:buClr>
              <a:buFont typeface="+mj-lt"/>
              <a:buAutoNum type="arabicPeriod"/>
            </a:pPr>
            <a:r>
              <a:rPr lang="ar-SA"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التأثيرات السالبة على الكائنات الحية المنتجة.</a:t>
            </a:r>
            <a:endParaRPr lang="en-US"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800100" lvl="1" indent="-342900" algn="justLow" rtl="1">
              <a:spcBef>
                <a:spcPts val="600"/>
              </a:spcBef>
              <a:buClr>
                <a:schemeClr val="accent1"/>
              </a:buClr>
              <a:buFont typeface="+mj-lt"/>
              <a:buAutoNum type="arabicPeriod"/>
            </a:pPr>
            <a:r>
              <a:rPr lang="ar-SA"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الإصابة بسرطان الجلد.</a:t>
            </a:r>
            <a:endParaRPr lang="en-US"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800100" lvl="1" indent="-342900" algn="justLow" rtl="1">
              <a:spcBef>
                <a:spcPts val="600"/>
              </a:spcBef>
              <a:buClr>
                <a:schemeClr val="accent1"/>
              </a:buClr>
              <a:buFont typeface="+mj-lt"/>
              <a:buAutoNum type="arabicPeriod"/>
            </a:pPr>
            <a:r>
              <a:rPr lang="ar-SA"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حدوث تغيرات في المناخ.</a:t>
            </a:r>
            <a:endParaRPr lang="en-US"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7" name="Title 1"/>
          <p:cNvSpPr>
            <a:spLocks noGrp="1"/>
          </p:cNvSpPr>
          <p:nvPr>
            <p:ph type="title"/>
          </p:nvPr>
        </p:nvSpPr>
        <p:spPr>
          <a:xfrm>
            <a:off x="1097280" y="286603"/>
            <a:ext cx="10058400"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الدورة الغازية                                                       </a:t>
            </a:r>
            <a:r>
              <a:rPr lang="en-US" sz="2800" b="1" dirty="0">
                <a:solidFill>
                  <a:schemeClr val="accent1"/>
                </a:solidFill>
                <a:latin typeface="Segoe UI Semibold" panose="020B0702040204020203" pitchFamily="34" charset="0"/>
                <a:cs typeface="Segoe UI Semibold" panose="020B0702040204020203" pitchFamily="34" charset="0"/>
              </a:rPr>
              <a:t>The Gaseous Cycle</a:t>
            </a:r>
          </a:p>
        </p:txBody>
      </p:sp>
      <p:pic>
        <p:nvPicPr>
          <p:cNvPr id="3" name="Picture 2"/>
          <p:cNvPicPr>
            <a:picLocks noChangeAspect="1"/>
          </p:cNvPicPr>
          <p:nvPr/>
        </p:nvPicPr>
        <p:blipFill rotWithShape="1">
          <a:blip r:embed="rId3"/>
          <a:srcRect l="3307" t="4135" r="3191" b="18598"/>
          <a:stretch/>
        </p:blipFill>
        <p:spPr>
          <a:xfrm>
            <a:off x="1433015" y="2292825"/>
            <a:ext cx="3944204" cy="3425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le 8"/>
          <p:cNvSpPr/>
          <p:nvPr/>
        </p:nvSpPr>
        <p:spPr>
          <a:xfrm>
            <a:off x="1009934" y="1883391"/>
            <a:ext cx="10345003" cy="429904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376578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4" name="Rectangle 3"/>
          <p:cNvSpPr/>
          <p:nvPr/>
        </p:nvSpPr>
        <p:spPr>
          <a:xfrm>
            <a:off x="1201002" y="2056341"/>
            <a:ext cx="9990161" cy="4293483"/>
          </a:xfrm>
          <a:prstGeom prst="rect">
            <a:avLst/>
          </a:prstGeom>
        </p:spPr>
        <p:txBody>
          <a:bodyPr wrap="square">
            <a:spAutoFit/>
          </a:bodyPr>
          <a:lstStyle/>
          <a:p>
            <a:pPr marL="28575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يتكون غاز الأوزون في طبقة الستراتوسفير بواسطة تفاعلات كيماوية ضوئية حسب المعادلة التالية :</a:t>
            </a:r>
          </a:p>
          <a:p>
            <a:pPr algn="ctr" rtl="1">
              <a:spcBef>
                <a:spcPts val="600"/>
              </a:spcBef>
              <a:buClr>
                <a:schemeClr val="accent1"/>
              </a:buClr>
            </a:pPr>
            <a:endParaRPr lang="ar-SA"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spcBef>
                <a:spcPts val="600"/>
              </a:spcBef>
              <a:buClr>
                <a:schemeClr val="accent1"/>
              </a:buClr>
            </a:pP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spcBef>
                <a:spcPts val="600"/>
              </a:spcBef>
              <a:buClr>
                <a:schemeClr val="accent1"/>
              </a:buClr>
            </a:pP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spcBef>
                <a:spcPts val="600"/>
              </a:spcBef>
              <a:buClr>
                <a:schemeClr val="accent1"/>
              </a:buClr>
            </a:pP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ويقوم الإنسان بأنشطته المختلفة بتحطيم حزام الأوزون الواقي عن طريق الانفجارات النووية والطائرات النفاثة التي تصل الى طبقة الأوزون والمواد الكيماوية المختلفة مثل مركبات الكلور والفلور العضوية. وتستعمل هذه المركبات الكيماوية في كثير من الاستعمالات في الثلاجات والآلات الهيدروليكية, وعلب الرذاذ المختلفة (غازات, مواد سائلة). وعلى سبيل المثال تحتوي علب الرذاذ على مركبات الكلور والفلور العضوية والتي تستعمل في طرد الغازات أو السوائل التي تحتويها هذه العلب عند الاستعمال. وفي بعض الدول منع استعمال مثل هذه المركبات في علب الرذاذ واستبدلت بأنظمة ميكانيكية لإخراج المواد من العلب بالإضافة الى تقليل الاستعمالات الأخرى لهذه المركبات الكيماوية بشكل عام, والتخلص منها بطرق تضمن عدم وصولها الى الغلاف الغازي. وتتسرب هذه المركبات الى حزام الأوزون وتحدث تفاعلات كيماوية معقدة تؤدي الى تحطيم قسم منه.</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وتشير الدراسات التي تقوم بها الدول المهتمة بشؤون البيئة لتحديد الأضرار التي تلحق بطبقة الأوزون الواقية, ان كمية الأوزون الموجودة في الحزام الواقي قد نقصت بنسبة 5% خلال الفترة الزمنية 1970-1978. وفي المدن الكبيرة يؤدي التلوث الناتج عن حركة المرور أثناء النهار وتوفر درجة اشعاع عالية الى زيادة نسبة الأوزون في الطبقة القريبة من سطح الأرض للغلاف الغازي, مما يؤثر سلبياً على الجهاز التنفسي وعيون الانسان.</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algn="justLow" rtl="1">
              <a:spcBef>
                <a:spcPts val="600"/>
              </a:spcBef>
              <a:buClr>
                <a:schemeClr val="accent1"/>
              </a:buClr>
            </a:pPr>
            <a:endParaRPr lang="ar-SA"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7" name="Title 1"/>
          <p:cNvSpPr>
            <a:spLocks noGrp="1"/>
          </p:cNvSpPr>
          <p:nvPr>
            <p:ph type="title"/>
          </p:nvPr>
        </p:nvSpPr>
        <p:spPr>
          <a:xfrm>
            <a:off x="1097280" y="286603"/>
            <a:ext cx="10058400"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الدورة الغازية                                                       </a:t>
            </a:r>
            <a:r>
              <a:rPr lang="en-US" sz="2800" b="1" dirty="0">
                <a:solidFill>
                  <a:schemeClr val="accent1"/>
                </a:solidFill>
                <a:latin typeface="Segoe UI Semibold" panose="020B0702040204020203" pitchFamily="34" charset="0"/>
                <a:cs typeface="Segoe UI Semibold" panose="020B0702040204020203" pitchFamily="34" charset="0"/>
              </a:rPr>
              <a:t>The Gaseous Cycle</a:t>
            </a:r>
          </a:p>
        </p:txBody>
      </p:sp>
      <p:pic>
        <p:nvPicPr>
          <p:cNvPr id="32" name="Picture 31"/>
          <p:cNvPicPr>
            <a:picLocks noChangeAspect="1"/>
          </p:cNvPicPr>
          <p:nvPr/>
        </p:nvPicPr>
        <p:blipFill>
          <a:blip r:embed="rId3"/>
          <a:stretch>
            <a:fillRect/>
          </a:stretch>
        </p:blipFill>
        <p:spPr>
          <a:xfrm>
            <a:off x="2692737" y="2558228"/>
            <a:ext cx="7761447" cy="1795408"/>
          </a:xfrm>
          <a:prstGeom prst="rect">
            <a:avLst/>
          </a:prstGeom>
        </p:spPr>
      </p:pic>
      <p:sp>
        <p:nvSpPr>
          <p:cNvPr id="33" name="Rounded Rectangle 32"/>
          <p:cNvSpPr/>
          <p:nvPr/>
        </p:nvSpPr>
        <p:spPr>
          <a:xfrm>
            <a:off x="1009934" y="1883391"/>
            <a:ext cx="10345003" cy="429904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107395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7" name="Title 1"/>
          <p:cNvSpPr>
            <a:spLocks noGrp="1"/>
          </p:cNvSpPr>
          <p:nvPr>
            <p:ph type="title"/>
          </p:nvPr>
        </p:nvSpPr>
        <p:spPr>
          <a:xfrm>
            <a:off x="1097280" y="286603"/>
            <a:ext cx="10058400"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الدورة الرسوبية                                              </a:t>
            </a:r>
            <a:r>
              <a:rPr lang="en-US" sz="2800" b="1" dirty="0">
                <a:solidFill>
                  <a:schemeClr val="accent1"/>
                </a:solidFill>
                <a:latin typeface="Segoe UI Semibold" panose="020B0702040204020203" pitchFamily="34" charset="0"/>
                <a:cs typeface="Segoe UI Semibold" panose="020B0702040204020203" pitchFamily="34" charset="0"/>
              </a:rPr>
              <a:t>The Sedimentary Cycle</a:t>
            </a:r>
          </a:p>
        </p:txBody>
      </p:sp>
      <p:sp>
        <p:nvSpPr>
          <p:cNvPr id="6" name="Rectangle 5"/>
          <p:cNvSpPr/>
          <p:nvPr/>
        </p:nvSpPr>
        <p:spPr>
          <a:xfrm>
            <a:off x="5227092" y="2372324"/>
            <a:ext cx="6732895" cy="4139595"/>
          </a:xfrm>
          <a:prstGeom prst="rect">
            <a:avLst/>
          </a:prstGeom>
        </p:spPr>
        <p:txBody>
          <a:bodyPr wrap="square">
            <a:spAutoFit/>
          </a:bodyPr>
          <a:lstStyle/>
          <a:p>
            <a:pPr algn="justLow" rtl="1">
              <a:spcBef>
                <a:spcPts val="600"/>
              </a:spcBef>
              <a:buClr>
                <a:schemeClr val="accent1"/>
              </a:buClr>
            </a:pPr>
            <a:r>
              <a:rPr lang="ar-SA"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دورة الكبريت </a:t>
            </a:r>
            <a:r>
              <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Sulfur Cycle</a:t>
            </a:r>
            <a:r>
              <a:rPr lang="ar-SA"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a:t>
            </a:r>
            <a:endParaRPr lang="en-US"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lvl="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يعد الكبريت من العناصر الأساسية اللازمة للكائنات الحية, ولا تفتقر التربة أو الكائنات الحية من نبات وحيوان الى الكبريت. ويوجد في الطبيعة مصادر متعددة للكبريت أهمها:</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342900" lvl="1" indent="-342900" algn="justLow" rtl="1">
              <a:spcBef>
                <a:spcPts val="600"/>
              </a:spcBef>
              <a:buClr>
                <a:schemeClr val="accent1"/>
              </a:buClr>
              <a:buFont typeface="+mj-lt"/>
              <a:buAutoNum type="arabicPeriod"/>
            </a:pPr>
            <a:r>
              <a:rPr lang="ar-SA"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تحلل المواد العضوية في التربة والتي يتنج عنها مركبات الكبريت بالإضافة الى مركبات أخرى.</a:t>
            </a:r>
            <a:endParaRPr lang="en-US"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342900" lvl="1" indent="-342900" algn="justLow" rtl="1">
              <a:spcBef>
                <a:spcPts val="600"/>
              </a:spcBef>
              <a:buClr>
                <a:schemeClr val="accent1"/>
              </a:buClr>
              <a:buFont typeface="+mj-lt"/>
              <a:buAutoNum type="arabicPeriod"/>
            </a:pPr>
            <a:r>
              <a:rPr lang="ar-SA"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تجوية بعض الصخور المحتوية على الكبريت.</a:t>
            </a:r>
            <a:endParaRPr lang="en-US"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342900" lvl="1" indent="-342900" algn="justLow" rtl="1">
              <a:spcBef>
                <a:spcPts val="600"/>
              </a:spcBef>
              <a:buClr>
                <a:schemeClr val="accent1"/>
              </a:buClr>
              <a:buFont typeface="+mj-lt"/>
              <a:buAutoNum type="arabicPeriod"/>
            </a:pPr>
            <a:r>
              <a:rPr lang="ar-SA"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البراكين والتي تنقل معها غازات الكبريت الى مسافات بعيدة.</a:t>
            </a:r>
            <a:endParaRPr lang="en-US"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342900" lvl="1" indent="-342900" algn="justLow" rtl="1">
              <a:spcBef>
                <a:spcPts val="600"/>
              </a:spcBef>
              <a:buClr>
                <a:schemeClr val="accent1"/>
              </a:buClr>
              <a:buFont typeface="+mj-lt"/>
              <a:buAutoNum type="arabicPeriod"/>
            </a:pPr>
            <a:r>
              <a:rPr lang="ar-SA"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التلوث الناتج عن أنشطة الانسان المختلفة كالصناعة والمواصلات والتدفئة حيث تنطلق الملوثات ومن ضمنها الكبريت الى الغلاف الغازي ويسقط الكبريت مع مياه الأمطار مكوناً في بعض الحالات الأمطار الحامضية. وتصل كمية الكبريت الساقطة مع مياه الأمطار في بعض المناطق حوالي 60 كغم في السنة على الهكتار الواحد. كما تذهب بعض المركبات الكبريتية مع المياه العادمة في مجاري المياه.</a:t>
            </a:r>
            <a:endParaRPr lang="en-US" sz="14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وتأخذ النباتات الخضراء الكبريت من الوسط الذي تعيش به على شكل ايونات السلفات </a:t>
            </a:r>
            <a:r>
              <a:rPr lang="en-US" sz="1400" dirty="0">
                <a:latin typeface="Segoe UI Semibold" panose="020B0702040204020203" pitchFamily="34" charset="0"/>
                <a:ea typeface="Times New Roman" panose="02020603050405020304" pitchFamily="18" charset="0"/>
                <a:cs typeface="Segoe UI Semibold" panose="020B0702040204020203" pitchFamily="34" charset="0"/>
              </a:rPr>
              <a:t>Sulfate (SO4-2)</a:t>
            </a: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 وتستعمله في بناء البروتينات الخلوية. ومن خلال السلسلة الغذائية تستفيد الكائنات الحية الأخرى من هذه المركبات الكبريتية في بناء الخلايا.</a:t>
            </a: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endParaRPr lang="en-US" sz="1400" dirty="0">
              <a:latin typeface="Segoe UI Semibold" panose="020B0702040204020203" pitchFamily="34" charset="0"/>
              <a:ea typeface="Times New Roman" panose="02020603050405020304" pitchFamily="18" charset="0"/>
              <a:cs typeface="Segoe UI Semibold" panose="020B0702040204020203" pitchFamily="34" charset="0"/>
            </a:endParaRPr>
          </a:p>
        </p:txBody>
      </p:sp>
      <p:pic>
        <p:nvPicPr>
          <p:cNvPr id="51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229" t="3293" r="4024" b="16696"/>
          <a:stretch/>
        </p:blipFill>
        <p:spPr bwMode="auto">
          <a:xfrm>
            <a:off x="600502" y="2565779"/>
            <a:ext cx="4285397" cy="3234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423082" y="1861866"/>
            <a:ext cx="11368584" cy="307777"/>
          </a:xfrm>
          <a:prstGeom prst="rect">
            <a:avLst/>
          </a:prstGeom>
        </p:spPr>
        <p:txBody>
          <a:bodyPr wrap="square">
            <a:spAutoFit/>
          </a:bodyPr>
          <a:lstStyle/>
          <a:p>
            <a:pPr algn="r"/>
            <a:r>
              <a:rPr lang="ar-SA" sz="1400" dirty="0">
                <a:latin typeface="Segoe UI Semibold" panose="020B0702040204020203" pitchFamily="34" charset="0"/>
                <a:ea typeface="Times New Roman" panose="02020603050405020304" pitchFamily="18" charset="0"/>
                <a:cs typeface="Segoe UI Semibold" panose="020B0702040204020203" pitchFamily="34" charset="0"/>
              </a:rPr>
              <a:t>الدورة الرسوبية غير مكتملة لأن قسما من المواد المكونة لها تنتهي داخل صخور رسوبية تخرج منها العناصر ببطء بعكس الدورة الغازية التي تكون اكثر اكتمالا.</a:t>
            </a:r>
            <a:endParaRPr lang="en-US" sz="1400" dirty="0"/>
          </a:p>
        </p:txBody>
      </p:sp>
      <p:sp>
        <p:nvSpPr>
          <p:cNvPr id="9" name="Rounded Rectangle 8"/>
          <p:cNvSpPr/>
          <p:nvPr/>
        </p:nvSpPr>
        <p:spPr>
          <a:xfrm>
            <a:off x="122830" y="2279176"/>
            <a:ext cx="11955439" cy="391690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320280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7" name="Title 1"/>
          <p:cNvSpPr>
            <a:spLocks noGrp="1"/>
          </p:cNvSpPr>
          <p:nvPr>
            <p:ph type="title"/>
          </p:nvPr>
        </p:nvSpPr>
        <p:spPr>
          <a:xfrm>
            <a:off x="1097280" y="286603"/>
            <a:ext cx="10058400" cy="1450757"/>
          </a:xfrm>
        </p:spPr>
        <p:txBody>
          <a:bodyPr>
            <a:normAutofit/>
          </a:bodyPr>
          <a:lstStyle/>
          <a:p>
            <a:pPr algn="r" rtl="1"/>
            <a:r>
              <a:rPr lang="ar-SA" sz="2800" b="1" dirty="0">
                <a:solidFill>
                  <a:schemeClr val="accent1"/>
                </a:solidFill>
                <a:latin typeface="Segoe UI Semibold" panose="020B0702040204020203" pitchFamily="34" charset="0"/>
                <a:cs typeface="Segoe UI Semibold" panose="020B0702040204020203" pitchFamily="34" charset="0"/>
              </a:rPr>
              <a:t>الدورة الرسوبية                                              </a:t>
            </a:r>
            <a:r>
              <a:rPr lang="en-US" sz="2800" b="1" dirty="0">
                <a:solidFill>
                  <a:schemeClr val="accent1"/>
                </a:solidFill>
                <a:latin typeface="Segoe UI Semibold" panose="020B0702040204020203" pitchFamily="34" charset="0"/>
                <a:cs typeface="Segoe UI Semibold" panose="020B0702040204020203" pitchFamily="34" charset="0"/>
              </a:rPr>
              <a:t>The Sedimentary Cycle</a:t>
            </a:r>
          </a:p>
        </p:txBody>
      </p:sp>
      <p:sp>
        <p:nvSpPr>
          <p:cNvPr id="6" name="Rectangle 5"/>
          <p:cNvSpPr/>
          <p:nvPr/>
        </p:nvSpPr>
        <p:spPr>
          <a:xfrm>
            <a:off x="709684" y="2017483"/>
            <a:ext cx="10977348" cy="4724370"/>
          </a:xfrm>
          <a:prstGeom prst="rect">
            <a:avLst/>
          </a:prstGeom>
        </p:spPr>
        <p:txBody>
          <a:bodyPr wrap="square">
            <a:spAutoFit/>
          </a:bodyPr>
          <a:lstStyle/>
          <a:p>
            <a:pPr marL="28575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وعند موت الكائنات الحية يتم تحلل المواد العضوية إما هوائياً أو لا هوائيا. ففي الظروف اللاهوائية في التربة الرطبة والمستنقعات ينتج غاز كبريتيد الهيدروجين </a:t>
            </a:r>
            <a:r>
              <a:rPr lang="en-US" sz="1600" dirty="0">
                <a:latin typeface="Segoe UI Semibold" panose="020B0702040204020203" pitchFamily="34" charset="0"/>
                <a:ea typeface="Times New Roman" panose="02020603050405020304" pitchFamily="18" charset="0"/>
                <a:cs typeface="Segoe UI Semibold" panose="020B0702040204020203" pitchFamily="34" charset="0"/>
              </a:rPr>
              <a:t>(H2S)</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والذي يلعب دوراً سلبياً في البيئة للأسباب التالية :</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800100" lvl="1" indent="-342900" algn="justLow" rtl="1">
              <a:spcBef>
                <a:spcPts val="600"/>
              </a:spcBef>
              <a:buClr>
                <a:schemeClr val="accent1"/>
              </a:buClr>
              <a:buFont typeface="+mj-lt"/>
              <a:buAutoNum type="arabicPeriod"/>
            </a:pP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التأثير السام على الكائنات الحية .</a:t>
            </a:r>
            <a:endParaRPr lang="en-US"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800100" lvl="1" indent="-342900" algn="justLow" rtl="1">
              <a:spcBef>
                <a:spcPts val="600"/>
              </a:spcBef>
              <a:buClr>
                <a:schemeClr val="accent1"/>
              </a:buClr>
              <a:buFont typeface="+mj-lt"/>
              <a:buAutoNum type="arabicPeriod"/>
            </a:pP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الرائحة الكريهة التي تحد من استعمال المياه وبخاصة كمصدر لمياه الشرب.</a:t>
            </a:r>
            <a:endParaRPr lang="en-US"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800100" lvl="1" indent="-342900" algn="justLow" rtl="1">
              <a:spcBef>
                <a:spcPts val="600"/>
              </a:spcBef>
              <a:buClr>
                <a:schemeClr val="accent1"/>
              </a:buClr>
              <a:buFont typeface="+mj-lt"/>
              <a:buAutoNum type="arabicPeriod"/>
            </a:pP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إحداث الأضرار </a:t>
            </a:r>
            <a:r>
              <a:rPr lang="ar-SA" sz="1600" dirty="0" err="1">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بالاسمنت</a:t>
            </a:r>
            <a:r>
              <a:rPr lang="ar-SA"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rPr>
              <a:t> والمعادن عن طريق الأكسدة.</a:t>
            </a:r>
            <a:endParaRPr lang="en-US" sz="1600" dirty="0">
              <a:solidFill>
                <a:schemeClr val="accent1"/>
              </a:solidFill>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وفي الظروف الهوائية ينتج عن تحلل المواد العضوية المحتوية على الكبريت أكاسيد الكبريت, وهنا يتم أكسدة (</a:t>
            </a:r>
            <a:r>
              <a:rPr lang="en-US" sz="1600" dirty="0">
                <a:latin typeface="Segoe UI Semibold" panose="020B0702040204020203" pitchFamily="34" charset="0"/>
                <a:ea typeface="Times New Roman" panose="02020603050405020304" pitchFamily="18" charset="0"/>
                <a:cs typeface="Segoe UI Semibold" panose="020B0702040204020203" pitchFamily="34" charset="0"/>
              </a:rPr>
              <a:t>H2S</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الى ( </a:t>
            </a:r>
            <a:r>
              <a:rPr lang="en-US" sz="1600" dirty="0">
                <a:latin typeface="Segoe UI Semibold" panose="020B0702040204020203" pitchFamily="34" charset="0"/>
                <a:ea typeface="Times New Roman" panose="02020603050405020304" pitchFamily="18" charset="0"/>
                <a:cs typeface="Segoe UI Semibold" panose="020B0702040204020203" pitchFamily="34" charset="0"/>
              </a:rPr>
              <a:t>(SO4-2</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بواسطة بكتيريا الكبريت </a:t>
            </a:r>
            <a:r>
              <a:rPr lang="en-US" sz="1600" dirty="0" err="1">
                <a:latin typeface="Segoe UI Semibold" panose="020B0702040204020203" pitchFamily="34" charset="0"/>
                <a:ea typeface="Times New Roman" panose="02020603050405020304" pitchFamily="18" charset="0"/>
                <a:cs typeface="Segoe UI Semibold" panose="020B0702040204020203" pitchFamily="34" charset="0"/>
              </a:rPr>
              <a:t>Theobacilluse</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للحصول على الطاقة نظراً لأن هذه البكتيريا من الكائنات الحية الدقيقة ذاتية التغذية كيماوياً.</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عند تحول الظروف الهوائية الى ظروف لاهوائية يتم اختزال السلفات بواسطة بكتيريا </a:t>
            </a:r>
            <a:r>
              <a:rPr lang="en-US" sz="1600" dirty="0" err="1">
                <a:latin typeface="Segoe UI Semibold" panose="020B0702040204020203" pitchFamily="34" charset="0"/>
                <a:ea typeface="Times New Roman" panose="02020603050405020304" pitchFamily="18" charset="0"/>
                <a:cs typeface="Segoe UI Semibold" panose="020B0702040204020203" pitchFamily="34" charset="0"/>
              </a:rPr>
              <a:t>Sporovibrio</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ينتج عنها (</a:t>
            </a:r>
            <a:r>
              <a:rPr lang="en-US" sz="1600" dirty="0">
                <a:latin typeface="Segoe UI Semibold" panose="020B0702040204020203" pitchFamily="34" charset="0"/>
                <a:ea typeface="Times New Roman" panose="02020603050405020304" pitchFamily="18" charset="0"/>
                <a:cs typeface="Segoe UI Semibold" panose="020B0702040204020203" pitchFamily="34" charset="0"/>
              </a:rPr>
              <a:t>H2S</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كما تقوم بكتيريا الكبريت بأكسدة الكبريت العنصري أو أية مركبات كبريتية للحصول على الطاقة.</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يلعب حامض الكبريتيك دوراً هاماً في تجوية الصخور عن طريق إذابة وترسيب المعادن, كما يقوم بتوفير العناصر الغذائية للنباتات عن طرق اذابتها مثل اذابة الفوسفات من الصخور الحاوية على معدن </a:t>
            </a:r>
            <a:r>
              <a:rPr lang="ar-SA" sz="1600" dirty="0" err="1">
                <a:latin typeface="Segoe UI Semibold" panose="020B0702040204020203" pitchFamily="34" charset="0"/>
                <a:ea typeface="Times New Roman" panose="02020603050405020304" pitchFamily="18" charset="0"/>
                <a:cs typeface="Segoe UI Semibold" panose="020B0702040204020203" pitchFamily="34" charset="0"/>
              </a:rPr>
              <a:t>الابتايت</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a:t>
            </a:r>
            <a:r>
              <a:rPr lang="en-US" sz="1600" dirty="0">
                <a:latin typeface="Segoe UI Semibold" panose="020B0702040204020203" pitchFamily="34" charset="0"/>
                <a:ea typeface="Times New Roman" panose="02020603050405020304" pitchFamily="18" charset="0"/>
                <a:cs typeface="Segoe UI Semibold" panose="020B0702040204020203" pitchFamily="34" charset="0"/>
              </a:rPr>
              <a:t>Apatite</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صعبة الذوبان.</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تستطيع بكتيريا الكبريت أن تتحمل وسط حامضي يتراوح </a:t>
            </a:r>
            <a:r>
              <a:rPr lang="ar-SA" sz="1600" dirty="0" err="1">
                <a:latin typeface="Segoe UI Semibold" panose="020B0702040204020203" pitchFamily="34" charset="0"/>
                <a:ea typeface="Times New Roman" panose="02020603050405020304" pitchFamily="18" charset="0"/>
                <a:cs typeface="Segoe UI Semibold" panose="020B0702040204020203" pitchFamily="34" charset="0"/>
              </a:rPr>
              <a:t>مابين</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1-0.5 </a:t>
            </a:r>
            <a:r>
              <a:rPr lang="en-US" sz="1600" dirty="0">
                <a:latin typeface="Segoe UI Semibold" panose="020B0702040204020203" pitchFamily="34" charset="0"/>
                <a:ea typeface="Times New Roman" panose="02020603050405020304" pitchFamily="18" charset="0"/>
                <a:cs typeface="Segoe UI Semibold" panose="020B0702040204020203" pitchFamily="34" charset="0"/>
              </a:rPr>
              <a:t>PH</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 وبذلك تكون اكثر الكائنات الحية على الاطلاق تحملاً للوسط الحامضي, علما بأن المدى الأمثل لتوفير نمو نشاط جيد لبكتيريا الكبريت هو وسط حامضي يتراوح ما بين 2-3 </a:t>
            </a:r>
            <a:r>
              <a:rPr lang="en-US" sz="1600" dirty="0">
                <a:latin typeface="Segoe UI Semibold" panose="020B0702040204020203" pitchFamily="34" charset="0"/>
                <a:ea typeface="Times New Roman" panose="02020603050405020304" pitchFamily="18" charset="0"/>
                <a:cs typeface="Segoe UI Semibold" panose="020B0702040204020203" pitchFamily="34" charset="0"/>
              </a:rPr>
              <a:t>PH </a:t>
            </a:r>
            <a:r>
              <a:rPr lang="ar-SA" sz="1600" dirty="0">
                <a:latin typeface="Segoe UI Semibold" panose="020B0702040204020203" pitchFamily="34" charset="0"/>
                <a:ea typeface="Times New Roman" panose="02020603050405020304" pitchFamily="18" charset="0"/>
                <a:cs typeface="Segoe UI Semibold" panose="020B0702040204020203" pitchFamily="34" charset="0"/>
              </a:rPr>
              <a:t>.</a:t>
            </a: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endParaRPr lang="ar-SA" sz="1600" dirty="0">
              <a:latin typeface="Segoe UI Semibold" panose="020B0702040204020203" pitchFamily="34" charset="0"/>
              <a:ea typeface="Times New Roman" panose="02020603050405020304" pitchFamily="18" charset="0"/>
              <a:cs typeface="Segoe UI Semibold" panose="020B0702040204020203" pitchFamily="34" charset="0"/>
            </a:endParaRPr>
          </a:p>
          <a:p>
            <a:pPr marL="285750" indent="-285750" algn="justLow" rtl="1">
              <a:spcBef>
                <a:spcPts val="600"/>
              </a:spcBef>
              <a:buClr>
                <a:schemeClr val="accent1"/>
              </a:buClr>
              <a:buFont typeface="Wingdings" panose="05000000000000000000" pitchFamily="2" charset="2"/>
              <a:buChar char="q"/>
            </a:pPr>
            <a:endParaRPr lang="en-US" sz="1600" dirty="0">
              <a:latin typeface="Segoe UI Semibold" panose="020B0702040204020203" pitchFamily="34" charset="0"/>
              <a:ea typeface="Times New Roman" panose="02020603050405020304" pitchFamily="18" charset="0"/>
              <a:cs typeface="Segoe UI Semibold" panose="020B0702040204020203" pitchFamily="34" charset="0"/>
            </a:endParaRPr>
          </a:p>
        </p:txBody>
      </p:sp>
      <p:sp>
        <p:nvSpPr>
          <p:cNvPr id="8" name="Rounded Rectangle 7"/>
          <p:cNvSpPr/>
          <p:nvPr/>
        </p:nvSpPr>
        <p:spPr>
          <a:xfrm>
            <a:off x="395786" y="1883391"/>
            <a:ext cx="11450472" cy="429904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Low"/>
            <a:endParaRPr lang="en-US" dirty="0"/>
          </a:p>
        </p:txBody>
      </p:sp>
    </p:spTree>
    <p:extLst>
      <p:ext uri="{BB962C8B-B14F-4D97-AF65-F5344CB8AC3E}">
        <p14:creationId xmlns:p14="http://schemas.microsoft.com/office/powerpoint/2010/main" val="393354238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15075</TotalTime>
  <Words>1611</Words>
  <Application>Microsoft Office PowerPoint</Application>
  <PresentationFormat>شاشة عريضة</PresentationFormat>
  <Paragraphs>85</Paragraphs>
  <Slides>9</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9</vt:i4>
      </vt:variant>
    </vt:vector>
  </HeadingPairs>
  <TitlesOfParts>
    <vt:vector size="18" baseType="lpstr">
      <vt:lpstr>Calibri</vt:lpstr>
      <vt:lpstr>Calibri Light</vt:lpstr>
      <vt:lpstr>Freestyle Script</vt:lpstr>
      <vt:lpstr>SABIC Typeface Headline</vt:lpstr>
      <vt:lpstr>SABIC Typeface Headline Light</vt:lpstr>
      <vt:lpstr>Segoe UI Semibold</vt:lpstr>
      <vt:lpstr>Times New Roman</vt:lpstr>
      <vt:lpstr>Wingdings</vt:lpstr>
      <vt:lpstr>Retrospect</vt:lpstr>
      <vt:lpstr>دورة المواد البيوجيوكيماوية</vt:lpstr>
      <vt:lpstr>مقدمة                                                                            Introduction</vt:lpstr>
      <vt:lpstr>مقدمة                                                                            Introduction</vt:lpstr>
      <vt:lpstr>الدورة الغازية                                                       The Gaseous Cycle</vt:lpstr>
      <vt:lpstr>الدورة الغازية                                                       The Gaseous Cycle</vt:lpstr>
      <vt:lpstr>الدورة الغازية                                                       The Gaseous Cycle</vt:lpstr>
      <vt:lpstr>الدورة الغازية                                                       The Gaseous Cycle</vt:lpstr>
      <vt:lpstr>الدورة الرسوبية                                              The Sedimentary Cycle</vt:lpstr>
      <vt:lpstr>الدورة الرسوبية                                              The Sedimentary Cycle</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Saadoun-Al, Yazid Mohammed</dc:creator>
  <cp:lastModifiedBy>Hamad Alotabi</cp:lastModifiedBy>
  <cp:revision>254</cp:revision>
  <dcterms:created xsi:type="dcterms:W3CDTF">2020-06-05T14:34:57Z</dcterms:created>
  <dcterms:modified xsi:type="dcterms:W3CDTF">2022-12-29T09:12:32Z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d50848-5462-4933-a6ae-3f5aa423884b_Enabled">
    <vt:lpwstr>True</vt:lpwstr>
  </property>
  <property fmtid="{D5CDD505-2E9C-101B-9397-08002B2CF9AE}" pid="3" name="MSIP_Label_a7d50848-5462-4933-a6ae-3f5aa423884b_SiteId">
    <vt:lpwstr>a77c517c-e95e-435b-bbb4-cb17e462491f</vt:lpwstr>
  </property>
  <property fmtid="{D5CDD505-2E9C-101B-9397-08002B2CF9AE}" pid="4" name="MSIP_Label_a7d50848-5462-4933-a6ae-3f5aa423884b_Owner">
    <vt:lpwstr>38662@SABIC.com</vt:lpwstr>
  </property>
  <property fmtid="{D5CDD505-2E9C-101B-9397-08002B2CF9AE}" pid="5" name="MSIP_Label_a7d50848-5462-4933-a6ae-3f5aa423884b_SetDate">
    <vt:lpwstr>2020-06-05T15:00:31.5831685Z</vt:lpwstr>
  </property>
  <property fmtid="{D5CDD505-2E9C-101B-9397-08002B2CF9AE}" pid="6" name="MSIP_Label_a7d50848-5462-4933-a6ae-3f5aa423884b_Name">
    <vt:lpwstr>Internal Use</vt:lpwstr>
  </property>
  <property fmtid="{D5CDD505-2E9C-101B-9397-08002B2CF9AE}" pid="7" name="MSIP_Label_a7d50848-5462-4933-a6ae-3f5aa423884b_Application">
    <vt:lpwstr>Microsoft Azure Information Protection</vt:lpwstr>
  </property>
  <property fmtid="{D5CDD505-2E9C-101B-9397-08002B2CF9AE}" pid="8" name="MSIP_Label_a7d50848-5462-4933-a6ae-3f5aa423884b_ActionId">
    <vt:lpwstr>ad28832b-11a8-4529-a177-02a288b5baed</vt:lpwstr>
  </property>
  <property fmtid="{D5CDD505-2E9C-101B-9397-08002B2CF9AE}" pid="9" name="MSIP_Label_a7d50848-5462-4933-a6ae-3f5aa423884b_Extended_MSFT_Method">
    <vt:lpwstr>Automatic</vt:lpwstr>
  </property>
  <property fmtid="{D5CDD505-2E9C-101B-9397-08002B2CF9AE}" pid="10" name="Sensitivity">
    <vt:lpwstr>Internal Use</vt:lpwstr>
  </property>
</Properties>
</file>