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E74734F-62DF-4032-8B18-F2E2F6881813}"/>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35BCA671-E5DA-4891-8597-5A8E70DB04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9D7177C7-DA07-4966-A5BC-CE3A94FF4B7A}"/>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5" name="عنصر نائب للتذييل 4">
            <a:extLst>
              <a:ext uri="{FF2B5EF4-FFF2-40B4-BE49-F238E27FC236}">
                <a16:creationId xmlns:a16="http://schemas.microsoft.com/office/drawing/2014/main" id="{6CE62846-66B5-4C55-9CB5-94D9AEA6365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D8141EF-053E-4232-A42C-0B70906C6BC2}"/>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3693235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006C9B3-D293-4B72-8099-92F089C76EE1}"/>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C1430FDA-1BE9-4AD3-9934-0564C7825AAB}"/>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BAF94183-435B-4E95-A5C1-9674441F4F07}"/>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5" name="عنصر نائب للتذييل 4">
            <a:extLst>
              <a:ext uri="{FF2B5EF4-FFF2-40B4-BE49-F238E27FC236}">
                <a16:creationId xmlns:a16="http://schemas.microsoft.com/office/drawing/2014/main" id="{E50407F6-94AC-4769-8EAE-8AB2D1E40B2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77FA682-F2AE-47BB-BEE7-355E56BA7752}"/>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2779354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27226707-DDD2-4694-8676-087663863C4E}"/>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2F250B50-14BA-4D75-9FF3-2BD63AD2647C}"/>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775ED86-B7FF-4E36-9B0F-8A1E82BC2543}"/>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5" name="عنصر نائب للتذييل 4">
            <a:extLst>
              <a:ext uri="{FF2B5EF4-FFF2-40B4-BE49-F238E27FC236}">
                <a16:creationId xmlns:a16="http://schemas.microsoft.com/office/drawing/2014/main" id="{05D99064-5151-4B66-9DAE-CF42FBB45BC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A84BF37-070B-45D1-86FA-368B7895AECC}"/>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397046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A8E4601-A1B4-454B-89F6-3DF92E11A4D2}"/>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20FB74D-F7AF-4B5B-896C-BD153F8A995D}"/>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876A070-9CB0-4707-9CBE-08406B9EB45F}"/>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5" name="عنصر نائب للتذييل 4">
            <a:extLst>
              <a:ext uri="{FF2B5EF4-FFF2-40B4-BE49-F238E27FC236}">
                <a16:creationId xmlns:a16="http://schemas.microsoft.com/office/drawing/2014/main" id="{143026A7-37CC-477C-845E-10E33DAF20F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87F106E-C14F-41AE-8466-EE7C2C7B7ADF}"/>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423477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16F000-D73C-4DAB-B4D1-4F557A24D4B0}"/>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E40CD377-A39A-4C7A-8134-F8772A18C0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95A5EBD5-A3C4-4DBC-AF56-B103E6C7A13B}"/>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5" name="عنصر نائب للتذييل 4">
            <a:extLst>
              <a:ext uri="{FF2B5EF4-FFF2-40B4-BE49-F238E27FC236}">
                <a16:creationId xmlns:a16="http://schemas.microsoft.com/office/drawing/2014/main" id="{FAB85D8E-627D-497E-91C8-D0BE11B4408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6CDFAFD-1B6D-4CCE-8CAD-A8CC9CD6F44A}"/>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37737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FE1EDD4-7DE6-487C-83FC-F005E0810BA9}"/>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8010EDC3-4903-4F8E-90C2-D789FBECF096}"/>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6D9CACD1-CE5E-4BC6-A687-0E49DA71E078}"/>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23A9002F-FDB5-474B-80F4-0507AB25F34F}"/>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6" name="عنصر نائب للتذييل 5">
            <a:extLst>
              <a:ext uri="{FF2B5EF4-FFF2-40B4-BE49-F238E27FC236}">
                <a16:creationId xmlns:a16="http://schemas.microsoft.com/office/drawing/2014/main" id="{A0D9B244-C864-4CCC-B12B-2B0CF4AC5A01}"/>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0312B7DC-56C9-4676-A91B-2EE0F73AB9F8}"/>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215676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9BCEBCC-33AA-4CE9-B065-0F5D5B2958C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D599D31F-F698-4FD9-907B-3230BF8CE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BCF4AD0A-0063-48FC-B715-614DDC679495}"/>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6F1BE2C6-ED87-4138-B797-58EFF459B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A9C61164-0117-49F7-B396-54D4B1091613}"/>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477254CE-1819-466D-AA60-34B74C8A81AE}"/>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8" name="عنصر نائب للتذييل 7">
            <a:extLst>
              <a:ext uri="{FF2B5EF4-FFF2-40B4-BE49-F238E27FC236}">
                <a16:creationId xmlns:a16="http://schemas.microsoft.com/office/drawing/2014/main" id="{3E88713C-5050-4674-828D-DE04A0C42B79}"/>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384E7D09-7D08-47D9-A609-80E53DCE8C7F}"/>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22028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388A88-0032-4AB3-9CF5-D6DE7B3E5ED9}"/>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BA42FDA0-4639-4A6B-9DAF-BE4D1EABD307}"/>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4" name="عنصر نائب للتذييل 3">
            <a:extLst>
              <a:ext uri="{FF2B5EF4-FFF2-40B4-BE49-F238E27FC236}">
                <a16:creationId xmlns:a16="http://schemas.microsoft.com/office/drawing/2014/main" id="{12CBF399-56C4-46E8-8148-71266DF764B7}"/>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33F43331-218E-44DC-9439-A73B9F0A5D62}"/>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185950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23E30D77-5794-4992-8C12-AD685AEB8E8E}"/>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3" name="عنصر نائب للتذييل 2">
            <a:extLst>
              <a:ext uri="{FF2B5EF4-FFF2-40B4-BE49-F238E27FC236}">
                <a16:creationId xmlns:a16="http://schemas.microsoft.com/office/drawing/2014/main" id="{AEB8B6E4-67B0-4B3D-B60F-FDB759EB7C63}"/>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5E0CFD5E-2530-4444-952C-CAD6B265300E}"/>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67880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AE645F-232C-4352-9743-BC7CB4137B6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7C3CBCE2-CE18-4F77-8999-33CB4DC758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2158AEE5-ED30-41FE-8FFF-F662240C7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A287A425-B8EE-4EFC-8226-C38EBC639D54}"/>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6" name="عنصر نائب للتذييل 5">
            <a:extLst>
              <a:ext uri="{FF2B5EF4-FFF2-40B4-BE49-F238E27FC236}">
                <a16:creationId xmlns:a16="http://schemas.microsoft.com/office/drawing/2014/main" id="{42DB7C0B-F599-4AF4-AA15-D77C999A8221}"/>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9154B61-C7CA-4EA1-BB1E-14DEC98CC144}"/>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205490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D078C4-E9E7-4F18-B737-9D17B84FD39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8C2E340F-E078-4C76-95E8-F79A584172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B830A3A6-84FE-4573-AAED-513AF5CA1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C405643C-EDF9-40AF-99F3-9E152B45C2C7}"/>
              </a:ext>
            </a:extLst>
          </p:cNvPr>
          <p:cNvSpPr>
            <a:spLocks noGrp="1"/>
          </p:cNvSpPr>
          <p:nvPr>
            <p:ph type="dt" sz="half" idx="10"/>
          </p:nvPr>
        </p:nvSpPr>
        <p:spPr/>
        <p:txBody>
          <a:bodyPr/>
          <a:lstStyle/>
          <a:p>
            <a:fld id="{BD8AD109-E1E8-4DE4-8AE5-605D6D2B7276}" type="datetimeFigureOut">
              <a:rPr lang="ar-SA" smtClean="0"/>
              <a:t>13/05/40</a:t>
            </a:fld>
            <a:endParaRPr lang="ar-SA"/>
          </a:p>
        </p:txBody>
      </p:sp>
      <p:sp>
        <p:nvSpPr>
          <p:cNvPr id="6" name="عنصر نائب للتذييل 5">
            <a:extLst>
              <a:ext uri="{FF2B5EF4-FFF2-40B4-BE49-F238E27FC236}">
                <a16:creationId xmlns:a16="http://schemas.microsoft.com/office/drawing/2014/main" id="{B0E5E476-D067-4609-A930-A788E4667AE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8346E37-552C-43BD-B9FA-76CCFD8426CC}"/>
              </a:ext>
            </a:extLst>
          </p:cNvPr>
          <p:cNvSpPr>
            <a:spLocks noGrp="1"/>
          </p:cNvSpPr>
          <p:nvPr>
            <p:ph type="sldNum" sz="quarter" idx="12"/>
          </p:nvPr>
        </p:nvSpPr>
        <p:spPr/>
        <p:txBody>
          <a:bodyPr/>
          <a:lstStyle/>
          <a:p>
            <a:fld id="{84011514-62B6-4824-929E-A68D965F676F}" type="slidenum">
              <a:rPr lang="ar-SA" smtClean="0"/>
              <a:t>‹#›</a:t>
            </a:fld>
            <a:endParaRPr lang="ar-SA"/>
          </a:p>
        </p:txBody>
      </p:sp>
    </p:spTree>
    <p:extLst>
      <p:ext uri="{BB962C8B-B14F-4D97-AF65-F5344CB8AC3E}">
        <p14:creationId xmlns:p14="http://schemas.microsoft.com/office/powerpoint/2010/main" val="9345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FC5BB4C1-8654-44A4-AA31-5A1E094E459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747DFC7C-1CCE-4459-BFFA-F627CA76B61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3199E678-3402-4F7E-B6D8-8F911045A6D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8AD109-E1E8-4DE4-8AE5-605D6D2B7276}" type="datetimeFigureOut">
              <a:rPr lang="ar-SA" smtClean="0"/>
              <a:t>13/05/40</a:t>
            </a:fld>
            <a:endParaRPr lang="ar-SA"/>
          </a:p>
        </p:txBody>
      </p:sp>
      <p:sp>
        <p:nvSpPr>
          <p:cNvPr id="5" name="عنصر نائب للتذييل 4">
            <a:extLst>
              <a:ext uri="{FF2B5EF4-FFF2-40B4-BE49-F238E27FC236}">
                <a16:creationId xmlns:a16="http://schemas.microsoft.com/office/drawing/2014/main" id="{69C267BB-5B71-4E93-AC5A-CDC2EB2813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BC8899E0-6E8F-4AC0-B668-B923D420807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011514-62B6-4824-929E-A68D965F676F}" type="slidenum">
              <a:rPr lang="ar-SA" smtClean="0"/>
              <a:t>‹#›</a:t>
            </a:fld>
            <a:endParaRPr lang="ar-SA"/>
          </a:p>
        </p:txBody>
      </p:sp>
    </p:spTree>
    <p:extLst>
      <p:ext uri="{BB962C8B-B14F-4D97-AF65-F5344CB8AC3E}">
        <p14:creationId xmlns:p14="http://schemas.microsoft.com/office/powerpoint/2010/main" val="23539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e.mingoville.com/content/view/13/29/lang,ur/"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5277C5-7460-40EA-92B6-319F0017170D}"/>
              </a:ext>
            </a:extLst>
          </p:cNvPr>
          <p:cNvSpPr>
            <a:spLocks noGrp="1"/>
          </p:cNvSpPr>
          <p:nvPr>
            <p:ph type="ctrTitle"/>
          </p:nvPr>
        </p:nvSpPr>
        <p:spPr>
          <a:xfrm>
            <a:off x="1524000" y="3051110"/>
            <a:ext cx="9144000" cy="1569196"/>
          </a:xfrm>
        </p:spPr>
        <p:txBody>
          <a:bodyPr>
            <a:normAutofit fontScale="90000"/>
          </a:bodyPr>
          <a:lstStyle/>
          <a:p>
            <a:r>
              <a:rPr lang="ar-SA" b="1" dirty="0"/>
              <a:t> </a:t>
            </a:r>
            <a:br>
              <a:rPr lang="en-US" dirty="0"/>
            </a:br>
            <a:r>
              <a:rPr lang="ar-SA" b="1" dirty="0"/>
              <a:t>النظرية الوصلية</a:t>
            </a:r>
            <a:br>
              <a:rPr lang="en-US" dirty="0"/>
            </a:br>
            <a:r>
              <a:rPr lang="ar-SA" b="1" dirty="0"/>
              <a:t>    (ثورندايك)</a:t>
            </a:r>
            <a:br>
              <a:rPr lang="en-US" dirty="0"/>
            </a:br>
            <a:r>
              <a:rPr lang="ar-SA" b="1" dirty="0"/>
              <a:t> </a:t>
            </a:r>
            <a:br>
              <a:rPr lang="en-US" dirty="0"/>
            </a:br>
            <a:endParaRPr lang="ar-SA" dirty="0"/>
          </a:p>
        </p:txBody>
      </p:sp>
      <p:pic>
        <p:nvPicPr>
          <p:cNvPr id="1026" name="Picture 2">
            <a:extLst>
              <a:ext uri="{FF2B5EF4-FFF2-40B4-BE49-F238E27FC236}">
                <a16:creationId xmlns:a16="http://schemas.microsoft.com/office/drawing/2014/main" id="{AB07780F-823A-481B-B3DA-B95A87E374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5266" y="3438654"/>
            <a:ext cx="1862916" cy="192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421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2B856FB-D9E9-47D9-80B0-9AC9F0857CFF}"/>
              </a:ext>
            </a:extLst>
          </p:cNvPr>
          <p:cNvSpPr>
            <a:spLocks noGrp="1"/>
          </p:cNvSpPr>
          <p:nvPr>
            <p:ph idx="1"/>
          </p:nvPr>
        </p:nvSpPr>
        <p:spPr>
          <a:xfrm>
            <a:off x="838200" y="1940767"/>
            <a:ext cx="10515600" cy="4236196"/>
          </a:xfrm>
        </p:spPr>
        <p:txBody>
          <a:bodyPr/>
          <a:lstStyle/>
          <a:p>
            <a:r>
              <a:rPr lang="ar-SA" b="1" dirty="0">
                <a:solidFill>
                  <a:srgbClr val="C00000"/>
                </a:solidFill>
              </a:rPr>
              <a:t>2- قانون الأثر: </a:t>
            </a:r>
          </a:p>
          <a:p>
            <a:endParaRPr lang="en-US" dirty="0"/>
          </a:p>
          <a:p>
            <a:r>
              <a:rPr lang="ar-SA" b="1" dirty="0"/>
              <a:t>وهو يعني أن الكائن ميال لتكرار السلوك الذي نتيجة سارة أو حالة رضا (التعزيز )أما السلوك الذي ينتج عنه ضيق أو عدم رضا فإن الكائن يحاول التخلص منه أو تجنبه (العقاب).</a:t>
            </a:r>
            <a:endParaRPr lang="en-US" dirty="0"/>
          </a:p>
          <a:p>
            <a:endParaRPr lang="ar-SA" dirty="0"/>
          </a:p>
        </p:txBody>
      </p:sp>
    </p:spTree>
    <p:extLst>
      <p:ext uri="{BB962C8B-B14F-4D97-AF65-F5344CB8AC3E}">
        <p14:creationId xmlns:p14="http://schemas.microsoft.com/office/powerpoint/2010/main" val="2973745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57808AA-825F-423F-B2D6-B76978C5C680}"/>
              </a:ext>
            </a:extLst>
          </p:cNvPr>
          <p:cNvSpPr>
            <a:spLocks noGrp="1"/>
          </p:cNvSpPr>
          <p:nvPr>
            <p:ph idx="1"/>
          </p:nvPr>
        </p:nvSpPr>
        <p:spPr>
          <a:xfrm>
            <a:off x="838200" y="718457"/>
            <a:ext cx="10515600" cy="5458506"/>
          </a:xfrm>
        </p:spPr>
        <p:txBody>
          <a:bodyPr>
            <a:normAutofit fontScale="77500" lnSpcReduction="20000"/>
          </a:bodyPr>
          <a:lstStyle/>
          <a:p>
            <a:r>
              <a:rPr lang="ar-SA" b="1" dirty="0">
                <a:solidFill>
                  <a:srgbClr val="C00000"/>
                </a:solidFill>
              </a:rPr>
              <a:t>3- قانون الاستعداد:</a:t>
            </a:r>
          </a:p>
          <a:p>
            <a:endParaRPr lang="en-US" dirty="0">
              <a:solidFill>
                <a:srgbClr val="C00000"/>
              </a:solidFill>
            </a:endParaRPr>
          </a:p>
          <a:p>
            <a:r>
              <a:rPr lang="ar-SA" b="1" dirty="0"/>
              <a:t>     ويعتبر هذا القانون الأساس الفسيولوجي لقانون الأثر، حيث يفسر معنى الرضا والضيق، كما يعني أن تقوية الرابطة بين المثير والاستجابة يكون سهلاً ومريحاً عند وجود الاستعداد بينما يكون مؤلماً وصعباً </a:t>
            </a:r>
            <a:endParaRPr lang="en-US" dirty="0"/>
          </a:p>
          <a:p>
            <a:r>
              <a:rPr lang="ar-SA" b="1" dirty="0"/>
              <a:t> </a:t>
            </a:r>
            <a:endParaRPr lang="en-US" dirty="0"/>
          </a:p>
          <a:p>
            <a:r>
              <a:rPr lang="ar-SA" b="1" dirty="0" err="1"/>
              <a:t>عندعدم</a:t>
            </a:r>
            <a:r>
              <a:rPr lang="ar-SA" b="1" dirty="0"/>
              <a:t> وجود الاستعداد ويتوقف ذلك على حالة الجهاز العصبي بوجه عام.  </a:t>
            </a:r>
            <a:r>
              <a:rPr lang="ar-SA" b="1" i="1" dirty="0"/>
              <a:t>يؤكد </a:t>
            </a:r>
            <a:r>
              <a:rPr lang="ar-SA" b="1" i="1" dirty="0" err="1"/>
              <a:t>ثورنديك</a:t>
            </a:r>
            <a:r>
              <a:rPr lang="ar-SA" b="1" i="1" dirty="0"/>
              <a:t> أن هناك ثلاثة احتمالات فيما يتعلق بالاستعداد:</a:t>
            </a:r>
            <a:endParaRPr lang="en-US" dirty="0"/>
          </a:p>
          <a:p>
            <a:r>
              <a:rPr lang="ar-SA" b="1" dirty="0"/>
              <a:t> </a:t>
            </a:r>
            <a:endParaRPr lang="en-US" dirty="0"/>
          </a:p>
          <a:p>
            <a:pPr lvl="0"/>
            <a:r>
              <a:rPr lang="ar-SA" b="1" dirty="0"/>
              <a:t>عندما تكون الوحدة العصبية مستعدة للعمل فإن عملها يريح الكائن الحي.</a:t>
            </a:r>
            <a:endParaRPr lang="en-US" dirty="0"/>
          </a:p>
          <a:p>
            <a:pPr lvl="0"/>
            <a:r>
              <a:rPr lang="ar-SA" b="1" dirty="0"/>
              <a:t>عندما تكون الوحدة العصبية على استعداد للعمل فإن عدم عملها لا يريح الكائن الحي.</a:t>
            </a:r>
            <a:endParaRPr lang="en-US" dirty="0"/>
          </a:p>
          <a:p>
            <a:pPr lvl="0"/>
            <a:r>
              <a:rPr lang="ar-SA" b="1" dirty="0"/>
              <a:t>عندما تكون الوحدة العصبية ليست مستعدة للعمل فإن عملها لا يريح الكائن الحي.</a:t>
            </a:r>
            <a:endParaRPr lang="en-US" dirty="0"/>
          </a:p>
          <a:p>
            <a:r>
              <a:rPr lang="ar-SA" b="1" dirty="0"/>
              <a:t> </a:t>
            </a:r>
            <a:endParaRPr lang="en-US" dirty="0"/>
          </a:p>
          <a:p>
            <a:r>
              <a:rPr lang="ar-SA" b="1" dirty="0"/>
              <a:t>هناك </a:t>
            </a:r>
            <a:r>
              <a:rPr lang="ar-SA" b="1" dirty="0">
                <a:solidFill>
                  <a:srgbClr val="00B0F0"/>
                </a:solidFill>
              </a:rPr>
              <a:t>معنى نفسي </a:t>
            </a:r>
            <a:r>
              <a:rPr lang="ar-SA" b="1" dirty="0"/>
              <a:t>لقانون الاستعداد، حيث أنه يشير إلى أهمية الميول والاتجاهات فالسلوك الذي يشبع ميول الكائن الحي سيجعله يشعر بالرضا والارتياح والعكس صحيح.</a:t>
            </a:r>
            <a:endParaRPr lang="en-US" dirty="0"/>
          </a:p>
          <a:p>
            <a:r>
              <a:rPr lang="ar-SA" b="1" dirty="0"/>
              <a:t> </a:t>
            </a:r>
            <a:endParaRPr lang="en-US" dirty="0"/>
          </a:p>
          <a:p>
            <a:endParaRPr lang="ar-SA" dirty="0"/>
          </a:p>
        </p:txBody>
      </p:sp>
    </p:spTree>
    <p:extLst>
      <p:ext uri="{BB962C8B-B14F-4D97-AF65-F5344CB8AC3E}">
        <p14:creationId xmlns:p14="http://schemas.microsoft.com/office/powerpoint/2010/main" val="2663386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592CC3-B516-4D92-9CF3-A46AEC9F56D9}"/>
              </a:ext>
            </a:extLst>
          </p:cNvPr>
          <p:cNvSpPr>
            <a:spLocks noGrp="1"/>
          </p:cNvSpPr>
          <p:nvPr>
            <p:ph type="title"/>
          </p:nvPr>
        </p:nvSpPr>
        <p:spPr/>
        <p:txBody>
          <a:bodyPr/>
          <a:lstStyle/>
          <a:p>
            <a:pPr algn="ctr"/>
            <a:r>
              <a:rPr lang="ar-SA" b="1" dirty="0">
                <a:solidFill>
                  <a:srgbClr val="C00000"/>
                </a:solidFill>
              </a:rPr>
              <a:t>* تعديل </a:t>
            </a:r>
            <a:r>
              <a:rPr lang="ar-SA" b="1" dirty="0" err="1">
                <a:solidFill>
                  <a:srgbClr val="C00000"/>
                </a:solidFill>
              </a:rPr>
              <a:t>ثورنديك</a:t>
            </a:r>
            <a:r>
              <a:rPr lang="ar-SA" b="1" dirty="0">
                <a:solidFill>
                  <a:srgbClr val="C00000"/>
                </a:solidFill>
              </a:rPr>
              <a:t> لقوانين التعلم:</a:t>
            </a:r>
            <a:endParaRPr lang="ar-SA" dirty="0"/>
          </a:p>
        </p:txBody>
      </p:sp>
      <p:sp>
        <p:nvSpPr>
          <p:cNvPr id="3" name="عنصر نائب للمحتوى 2">
            <a:extLst>
              <a:ext uri="{FF2B5EF4-FFF2-40B4-BE49-F238E27FC236}">
                <a16:creationId xmlns:a16="http://schemas.microsoft.com/office/drawing/2014/main" id="{AB22A32C-F8BE-4861-8834-1DD6062CAF9D}"/>
              </a:ext>
            </a:extLst>
          </p:cNvPr>
          <p:cNvSpPr>
            <a:spLocks noGrp="1"/>
          </p:cNvSpPr>
          <p:nvPr>
            <p:ph idx="1"/>
          </p:nvPr>
        </p:nvSpPr>
        <p:spPr>
          <a:xfrm>
            <a:off x="838200" y="2463281"/>
            <a:ext cx="10515600" cy="3713681"/>
          </a:xfrm>
        </p:spPr>
        <p:txBody>
          <a:bodyPr/>
          <a:lstStyle/>
          <a:p>
            <a:r>
              <a:rPr lang="ar-SA" dirty="0"/>
              <a:t>عدل ثورندايك </a:t>
            </a:r>
            <a:r>
              <a:rPr lang="ar-SA" dirty="0" err="1"/>
              <a:t>قانوين</a:t>
            </a:r>
            <a:r>
              <a:rPr lang="ar-SA" dirty="0"/>
              <a:t> هما:</a:t>
            </a:r>
          </a:p>
          <a:p>
            <a:pPr marL="0" indent="0">
              <a:buNone/>
            </a:pPr>
            <a:endParaRPr lang="ar-SA" dirty="0"/>
          </a:p>
          <a:p>
            <a:r>
              <a:rPr lang="ar-SA" dirty="0"/>
              <a:t>1- التكرار</a:t>
            </a:r>
          </a:p>
          <a:p>
            <a:pPr marL="0" indent="0">
              <a:buNone/>
            </a:pPr>
            <a:endParaRPr lang="ar-SA" dirty="0"/>
          </a:p>
          <a:p>
            <a:r>
              <a:rPr lang="ar-SA" dirty="0"/>
              <a:t>2- الأثر</a:t>
            </a:r>
          </a:p>
        </p:txBody>
      </p:sp>
    </p:spTree>
    <p:extLst>
      <p:ext uri="{BB962C8B-B14F-4D97-AF65-F5344CB8AC3E}">
        <p14:creationId xmlns:p14="http://schemas.microsoft.com/office/powerpoint/2010/main" val="782182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994742-DF03-4A21-8129-803825CDC348}"/>
              </a:ext>
            </a:extLst>
          </p:cNvPr>
          <p:cNvSpPr>
            <a:spLocks noGrp="1"/>
          </p:cNvSpPr>
          <p:nvPr>
            <p:ph type="title"/>
          </p:nvPr>
        </p:nvSpPr>
        <p:spPr/>
        <p:txBody>
          <a:bodyPr/>
          <a:lstStyle/>
          <a:p>
            <a:pPr algn="ctr"/>
            <a:r>
              <a:rPr lang="ar-SA" dirty="0"/>
              <a:t>تعديل قانون التكرار</a:t>
            </a:r>
            <a:br>
              <a:rPr lang="en-US" dirty="0"/>
            </a:br>
            <a:endParaRPr lang="ar-SA" dirty="0"/>
          </a:p>
        </p:txBody>
      </p:sp>
      <p:sp>
        <p:nvSpPr>
          <p:cNvPr id="3" name="عنصر نائب للمحتوى 2">
            <a:extLst>
              <a:ext uri="{FF2B5EF4-FFF2-40B4-BE49-F238E27FC236}">
                <a16:creationId xmlns:a16="http://schemas.microsoft.com/office/drawing/2014/main" id="{E66E6F15-B5C6-4996-8181-140CB0BD27AC}"/>
              </a:ext>
            </a:extLst>
          </p:cNvPr>
          <p:cNvSpPr>
            <a:spLocks noGrp="1"/>
          </p:cNvSpPr>
          <p:nvPr>
            <p:ph idx="1"/>
          </p:nvPr>
        </p:nvSpPr>
        <p:spPr/>
        <p:txBody>
          <a:bodyPr>
            <a:normAutofit fontScale="92500" lnSpcReduction="20000"/>
          </a:bodyPr>
          <a:lstStyle/>
          <a:p>
            <a:pPr marL="0" indent="0">
              <a:buNone/>
            </a:pPr>
            <a:r>
              <a:rPr lang="en-US" b="1" dirty="0"/>
              <a:t> </a:t>
            </a:r>
            <a:endParaRPr lang="en-US" dirty="0"/>
          </a:p>
          <a:p>
            <a:pPr lvl="0"/>
            <a:r>
              <a:rPr lang="ar-SA" b="1" dirty="0"/>
              <a:t>أن التدريب لا يقوي الارتباط بين المثير والاستجابة إلا إذا تبعه نوع من الثواب، بمعنى  أن التكرار لا يفيد بدون أثر جيد.</a:t>
            </a:r>
          </a:p>
          <a:p>
            <a:pPr lvl="0"/>
            <a:endParaRPr lang="ar-SA" b="1" dirty="0"/>
          </a:p>
          <a:p>
            <a:pPr lvl="0"/>
            <a:r>
              <a:rPr lang="ar-SA" b="1" dirty="0">
                <a:solidFill>
                  <a:srgbClr val="00B0F0"/>
                </a:solidFill>
              </a:rPr>
              <a:t>مثال: </a:t>
            </a:r>
            <a:r>
              <a:rPr lang="ar-SA" b="1" dirty="0"/>
              <a:t>التدريب على العمل على آلة معينة لن يقوي الاستجابة المطلوبة لتشغيل الآلة في حالة عدم وجود ثواب كالراتب أو مكافأة معينة</a:t>
            </a:r>
          </a:p>
          <a:p>
            <a:pPr lvl="0"/>
            <a:r>
              <a:rPr lang="ar-SA" b="1" dirty="0"/>
              <a:t> </a:t>
            </a:r>
            <a:r>
              <a:rPr lang="ar-SA" b="1" dirty="0">
                <a:solidFill>
                  <a:srgbClr val="00B0F0"/>
                </a:solidFill>
              </a:rPr>
              <a:t>التجارب</a:t>
            </a:r>
            <a:r>
              <a:rPr lang="ar-SA" b="1" dirty="0"/>
              <a:t> </a:t>
            </a:r>
            <a:r>
              <a:rPr lang="ar-SA" b="1" dirty="0">
                <a:solidFill>
                  <a:schemeClr val="bg1">
                    <a:lumMod val="50000"/>
                  </a:schemeClr>
                </a:solidFill>
              </a:rPr>
              <a:t>التي أجريت لتعديل هذا القانون تجارب استمر فيها التكرار في ظروف لا يمكن فيها تطبيق قانون الأثر، مثال: المحاولات المتكررة لرسم خط طوله ثلاث بوصات ، والعينان معصومتان لم تقد إلى أي تحسن بغض النظر عن عدد مرات التكرار، مما يدل أن التدريب في حد ذاته لا قيمة له، وليحدث التحسن لابد من الأثر فإذا ُأعلم المجرَب عليه بأن  الخط الذي رسمه طويل أو قصير فإنه قد يتحسن بالتكرار، ولقد قال ثورندايك أن حدوث الأمر لمرة واحدة على أن يتبع بثواب يجعله أقوى ست مرات من مجرد تكراره.</a:t>
            </a:r>
            <a:endParaRPr lang="en-US" dirty="0">
              <a:solidFill>
                <a:schemeClr val="bg1">
                  <a:lumMod val="50000"/>
                </a:schemeClr>
              </a:solidFill>
            </a:endParaRPr>
          </a:p>
          <a:p>
            <a:endParaRPr lang="ar-SA" dirty="0"/>
          </a:p>
        </p:txBody>
      </p:sp>
    </p:spTree>
    <p:extLst>
      <p:ext uri="{BB962C8B-B14F-4D97-AF65-F5344CB8AC3E}">
        <p14:creationId xmlns:p14="http://schemas.microsoft.com/office/powerpoint/2010/main" val="82225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25B196-D70E-425E-A596-E046243C663F}"/>
              </a:ext>
            </a:extLst>
          </p:cNvPr>
          <p:cNvSpPr>
            <a:spLocks noGrp="1"/>
          </p:cNvSpPr>
          <p:nvPr>
            <p:ph type="title"/>
          </p:nvPr>
        </p:nvSpPr>
        <p:spPr/>
        <p:txBody>
          <a:bodyPr/>
          <a:lstStyle/>
          <a:p>
            <a:pPr algn="ctr"/>
            <a:r>
              <a:rPr lang="ar-SA" dirty="0"/>
              <a:t>تعديل قانون الأثر</a:t>
            </a:r>
          </a:p>
        </p:txBody>
      </p:sp>
      <p:sp>
        <p:nvSpPr>
          <p:cNvPr id="3" name="عنصر نائب للمحتوى 2">
            <a:extLst>
              <a:ext uri="{FF2B5EF4-FFF2-40B4-BE49-F238E27FC236}">
                <a16:creationId xmlns:a16="http://schemas.microsoft.com/office/drawing/2014/main" id="{50F0074B-F089-482D-A838-BFDDCEC22C29}"/>
              </a:ext>
            </a:extLst>
          </p:cNvPr>
          <p:cNvSpPr>
            <a:spLocks noGrp="1"/>
          </p:cNvSpPr>
          <p:nvPr>
            <p:ph idx="1"/>
          </p:nvPr>
        </p:nvSpPr>
        <p:spPr/>
        <p:txBody>
          <a:bodyPr>
            <a:normAutofit fontScale="77500" lnSpcReduction="20000"/>
          </a:bodyPr>
          <a:lstStyle/>
          <a:p>
            <a:r>
              <a:rPr lang="ar-SA" b="1" dirty="0"/>
              <a:t>إن الثواب أبقى في أثره من العقاب، أي أنه حذف (العقاب) من قانون الأثر؛ حيث أن العقاب لا يمنع الكائن من تكرار الخطأ الذي عوقب به.</a:t>
            </a:r>
            <a:endParaRPr lang="ar-SA" dirty="0"/>
          </a:p>
          <a:p>
            <a:endParaRPr lang="ar-SA" b="1" dirty="0">
              <a:solidFill>
                <a:srgbClr val="00B0F0"/>
              </a:solidFill>
            </a:endParaRPr>
          </a:p>
          <a:p>
            <a:r>
              <a:rPr lang="ar-SA" b="1" dirty="0">
                <a:solidFill>
                  <a:srgbClr val="00B0F0"/>
                </a:solidFill>
              </a:rPr>
              <a:t>مثال: </a:t>
            </a:r>
            <a:r>
              <a:rPr lang="ar-SA" b="1" dirty="0"/>
              <a:t>عندما يعاقب الطفل على سلوك معين، ولا يختفي هذا السلوك أو عندما يعاقب المجرم على السرقة ثم يعود إليها.</a:t>
            </a:r>
            <a:endParaRPr lang="en-US" dirty="0"/>
          </a:p>
          <a:p>
            <a:pPr marL="0" indent="0">
              <a:buNone/>
            </a:pPr>
            <a:endParaRPr lang="en-US" dirty="0"/>
          </a:p>
          <a:p>
            <a:r>
              <a:rPr lang="ar-SA" b="1" dirty="0">
                <a:solidFill>
                  <a:srgbClr val="00B0F0"/>
                </a:solidFill>
              </a:rPr>
              <a:t>دلت تجارب </a:t>
            </a:r>
            <a:r>
              <a:rPr lang="ar-SA" b="1" dirty="0">
                <a:solidFill>
                  <a:schemeClr val="bg1">
                    <a:lumMod val="75000"/>
                  </a:schemeClr>
                </a:solidFill>
              </a:rPr>
              <a:t>ثورندايك على أن المكافأة أقوى بكثير من العقاب، حيث أن نتائج التجارب دلت على أن الإثابة تقوي الروابط تقوية كبيرة، بينما العقاب يضعف الروابط إضعافاً بسيط أو لا يضعفها على الإطلاق، ومن التجارب التي أجريت تجربة على أفراخ الدجاج، حيث صممت لها متاهة تتيح للفراخ الخيار في دربين أحدهما يقود إلى الحرية والطعام وصحبة الأفراخ المماثلة، والآخر يقود إلى سجن يدوم (30) ثانية، ولقد أجريت احصاءات على ميل الفراخ للعودة إلى خيارها السابق في حالة العقاب، وتجنب الخيار السابق في حالة العقاب.  </a:t>
            </a:r>
            <a:endParaRPr lang="en-US" dirty="0">
              <a:solidFill>
                <a:schemeClr val="bg1">
                  <a:lumMod val="75000"/>
                </a:schemeClr>
              </a:solidFill>
            </a:endParaRPr>
          </a:p>
          <a:p>
            <a:r>
              <a:rPr lang="ar-SA" b="1" dirty="0">
                <a:solidFill>
                  <a:schemeClr val="bg1">
                    <a:lumMod val="75000"/>
                  </a:schemeClr>
                </a:solidFill>
              </a:rPr>
              <a:t>كذلك أجريت تجربة متماثلة على البشر وهي عبارة عن اختيار مفردات من نوع الاختيار المتعدد فمثلاً: تعطى كلمة </a:t>
            </a:r>
            <a:r>
              <a:rPr lang="ar-SA" b="1" dirty="0" err="1">
                <a:solidFill>
                  <a:schemeClr val="bg1">
                    <a:lumMod val="75000"/>
                  </a:schemeClr>
                </a:solidFill>
              </a:rPr>
              <a:t>أسبانية</a:t>
            </a:r>
            <a:r>
              <a:rPr lang="ar-SA" b="1" dirty="0">
                <a:solidFill>
                  <a:schemeClr val="bg1">
                    <a:lumMod val="75000"/>
                  </a:schemeClr>
                </a:solidFill>
              </a:rPr>
              <a:t> ويعطى معها خمس كلمات انجليزية تكون واحدة منها هي الترجمة الصحيحة للكلمة </a:t>
            </a:r>
            <a:r>
              <a:rPr lang="ar-SA" b="1" dirty="0" err="1">
                <a:solidFill>
                  <a:schemeClr val="bg1">
                    <a:lumMod val="75000"/>
                  </a:schemeClr>
                </a:solidFill>
              </a:rPr>
              <a:t>الأسبانية</a:t>
            </a:r>
            <a:r>
              <a:rPr lang="ar-SA" b="1" dirty="0">
                <a:solidFill>
                  <a:schemeClr val="bg1">
                    <a:lumMod val="75000"/>
                  </a:schemeClr>
                </a:solidFill>
              </a:rPr>
              <a:t>، وعند الإجابة يقول المجرِب صحيح أو خطأ، وجد أن المكافأة تقود إلى تكرار الصلة، بينما العقاب لا يقود إلى إضعاف الرابطة. </a:t>
            </a:r>
            <a:endParaRPr lang="en-US" dirty="0">
              <a:solidFill>
                <a:schemeClr val="bg1">
                  <a:lumMod val="75000"/>
                </a:schemeClr>
              </a:solidFill>
            </a:endParaRPr>
          </a:p>
        </p:txBody>
      </p:sp>
    </p:spTree>
    <p:extLst>
      <p:ext uri="{BB962C8B-B14F-4D97-AF65-F5344CB8AC3E}">
        <p14:creationId xmlns:p14="http://schemas.microsoft.com/office/powerpoint/2010/main" val="357302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C8E4B55-3E36-4517-9B5B-1C22E7DA2E90}"/>
              </a:ext>
            </a:extLst>
          </p:cNvPr>
          <p:cNvSpPr>
            <a:spLocks noGrp="1"/>
          </p:cNvSpPr>
          <p:nvPr>
            <p:ph type="title"/>
          </p:nvPr>
        </p:nvSpPr>
        <p:spPr/>
        <p:txBody>
          <a:bodyPr>
            <a:normAutofit fontScale="90000"/>
          </a:bodyPr>
          <a:lstStyle/>
          <a:p>
            <a:r>
              <a:rPr lang="ar-SA" b="1" dirty="0"/>
              <a:t> رابط لتعلم اللغة الإنجليزية بطريقة المحاولة والخطأ:                                </a:t>
            </a:r>
            <a:br>
              <a:rPr lang="en-US" dirty="0"/>
            </a:br>
            <a:r>
              <a:rPr lang="en-US" b="1" u="sng" dirty="0">
                <a:hlinkClick r:id="rId2"/>
              </a:rPr>
              <a:t>http://www.de.mingoville.com/content/view/13/29/lang,ur</a:t>
            </a:r>
            <a:r>
              <a:rPr lang="ar-SA" b="1" u="sng" dirty="0">
                <a:hlinkClick r:id="rId2"/>
              </a:rPr>
              <a:t>/</a:t>
            </a:r>
            <a:endParaRPr lang="ar-SA" dirty="0"/>
          </a:p>
        </p:txBody>
      </p:sp>
      <p:sp>
        <p:nvSpPr>
          <p:cNvPr id="7" name="Rectangle 7">
            <a:extLst>
              <a:ext uri="{FF2B5EF4-FFF2-40B4-BE49-F238E27FC236}">
                <a16:creationId xmlns:a16="http://schemas.microsoft.com/office/drawing/2014/main" id="{F887D91C-2CAA-4235-AD89-9A957BBFEF5D}"/>
              </a:ext>
            </a:extLst>
          </p:cNvPr>
          <p:cNvSpPr>
            <a:spLocks noChangeArrowheads="1"/>
          </p:cNvSpPr>
          <p:nvPr/>
        </p:nvSpPr>
        <p:spPr bwMode="auto">
          <a:xfrm>
            <a:off x="1466461" y="3181350"/>
            <a:ext cx="193456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ar-SA"/>
          </a:p>
        </p:txBody>
      </p:sp>
      <p:pic>
        <p:nvPicPr>
          <p:cNvPr id="4102" name="Picture 6">
            <a:extLst>
              <a:ext uri="{FF2B5EF4-FFF2-40B4-BE49-F238E27FC236}">
                <a16:creationId xmlns:a16="http://schemas.microsoft.com/office/drawing/2014/main" id="{3BAA0725-B7E0-47E4-B9EB-3B7B3E17E9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486025"/>
            <a:ext cx="4278313" cy="3409949"/>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a:extLst>
              <a:ext uri="{FF2B5EF4-FFF2-40B4-BE49-F238E27FC236}">
                <a16:creationId xmlns:a16="http://schemas.microsoft.com/office/drawing/2014/main" id="{5E3B0967-94E5-41EA-BDEE-87E13504AB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 y="2486025"/>
            <a:ext cx="51244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053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51C0F26-65E4-453E-99D4-2801E5F9A025}"/>
              </a:ext>
            </a:extLst>
          </p:cNvPr>
          <p:cNvSpPr>
            <a:spLocks noGrp="1"/>
          </p:cNvSpPr>
          <p:nvPr>
            <p:ph idx="1"/>
          </p:nvPr>
        </p:nvSpPr>
        <p:spPr>
          <a:xfrm>
            <a:off x="838200" y="447869"/>
            <a:ext cx="10515600" cy="5729094"/>
          </a:xfrm>
        </p:spPr>
        <p:txBody>
          <a:bodyPr>
            <a:normAutofit fontScale="92500" lnSpcReduction="10000"/>
          </a:bodyPr>
          <a:lstStyle/>
          <a:p>
            <a:r>
              <a:rPr lang="ar-SA" b="1" dirty="0">
                <a:solidFill>
                  <a:schemeClr val="accent5">
                    <a:lumMod val="75000"/>
                  </a:schemeClr>
                </a:solidFill>
              </a:rPr>
              <a:t>ثانياً: القوانين الثانوية</a:t>
            </a:r>
            <a:endParaRPr lang="en-US" dirty="0">
              <a:solidFill>
                <a:schemeClr val="accent5">
                  <a:lumMod val="75000"/>
                </a:schemeClr>
              </a:solidFill>
            </a:endParaRPr>
          </a:p>
          <a:p>
            <a:r>
              <a:rPr lang="ar-SA" b="1" dirty="0"/>
              <a:t> </a:t>
            </a:r>
            <a:endParaRPr lang="en-US" dirty="0"/>
          </a:p>
          <a:p>
            <a:r>
              <a:rPr lang="ar-SA" b="1" dirty="0">
                <a:solidFill>
                  <a:schemeClr val="accent5">
                    <a:lumMod val="75000"/>
                  </a:schemeClr>
                </a:solidFill>
              </a:rPr>
              <a:t>1- قانون الاستجابات المتعددة:  </a:t>
            </a:r>
            <a:r>
              <a:rPr lang="ar-SA" b="1" dirty="0"/>
              <a:t>الكائن الحي مزود بقدرة على إجراء أساليب استجابات متعددة، وهذا ما يجعل التعلم ممكناً.</a:t>
            </a:r>
            <a:endParaRPr lang="en-US" dirty="0"/>
          </a:p>
          <a:p>
            <a:r>
              <a:rPr lang="ar-SA" b="1" dirty="0"/>
              <a:t>2- </a:t>
            </a:r>
            <a:r>
              <a:rPr lang="ar-SA" b="1" dirty="0">
                <a:solidFill>
                  <a:schemeClr val="accent5">
                    <a:lumMod val="75000"/>
                  </a:schemeClr>
                </a:solidFill>
              </a:rPr>
              <a:t>قانون الاتجاه أو الموقف:  </a:t>
            </a:r>
            <a:r>
              <a:rPr lang="ar-SA" b="1" dirty="0"/>
              <a:t>إن اتجاه الكائن الحي يؤثر في التعلم، حيث أن الصفات </a:t>
            </a:r>
            <a:r>
              <a:rPr lang="ar-SA" b="1" dirty="0" err="1"/>
              <a:t>التكيفيه</a:t>
            </a:r>
            <a:r>
              <a:rPr lang="ar-SA" b="1" dirty="0"/>
              <a:t> للأفراد نتيجة انتمائهم لحضارة معينة، وهكذا فالموقف لا يحدد ما يفعله الفرد فحسب، بل يحدد ما يرضى الفرد أو يزعجه.</a:t>
            </a:r>
            <a:endParaRPr lang="en-US" dirty="0"/>
          </a:p>
          <a:p>
            <a:r>
              <a:rPr lang="ar-SA" b="1" dirty="0"/>
              <a:t>3- </a:t>
            </a:r>
            <a:r>
              <a:rPr lang="ar-SA" b="1" dirty="0">
                <a:solidFill>
                  <a:schemeClr val="accent5">
                    <a:lumMod val="75000"/>
                  </a:schemeClr>
                </a:solidFill>
              </a:rPr>
              <a:t>قانون الاستجابة بالمماثلة: </a:t>
            </a:r>
            <a:r>
              <a:rPr lang="ar-SA" b="1" dirty="0"/>
              <a:t>إن الكائن الحي يستفيد من الخبرات السابقة ويستعين بها على حل المشكلات.</a:t>
            </a:r>
            <a:endParaRPr lang="en-US" dirty="0"/>
          </a:p>
          <a:p>
            <a:r>
              <a:rPr lang="ar-SA" b="1" dirty="0"/>
              <a:t>4- </a:t>
            </a:r>
            <a:r>
              <a:rPr lang="ar-SA" b="1" dirty="0">
                <a:solidFill>
                  <a:schemeClr val="accent5">
                    <a:lumMod val="75000"/>
                  </a:schemeClr>
                </a:solidFill>
              </a:rPr>
              <a:t>قانون العناصر السائدة: </a:t>
            </a:r>
            <a:r>
              <a:rPr lang="ar-SA" b="1" dirty="0"/>
              <a:t>الكائن الحي لدية القدرة على الاستجابة للعناصر السائدة في الموقف.</a:t>
            </a:r>
            <a:endParaRPr lang="en-US" dirty="0"/>
          </a:p>
          <a:p>
            <a:r>
              <a:rPr lang="ar-SA" b="1" dirty="0"/>
              <a:t>5- </a:t>
            </a:r>
            <a:r>
              <a:rPr lang="ar-SA" b="1" dirty="0">
                <a:solidFill>
                  <a:schemeClr val="accent5">
                    <a:lumMod val="75000"/>
                  </a:schemeClr>
                </a:solidFill>
              </a:rPr>
              <a:t>نقل الارتباط:   </a:t>
            </a:r>
            <a:r>
              <a:rPr lang="ar-SA" b="1" dirty="0"/>
              <a:t>يمكن الربط بين استجابة يستطيع الكائن تعلمها وموقف يستطيع أن يدركه أو يحسه. وكان ذلك مبدأ عند </a:t>
            </a:r>
            <a:r>
              <a:rPr lang="ar-SA" b="1" dirty="0" err="1"/>
              <a:t>ثورنديك</a:t>
            </a:r>
            <a:r>
              <a:rPr lang="ar-SA" b="1" dirty="0"/>
              <a:t> ثم ذكر أنه نوع آخر من التعلم يأتي في الدرجة الثانية بعد التعلم الخاص بنظريته: مثال القطة يعطيها طعام ويقول قفي ثم صارت تقف اذا قال قفي.</a:t>
            </a:r>
            <a:endParaRPr lang="en-US" dirty="0"/>
          </a:p>
          <a:p>
            <a:endParaRPr lang="ar-SA" dirty="0"/>
          </a:p>
        </p:txBody>
      </p:sp>
    </p:spTree>
    <p:extLst>
      <p:ext uri="{BB962C8B-B14F-4D97-AF65-F5344CB8AC3E}">
        <p14:creationId xmlns:p14="http://schemas.microsoft.com/office/powerpoint/2010/main" val="2543940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C811A8B6-F610-4E9B-92E9-551E85154B12}"/>
              </a:ext>
            </a:extLst>
          </p:cNvPr>
          <p:cNvSpPr>
            <a:spLocks noGrp="1"/>
          </p:cNvSpPr>
          <p:nvPr>
            <p:ph idx="1"/>
          </p:nvPr>
        </p:nvSpPr>
        <p:spPr>
          <a:xfrm>
            <a:off x="838200" y="783771"/>
            <a:ext cx="10515600" cy="5393192"/>
          </a:xfrm>
        </p:spPr>
        <p:txBody>
          <a:bodyPr/>
          <a:lstStyle/>
          <a:p>
            <a:pPr algn="ctr"/>
            <a:r>
              <a:rPr lang="ar-SA" b="1" dirty="0"/>
              <a:t> </a:t>
            </a:r>
            <a:r>
              <a:rPr lang="ar-SA" b="1" dirty="0">
                <a:solidFill>
                  <a:schemeClr val="accent5">
                    <a:lumMod val="75000"/>
                  </a:schemeClr>
                </a:solidFill>
              </a:rPr>
              <a:t>* كيف نقيس التعلم من خلال نظرية </a:t>
            </a:r>
            <a:r>
              <a:rPr lang="ar-SA" b="1" dirty="0" err="1">
                <a:solidFill>
                  <a:schemeClr val="accent5">
                    <a:lumMod val="75000"/>
                  </a:schemeClr>
                </a:solidFill>
              </a:rPr>
              <a:t>ثورنديك</a:t>
            </a:r>
            <a:r>
              <a:rPr lang="ar-SA" b="1" dirty="0">
                <a:solidFill>
                  <a:schemeClr val="accent5">
                    <a:lumMod val="75000"/>
                  </a:schemeClr>
                </a:solidFill>
              </a:rPr>
              <a:t>؟</a:t>
            </a:r>
            <a:endParaRPr lang="en-US" dirty="0">
              <a:solidFill>
                <a:schemeClr val="accent5">
                  <a:lumMod val="75000"/>
                </a:schemeClr>
              </a:solidFill>
            </a:endParaRPr>
          </a:p>
          <a:p>
            <a:pPr marL="0" indent="0">
              <a:buNone/>
            </a:pPr>
            <a:endParaRPr lang="en-US" dirty="0"/>
          </a:p>
          <a:p>
            <a:r>
              <a:rPr lang="ar-SA" b="1" dirty="0"/>
              <a:t>     من خلال الأداء، حيث ركز </a:t>
            </a:r>
            <a:r>
              <a:rPr lang="ar-SA" b="1" dirty="0" err="1"/>
              <a:t>ثورنديك</a:t>
            </a:r>
            <a:r>
              <a:rPr lang="ar-SA" b="1" dirty="0"/>
              <a:t> على الأداء ويقاس التعلم من خلال: </a:t>
            </a:r>
            <a:endParaRPr lang="en-US" dirty="0"/>
          </a:p>
          <a:p>
            <a:r>
              <a:rPr lang="ar-SA" b="1" dirty="0"/>
              <a:t>1- قلة الاستجابات الخاطئة.</a:t>
            </a:r>
            <a:endParaRPr lang="en-US" dirty="0"/>
          </a:p>
          <a:p>
            <a:r>
              <a:rPr lang="ar-SA" b="1" dirty="0"/>
              <a:t> 2- تكرار الاستجابة الصحيحة.</a:t>
            </a:r>
            <a:endParaRPr lang="en-US" dirty="0"/>
          </a:p>
          <a:p>
            <a:pPr lvl="0"/>
            <a:r>
              <a:rPr lang="ar-SA" b="1" dirty="0"/>
              <a:t>السرعة في الأداء، أي نقص الفترة الزمنية المستغرقة لأداء السلوك الصحيح.</a:t>
            </a:r>
            <a:endParaRPr lang="ar-SA" dirty="0"/>
          </a:p>
        </p:txBody>
      </p:sp>
    </p:spTree>
    <p:extLst>
      <p:ext uri="{BB962C8B-B14F-4D97-AF65-F5344CB8AC3E}">
        <p14:creationId xmlns:p14="http://schemas.microsoft.com/office/powerpoint/2010/main" val="3579210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E5A9E0A-991C-46CC-8B9E-842506C5046E}"/>
              </a:ext>
            </a:extLst>
          </p:cNvPr>
          <p:cNvSpPr>
            <a:spLocks noGrp="1"/>
          </p:cNvSpPr>
          <p:nvPr>
            <p:ph type="title"/>
          </p:nvPr>
        </p:nvSpPr>
        <p:spPr>
          <a:xfrm>
            <a:off x="838200" y="365126"/>
            <a:ext cx="10515600" cy="315912"/>
          </a:xfrm>
        </p:spPr>
        <p:txBody>
          <a:bodyPr>
            <a:noAutofit/>
          </a:bodyPr>
          <a:lstStyle/>
          <a:p>
            <a:pPr algn="ctr"/>
            <a:r>
              <a:rPr lang="ar-SA" sz="3200" b="1" dirty="0">
                <a:solidFill>
                  <a:schemeClr val="accent5">
                    <a:lumMod val="75000"/>
                  </a:schemeClr>
                </a:solidFill>
              </a:rPr>
              <a:t>التطبيقات التربوية:</a:t>
            </a:r>
            <a:br>
              <a:rPr lang="en-US" sz="3200" dirty="0">
                <a:solidFill>
                  <a:schemeClr val="accent5">
                    <a:lumMod val="75000"/>
                  </a:schemeClr>
                </a:solidFill>
              </a:rPr>
            </a:br>
            <a:endParaRPr lang="ar-SA" sz="3200" dirty="0">
              <a:solidFill>
                <a:schemeClr val="accent5">
                  <a:lumMod val="75000"/>
                </a:schemeClr>
              </a:solidFill>
            </a:endParaRPr>
          </a:p>
        </p:txBody>
      </p:sp>
      <p:sp>
        <p:nvSpPr>
          <p:cNvPr id="3" name="عنصر نائب للمحتوى 2">
            <a:extLst>
              <a:ext uri="{FF2B5EF4-FFF2-40B4-BE49-F238E27FC236}">
                <a16:creationId xmlns:a16="http://schemas.microsoft.com/office/drawing/2014/main" id="{AC8E1378-8557-405C-BAA3-7CBB4FB87CCC}"/>
              </a:ext>
            </a:extLst>
          </p:cNvPr>
          <p:cNvSpPr>
            <a:spLocks noGrp="1"/>
          </p:cNvSpPr>
          <p:nvPr>
            <p:ph idx="1"/>
          </p:nvPr>
        </p:nvSpPr>
        <p:spPr>
          <a:xfrm>
            <a:off x="838200" y="895739"/>
            <a:ext cx="10515600" cy="5281224"/>
          </a:xfrm>
        </p:spPr>
        <p:txBody>
          <a:bodyPr>
            <a:normAutofit fontScale="77500" lnSpcReduction="20000"/>
          </a:bodyPr>
          <a:lstStyle/>
          <a:p>
            <a:r>
              <a:rPr lang="ar-SA" b="1" dirty="0"/>
              <a:t>  ركز </a:t>
            </a:r>
            <a:r>
              <a:rPr lang="ar-SA" b="1" dirty="0" err="1"/>
              <a:t>ثورنديك</a:t>
            </a:r>
            <a:r>
              <a:rPr lang="ar-SA" b="1" dirty="0"/>
              <a:t> على الأداء، وهو يرى أن التعليم القائم على الأداء -التطبيق- أفضل من الإلقاء، وركز على أهمية الفروق الفردية في التأثير على اختيار الفرد لسلوك دون آخر، وأن لخبرات الفرد دور في زيادة الرابطة بين المثير واستجابة معينة أي أن الخبرات السابقة لها دور في اختلاف استجابات الأفراد </a:t>
            </a:r>
          </a:p>
          <a:p>
            <a:endParaRPr lang="ar-SA" b="1" dirty="0"/>
          </a:p>
          <a:p>
            <a:r>
              <a:rPr lang="ar-SA" b="1" dirty="0">
                <a:solidFill>
                  <a:schemeClr val="accent5">
                    <a:lumMod val="75000"/>
                  </a:schemeClr>
                </a:solidFill>
              </a:rPr>
              <a:t>مثال:  </a:t>
            </a:r>
            <a:r>
              <a:rPr lang="ar-SA" b="1" dirty="0"/>
              <a:t>عندما يقال أن فلان عقله يجمع صح، وفلان الآخر عقله يجمع غلط -المقصود هنا في الحالة الأولى أن الفرد يربط جيداً بين المنبه والاستجابة المطلوبة.</a:t>
            </a:r>
          </a:p>
          <a:p>
            <a:endParaRPr lang="ar-SA" b="1" dirty="0">
              <a:solidFill>
                <a:schemeClr val="accent5">
                  <a:lumMod val="75000"/>
                </a:schemeClr>
              </a:solidFill>
            </a:endParaRPr>
          </a:p>
          <a:p>
            <a:r>
              <a:rPr lang="ar-SA" b="1" dirty="0">
                <a:solidFill>
                  <a:schemeClr val="accent5">
                    <a:lumMod val="75000"/>
                  </a:schemeClr>
                </a:solidFill>
              </a:rPr>
              <a:t>  كما ركز على عدة أمور منها:</a:t>
            </a:r>
            <a:endParaRPr lang="en-US" dirty="0">
              <a:solidFill>
                <a:schemeClr val="accent5">
                  <a:lumMod val="75000"/>
                </a:schemeClr>
              </a:solidFill>
            </a:endParaRPr>
          </a:p>
          <a:p>
            <a:r>
              <a:rPr lang="ar-SA" b="1" dirty="0">
                <a:solidFill>
                  <a:schemeClr val="accent5">
                    <a:lumMod val="75000"/>
                  </a:schemeClr>
                </a:solidFill>
              </a:rPr>
              <a:t>1- النشاط الذاتي: </a:t>
            </a:r>
            <a:r>
              <a:rPr lang="ar-SA" b="1" dirty="0"/>
              <a:t>فالمتعلم يتعلم عن طريق العمل.  فالطفل يتعلم عن طريق التركيب، الرحلات. </a:t>
            </a:r>
            <a:endParaRPr lang="en-US" dirty="0"/>
          </a:p>
          <a:p>
            <a:r>
              <a:rPr lang="ar-SA" b="1" dirty="0">
                <a:solidFill>
                  <a:schemeClr val="accent5">
                    <a:lumMod val="75000"/>
                  </a:schemeClr>
                </a:solidFill>
              </a:rPr>
              <a:t>2-الحرية: </a:t>
            </a:r>
            <a:r>
              <a:rPr lang="ar-SA" b="1" dirty="0"/>
              <a:t>فعندما يتمتع الكائن بقدر من الحرية يصل لأهدافه.</a:t>
            </a:r>
            <a:endParaRPr lang="en-US" dirty="0"/>
          </a:p>
          <a:p>
            <a:r>
              <a:rPr lang="ar-SA" b="1" dirty="0">
                <a:solidFill>
                  <a:schemeClr val="accent5">
                    <a:lumMod val="75000"/>
                  </a:schemeClr>
                </a:solidFill>
              </a:rPr>
              <a:t>3- الدافعية: </a:t>
            </a:r>
            <a:r>
              <a:rPr lang="ar-SA" b="1" dirty="0"/>
              <a:t>إن وجود الدافع شرط من شروط التعلم.  إن تنمية الدافعية لدى الطلاب مهمة لحدوث التعلم.</a:t>
            </a:r>
            <a:endParaRPr lang="en-US" dirty="0"/>
          </a:p>
          <a:p>
            <a:r>
              <a:rPr lang="ar-SA" b="1" dirty="0"/>
              <a:t>   </a:t>
            </a:r>
            <a:r>
              <a:rPr lang="ar-SA" b="1" dirty="0">
                <a:solidFill>
                  <a:schemeClr val="accent5">
                    <a:lumMod val="75000"/>
                  </a:schemeClr>
                </a:solidFill>
              </a:rPr>
              <a:t>4-التدرج من السهولة إلى الصعوبة</a:t>
            </a:r>
            <a:r>
              <a:rPr lang="ar-SA" b="1" dirty="0"/>
              <a:t>: في التجارب عندما يتعرض الحيوان لمشكلات صعبة فإن الاستجابات العشوائية البعيدة والخاطئة تكون سبب في البعد عن الهدف، وعندما تقدم مشكلات سهلة تتدرج في الصعوبة كانت الحيوانات تحلها بسهولة.  عند التخطيط للتعليم المراحل الأولى متطلباتها أسهل وتتدرج في الصعوبة.</a:t>
            </a:r>
            <a:endParaRPr lang="en-US" dirty="0"/>
          </a:p>
          <a:p>
            <a:r>
              <a:rPr lang="ar-SA" b="1" dirty="0"/>
              <a:t> </a:t>
            </a:r>
            <a:endParaRPr lang="ar-SA" dirty="0"/>
          </a:p>
        </p:txBody>
      </p:sp>
    </p:spTree>
    <p:extLst>
      <p:ext uri="{BB962C8B-B14F-4D97-AF65-F5344CB8AC3E}">
        <p14:creationId xmlns:p14="http://schemas.microsoft.com/office/powerpoint/2010/main" val="4002386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50BD164-4A67-4594-9B3D-6540AE08278A}"/>
              </a:ext>
            </a:extLst>
          </p:cNvPr>
          <p:cNvSpPr>
            <a:spLocks noGrp="1"/>
          </p:cNvSpPr>
          <p:nvPr>
            <p:ph type="title"/>
          </p:nvPr>
        </p:nvSpPr>
        <p:spPr/>
        <p:txBody>
          <a:bodyPr/>
          <a:lstStyle/>
          <a:p>
            <a:pPr algn="ctr"/>
            <a:r>
              <a:rPr lang="ar-SA" b="1" dirty="0">
                <a:solidFill>
                  <a:schemeClr val="accent5">
                    <a:lumMod val="75000"/>
                  </a:schemeClr>
                </a:solidFill>
              </a:rPr>
              <a:t>*خصائص التعلم بالمحاولة والخطأ:</a:t>
            </a:r>
            <a:br>
              <a:rPr lang="en-US" dirty="0"/>
            </a:br>
            <a:endParaRPr lang="ar-SA" dirty="0"/>
          </a:p>
        </p:txBody>
      </p:sp>
      <p:sp>
        <p:nvSpPr>
          <p:cNvPr id="3" name="عنصر نائب للمحتوى 2">
            <a:extLst>
              <a:ext uri="{FF2B5EF4-FFF2-40B4-BE49-F238E27FC236}">
                <a16:creationId xmlns:a16="http://schemas.microsoft.com/office/drawing/2014/main" id="{9E1CCA8A-8FF7-4164-BD0A-0E5B51D01677}"/>
              </a:ext>
            </a:extLst>
          </p:cNvPr>
          <p:cNvSpPr>
            <a:spLocks noGrp="1"/>
          </p:cNvSpPr>
          <p:nvPr>
            <p:ph idx="1"/>
          </p:nvPr>
        </p:nvSpPr>
        <p:spPr/>
        <p:txBody>
          <a:bodyPr/>
          <a:lstStyle/>
          <a:p>
            <a:pPr marL="0" lvl="0" indent="0">
              <a:buNone/>
            </a:pPr>
            <a:r>
              <a:rPr lang="ar-SA" b="1" dirty="0"/>
              <a:t>1- يمكن استخدامه مع الحيوانات الدنيا، والأطفال الصغار  الذين لم تنم عندهم القدرة على التفكير.</a:t>
            </a:r>
          </a:p>
          <a:p>
            <a:pPr marL="0" lvl="0" indent="0">
              <a:buNone/>
            </a:pPr>
            <a:endParaRPr lang="en-US" dirty="0"/>
          </a:p>
          <a:p>
            <a:pPr marL="0" lvl="0" indent="0">
              <a:buNone/>
            </a:pPr>
            <a:r>
              <a:rPr lang="ar-SA" b="1" dirty="0"/>
              <a:t>2- يتعلم الفرد من خلال المحاولة والخطأ لانعدام عامل الخبرة أو عدم توفر القدر الكافي من الذكاء لحل المشكلات.</a:t>
            </a:r>
          </a:p>
          <a:p>
            <a:pPr marL="0" lvl="0" indent="0">
              <a:buNone/>
            </a:pPr>
            <a:endParaRPr lang="en-US" dirty="0"/>
          </a:p>
          <a:p>
            <a:pPr marL="0" lvl="0" indent="0">
              <a:buNone/>
            </a:pPr>
            <a:r>
              <a:rPr lang="ar-SA" b="1" dirty="0"/>
              <a:t>3- من الممكن اكتساب بعض العادات والمهارات الحركية  مثل السباحة إذا حاول الفرد تعلمها دون إشراف مدرب.</a:t>
            </a:r>
            <a:endParaRPr lang="en-US" dirty="0"/>
          </a:p>
          <a:p>
            <a:r>
              <a:rPr lang="ar-SA" b="1" dirty="0"/>
              <a:t> </a:t>
            </a:r>
            <a:endParaRPr lang="en-US" dirty="0"/>
          </a:p>
          <a:p>
            <a:endParaRPr lang="ar-SA" dirty="0"/>
          </a:p>
        </p:txBody>
      </p:sp>
    </p:spTree>
    <p:extLst>
      <p:ext uri="{BB962C8B-B14F-4D97-AF65-F5344CB8AC3E}">
        <p14:creationId xmlns:p14="http://schemas.microsoft.com/office/powerpoint/2010/main" val="164270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83F1E3B-B307-4271-A8F1-06CE12086676}"/>
              </a:ext>
            </a:extLst>
          </p:cNvPr>
          <p:cNvSpPr>
            <a:spLocks noGrp="1"/>
          </p:cNvSpPr>
          <p:nvPr>
            <p:ph idx="1"/>
          </p:nvPr>
        </p:nvSpPr>
        <p:spPr>
          <a:xfrm>
            <a:off x="838200" y="345233"/>
            <a:ext cx="10515600" cy="5831730"/>
          </a:xfrm>
        </p:spPr>
        <p:txBody>
          <a:bodyPr>
            <a:normAutofit fontScale="77500" lnSpcReduction="20000"/>
          </a:bodyPr>
          <a:lstStyle/>
          <a:p>
            <a:pPr marL="0" indent="0">
              <a:buNone/>
            </a:pPr>
            <a:r>
              <a:rPr lang="ar-SA" b="1" dirty="0"/>
              <a:t>   </a:t>
            </a:r>
          </a:p>
          <a:p>
            <a:pPr marL="0" indent="0">
              <a:buNone/>
            </a:pPr>
            <a:r>
              <a:rPr lang="ar-SA" b="1" dirty="0">
                <a:solidFill>
                  <a:schemeClr val="accent1"/>
                </a:solidFill>
              </a:rPr>
              <a:t>   فكرة النظرية: </a:t>
            </a:r>
          </a:p>
          <a:p>
            <a:pPr marL="0" indent="0">
              <a:buNone/>
            </a:pPr>
            <a:endParaRPr lang="en-US" dirty="0">
              <a:solidFill>
                <a:schemeClr val="accent1"/>
              </a:solidFill>
            </a:endParaRPr>
          </a:p>
          <a:p>
            <a:r>
              <a:rPr lang="ar-SA" b="1" dirty="0"/>
              <a:t>ينطلق  هذا النموذج في تفسيره لحدوث التعلم وفقاً لمبدأ المحاولة </a:t>
            </a:r>
            <a:r>
              <a:rPr lang="ar-SA" b="1" dirty="0" err="1"/>
              <a:t>والتجرية</a:t>
            </a:r>
            <a:r>
              <a:rPr lang="ar-SA" b="1" dirty="0"/>
              <a:t>. </a:t>
            </a:r>
            <a:endParaRPr lang="en-US" dirty="0"/>
          </a:p>
          <a:p>
            <a:pPr marL="0" indent="0">
              <a:buNone/>
            </a:pPr>
            <a:endParaRPr lang="ar-SA" b="1" dirty="0"/>
          </a:p>
          <a:p>
            <a:pPr marL="0" indent="0">
              <a:buNone/>
            </a:pPr>
            <a:r>
              <a:rPr lang="ar-SA" b="1" dirty="0">
                <a:solidFill>
                  <a:schemeClr val="accent1"/>
                </a:solidFill>
              </a:rPr>
              <a:t>  من هو مؤسس النظرية؟</a:t>
            </a:r>
            <a:endParaRPr lang="en-US" dirty="0">
              <a:solidFill>
                <a:schemeClr val="accent1"/>
              </a:solidFill>
            </a:endParaRPr>
          </a:p>
          <a:p>
            <a:pPr marL="0" indent="0">
              <a:buNone/>
            </a:pPr>
            <a:endParaRPr lang="en-US" dirty="0"/>
          </a:p>
          <a:p>
            <a:r>
              <a:rPr lang="ar-SA" b="1" dirty="0"/>
              <a:t>     أسس النظرية ادوارد </a:t>
            </a:r>
            <a:r>
              <a:rPr lang="ar-SA" b="1" dirty="0" err="1"/>
              <a:t>ثورنديك</a:t>
            </a:r>
            <a:r>
              <a:rPr lang="ar-SA" b="1" dirty="0"/>
              <a:t> - عالم نفس أمريكي- الذي كان له الفضل في ظهور اتجاه تفسير التعلم، </a:t>
            </a:r>
            <a:endParaRPr lang="en-US" dirty="0"/>
          </a:p>
          <a:p>
            <a:r>
              <a:rPr lang="ar-SA" b="1" dirty="0"/>
              <a:t>    كما أنه يعد الأب الحقيقي لعلم النفس التربوي بوجه عام، وعلم نفس التعلم بوجه خاص.</a:t>
            </a:r>
            <a:endParaRPr lang="en-US" dirty="0"/>
          </a:p>
          <a:p>
            <a:r>
              <a:rPr lang="ar-SA" b="1" dirty="0"/>
              <a:t> </a:t>
            </a:r>
            <a:endParaRPr lang="en-US" dirty="0"/>
          </a:p>
          <a:p>
            <a:r>
              <a:rPr lang="ar-SA" b="1" dirty="0"/>
              <a:t>     </a:t>
            </a:r>
            <a:r>
              <a:rPr lang="ar-SA" b="1" dirty="0" err="1"/>
              <a:t>ثورنديك</a:t>
            </a:r>
            <a:r>
              <a:rPr lang="ar-SA" b="1" dirty="0"/>
              <a:t> من تلامذة ويليم جيمس وكان صديقاً له حتى أن </a:t>
            </a:r>
            <a:r>
              <a:rPr lang="ar-SA" b="1" dirty="0" err="1"/>
              <a:t>ثورنديك</a:t>
            </a:r>
            <a:r>
              <a:rPr lang="ar-SA" b="1" dirty="0"/>
              <a:t> كان يسكن الدور الأرضي من منزل ويليم وكان يربي حيوانات للتجارب، انزعجت زوجة ويليم من الحيوانات بينما كان أبناء ويليم سعداء بها.</a:t>
            </a:r>
            <a:endParaRPr lang="en-US" dirty="0"/>
          </a:p>
          <a:p>
            <a:r>
              <a:rPr lang="ar-SA" b="1" dirty="0"/>
              <a:t> </a:t>
            </a:r>
            <a:endParaRPr lang="en-US" dirty="0"/>
          </a:p>
          <a:p>
            <a:r>
              <a:rPr lang="ar-SA" b="1" dirty="0"/>
              <a:t>     من العلماء الذي عاصور </a:t>
            </a:r>
            <a:r>
              <a:rPr lang="ar-SA" b="1" dirty="0" err="1"/>
              <a:t>ثورنديك</a:t>
            </a:r>
            <a:r>
              <a:rPr lang="ar-SA" b="1" dirty="0"/>
              <a:t> وكان له دور في النظرية </a:t>
            </a:r>
            <a:r>
              <a:rPr lang="ar-SA" b="1" dirty="0" err="1"/>
              <a:t>لويد</a:t>
            </a:r>
            <a:r>
              <a:rPr lang="ar-SA" b="1" dirty="0"/>
              <a:t> مورجان ولكن ثورندايك كان الرائد لذلك ارتبطت به النظرية أكثر.</a:t>
            </a:r>
            <a:endParaRPr lang="en-US" dirty="0"/>
          </a:p>
          <a:p>
            <a:endParaRPr lang="ar-SA" dirty="0"/>
          </a:p>
        </p:txBody>
      </p:sp>
    </p:spTree>
    <p:extLst>
      <p:ext uri="{BB962C8B-B14F-4D97-AF65-F5344CB8AC3E}">
        <p14:creationId xmlns:p14="http://schemas.microsoft.com/office/powerpoint/2010/main" val="2390861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315E478-04E6-42A4-894B-956F5318BA43}"/>
              </a:ext>
            </a:extLst>
          </p:cNvPr>
          <p:cNvSpPr>
            <a:spLocks noGrp="1"/>
          </p:cNvSpPr>
          <p:nvPr>
            <p:ph idx="1"/>
          </p:nvPr>
        </p:nvSpPr>
        <p:spPr>
          <a:xfrm>
            <a:off x="838200" y="571500"/>
            <a:ext cx="10515600" cy="6105525"/>
          </a:xfrm>
        </p:spPr>
        <p:txBody>
          <a:bodyPr>
            <a:normAutofit fontScale="85000" lnSpcReduction="20000"/>
          </a:bodyPr>
          <a:lstStyle/>
          <a:p>
            <a:pPr marL="0" indent="0" algn="ctr">
              <a:buNone/>
            </a:pPr>
            <a:r>
              <a:rPr lang="ar-SA" sz="3600" b="1" dirty="0">
                <a:solidFill>
                  <a:schemeClr val="accent5">
                    <a:lumMod val="75000"/>
                  </a:schemeClr>
                </a:solidFill>
              </a:rPr>
              <a:t>نقد النظرية  </a:t>
            </a:r>
            <a:endParaRPr lang="en-US" sz="3600" dirty="0">
              <a:solidFill>
                <a:schemeClr val="accent5">
                  <a:lumMod val="75000"/>
                </a:schemeClr>
              </a:solidFill>
            </a:endParaRPr>
          </a:p>
          <a:p>
            <a:pPr marL="0" indent="0">
              <a:buNone/>
            </a:pPr>
            <a:r>
              <a:rPr lang="ar-SA" b="1" dirty="0"/>
              <a:t> </a:t>
            </a:r>
            <a:endParaRPr lang="en-US" dirty="0"/>
          </a:p>
          <a:p>
            <a:pPr marL="0" lvl="0" indent="0">
              <a:buNone/>
            </a:pPr>
            <a:r>
              <a:rPr lang="ar-SA" b="1" dirty="0"/>
              <a:t>1- استخدام المنهج التجريبي الذي يتميز بالموضوعية.</a:t>
            </a:r>
          </a:p>
          <a:p>
            <a:pPr marL="0" lvl="0" indent="0">
              <a:buNone/>
            </a:pPr>
            <a:endParaRPr lang="en-US" dirty="0"/>
          </a:p>
          <a:p>
            <a:pPr marL="0" lvl="0" indent="0">
              <a:buNone/>
            </a:pPr>
            <a:r>
              <a:rPr lang="ar-SA" b="1" dirty="0"/>
              <a:t>2- ساهم ثورندايك لما عرف باسم نظرية التعزيز أو التدعيم.</a:t>
            </a:r>
          </a:p>
          <a:p>
            <a:pPr marL="0" lvl="0" indent="0">
              <a:buNone/>
            </a:pPr>
            <a:endParaRPr lang="en-US" dirty="0"/>
          </a:p>
          <a:p>
            <a:pPr marL="0" lvl="0" indent="0">
              <a:buNone/>
            </a:pPr>
            <a:r>
              <a:rPr lang="ar-SA" b="1" dirty="0"/>
              <a:t>3- ينسب له الفضل في إدخال المتاهة ، وصندوق المشاكل وهي أساليب علم النفس المعاصر المتبعة.</a:t>
            </a:r>
          </a:p>
          <a:p>
            <a:pPr marL="0" lvl="0" indent="0">
              <a:buNone/>
            </a:pPr>
            <a:endParaRPr lang="en-US" dirty="0"/>
          </a:p>
          <a:p>
            <a:pPr marL="0" lvl="0" indent="0">
              <a:buNone/>
            </a:pPr>
            <a:r>
              <a:rPr lang="ar-SA" b="1" dirty="0"/>
              <a:t>4- تميز </a:t>
            </a:r>
            <a:r>
              <a:rPr lang="ar-SA" b="1" dirty="0" err="1"/>
              <a:t>ثورنديك</a:t>
            </a:r>
            <a:r>
              <a:rPr lang="ar-SA" b="1" dirty="0"/>
              <a:t> بالمرونة حيث قام بتعديل النظرية وفقاً للانتقادات.</a:t>
            </a:r>
          </a:p>
          <a:p>
            <a:pPr marL="0" lvl="0" indent="0">
              <a:buNone/>
            </a:pPr>
            <a:endParaRPr lang="en-US" dirty="0"/>
          </a:p>
          <a:p>
            <a:pPr marL="0" lvl="0" indent="0">
              <a:buNone/>
            </a:pPr>
            <a:r>
              <a:rPr lang="ar-SA" b="1" dirty="0"/>
              <a:t>5- اعتمد في تفسيره للتعلم على تفسير فسيولوجي لا يعد مقبولاً اليوم حيث ذكر أن المحاولات تتطبع في الخلايا العصبية.</a:t>
            </a:r>
            <a:endParaRPr lang="en-US" dirty="0"/>
          </a:p>
          <a:p>
            <a:pPr marL="0" lvl="0" indent="0">
              <a:buNone/>
            </a:pPr>
            <a:r>
              <a:rPr lang="ar-SA" b="1" dirty="0"/>
              <a:t>6- أهمل أهمية البيئة في التعلم وقصرها على علاقات بين مثيرات واستجابات موروثة.</a:t>
            </a:r>
          </a:p>
          <a:p>
            <a:pPr marL="0" lvl="0" indent="0">
              <a:buNone/>
            </a:pPr>
            <a:endParaRPr lang="en-US" dirty="0"/>
          </a:p>
          <a:p>
            <a:pPr marL="0" lvl="0" indent="0">
              <a:buNone/>
            </a:pPr>
            <a:r>
              <a:rPr lang="ar-SA" b="1" dirty="0"/>
              <a:t>7- إن التعلم بالمحاولة والخطأ لا يشمل جميع الموضوعات فمنها  ما يحتاج إلى عمليات عقلية عليا كالفهم.                                                                                                      </a:t>
            </a:r>
            <a:endParaRPr lang="en-US" dirty="0"/>
          </a:p>
          <a:p>
            <a:endParaRPr lang="ar-SA" dirty="0"/>
          </a:p>
        </p:txBody>
      </p:sp>
    </p:spTree>
    <p:extLst>
      <p:ext uri="{BB962C8B-B14F-4D97-AF65-F5344CB8AC3E}">
        <p14:creationId xmlns:p14="http://schemas.microsoft.com/office/powerpoint/2010/main" val="4138903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80E0D0-62F7-4789-8AD6-E8BDB4CEF0C9}"/>
              </a:ext>
            </a:extLst>
          </p:cNvPr>
          <p:cNvSpPr>
            <a:spLocks noGrp="1"/>
          </p:cNvSpPr>
          <p:nvPr>
            <p:ph type="title"/>
          </p:nvPr>
        </p:nvSpPr>
        <p:spPr/>
        <p:txBody>
          <a:bodyPr>
            <a:normAutofit fontScale="90000"/>
          </a:bodyPr>
          <a:lstStyle/>
          <a:p>
            <a:pPr algn="ctr"/>
            <a:r>
              <a:rPr lang="ar-SA" dirty="0"/>
              <a:t> نشاط</a:t>
            </a:r>
            <a:br>
              <a:rPr lang="ar-SA" dirty="0"/>
            </a:br>
            <a:r>
              <a:rPr lang="ar-SA" b="1" dirty="0"/>
              <a:t>ارسمي واشرحي كتابيا مثال لموقف تم تعلمه  بالنظرية </a:t>
            </a:r>
            <a:r>
              <a:rPr lang="ar-SA" b="1" dirty="0" err="1"/>
              <a:t>الوصليه</a:t>
            </a:r>
            <a:br>
              <a:rPr lang="en-US" dirty="0"/>
            </a:br>
            <a:endParaRPr lang="ar-SA" dirty="0"/>
          </a:p>
        </p:txBody>
      </p:sp>
      <p:pic>
        <p:nvPicPr>
          <p:cNvPr id="5122" name="Picture 2" descr="ÙØªÙØ¬Ø© Ø¨Ø­Ø« Ø§ÙØµÙØ± Ø¹Ù ÙØ´Ø§Ø·">
            <a:extLst>
              <a:ext uri="{FF2B5EF4-FFF2-40B4-BE49-F238E27FC236}">
                <a16:creationId xmlns:a16="http://schemas.microsoft.com/office/drawing/2014/main" id="{51A01A40-B075-46A3-869A-051530DA7A1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74332" y="1877594"/>
            <a:ext cx="3843335" cy="4010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986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59F1AC-8E13-41AE-9C12-BA1B32C31B90}"/>
              </a:ext>
            </a:extLst>
          </p:cNvPr>
          <p:cNvSpPr>
            <a:spLocks noGrp="1"/>
          </p:cNvSpPr>
          <p:nvPr>
            <p:ph type="title"/>
          </p:nvPr>
        </p:nvSpPr>
        <p:spPr>
          <a:xfrm>
            <a:off x="959498" y="853187"/>
            <a:ext cx="10515600" cy="381324"/>
          </a:xfrm>
        </p:spPr>
        <p:txBody>
          <a:bodyPr>
            <a:noAutofit/>
          </a:bodyPr>
          <a:lstStyle/>
          <a:p>
            <a:pPr algn="ctr"/>
            <a:r>
              <a:rPr lang="ar-SA" sz="2400" dirty="0"/>
              <a:t>نشاط</a:t>
            </a:r>
            <a:br>
              <a:rPr lang="en-US" sz="2400" dirty="0"/>
            </a:br>
            <a:br>
              <a:rPr lang="en-US" sz="2400" dirty="0"/>
            </a:br>
            <a:endParaRPr lang="ar-SA" sz="2400" dirty="0"/>
          </a:p>
        </p:txBody>
      </p:sp>
      <p:graphicFrame>
        <p:nvGraphicFramePr>
          <p:cNvPr id="4" name="عنصر نائب للمحتوى 3">
            <a:extLst>
              <a:ext uri="{FF2B5EF4-FFF2-40B4-BE49-F238E27FC236}">
                <a16:creationId xmlns:a16="http://schemas.microsoft.com/office/drawing/2014/main" id="{8ED0CA80-3DC9-4851-B485-B84AB932F20C}"/>
              </a:ext>
            </a:extLst>
          </p:cNvPr>
          <p:cNvGraphicFramePr>
            <a:graphicFrameLocks noGrp="1"/>
          </p:cNvGraphicFramePr>
          <p:nvPr>
            <p:ph idx="1"/>
            <p:extLst>
              <p:ext uri="{D42A27DB-BD31-4B8C-83A1-F6EECF244321}">
                <p14:modId xmlns:p14="http://schemas.microsoft.com/office/powerpoint/2010/main" val="452229579"/>
              </p:ext>
            </p:extLst>
          </p:nvPr>
        </p:nvGraphicFramePr>
        <p:xfrm>
          <a:off x="959498" y="3131911"/>
          <a:ext cx="10515600" cy="2682240"/>
        </p:xfrm>
        <a:graphic>
          <a:graphicData uri="http://schemas.openxmlformats.org/drawingml/2006/table">
            <a:tbl>
              <a:tblPr rtl="1" firstRow="1" bandRow="1">
                <a:tableStyleId>{5C22544A-7EE6-4342-B048-85BDC9FD1C3A}</a:tableStyleId>
              </a:tblPr>
              <a:tblGrid>
                <a:gridCol w="5257800">
                  <a:extLst>
                    <a:ext uri="{9D8B030D-6E8A-4147-A177-3AD203B41FA5}">
                      <a16:colId xmlns:a16="http://schemas.microsoft.com/office/drawing/2014/main" val="4225906526"/>
                    </a:ext>
                  </a:extLst>
                </a:gridCol>
                <a:gridCol w="5257800">
                  <a:extLst>
                    <a:ext uri="{9D8B030D-6E8A-4147-A177-3AD203B41FA5}">
                      <a16:colId xmlns:a16="http://schemas.microsoft.com/office/drawing/2014/main" val="2165908093"/>
                    </a:ext>
                  </a:extLst>
                </a:gridCol>
              </a:tblGrid>
              <a:tr h="370840">
                <a:tc>
                  <a:txBody>
                    <a:bodyPr/>
                    <a:lstStyle/>
                    <a:p>
                      <a:pPr algn="r" rtl="1">
                        <a:spcAft>
                          <a:spcPts val="0"/>
                        </a:spcAft>
                      </a:pPr>
                      <a:r>
                        <a:rPr lang="ar-SA" sz="1600">
                          <a:effectLst/>
                          <a:latin typeface="Times New Roman" panose="02020603050405020304" pitchFamily="18" charset="0"/>
                          <a:ea typeface="Times New Roman" panose="02020603050405020304" pitchFamily="18" charset="0"/>
                        </a:rPr>
                        <a:t>فسري كيف تعلم الشخص في الصورة الأولى بنظرية المحاولة والخطأ استخدام الكميوتر أو أي برنامج فيه.</a:t>
                      </a:r>
                      <a:endParaRPr lang="en-US" sz="1200">
                        <a:effectLst/>
                        <a:latin typeface="Times New Roman" panose="02020603050405020304" pitchFamily="18" charset="0"/>
                        <a:ea typeface="Times New Roman" panose="02020603050405020304" pitchFamily="18" charset="0"/>
                      </a:endParaRPr>
                    </a:p>
                    <a:p>
                      <a:pPr algn="justLow" rtl="1">
                        <a:spcAft>
                          <a:spcPts val="0"/>
                        </a:spcAft>
                      </a:pPr>
                      <a:r>
                        <a:rPr lang="ar-SA"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rtl="1">
                        <a:spcAft>
                          <a:spcPts val="0"/>
                        </a:spcAft>
                      </a:pPr>
                      <a:r>
                        <a:rPr lang="ar-SA" sz="1600" dirty="0">
                          <a:effectLst/>
                          <a:latin typeface="Times New Roman" panose="02020603050405020304" pitchFamily="18" charset="0"/>
                          <a:ea typeface="Times New Roman" panose="02020603050405020304" pitchFamily="18" charset="0"/>
                        </a:rPr>
                        <a:t>فسري كيف تعلم الشخص في الصورة الثانية استخدام </a:t>
                      </a:r>
                      <a:r>
                        <a:rPr lang="ar-SA" sz="1600" dirty="0" err="1">
                          <a:effectLst/>
                          <a:latin typeface="Times New Roman" panose="02020603050405020304" pitchFamily="18" charset="0"/>
                          <a:ea typeface="Times New Roman" panose="02020603050405020304" pitchFamily="18" charset="0"/>
                        </a:rPr>
                        <a:t>الكميوتر</a:t>
                      </a:r>
                      <a:r>
                        <a:rPr lang="ar-SA" sz="1600" dirty="0">
                          <a:effectLst/>
                          <a:latin typeface="Times New Roman" panose="02020603050405020304" pitchFamily="18" charset="0"/>
                          <a:ea typeface="Times New Roman" panose="02020603050405020304" pitchFamily="18" charset="0"/>
                        </a:rPr>
                        <a:t> أو أي برنامج فيه بأي طريقة أخرى </a:t>
                      </a:r>
                      <a:r>
                        <a:rPr lang="ar-SA" sz="1600" dirty="0" err="1">
                          <a:effectLst/>
                          <a:latin typeface="Times New Roman" panose="02020603050405020304" pitchFamily="18" charset="0"/>
                          <a:ea typeface="Times New Roman" panose="02020603050405020304" pitchFamily="18" charset="0"/>
                        </a:rPr>
                        <a:t>لايمكن</a:t>
                      </a:r>
                      <a:r>
                        <a:rPr lang="ar-SA" sz="1600" dirty="0">
                          <a:effectLst/>
                          <a:latin typeface="Times New Roman" panose="02020603050405020304" pitchFamily="18" charset="0"/>
                          <a:ea typeface="Times New Roman" panose="02020603050405020304" pitchFamily="18" charset="0"/>
                        </a:rPr>
                        <a:t> تسميتها بالمحاولة والخطأ.</a:t>
                      </a:r>
                      <a:endParaRPr lang="en-US" sz="1200" dirty="0">
                        <a:effectLst/>
                        <a:latin typeface="Times New Roman" panose="02020603050405020304" pitchFamily="18" charset="0"/>
                        <a:ea typeface="Times New Roman" panose="02020603050405020304" pitchFamily="18" charset="0"/>
                      </a:endParaRPr>
                    </a:p>
                    <a:p>
                      <a:pPr algn="justLow" rtl="1">
                        <a:spcAft>
                          <a:spcPts val="0"/>
                        </a:spcAft>
                      </a:pPr>
                      <a:r>
                        <a:rPr lang="ar-SA" sz="12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71658662"/>
                  </a:ext>
                </a:extLst>
              </a:tr>
              <a:tr h="370840">
                <a:tc>
                  <a:txBody>
                    <a:bodyPr/>
                    <a:lstStyle/>
                    <a:p>
                      <a:pPr rtl="1"/>
                      <a:endParaRPr lang="ar-SA" dirty="0"/>
                    </a:p>
                    <a:p>
                      <a:pPr rtl="1"/>
                      <a:endParaRPr lang="ar-SA" dirty="0"/>
                    </a:p>
                    <a:p>
                      <a:pPr rtl="1"/>
                      <a:endParaRPr lang="ar-SA" dirty="0"/>
                    </a:p>
                    <a:p>
                      <a:pPr rtl="1"/>
                      <a:endParaRPr lang="ar-SA" dirty="0"/>
                    </a:p>
                    <a:p>
                      <a:pPr rtl="1"/>
                      <a:endParaRPr lang="ar-SA" dirty="0"/>
                    </a:p>
                    <a:p>
                      <a:pPr rtl="1"/>
                      <a:endParaRPr lang="ar-SA" dirty="0"/>
                    </a:p>
                    <a:p>
                      <a:pPr rtl="1"/>
                      <a:endParaRPr lang="ar-SA" dirty="0"/>
                    </a:p>
                  </a:txBody>
                  <a:tcPr/>
                </a:tc>
                <a:tc>
                  <a:txBody>
                    <a:bodyPr/>
                    <a:lstStyle/>
                    <a:p>
                      <a:pPr rtl="1"/>
                      <a:endParaRPr lang="ar-SA" dirty="0"/>
                    </a:p>
                  </a:txBody>
                  <a:tcPr/>
                </a:tc>
                <a:extLst>
                  <a:ext uri="{0D108BD9-81ED-4DB2-BD59-A6C34878D82A}">
                    <a16:rowId xmlns:a16="http://schemas.microsoft.com/office/drawing/2014/main" val="1306849142"/>
                  </a:ext>
                </a:extLst>
              </a:tr>
            </a:tbl>
          </a:graphicData>
        </a:graphic>
      </p:graphicFrame>
      <p:pic>
        <p:nvPicPr>
          <p:cNvPr id="1026" name="صورة 2">
            <a:extLst>
              <a:ext uri="{FF2B5EF4-FFF2-40B4-BE49-F238E27FC236}">
                <a16:creationId xmlns:a16="http://schemas.microsoft.com/office/drawing/2014/main" id="{C668D5E9-B937-4F19-80E4-653695DD4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246" y="1234511"/>
            <a:ext cx="9078686"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500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5AA145-7B5C-42C2-A562-74E01DA16C93}"/>
              </a:ext>
            </a:extLst>
          </p:cNvPr>
          <p:cNvSpPr>
            <a:spLocks noGrp="1"/>
          </p:cNvSpPr>
          <p:nvPr>
            <p:ph type="title"/>
          </p:nvPr>
        </p:nvSpPr>
        <p:spPr/>
        <p:txBody>
          <a:bodyPr/>
          <a:lstStyle/>
          <a:p>
            <a:pPr algn="ctr"/>
            <a:r>
              <a:rPr lang="ar-SA" dirty="0">
                <a:solidFill>
                  <a:schemeClr val="accent1"/>
                </a:solidFill>
              </a:rPr>
              <a:t>مسميات النظرية</a:t>
            </a:r>
          </a:p>
        </p:txBody>
      </p:sp>
      <p:sp>
        <p:nvSpPr>
          <p:cNvPr id="3" name="عنصر نائب للمحتوى 2">
            <a:extLst>
              <a:ext uri="{FF2B5EF4-FFF2-40B4-BE49-F238E27FC236}">
                <a16:creationId xmlns:a16="http://schemas.microsoft.com/office/drawing/2014/main" id="{56ABBE28-B251-4639-9CA9-6D890A171C81}"/>
              </a:ext>
            </a:extLst>
          </p:cNvPr>
          <p:cNvSpPr>
            <a:spLocks noGrp="1"/>
          </p:cNvSpPr>
          <p:nvPr>
            <p:ph idx="1"/>
          </p:nvPr>
        </p:nvSpPr>
        <p:spPr/>
        <p:txBody>
          <a:bodyPr/>
          <a:lstStyle/>
          <a:p>
            <a:pPr marL="0" indent="0">
              <a:buNone/>
            </a:pPr>
            <a:r>
              <a:rPr lang="ar-SA" b="1" dirty="0"/>
              <a:t> </a:t>
            </a:r>
            <a:endParaRPr lang="en-US" dirty="0"/>
          </a:p>
          <a:p>
            <a:r>
              <a:rPr lang="ar-SA" b="1" dirty="0"/>
              <a:t>     هناك عدة أسماء للنظرية فهي تسمى بالنظرية الوصلية ، كما تسمى بنظرية المحاولة والخطأ، وآخر ما</a:t>
            </a:r>
            <a:endParaRPr lang="en-US" dirty="0"/>
          </a:p>
          <a:p>
            <a:r>
              <a:rPr lang="ar-SA" b="1" dirty="0"/>
              <a:t> اقترحه </a:t>
            </a:r>
            <a:r>
              <a:rPr lang="ar-SA" b="1" dirty="0" err="1"/>
              <a:t>ثورنديك</a:t>
            </a:r>
            <a:r>
              <a:rPr lang="ar-SA" b="1" dirty="0"/>
              <a:t> تسميته بالتعلم عن طريق الانتقاء والربط.  أيضاً من الممكن أن تدرج هذه النظرية ضمن </a:t>
            </a:r>
            <a:endParaRPr lang="en-US" dirty="0"/>
          </a:p>
          <a:p>
            <a:r>
              <a:rPr lang="ar-SA" b="1" dirty="0"/>
              <a:t>الاشتراط </a:t>
            </a:r>
            <a:r>
              <a:rPr lang="ar-SA" b="1" dirty="0" err="1"/>
              <a:t>الذرائعي</a:t>
            </a:r>
            <a:r>
              <a:rPr lang="ar-SA" b="1" dirty="0"/>
              <a:t> أو الوسيلي الذي يعد نموذجاً مختلفاً من الاشتراط عن الاشتراط البسيط الكلاسيكي. أي أنها تقع ضمن النظريات السلوكية الوظيفية </a:t>
            </a:r>
            <a:endParaRPr lang="en-US" dirty="0"/>
          </a:p>
          <a:p>
            <a:r>
              <a:rPr lang="ar-SA" b="1" dirty="0"/>
              <a:t> </a:t>
            </a:r>
            <a:endParaRPr lang="en-US" dirty="0"/>
          </a:p>
          <a:p>
            <a:endParaRPr lang="ar-SA" dirty="0"/>
          </a:p>
        </p:txBody>
      </p:sp>
    </p:spTree>
    <p:extLst>
      <p:ext uri="{BB962C8B-B14F-4D97-AF65-F5344CB8AC3E}">
        <p14:creationId xmlns:p14="http://schemas.microsoft.com/office/powerpoint/2010/main" val="357409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73EC2B-726B-4164-97BE-0DC50B1F658C}"/>
              </a:ext>
            </a:extLst>
          </p:cNvPr>
          <p:cNvSpPr>
            <a:spLocks noGrp="1"/>
          </p:cNvSpPr>
          <p:nvPr>
            <p:ph type="title"/>
          </p:nvPr>
        </p:nvSpPr>
        <p:spPr/>
        <p:txBody>
          <a:bodyPr/>
          <a:lstStyle/>
          <a:p>
            <a:pPr algn="ctr"/>
            <a:r>
              <a:rPr lang="ar-SA" b="1" dirty="0">
                <a:solidFill>
                  <a:schemeClr val="accent1"/>
                </a:solidFill>
              </a:rPr>
              <a:t>*كيف درس </a:t>
            </a:r>
            <a:r>
              <a:rPr lang="ar-SA" b="1" dirty="0" err="1">
                <a:solidFill>
                  <a:schemeClr val="accent1"/>
                </a:solidFill>
              </a:rPr>
              <a:t>ثورنديك</a:t>
            </a:r>
            <a:r>
              <a:rPr lang="ar-SA" b="1" dirty="0">
                <a:solidFill>
                  <a:schemeClr val="accent1"/>
                </a:solidFill>
              </a:rPr>
              <a:t> التعلم؟</a:t>
            </a:r>
            <a:br>
              <a:rPr lang="en-US" dirty="0"/>
            </a:br>
            <a:endParaRPr lang="ar-SA" dirty="0"/>
          </a:p>
        </p:txBody>
      </p:sp>
      <p:sp>
        <p:nvSpPr>
          <p:cNvPr id="3" name="عنصر نائب للمحتوى 2">
            <a:extLst>
              <a:ext uri="{FF2B5EF4-FFF2-40B4-BE49-F238E27FC236}">
                <a16:creationId xmlns:a16="http://schemas.microsoft.com/office/drawing/2014/main" id="{4C55CE6E-5F8D-4490-945F-3B16D7385B42}"/>
              </a:ext>
            </a:extLst>
          </p:cNvPr>
          <p:cNvSpPr>
            <a:spLocks noGrp="1"/>
          </p:cNvSpPr>
          <p:nvPr>
            <p:ph idx="1"/>
          </p:nvPr>
        </p:nvSpPr>
        <p:spPr/>
        <p:txBody>
          <a:bodyPr/>
          <a:lstStyle/>
          <a:p>
            <a:r>
              <a:rPr lang="ar-SA" b="1" dirty="0"/>
              <a:t> </a:t>
            </a:r>
            <a:endParaRPr lang="en-US" dirty="0"/>
          </a:p>
          <a:p>
            <a:r>
              <a:rPr lang="ar-SA" b="1" dirty="0"/>
              <a:t> اهتم ثورندايك بدراسة الذكاء وكان موضوعياً في ذلك؛ حيث استخدم الدراسة التجريبية المعملية وأجرى </a:t>
            </a:r>
            <a:endParaRPr lang="en-US" dirty="0"/>
          </a:p>
          <a:p>
            <a:r>
              <a:rPr lang="ar-SA" b="1" dirty="0"/>
              <a:t>تجاربه على الحيوانات؛ لصعوبة إجراء الدراسة العملية على الإنسان، وكانت أطروحته لنيل درجة الدكتوراه</a:t>
            </a:r>
            <a:endParaRPr lang="en-US" dirty="0"/>
          </a:p>
          <a:p>
            <a:r>
              <a:rPr lang="ar-SA" b="1" dirty="0"/>
              <a:t> بعنوان "ذكاء الحيوان".   استمرت تجارب </a:t>
            </a:r>
            <a:r>
              <a:rPr lang="ar-SA" b="1" dirty="0" err="1"/>
              <a:t>ثورنديك</a:t>
            </a:r>
            <a:r>
              <a:rPr lang="ar-SA" b="1" dirty="0"/>
              <a:t> 30 سنة، والصندوق الميكانيكي الذي </a:t>
            </a:r>
            <a:r>
              <a:rPr lang="ar-SA" b="1" dirty="0" err="1"/>
              <a:t>اخترعة</a:t>
            </a:r>
            <a:r>
              <a:rPr lang="ar-SA" b="1" dirty="0"/>
              <a:t> </a:t>
            </a:r>
            <a:r>
              <a:rPr lang="ar-SA" b="1" dirty="0" err="1"/>
              <a:t>ثورنديك</a:t>
            </a:r>
            <a:r>
              <a:rPr lang="ar-SA" b="1" dirty="0"/>
              <a:t> يستخدم إلى اليوم في التجارب.  </a:t>
            </a:r>
            <a:endParaRPr lang="en-US" dirty="0"/>
          </a:p>
          <a:p>
            <a:endParaRPr lang="ar-SA" dirty="0"/>
          </a:p>
        </p:txBody>
      </p:sp>
    </p:spTree>
    <p:extLst>
      <p:ext uri="{BB962C8B-B14F-4D97-AF65-F5344CB8AC3E}">
        <p14:creationId xmlns:p14="http://schemas.microsoft.com/office/powerpoint/2010/main" val="219996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BDCA34-F815-4D26-80A7-6B5020B43C48}"/>
              </a:ext>
            </a:extLst>
          </p:cNvPr>
          <p:cNvSpPr>
            <a:spLocks noGrp="1"/>
          </p:cNvSpPr>
          <p:nvPr>
            <p:ph type="title"/>
          </p:nvPr>
        </p:nvSpPr>
        <p:spPr>
          <a:xfrm>
            <a:off x="838200" y="365126"/>
            <a:ext cx="10515600" cy="101406"/>
          </a:xfrm>
        </p:spPr>
        <p:txBody>
          <a:bodyPr>
            <a:normAutofit fontScale="90000"/>
          </a:bodyPr>
          <a:lstStyle/>
          <a:p>
            <a:pPr algn="ctr"/>
            <a:r>
              <a:rPr lang="ar-SA" dirty="0">
                <a:solidFill>
                  <a:schemeClr val="accent1"/>
                </a:solidFill>
              </a:rPr>
              <a:t>تجارب ثورندايك</a:t>
            </a:r>
          </a:p>
        </p:txBody>
      </p:sp>
      <p:sp>
        <p:nvSpPr>
          <p:cNvPr id="3" name="عنصر نائب للمحتوى 2">
            <a:extLst>
              <a:ext uri="{FF2B5EF4-FFF2-40B4-BE49-F238E27FC236}">
                <a16:creationId xmlns:a16="http://schemas.microsoft.com/office/drawing/2014/main" id="{E2698EC1-5881-4EA4-9BF5-599161BE58B5}"/>
              </a:ext>
            </a:extLst>
          </p:cNvPr>
          <p:cNvSpPr>
            <a:spLocks noGrp="1"/>
          </p:cNvSpPr>
          <p:nvPr>
            <p:ph idx="1"/>
          </p:nvPr>
        </p:nvSpPr>
        <p:spPr>
          <a:xfrm>
            <a:off x="838200" y="914400"/>
            <a:ext cx="10515600" cy="5262563"/>
          </a:xfrm>
        </p:spPr>
        <p:txBody>
          <a:bodyPr>
            <a:normAutofit fontScale="77500" lnSpcReduction="20000"/>
          </a:bodyPr>
          <a:lstStyle/>
          <a:p>
            <a:endParaRPr lang="ar-SA" b="1" dirty="0"/>
          </a:p>
          <a:p>
            <a:r>
              <a:rPr lang="ar-SA" b="1" dirty="0"/>
              <a:t>من تجارب  </a:t>
            </a:r>
            <a:r>
              <a:rPr lang="ar-SA" b="1" dirty="0" err="1"/>
              <a:t>ثورنديك</a:t>
            </a:r>
            <a:r>
              <a:rPr lang="ar-SA" b="1" dirty="0"/>
              <a:t> أنه وضع القطط وهي في حالة جوع في قفص حديدي مغلق، ويفتح بطريقة ميكانيكية بأكثر من طريقة فباب القفص قد يفتح بجذب خيط مثبت في القفص أو بإدارة زر من الأزرار أو بالضغط على لوح من الألواح، وإذا تمكن القط من التحرر من القفص يحصل على قطعة من اللحم أو السمك.  وقد كررت هذه التجربة لمرات عديدة وفي كل مرة يمكن فتح الباب بطريقة واحدة، ولوحظ أنه في المحاولات الأولى اتسمت الحركات بالعض والحركة كما لوحظ أن الزمن اختلف ففي المحاولة الأولى استغرق (160) ثانية  وتناقص الزمن تدريجياً إلى أن وصل في المحاولة الثانية والعشرون إلى (7) ثواني وثبت هذا الزمن في المحاولات اللاحقة.  إن نتائج هذه التجربة تقود للتالي:</a:t>
            </a:r>
            <a:endParaRPr lang="en-US" dirty="0"/>
          </a:p>
          <a:p>
            <a:r>
              <a:rPr lang="ar-SA" b="1" dirty="0"/>
              <a:t>1- أن الكائن يميل لتكرار السلوك الذي يسبق الهدف.</a:t>
            </a:r>
            <a:endParaRPr lang="en-US" dirty="0"/>
          </a:p>
          <a:p>
            <a:r>
              <a:rPr lang="ar-SA" b="1" dirty="0"/>
              <a:t>2- أن الفترة الزمنية للمحاولات تقل تدريجياً.</a:t>
            </a:r>
            <a:endParaRPr lang="en-US" dirty="0"/>
          </a:p>
          <a:p>
            <a:r>
              <a:rPr lang="ar-SA" b="1" dirty="0"/>
              <a:t>3- أن الحركات العشوائية الفاشلة تقل تدريجياً إلى أن تختفي.</a:t>
            </a:r>
            <a:endParaRPr lang="en-US" dirty="0"/>
          </a:p>
          <a:p>
            <a:r>
              <a:rPr lang="ar-SA" b="1" dirty="0"/>
              <a:t> </a:t>
            </a:r>
            <a:endParaRPr lang="en-US" dirty="0"/>
          </a:p>
          <a:p>
            <a:r>
              <a:rPr lang="ar-SA" b="1" dirty="0"/>
              <a:t>     كما توصل </a:t>
            </a:r>
            <a:r>
              <a:rPr lang="ar-SA" b="1" dirty="0" err="1"/>
              <a:t>ثورنديك</a:t>
            </a:r>
            <a:r>
              <a:rPr lang="ar-SA" b="1" dirty="0"/>
              <a:t> من تجاربه على الحيوانات إلى أن الحيوانات ليست قادرة على العمليات العقلية العليا   كالفهم والاستبصار، وإنما تتعلم عن طريق المحاولة والخطأ، حيث تستبعد أثناء عملية التعلم المتتالية الاستجابات الخاطئة وتبقى الاستجابات الصحيحة.  أيضاً الحيوان ليس لدية القدرة على التعلم بالملاحظة حيث جعل قط يشاهد قط آخر كيف يفتح القفص ولم يجدي.</a:t>
            </a:r>
            <a:endParaRPr lang="en-US" dirty="0"/>
          </a:p>
          <a:p>
            <a:r>
              <a:rPr lang="ar-SA" b="1" dirty="0"/>
              <a:t> </a:t>
            </a:r>
            <a:endParaRPr lang="en-US" dirty="0"/>
          </a:p>
          <a:p>
            <a:endParaRPr lang="ar-SA" dirty="0"/>
          </a:p>
        </p:txBody>
      </p:sp>
    </p:spTree>
    <p:extLst>
      <p:ext uri="{BB962C8B-B14F-4D97-AF65-F5344CB8AC3E}">
        <p14:creationId xmlns:p14="http://schemas.microsoft.com/office/powerpoint/2010/main" val="286515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1C5290-9D07-4914-A246-3A122586454A}"/>
              </a:ext>
            </a:extLst>
          </p:cNvPr>
          <p:cNvSpPr>
            <a:spLocks noGrp="1"/>
          </p:cNvSpPr>
          <p:nvPr>
            <p:ph type="title"/>
          </p:nvPr>
        </p:nvSpPr>
        <p:spPr/>
        <p:txBody>
          <a:bodyPr/>
          <a:lstStyle/>
          <a:p>
            <a:pPr algn="ctr"/>
            <a:r>
              <a:rPr lang="ar-SA" dirty="0">
                <a:solidFill>
                  <a:schemeClr val="accent1"/>
                </a:solidFill>
              </a:rPr>
              <a:t>تفكير نقدي</a:t>
            </a:r>
          </a:p>
        </p:txBody>
      </p:sp>
      <p:sp>
        <p:nvSpPr>
          <p:cNvPr id="3" name="عنصر نائب للمحتوى 2">
            <a:extLst>
              <a:ext uri="{FF2B5EF4-FFF2-40B4-BE49-F238E27FC236}">
                <a16:creationId xmlns:a16="http://schemas.microsoft.com/office/drawing/2014/main" id="{80904A64-5740-44D8-806D-EEA57B6D2229}"/>
              </a:ext>
            </a:extLst>
          </p:cNvPr>
          <p:cNvSpPr>
            <a:spLocks noGrp="1"/>
          </p:cNvSpPr>
          <p:nvPr>
            <p:ph idx="1"/>
          </p:nvPr>
        </p:nvSpPr>
        <p:spPr>
          <a:xfrm>
            <a:off x="803988" y="2506662"/>
            <a:ext cx="10515600" cy="4351338"/>
          </a:xfrm>
        </p:spPr>
        <p:txBody>
          <a:bodyPr/>
          <a:lstStyle/>
          <a:p>
            <a:r>
              <a:rPr lang="ar-SA" b="1" dirty="0"/>
              <a:t>ربما كانت الحيوانات التي أجرى عليها ثورندايك تجاربه تنقصها العمليات العقلية العليا-التفكير، التحليل، </a:t>
            </a:r>
            <a:r>
              <a:rPr lang="ar-SA" b="1" dirty="0" err="1"/>
              <a:t>الإستبصار</a:t>
            </a:r>
            <a:r>
              <a:rPr lang="ar-SA" b="1" dirty="0"/>
              <a:t>-، ولكن ورد أن ثورندايك طبق على القردة، كما ورد أنه طبق على الإنسان وفي الحالتين توجد العمليات العقلية العليا، ربما كان للطريقة التي وضع ثورندايك الكائن فيها –التجربة- دور في أنه لم يجد سوى التعلم بالمحاولة والخطأ . </a:t>
            </a:r>
            <a:endParaRPr lang="en-US" dirty="0"/>
          </a:p>
          <a:p>
            <a:pPr marL="0" indent="0">
              <a:buNone/>
            </a:pPr>
            <a:endParaRPr lang="en-US" dirty="0"/>
          </a:p>
          <a:p>
            <a:endParaRPr lang="ar-SA" dirty="0"/>
          </a:p>
        </p:txBody>
      </p:sp>
    </p:spTree>
    <p:extLst>
      <p:ext uri="{BB962C8B-B14F-4D97-AF65-F5344CB8AC3E}">
        <p14:creationId xmlns:p14="http://schemas.microsoft.com/office/powerpoint/2010/main" val="1868815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2D3D7F6-915C-4AFE-8EFE-3A6EABC3BDC0}"/>
              </a:ext>
            </a:extLst>
          </p:cNvPr>
          <p:cNvSpPr>
            <a:spLocks noGrp="1"/>
          </p:cNvSpPr>
          <p:nvPr>
            <p:ph type="title"/>
          </p:nvPr>
        </p:nvSpPr>
        <p:spPr>
          <a:xfrm>
            <a:off x="838200" y="365126"/>
            <a:ext cx="10515600" cy="530614"/>
          </a:xfrm>
        </p:spPr>
        <p:txBody>
          <a:bodyPr>
            <a:normAutofit fontScale="90000"/>
          </a:bodyPr>
          <a:lstStyle/>
          <a:p>
            <a:pPr algn="ctr"/>
            <a:r>
              <a:rPr lang="ar-SA" sz="3600" b="1" dirty="0">
                <a:solidFill>
                  <a:schemeClr val="accent1"/>
                </a:solidFill>
              </a:rPr>
              <a:t>* كيف كان ينظر </a:t>
            </a:r>
            <a:r>
              <a:rPr lang="ar-SA" sz="3600" b="1" dirty="0" err="1">
                <a:solidFill>
                  <a:schemeClr val="accent1"/>
                </a:solidFill>
              </a:rPr>
              <a:t>ثورنديك</a:t>
            </a:r>
            <a:r>
              <a:rPr lang="ar-SA" sz="3600" b="1" dirty="0">
                <a:solidFill>
                  <a:schemeClr val="accent1"/>
                </a:solidFill>
              </a:rPr>
              <a:t> للتعلم؟ </a:t>
            </a:r>
            <a:br>
              <a:rPr lang="en-US" dirty="0"/>
            </a:br>
            <a:endParaRPr lang="ar-SA" dirty="0"/>
          </a:p>
        </p:txBody>
      </p:sp>
      <p:sp>
        <p:nvSpPr>
          <p:cNvPr id="3" name="عنصر نائب للمحتوى 2">
            <a:extLst>
              <a:ext uri="{FF2B5EF4-FFF2-40B4-BE49-F238E27FC236}">
                <a16:creationId xmlns:a16="http://schemas.microsoft.com/office/drawing/2014/main" id="{221310C0-00EA-4473-81E4-FEC9993C8D77}"/>
              </a:ext>
            </a:extLst>
          </p:cNvPr>
          <p:cNvSpPr>
            <a:spLocks noGrp="1"/>
          </p:cNvSpPr>
          <p:nvPr>
            <p:ph idx="1"/>
          </p:nvPr>
        </p:nvSpPr>
        <p:spPr>
          <a:xfrm>
            <a:off x="838200" y="681135"/>
            <a:ext cx="10515600" cy="5495828"/>
          </a:xfrm>
        </p:spPr>
        <p:txBody>
          <a:bodyPr>
            <a:normAutofit fontScale="85000" lnSpcReduction="10000"/>
          </a:bodyPr>
          <a:lstStyle/>
          <a:p>
            <a:r>
              <a:rPr lang="ar-SA" b="1" dirty="0"/>
              <a:t> </a:t>
            </a:r>
            <a:endParaRPr lang="en-US" dirty="0"/>
          </a:p>
          <a:p>
            <a:r>
              <a:rPr lang="ar-SA" b="1" dirty="0"/>
              <a:t>     كان ينظر للتعلم باعتباره خبرة فردية خاصة، أو عملية تغير عضوي داخلي تحدث في الجهاز العصبي لكل</a:t>
            </a:r>
            <a:endParaRPr lang="en-US" dirty="0"/>
          </a:p>
          <a:p>
            <a:r>
              <a:rPr lang="ar-SA" b="1" dirty="0"/>
              <a:t>كائن على حده، ولم يكن يهتم بالبعد الاجتماعي.</a:t>
            </a:r>
            <a:endParaRPr lang="en-US" dirty="0"/>
          </a:p>
          <a:p>
            <a:r>
              <a:rPr lang="ar-SA" b="1" dirty="0"/>
              <a:t> </a:t>
            </a:r>
            <a:endParaRPr lang="en-US" dirty="0"/>
          </a:p>
          <a:p>
            <a:r>
              <a:rPr lang="ar-SA" b="1" dirty="0"/>
              <a:t>و يرى ثورندايك أن المثير يرتبط بحكم تكوين الجهاز العصبي بمجموعة من الاستجابات، تختلف قوتها</a:t>
            </a:r>
            <a:endParaRPr lang="en-US" dirty="0"/>
          </a:p>
          <a:p>
            <a:r>
              <a:rPr lang="ar-SA" b="1" dirty="0"/>
              <a:t>، وهذه العلاقة بين الاستجابات والمثير في نظر </a:t>
            </a:r>
            <a:r>
              <a:rPr lang="ar-SA" b="1" dirty="0" err="1"/>
              <a:t>ثورنديك</a:t>
            </a:r>
            <a:r>
              <a:rPr lang="ar-SA" b="1" dirty="0"/>
              <a:t> تسبق حدوث التعلم، حيث أنه يرى بأن الكائن يولد وهو مزود بعدد  ليس محدد من هذه الروابط بين مثيرات معينة في البيئة وعدد من الاستجابات الخاصة، وهنا تتمثل وظيفة التعلم في تقوية الارتباطات أو إضعافها مثال: عند حدوث مثير معين وانتقاله عبر أحد الحواس الخمس فهناك مجموعة من الاستجابات التي ترتبط بحكم الجهاز العصبي بهذا المثير ولتكن على سبيل المثال: س1، س2، س3، س4، وهنا قد يكون احتمال ظهور س1 (70%)، أما الاستجابات الأخرى فاحتمال ظهورها مرتبة كالتالي (15%، 10%، 5)، إن هذه العلاقة في نظر </a:t>
            </a:r>
            <a:r>
              <a:rPr lang="ar-SA" b="1" dirty="0" err="1"/>
              <a:t>ثورنديك</a:t>
            </a:r>
            <a:r>
              <a:rPr lang="ar-SA" b="1" dirty="0"/>
              <a:t> سابقة للتعلم، أيضاً هذه القوات المختلفة للاستجابات من الممكن تقوية بعضها أو إضعافها من خلال التعلم فس1 قد تضعف وتصبح (25%).</a:t>
            </a:r>
            <a:endParaRPr lang="en-US" dirty="0"/>
          </a:p>
          <a:p>
            <a:pPr algn="ctr"/>
            <a:r>
              <a:rPr lang="ar-SA" b="1" dirty="0">
                <a:solidFill>
                  <a:srgbClr val="C00000"/>
                </a:solidFill>
              </a:rPr>
              <a:t>إن التعلم لا ينتج من التفكير بل من خلال العمل</a:t>
            </a:r>
            <a:endParaRPr lang="ar-SA" dirty="0">
              <a:solidFill>
                <a:srgbClr val="C00000"/>
              </a:solidFill>
            </a:endParaRPr>
          </a:p>
        </p:txBody>
      </p:sp>
    </p:spTree>
    <p:extLst>
      <p:ext uri="{BB962C8B-B14F-4D97-AF65-F5344CB8AC3E}">
        <p14:creationId xmlns:p14="http://schemas.microsoft.com/office/powerpoint/2010/main" val="81860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0F1B22-AFB9-4B84-997D-7307BE7D833F}"/>
              </a:ext>
            </a:extLst>
          </p:cNvPr>
          <p:cNvSpPr>
            <a:spLocks noGrp="1"/>
          </p:cNvSpPr>
          <p:nvPr>
            <p:ph type="title"/>
          </p:nvPr>
        </p:nvSpPr>
        <p:spPr>
          <a:xfrm>
            <a:off x="931506" y="2427190"/>
            <a:ext cx="10515600" cy="1325563"/>
          </a:xfrm>
        </p:spPr>
        <p:txBody>
          <a:bodyPr/>
          <a:lstStyle/>
          <a:p>
            <a:pPr algn="ctr"/>
            <a:r>
              <a:rPr lang="ar-SA" dirty="0">
                <a:solidFill>
                  <a:srgbClr val="C00000"/>
                </a:solidFill>
              </a:rPr>
              <a:t>أولاً :قوانين التعلم الأساسية عند ثورندايك</a:t>
            </a:r>
          </a:p>
        </p:txBody>
      </p:sp>
    </p:spTree>
    <p:extLst>
      <p:ext uri="{BB962C8B-B14F-4D97-AF65-F5344CB8AC3E}">
        <p14:creationId xmlns:p14="http://schemas.microsoft.com/office/powerpoint/2010/main" val="3555932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F45CFF-CFB6-4780-9FA9-9C54BC6F008E}"/>
              </a:ext>
            </a:extLst>
          </p:cNvPr>
          <p:cNvSpPr>
            <a:spLocks noGrp="1"/>
          </p:cNvSpPr>
          <p:nvPr>
            <p:ph type="title"/>
          </p:nvPr>
        </p:nvSpPr>
        <p:spPr>
          <a:xfrm>
            <a:off x="754225" y="2567150"/>
            <a:ext cx="10515600" cy="1325563"/>
          </a:xfrm>
        </p:spPr>
        <p:txBody>
          <a:bodyPr>
            <a:normAutofit fontScale="90000"/>
          </a:bodyPr>
          <a:lstStyle/>
          <a:p>
            <a:br>
              <a:rPr lang="en-US" dirty="0"/>
            </a:br>
            <a:r>
              <a:rPr lang="ar-SA" b="1" dirty="0"/>
              <a:t> </a:t>
            </a:r>
            <a:br>
              <a:rPr lang="en-US" dirty="0"/>
            </a:br>
            <a:r>
              <a:rPr lang="ar-SA" sz="3600" b="1" dirty="0">
                <a:solidFill>
                  <a:srgbClr val="C00000"/>
                </a:solidFill>
              </a:rPr>
              <a:t>1- قانون التكرار(التدريب، التمرين): </a:t>
            </a:r>
            <a:br>
              <a:rPr lang="ar-SA" sz="3600" b="1" dirty="0"/>
            </a:br>
            <a:br>
              <a:rPr lang="en-US" sz="3600" dirty="0"/>
            </a:br>
            <a:r>
              <a:rPr lang="ar-SA" sz="3600" b="1" dirty="0"/>
              <a:t>وهو يعني أن التدريب أو التمرين يقوي الرابطة بين المثير والاستجابة، وأن عدم التمرين يؤدي إلى ضعف الروابط والنسيان، كما فرق </a:t>
            </a:r>
            <a:r>
              <a:rPr lang="ar-SA" sz="3600" b="1" dirty="0" err="1"/>
              <a:t>ثورنديك</a:t>
            </a:r>
            <a:r>
              <a:rPr lang="ar-SA" sz="3600" b="1" dirty="0"/>
              <a:t> بين مظهرين من مظاهر هذا القانون وهما: 1- الاستعمال الذي يقوي الارتباط، 2- الإهمال الذي يضعف الارتباط.  وذكر </a:t>
            </a:r>
            <a:r>
              <a:rPr lang="ar-SA" sz="3600" b="1" dirty="0" err="1"/>
              <a:t>ثورنديك</a:t>
            </a:r>
            <a:r>
              <a:rPr lang="ar-SA" sz="3600" b="1" dirty="0"/>
              <a:t> أن من العوامل التي تؤثر على قانون التدريب (التكرار، الحداثة)، حيث إن التكرار الفوري من شأنه أن يقوي الاستجابة أكثر من التكرار المتأخر مثال: عندما يذهب الفرد لتعلم لغة جديدة في معهد كل يوم أو كل شهر. أيضاً الحداثة كلما كانت المهارة المتعلمة حديثة كان التكرار أكثر فائدة مثال: آلة كاتبة يتعلم عليها الفرد لأول مرة.</a:t>
            </a:r>
            <a:br>
              <a:rPr lang="ar-SA" sz="3600" b="1" dirty="0"/>
            </a:br>
            <a:br>
              <a:rPr lang="ar-SA" sz="3600" b="1" dirty="0"/>
            </a:br>
            <a:r>
              <a:rPr lang="ar-SA" sz="3100" b="1" dirty="0"/>
              <a:t> مثال: يستخدم التدريب أو التكرار عند تعلم لغة جديدة أو تعلم الكتابة على الطابعة أو الطبخ. </a:t>
            </a:r>
            <a:br>
              <a:rPr lang="en-US" dirty="0"/>
            </a:br>
            <a:r>
              <a:rPr lang="ar-SA" b="1" dirty="0"/>
              <a:t> </a:t>
            </a:r>
            <a:br>
              <a:rPr lang="en-US" dirty="0"/>
            </a:br>
            <a:endParaRPr lang="ar-SA" dirty="0"/>
          </a:p>
        </p:txBody>
      </p:sp>
    </p:spTree>
    <p:extLst>
      <p:ext uri="{BB962C8B-B14F-4D97-AF65-F5344CB8AC3E}">
        <p14:creationId xmlns:p14="http://schemas.microsoft.com/office/powerpoint/2010/main" val="378438750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738</Words>
  <Application>Microsoft Office PowerPoint</Application>
  <PresentationFormat>شاشة عريضة</PresentationFormat>
  <Paragraphs>137</Paragraphs>
  <Slides>22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Arial</vt:lpstr>
      <vt:lpstr>Calibri</vt:lpstr>
      <vt:lpstr>Calibri Light</vt:lpstr>
      <vt:lpstr>Times New Roman</vt:lpstr>
      <vt:lpstr>نسق Office</vt:lpstr>
      <vt:lpstr>  النظرية الوصلية     (ثورندايك)   </vt:lpstr>
      <vt:lpstr>عرض تقديمي في PowerPoint</vt:lpstr>
      <vt:lpstr>مسميات النظرية</vt:lpstr>
      <vt:lpstr>*كيف درس ثورنديك التعلم؟ </vt:lpstr>
      <vt:lpstr>تجارب ثورندايك</vt:lpstr>
      <vt:lpstr>تفكير نقدي</vt:lpstr>
      <vt:lpstr>* كيف كان ينظر ثورنديك للتعلم؟  </vt:lpstr>
      <vt:lpstr>أولاً :قوانين التعلم الأساسية عند ثورندايك</vt:lpstr>
      <vt:lpstr>   1- قانون التكرار(التدريب، التمرين):   وهو يعني أن التدريب أو التمرين يقوي الرابطة بين المثير والاستجابة، وأن عدم التمرين يؤدي إلى ضعف الروابط والنسيان، كما فرق ثورنديك بين مظهرين من مظاهر هذا القانون وهما: 1- الاستعمال الذي يقوي الارتباط، 2- الإهمال الذي يضعف الارتباط.  وذكر ثورنديك أن من العوامل التي تؤثر على قانون التدريب (التكرار، الحداثة)، حيث إن التكرار الفوري من شأنه أن يقوي الاستجابة أكثر من التكرار المتأخر مثال: عندما يذهب الفرد لتعلم لغة جديدة في معهد كل يوم أو كل شهر. أيضاً الحداثة كلما كانت المهارة المتعلمة حديثة كان التكرار أكثر فائدة مثال: آلة كاتبة يتعلم عليها الفرد لأول مرة.   مثال: يستخدم التدريب أو التكرار عند تعلم لغة جديدة أو تعلم الكتابة على الطابعة أو الطبخ.    </vt:lpstr>
      <vt:lpstr>عرض تقديمي في PowerPoint</vt:lpstr>
      <vt:lpstr>عرض تقديمي في PowerPoint</vt:lpstr>
      <vt:lpstr>* تعديل ثورنديك لقوانين التعلم:</vt:lpstr>
      <vt:lpstr>تعديل قانون التكرار </vt:lpstr>
      <vt:lpstr>تعديل قانون الأثر</vt:lpstr>
      <vt:lpstr> رابط لتعلم اللغة الإنجليزية بطريقة المحاولة والخطأ:                                 http://www.de.mingoville.com/content/view/13/29/lang,ur/</vt:lpstr>
      <vt:lpstr>عرض تقديمي في PowerPoint</vt:lpstr>
      <vt:lpstr>عرض تقديمي في PowerPoint</vt:lpstr>
      <vt:lpstr>التطبيقات التربوية: </vt:lpstr>
      <vt:lpstr>*خصائص التعلم بالمحاولة والخطأ: </vt:lpstr>
      <vt:lpstr>عرض تقديمي في PowerPoint</vt:lpstr>
      <vt:lpstr> نشاط ارسمي واشرحي كتابيا مثال لموقف تم تعلمه  بالنظرية الوصليه </vt:lpstr>
      <vt:lpstr>نشاط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النظرية الوصلية     (ثورندايك)   </dc:title>
  <dc:creator>mohammad alrumaizan</dc:creator>
  <cp:lastModifiedBy>mohammad alrumaizan</cp:lastModifiedBy>
  <cp:revision>6</cp:revision>
  <dcterms:created xsi:type="dcterms:W3CDTF">2019-01-19T03:16:24Z</dcterms:created>
  <dcterms:modified xsi:type="dcterms:W3CDTF">2019-01-19T03:52:06Z</dcterms:modified>
</cp:coreProperties>
</file>