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sldIdLst>
    <p:sldId id="293" r:id="rId5"/>
    <p:sldId id="256" r:id="rId6"/>
    <p:sldId id="257" r:id="rId7"/>
    <p:sldId id="258" r:id="rId8"/>
    <p:sldId id="259" r:id="rId9"/>
    <p:sldId id="260" r:id="rId10"/>
    <p:sldId id="265" r:id="rId11"/>
    <p:sldId id="261" r:id="rId12"/>
    <p:sldId id="262" r:id="rId13"/>
    <p:sldId id="263" r:id="rId14"/>
    <p:sldId id="264" r:id="rId15"/>
    <p:sldId id="267" r:id="rId16"/>
    <p:sldId id="266" r:id="rId17"/>
    <p:sldId id="268" r:id="rId18"/>
    <p:sldId id="269" r:id="rId19"/>
    <p:sldId id="270" r:id="rId20"/>
    <p:sldId id="271" r:id="rId21"/>
    <p:sldId id="272" r:id="rId22"/>
    <p:sldId id="274" r:id="rId23"/>
    <p:sldId id="273" r:id="rId24"/>
    <p:sldId id="276" r:id="rId25"/>
    <p:sldId id="275"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4" r:id="rId43"/>
    <p:sldId id="295" r:id="rId44"/>
    <p:sldId id="296" r:id="rId4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06" autoAdjust="0"/>
    <p:restoredTop sz="94660"/>
  </p:normalViewPr>
  <p:slideViewPr>
    <p:cSldViewPr>
      <p:cViewPr varScale="1">
        <p:scale>
          <a:sx n="82" d="100"/>
          <a:sy n="82" d="100"/>
        </p:scale>
        <p:origin x="148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13/05/40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13/05/40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13/05/40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13/05/40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13/05/40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13/05/40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13/05/40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13/05/40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13/05/40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13/05/40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13/05/40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13/05/40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sa/url?sa=i&amp;rct=j&amp;q=&amp;esrc=s&amp;source=images&amp;cd=&amp;cad=rja&amp;uact=8&amp;ved=0CAcQjRw&amp;url=http://www.mandaraonline.com/%D8%A7%D9%84%D8%B5%D8%B9%D9%8A%D8%AF-%D8%A7%D9%84%D9%86%D9%87%D8%A7%D8%B1%D8%AF%D8%A9/%D8%A7%D9%84%D8%B5%D8%B9%D9%8A%D8%AF-%D8%A7%D9%84%D9%86%D9%87%D8%A7%D8%B1%D8%AF%D8%A9-10-%D9%86%D9%88%D9%81%D9%85%D8%A8%D8%B1-2014/&amp;ei=maLqVNPIH4fOygOQg4DADQ&amp;psig=AFQjCNFjhDAwja_02Vu48qMS-r39CWNE6g&amp;ust=142474960041610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sa/url?sa=i&amp;rct=j&amp;q=&amp;esrc=s&amp;source=images&amp;cd=&amp;cad=rja&amp;uact=8&amp;ved=0CAcQjRw&amp;url=http://www.traidnt.net/vb/traidnt1938783/&amp;ei=KqbqVLPlJ4m7ygOQiYDoCw&amp;psig=AFQjCNHX_ijUVt9HV2lJP0V2Tedbo-RtNw&amp;ust=142475051666654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sa/url?sa=i&amp;rct=j&amp;q=&amp;esrc=s&amp;source=images&amp;cd=&amp;cad=rja&amp;uact=8&amp;ved=0CAcQjRw&amp;url=http://bnat.cc/%D8%AC%D9%8A%D9%86%D8%B2_%D9%81%D9%8A%D8%AF%D9%8A%D9%88_%D8%A8%D9%86%D8%B7%D8%A7%D9%84%D8%A7%D8%AA_%D8%AE%D9%84%D8%A7%D8%A8%D8%A9/&amp;ei=mqbqVPDSCYGxPOKNgJgP&amp;psig=AFQjCNGbHcG8bEC4BHjMhvZOdk1LyXVMHA&amp;ust=142475060203662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sa/url?sa=i&amp;rct=j&amp;q=&amp;esrc=s&amp;source=images&amp;cd=&amp;cad=rja&amp;uact=8&amp;ved=0CAcQjRw&amp;url=http://z1z9.com/%D8%B1%D9%88%D8%AC_%D8%A7%D8%AD%D9%85%D8%B1_%D9%86%D8%A7%D8%B1%D9%8A/&amp;ei=9qbqVL38KKrhywPpxYK4DQ&amp;psig=AFQjCNEZm4FsxcItlR4bRShRcUlZD704Cw&amp;ust=142475071595018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sa/url?sa=i&amp;rct=j&amp;q=&amp;esrc=s&amp;source=images&amp;cd=&amp;cad=rja&amp;uact=8&amp;ved=0CAcQjRw&amp;url=http://www.traidnt.net/vb/traidnt725294/&amp;ei=iafqVL-mMIfMPfLpgcgI&amp;psig=AFQjCNHo7vzi1AEMF2e6JjM01siOJUC6tg&amp;ust=142475080845182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sa/url?sa=i&amp;rct=j&amp;q=&amp;esrc=s&amp;source=images&amp;cd=&amp;cad=rja&amp;uact=8&amp;ved=0CAcQjRw&amp;url=http://vb.n4hr.com/193240.html&amp;ei=v6fqVLK-GIbsO6TFgKAG&amp;psig=AFQjCNHo7vzi1AEMF2e6JjM01siOJUC6tg&amp;ust=142475080845182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alweeam.com.sa/189569/%D8%A7%D9%84%D8%A7%D8%AA%D8%AD%D8%A7%D8%AF-%D8%A7%D9%84%D8%A2%D8%B3%D9%8A%D9%88%D9%8A-%D9%8A%D8%AE%D8%AA%D8%A7%D8%B1-%D8%B7%D8%A7%D9%82%D9%85-%D8%AA%D8%AD%D9%83%D9%8A%D9%85-%D9%85%D9%86-%D9%83%D9%88/"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google.com.sa/url?sa=i&amp;rct=j&amp;q=&amp;esrc=s&amp;source=images&amp;cd=&amp;cad=rja&amp;uact=8&amp;ved=0CAcQjRxqFQoTCLiAu6jsw8cCFUsEGgod3eMO9Q&amp;url=http://www.abuahmed-market.com/shop/product/%D8%A8%D9%8A%D8%A8%D8%B3%D9%8A-%D8%A7%D9%84%D8%B5%D8%A7%D8%B1%D9%88%D8%AE/&amp;ei=XCvcVbiTGoifaM7FsaAD&amp;psig=AFQjCNHGnRzqFBZLWm7ZQ6gYp1vIbx8xjw&amp;ust=1440578786055662"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sa/url?sa=i&amp;rct=j&amp;q=&amp;esrc=s&amp;source=images&amp;cd=&amp;cad=rja&amp;uact=8&amp;ved=0CAcQjRxqFQoTCOLx6s70w8cCFYfSGgodytQBHw&amp;url=http://www.mbt3th.us/vb/forum4/thread223081.html&amp;ei=FzTcVaKKG4ela8qph_gB&amp;psig=AFQjCNHa24GrygiE7gvG8S0UIOk2mbOuDw&amp;ust=1440581014389479"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nobelprize.org/educational_games/medicine/pavlov/pavlov.html"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B51EBED-4818-46FA-9ECF-628786FBCF36}"/>
              </a:ext>
            </a:extLst>
          </p:cNvPr>
          <p:cNvSpPr>
            <a:spLocks noGrp="1"/>
          </p:cNvSpPr>
          <p:nvPr>
            <p:ph type="title"/>
          </p:nvPr>
        </p:nvSpPr>
        <p:spPr/>
        <p:txBody>
          <a:bodyPr/>
          <a:lstStyle/>
          <a:p>
            <a:r>
              <a:rPr lang="ar-SA" dirty="0"/>
              <a:t>نظرية الاشراط الكلاسيكي</a:t>
            </a:r>
          </a:p>
        </p:txBody>
      </p:sp>
      <p:pic>
        <p:nvPicPr>
          <p:cNvPr id="1027" name="Picture 3" descr="بافوف">
            <a:extLst>
              <a:ext uri="{FF2B5EF4-FFF2-40B4-BE49-F238E27FC236}">
                <a16:creationId xmlns:a16="http://schemas.microsoft.com/office/drawing/2014/main" id="{AF16D914-E6E2-4CFE-BFD8-14B63194C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132856"/>
            <a:ext cx="3888432" cy="23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6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مفاهيم</a:t>
            </a:r>
          </a:p>
        </p:txBody>
      </p:sp>
      <p:sp>
        <p:nvSpPr>
          <p:cNvPr id="3" name="عنصر نائب للمحتوى 2"/>
          <p:cNvSpPr>
            <a:spLocks noGrp="1"/>
          </p:cNvSpPr>
          <p:nvPr>
            <p:ph idx="1"/>
          </p:nvPr>
        </p:nvSpPr>
        <p:spPr>
          <a:xfrm>
            <a:off x="457200" y="1124744"/>
            <a:ext cx="8229600" cy="5544616"/>
          </a:xfrm>
        </p:spPr>
        <p:txBody>
          <a:bodyPr>
            <a:normAutofit fontScale="62500" lnSpcReduction="20000"/>
          </a:bodyPr>
          <a:lstStyle/>
          <a:p>
            <a:r>
              <a:rPr lang="ar-SA" b="1" dirty="0">
                <a:solidFill>
                  <a:schemeClr val="accent2">
                    <a:lumMod val="60000"/>
                    <a:lumOff val="40000"/>
                  </a:schemeClr>
                </a:solidFill>
              </a:rPr>
              <a:t>* </a:t>
            </a:r>
            <a:r>
              <a:rPr lang="ar-SA" sz="4400" b="1" dirty="0">
                <a:solidFill>
                  <a:srgbClr val="00B0F0"/>
                </a:solidFill>
              </a:rPr>
              <a:t>التعميم </a:t>
            </a:r>
            <a:r>
              <a:rPr lang="ar-SA" sz="4400" b="1" dirty="0" err="1">
                <a:solidFill>
                  <a:srgbClr val="00B0F0"/>
                </a:solidFill>
              </a:rPr>
              <a:t>يعني </a:t>
            </a:r>
            <a:r>
              <a:rPr lang="ar-SA" sz="4400" b="1" dirty="0">
                <a:solidFill>
                  <a:srgbClr val="00B0F0"/>
                </a:solidFill>
              </a:rPr>
              <a:t>: </a:t>
            </a:r>
            <a:r>
              <a:rPr lang="ar-SA" b="1" dirty="0">
                <a:solidFill>
                  <a:srgbClr val="00B0F0"/>
                </a:solidFill>
              </a:rPr>
              <a:t>أن الكائن يستجيب ا بنفس الاستجابة للمثيرات </a:t>
            </a:r>
            <a:r>
              <a:rPr lang="ar-SA" b="1" dirty="0" err="1">
                <a:solidFill>
                  <a:srgbClr val="00B0F0"/>
                </a:solidFill>
              </a:rPr>
              <a:t>االمحايدة</a:t>
            </a:r>
            <a:r>
              <a:rPr lang="ar-SA" b="1" dirty="0">
                <a:solidFill>
                  <a:srgbClr val="00B0F0"/>
                </a:solidFill>
              </a:rPr>
              <a:t> التي تشبه المثير الشرطي.</a:t>
            </a:r>
          </a:p>
          <a:p>
            <a:r>
              <a:rPr lang="ar-SA" b="1" dirty="0">
                <a:solidFill>
                  <a:srgbClr val="00B0F0"/>
                </a:solidFill>
              </a:rPr>
              <a:t>مثال: </a:t>
            </a:r>
            <a:r>
              <a:rPr lang="ar-SA" b="1" dirty="0" err="1">
                <a:solidFill>
                  <a:srgbClr val="00B0F0"/>
                </a:solidFill>
              </a:rPr>
              <a:t>بافلوف</a:t>
            </a:r>
            <a:r>
              <a:rPr lang="ar-SA" b="1" dirty="0">
                <a:solidFill>
                  <a:srgbClr val="00B0F0"/>
                </a:solidFill>
              </a:rPr>
              <a:t> لما عرض الكلاب للأضواء معينة أو أشكال معينة دائرة مربع في البداية كان يستجيب الكلب لجميع المثيرات ثم </a:t>
            </a:r>
            <a:r>
              <a:rPr lang="ar-SA" b="1" dirty="0" err="1">
                <a:solidFill>
                  <a:srgbClr val="00B0F0"/>
                </a:solidFill>
              </a:rPr>
              <a:t>ميز </a:t>
            </a:r>
            <a:r>
              <a:rPr lang="ar-SA" b="1" dirty="0">
                <a:solidFill>
                  <a:srgbClr val="00B0F0"/>
                </a:solidFill>
              </a:rPr>
              <a:t>- التعميم أولاً ثم </a:t>
            </a:r>
            <a:r>
              <a:rPr lang="ar-SA" b="1" dirty="0" err="1">
                <a:solidFill>
                  <a:srgbClr val="00B0F0"/>
                </a:solidFill>
              </a:rPr>
              <a:t>التمييز.</a:t>
            </a:r>
            <a:r>
              <a:rPr lang="ar-SA" b="1" dirty="0">
                <a:solidFill>
                  <a:srgbClr val="00B0F0"/>
                </a:solidFill>
              </a:rPr>
              <a:t> ويأتي بعد التعميم التمييز.</a:t>
            </a:r>
            <a:endParaRPr lang="en-US" dirty="0">
              <a:solidFill>
                <a:srgbClr val="00B0F0"/>
              </a:solidFill>
            </a:endParaRPr>
          </a:p>
          <a:p>
            <a:endParaRPr lang="ar-SA" b="1" dirty="0">
              <a:solidFill>
                <a:srgbClr val="00B0F0"/>
              </a:solidFill>
            </a:endParaRPr>
          </a:p>
          <a:p>
            <a:pPr>
              <a:buNone/>
            </a:pPr>
            <a:r>
              <a:rPr lang="ar-SA" sz="4400" b="1" dirty="0">
                <a:solidFill>
                  <a:srgbClr val="00B0F0"/>
                </a:solidFill>
              </a:rPr>
              <a:t>التمييز يعني: </a:t>
            </a:r>
            <a:r>
              <a:rPr lang="ar-SA" b="1" dirty="0">
                <a:solidFill>
                  <a:srgbClr val="00B0F0"/>
                </a:solidFill>
              </a:rPr>
              <a:t>أن الكائن يميز ا بين مثيرين متشابهين و يستجيب للمثير الذي شرط مع المثير الطبيعي نسمي استجابته </a:t>
            </a:r>
            <a:r>
              <a:rPr lang="ar-SA" b="1" dirty="0" err="1">
                <a:solidFill>
                  <a:srgbClr val="00B0F0"/>
                </a:solidFill>
              </a:rPr>
              <a:t>الاستجابه</a:t>
            </a:r>
            <a:r>
              <a:rPr lang="ar-SA" b="1" dirty="0">
                <a:solidFill>
                  <a:srgbClr val="00B0F0"/>
                </a:solidFill>
              </a:rPr>
              <a:t> </a:t>
            </a:r>
            <a:r>
              <a:rPr lang="ar-SA" b="1" dirty="0" err="1">
                <a:solidFill>
                  <a:srgbClr val="00B0F0"/>
                </a:solidFill>
              </a:rPr>
              <a:t>الفارقة .</a:t>
            </a:r>
            <a:r>
              <a:rPr lang="ar-SA" b="1" dirty="0">
                <a:solidFill>
                  <a:srgbClr val="00B0F0"/>
                </a:solidFill>
              </a:rPr>
              <a:t> إذا لم يستطع الكائن أن يميز يحدث </a:t>
            </a:r>
            <a:r>
              <a:rPr lang="ar-SA" b="1" dirty="0" err="1">
                <a:solidFill>
                  <a:srgbClr val="00B0F0"/>
                </a:solidFill>
              </a:rPr>
              <a:t>العصاب</a:t>
            </a:r>
            <a:r>
              <a:rPr lang="ar-SA" b="1" dirty="0">
                <a:solidFill>
                  <a:srgbClr val="00B0F0"/>
                </a:solidFill>
              </a:rPr>
              <a:t> التجريبي</a:t>
            </a:r>
          </a:p>
          <a:p>
            <a:endParaRPr lang="ar-SA" b="1" dirty="0">
              <a:solidFill>
                <a:srgbClr val="00B0F0"/>
              </a:solidFill>
            </a:endParaRPr>
          </a:p>
          <a:p>
            <a:pPr lvl="0"/>
            <a:r>
              <a:rPr lang="ar-SA" sz="4400" b="1" dirty="0" err="1">
                <a:solidFill>
                  <a:srgbClr val="00B0F0"/>
                </a:solidFill>
              </a:rPr>
              <a:t>العصاب</a:t>
            </a:r>
            <a:r>
              <a:rPr lang="ar-SA" sz="4400" b="1" dirty="0">
                <a:solidFill>
                  <a:srgbClr val="00B0F0"/>
                </a:solidFill>
              </a:rPr>
              <a:t> </a:t>
            </a:r>
            <a:r>
              <a:rPr lang="ar-SA" sz="4400" b="1" dirty="0" err="1">
                <a:solidFill>
                  <a:srgbClr val="00B0F0"/>
                </a:solidFill>
              </a:rPr>
              <a:t>التجريبي:</a:t>
            </a:r>
            <a:endParaRPr lang="ar-SA" b="1" dirty="0">
              <a:solidFill>
                <a:srgbClr val="00B0F0"/>
              </a:solidFill>
            </a:endParaRPr>
          </a:p>
          <a:p>
            <a:r>
              <a:rPr lang="ar-SA" b="1" dirty="0">
                <a:solidFill>
                  <a:srgbClr val="00B0F0"/>
                </a:solidFill>
              </a:rPr>
              <a:t>1- عدم تكوين الاستجابة الفارقة: كلما زاد التشابه بين المثير الشرطي ومثير آخر يعرض على الكائن ولا يعزز عليه يصعب حدوث الاستجابة الفارقة ويحدث ما يسمى </a:t>
            </a:r>
            <a:r>
              <a:rPr lang="ar-SA" b="1" dirty="0" err="1">
                <a:solidFill>
                  <a:srgbClr val="00B0F0"/>
                </a:solidFill>
              </a:rPr>
              <a:t>العصاب</a:t>
            </a:r>
            <a:r>
              <a:rPr lang="ar-SA" b="1" dirty="0">
                <a:solidFill>
                  <a:srgbClr val="00B0F0"/>
                </a:solidFill>
              </a:rPr>
              <a:t> التجريبي</a:t>
            </a:r>
            <a:r>
              <a:rPr lang="ar-SA" dirty="0">
                <a:solidFill>
                  <a:srgbClr val="00B0F0"/>
                </a:solidFill>
              </a:rPr>
              <a:t>، بمعنى </a:t>
            </a:r>
            <a:r>
              <a:rPr lang="ar-SA" b="1" dirty="0">
                <a:solidFill>
                  <a:srgbClr val="00B0F0"/>
                </a:solidFill>
              </a:rPr>
              <a:t>عدم قدرة الكائن على التمييز هل يستجيب أم </a:t>
            </a:r>
            <a:r>
              <a:rPr lang="ar-SA" b="1" dirty="0" err="1">
                <a:solidFill>
                  <a:srgbClr val="00B0F0"/>
                </a:solidFill>
              </a:rPr>
              <a:t>لا.</a:t>
            </a:r>
            <a:r>
              <a:rPr lang="ar-SA" b="1" dirty="0">
                <a:solidFill>
                  <a:srgbClr val="00B0F0"/>
                </a:solidFill>
              </a:rPr>
              <a:t> مثال: المثير الشرطي دائرة بشكل بيضاوي يستجيب لها الكلب ولكن هذه الدائرة نقص حجمها وأصبح من الصعب إدراكها وتوتر الكلب وكأنه في صراع أيستجيب أم </a:t>
            </a:r>
            <a:r>
              <a:rPr lang="ar-SA" b="1" dirty="0" err="1">
                <a:solidFill>
                  <a:srgbClr val="00B0F0"/>
                </a:solidFill>
              </a:rPr>
              <a:t>لا.</a:t>
            </a:r>
            <a:r>
              <a:rPr lang="ar-SA" b="1" dirty="0">
                <a:solidFill>
                  <a:srgbClr val="00B0F0"/>
                </a:solidFill>
              </a:rPr>
              <a:t> </a:t>
            </a:r>
          </a:p>
          <a:p>
            <a:r>
              <a:rPr lang="ar-SA" b="1" dirty="0">
                <a:solidFill>
                  <a:srgbClr val="00B0F0"/>
                </a:solidFill>
              </a:rPr>
              <a:t>2- تشويش الارتباطات مثلاً شخص سعودي أسر في حرب وربط له أي موضوع يتعلق بالسعودية بالألم كالصدمات الكهربائية أو أي تعذيب ولكن عند ذكر الدولة الآخرى يعطى طعام أو أي شي يشعره بشعور ايجابي</a:t>
            </a:r>
          </a:p>
          <a:p>
            <a:endParaRPr lang="en-US" dirty="0">
              <a:solidFill>
                <a:srgbClr val="00B0F0"/>
              </a:solidFill>
            </a:endParaRPr>
          </a:p>
          <a:p>
            <a:endParaRPr lang="ar-S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تابع المفاهيم</a:t>
            </a:r>
          </a:p>
        </p:txBody>
      </p:sp>
      <p:sp>
        <p:nvSpPr>
          <p:cNvPr id="3" name="عنصر نائب للمحتوى 2"/>
          <p:cNvSpPr>
            <a:spLocks noGrp="1"/>
          </p:cNvSpPr>
          <p:nvPr>
            <p:ph idx="1"/>
          </p:nvPr>
        </p:nvSpPr>
        <p:spPr/>
        <p:txBody>
          <a:bodyPr/>
          <a:lstStyle/>
          <a:p>
            <a:r>
              <a:rPr lang="ar-SA" b="1" dirty="0">
                <a:solidFill>
                  <a:schemeClr val="accent2">
                    <a:lumMod val="60000"/>
                    <a:lumOff val="40000"/>
                  </a:schemeClr>
                </a:solidFill>
              </a:rPr>
              <a:t>مفهوم الحجب: </a:t>
            </a:r>
            <a:r>
              <a:rPr lang="ar-SA" b="1" dirty="0"/>
              <a:t>نقدم مثيران محايدان معاً ثم نفصلهما واحد سيشرط والآخر لا.</a:t>
            </a:r>
            <a:endParaRPr lang="en-US" dirty="0"/>
          </a:p>
          <a:p>
            <a:r>
              <a:rPr lang="ar-SA" b="1" dirty="0"/>
              <a:t> </a:t>
            </a:r>
            <a:endParaRPr lang="en-US" dirty="0"/>
          </a:p>
          <a:p>
            <a:r>
              <a:rPr lang="ar-SA" b="1" dirty="0">
                <a:solidFill>
                  <a:schemeClr val="accent2">
                    <a:lumMod val="60000"/>
                    <a:lumOff val="40000"/>
                  </a:schemeClr>
                </a:solidFill>
              </a:rPr>
              <a:t>مفهوم المنع:  </a:t>
            </a:r>
            <a:r>
              <a:rPr lang="ar-SA" b="1" dirty="0"/>
              <a:t>نقدم مثير محايد واحد وبعدما يشرط نقدم معه مثير محايد ثم نفصلهما المثير الشرطي منع </a:t>
            </a:r>
            <a:r>
              <a:rPr lang="ar-SA" b="1" dirty="0" err="1"/>
              <a:t>اشراط</a:t>
            </a:r>
            <a:r>
              <a:rPr lang="ar-SA" b="1" dirty="0"/>
              <a:t> المثير المحايد.</a:t>
            </a:r>
            <a:endParaRPr lang="en-US" dirty="0"/>
          </a:p>
          <a:p>
            <a:endParaRPr lang="ar-SA" dirty="0"/>
          </a:p>
          <a:p>
            <a:endParaRPr lang="ar-SA" dirty="0"/>
          </a:p>
          <a:p>
            <a:endParaRPr lang="ar-SA" dirty="0"/>
          </a:p>
          <a:p>
            <a:endParaRPr lang="ar-SA" dirty="0"/>
          </a:p>
          <a:p>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تابع مفاهيم</a:t>
            </a:r>
          </a:p>
        </p:txBody>
      </p:sp>
      <p:sp>
        <p:nvSpPr>
          <p:cNvPr id="3" name="عنصر نائب للمحتوى 2"/>
          <p:cNvSpPr>
            <a:spLocks noGrp="1"/>
          </p:cNvSpPr>
          <p:nvPr>
            <p:ph idx="1"/>
          </p:nvPr>
        </p:nvSpPr>
        <p:spPr/>
        <p:txBody>
          <a:bodyPr>
            <a:normAutofit lnSpcReduction="10000"/>
          </a:bodyPr>
          <a:lstStyle/>
          <a:p>
            <a:r>
              <a:rPr lang="ar-SA" b="1" dirty="0" err="1">
                <a:solidFill>
                  <a:schemeClr val="accent2">
                    <a:lumMod val="60000"/>
                    <a:lumOff val="40000"/>
                  </a:schemeClr>
                </a:solidFill>
              </a:rPr>
              <a:t>الانطفاء :</a:t>
            </a:r>
            <a:r>
              <a:rPr lang="ar-SA" b="1" dirty="0">
                <a:solidFill>
                  <a:schemeClr val="accent2">
                    <a:lumMod val="60000"/>
                    <a:lumOff val="40000"/>
                  </a:schemeClr>
                </a:solidFill>
              </a:rPr>
              <a:t> </a:t>
            </a:r>
          </a:p>
          <a:p>
            <a:pPr>
              <a:buNone/>
            </a:pPr>
            <a:r>
              <a:rPr lang="ar-SA" b="1" dirty="0"/>
              <a:t>توقف الاستجابة الشرطية المتعلمة للمثير الشرطي نتيجة لوجوده عدداً من المرات دون أن يتبع بالمثير الطبيعي.</a:t>
            </a:r>
            <a:endParaRPr lang="en-US" dirty="0"/>
          </a:p>
          <a:p>
            <a:r>
              <a:rPr lang="ar-SA" b="1" dirty="0">
                <a:solidFill>
                  <a:schemeClr val="accent2">
                    <a:lumMod val="60000"/>
                    <a:lumOff val="40000"/>
                  </a:schemeClr>
                </a:solidFill>
              </a:rPr>
              <a:t>الاسترجاع </a:t>
            </a:r>
            <a:r>
              <a:rPr lang="ar-SA" b="1" dirty="0" err="1">
                <a:solidFill>
                  <a:schemeClr val="accent2">
                    <a:lumMod val="60000"/>
                    <a:lumOff val="40000"/>
                  </a:schemeClr>
                </a:solidFill>
              </a:rPr>
              <a:t>التلقائي:</a:t>
            </a:r>
            <a:r>
              <a:rPr lang="ar-SA" b="1" dirty="0">
                <a:solidFill>
                  <a:schemeClr val="accent2">
                    <a:lumMod val="60000"/>
                    <a:lumOff val="40000"/>
                  </a:schemeClr>
                </a:solidFill>
              </a:rPr>
              <a:t> </a:t>
            </a:r>
          </a:p>
          <a:p>
            <a:pPr>
              <a:buNone/>
            </a:pPr>
            <a:r>
              <a:rPr lang="ar-SA" b="1" dirty="0"/>
              <a:t>العودة التلقائية لظهور الاستجابة الشرطية للمثير الشرطي بعد انقطاعها لفترة من الزمن بالرغم من عدم اقتران هذا المثير بالمثير غير الشرطي، وتكون هذه الاستجابة ضعيفة في قوتها ولكن من الممكن أن تزيد قوتها إذا ما اقترنت بالمثير غير الشرطي.</a:t>
            </a:r>
            <a:endParaRPr lang="en-US" dirty="0"/>
          </a:p>
          <a:p>
            <a:endParaRPr lang="ar-S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عوامل تقوي أو تضعف الاشتراط الكلاسيكي</a:t>
            </a:r>
            <a:br>
              <a:rPr lang="en-US" sz="4000" dirty="0"/>
            </a:br>
            <a:endParaRPr lang="ar-SA" dirty="0"/>
          </a:p>
        </p:txBody>
      </p:sp>
      <p:sp>
        <p:nvSpPr>
          <p:cNvPr id="3" name="عنصر نائب للمحتوى 2"/>
          <p:cNvSpPr>
            <a:spLocks noGrp="1"/>
          </p:cNvSpPr>
          <p:nvPr>
            <p:ph idx="1"/>
          </p:nvPr>
        </p:nvSpPr>
        <p:spPr/>
        <p:txBody>
          <a:bodyPr>
            <a:normAutofit fontScale="70000" lnSpcReduction="20000"/>
          </a:bodyPr>
          <a:lstStyle/>
          <a:p>
            <a:pPr lvl="0">
              <a:buNone/>
            </a:pPr>
            <a:r>
              <a:rPr lang="ar-SA" sz="4600" b="1" dirty="0">
                <a:solidFill>
                  <a:schemeClr val="accent2">
                    <a:lumMod val="60000"/>
                    <a:lumOff val="40000"/>
                  </a:schemeClr>
                </a:solidFill>
              </a:rPr>
              <a:t>1- </a:t>
            </a:r>
            <a:r>
              <a:rPr lang="ar-SA" sz="4600" b="1" dirty="0" err="1">
                <a:solidFill>
                  <a:schemeClr val="accent2">
                    <a:lumMod val="60000"/>
                    <a:lumOff val="40000"/>
                  </a:schemeClr>
                </a:solidFill>
              </a:rPr>
              <a:t>الكف:</a:t>
            </a:r>
            <a:r>
              <a:rPr lang="ar-SA" sz="4600" b="1" dirty="0">
                <a:solidFill>
                  <a:schemeClr val="accent2">
                    <a:lumMod val="60000"/>
                    <a:lumOff val="40000"/>
                  </a:schemeClr>
                </a:solidFill>
              </a:rPr>
              <a:t> </a:t>
            </a:r>
            <a:endParaRPr lang="en-US" sz="4100" dirty="0">
              <a:solidFill>
                <a:schemeClr val="accent2">
                  <a:lumMod val="60000"/>
                  <a:lumOff val="40000"/>
                </a:schemeClr>
              </a:solidFill>
            </a:endParaRPr>
          </a:p>
          <a:p>
            <a:pPr lvl="1"/>
            <a:r>
              <a:rPr lang="ar-SA" b="1" dirty="0"/>
              <a:t>له رصيد في </a:t>
            </a:r>
            <a:r>
              <a:rPr lang="ar-SA" b="1" dirty="0" err="1"/>
              <a:t>الكف </a:t>
            </a:r>
            <a:r>
              <a:rPr lang="ar-SA" b="1" dirty="0"/>
              <a:t>(قديم): يضعف </a:t>
            </a:r>
            <a:r>
              <a:rPr lang="ar-SA" b="1" dirty="0" err="1"/>
              <a:t>الاشراط.</a:t>
            </a:r>
            <a:endParaRPr lang="en-US" sz="2400" dirty="0"/>
          </a:p>
          <a:p>
            <a:r>
              <a:rPr lang="ar-SA" b="1" dirty="0"/>
              <a:t>ب-ليس له رصيد في </a:t>
            </a:r>
            <a:r>
              <a:rPr lang="ar-SA" b="1" dirty="0" err="1"/>
              <a:t>الكف </a:t>
            </a:r>
            <a:r>
              <a:rPr lang="ar-SA" b="1" dirty="0"/>
              <a:t>(جديد): يقوى </a:t>
            </a:r>
            <a:r>
              <a:rPr lang="ar-SA" b="1" dirty="0" err="1"/>
              <a:t>الاشراط</a:t>
            </a:r>
            <a:endParaRPr lang="en-US" sz="2800" dirty="0"/>
          </a:p>
          <a:p>
            <a:r>
              <a:rPr lang="en-US" b="1" dirty="0"/>
              <a:t> </a:t>
            </a:r>
            <a:endParaRPr lang="en-US" sz="2800" dirty="0"/>
          </a:p>
          <a:p>
            <a:r>
              <a:rPr lang="ar-SA" sz="4600" b="1" dirty="0">
                <a:solidFill>
                  <a:schemeClr val="accent2">
                    <a:lumMod val="60000"/>
                    <a:lumOff val="40000"/>
                  </a:schemeClr>
                </a:solidFill>
              </a:rPr>
              <a:t>2- </a:t>
            </a:r>
            <a:r>
              <a:rPr lang="ar-SA" sz="4600" b="1" dirty="0" err="1">
                <a:solidFill>
                  <a:schemeClr val="accent2">
                    <a:lumMod val="60000"/>
                    <a:lumOff val="40000"/>
                  </a:schemeClr>
                </a:solidFill>
              </a:rPr>
              <a:t>البروز</a:t>
            </a:r>
            <a:r>
              <a:rPr lang="ar-SA" b="1" dirty="0" err="1">
                <a:solidFill>
                  <a:schemeClr val="accent2">
                    <a:lumMod val="60000"/>
                    <a:lumOff val="40000"/>
                  </a:schemeClr>
                </a:solidFill>
              </a:rPr>
              <a:t>:</a:t>
            </a:r>
            <a:r>
              <a:rPr lang="ar-SA" b="1" dirty="0">
                <a:solidFill>
                  <a:schemeClr val="accent2">
                    <a:lumMod val="60000"/>
                    <a:lumOff val="40000"/>
                  </a:schemeClr>
                </a:solidFill>
              </a:rPr>
              <a:t> </a:t>
            </a:r>
          </a:p>
          <a:p>
            <a:r>
              <a:rPr lang="ar-SA" b="1" dirty="0"/>
              <a:t>كل ما كان المثير بارز قوي </a:t>
            </a:r>
            <a:r>
              <a:rPr lang="ar-SA" b="1" dirty="0" err="1"/>
              <a:t>اشراطه</a:t>
            </a:r>
            <a:r>
              <a:rPr lang="ar-SA" b="1" dirty="0"/>
              <a:t> والعكس صحيح، مثال: صوت عالي رائحة </a:t>
            </a:r>
            <a:r>
              <a:rPr lang="ar-SA" b="1" dirty="0" err="1"/>
              <a:t>قوية.</a:t>
            </a:r>
            <a:r>
              <a:rPr lang="ar-SA" b="1" dirty="0"/>
              <a:t> إن الجهاز العصبي يلتقط البارز والجديد</a:t>
            </a:r>
            <a:endParaRPr lang="en-US" sz="2800" dirty="0"/>
          </a:p>
          <a:p>
            <a:r>
              <a:rPr lang="ar-SA" b="1" dirty="0"/>
              <a:t> </a:t>
            </a:r>
            <a:endParaRPr lang="en-US" sz="4600" dirty="0">
              <a:solidFill>
                <a:schemeClr val="accent2">
                  <a:lumMod val="60000"/>
                  <a:lumOff val="40000"/>
                </a:schemeClr>
              </a:solidFill>
            </a:endParaRPr>
          </a:p>
          <a:p>
            <a:pPr lvl="0"/>
            <a:r>
              <a:rPr lang="ar-SA" sz="4600" b="1" dirty="0">
                <a:solidFill>
                  <a:schemeClr val="accent2">
                    <a:lumMod val="60000"/>
                    <a:lumOff val="40000"/>
                  </a:schemeClr>
                </a:solidFill>
              </a:rPr>
              <a:t>3- الارتباط بين المثير الشرطي والمثير الطبيعي:</a:t>
            </a:r>
            <a:endParaRPr lang="en-US" sz="4600" dirty="0">
              <a:solidFill>
                <a:schemeClr val="accent2">
                  <a:lumMod val="60000"/>
                  <a:lumOff val="40000"/>
                </a:schemeClr>
              </a:solidFill>
            </a:endParaRPr>
          </a:p>
          <a:p>
            <a:r>
              <a:rPr lang="ar-SA" b="1" dirty="0"/>
              <a:t>    أي زيادة عدد المرات التي تربط بينهما ويعد ذلك من العوامل التي تقوي </a:t>
            </a:r>
            <a:r>
              <a:rPr lang="ar-SA" b="1" dirty="0" err="1"/>
              <a:t>الاشراط.</a:t>
            </a:r>
            <a:r>
              <a:rPr lang="ar-SA" b="1" dirty="0"/>
              <a:t> </a:t>
            </a:r>
            <a:endParaRPr lang="en-US" sz="2800" dirty="0"/>
          </a:p>
          <a:p>
            <a:r>
              <a:rPr lang="ar-SA" b="1" dirty="0"/>
              <a:t>مثال: يوم الجمعة</a:t>
            </a:r>
            <a:endParaRPr lang="en-US" sz="2800" dirty="0"/>
          </a:p>
          <a:p>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solidFill>
                  <a:schemeClr val="accent2">
                    <a:lumMod val="60000"/>
                    <a:lumOff val="40000"/>
                  </a:schemeClr>
                </a:solidFill>
              </a:rPr>
              <a:t>هل تتساوى الاستجابة الشرطية والطبيعية؟</a:t>
            </a:r>
            <a:br>
              <a:rPr lang="en-US" dirty="0"/>
            </a:br>
            <a:endParaRPr lang="ar-SA" dirty="0"/>
          </a:p>
        </p:txBody>
      </p:sp>
      <p:sp>
        <p:nvSpPr>
          <p:cNvPr id="3" name="عنصر نائب للمحتوى 2"/>
          <p:cNvSpPr>
            <a:spLocks noGrp="1"/>
          </p:cNvSpPr>
          <p:nvPr>
            <p:ph idx="1"/>
          </p:nvPr>
        </p:nvSpPr>
        <p:spPr/>
        <p:txBody>
          <a:bodyPr>
            <a:normAutofit/>
          </a:bodyPr>
          <a:lstStyle/>
          <a:p>
            <a:pPr>
              <a:buNone/>
            </a:pPr>
            <a:endParaRPr lang="ar-SA" b="1" dirty="0"/>
          </a:p>
          <a:p>
            <a:pPr>
              <a:buNone/>
            </a:pPr>
            <a:endParaRPr lang="ar-SA" b="1" dirty="0"/>
          </a:p>
          <a:p>
            <a:pPr>
              <a:buNone/>
            </a:pPr>
            <a:r>
              <a:rPr lang="ar-SA" b="1" dirty="0"/>
              <a:t>لا تتساوى سواءً في الكمية أو النوعية، حيث أن الطبيعية أقوى</a:t>
            </a:r>
            <a:endParaRPr lang="en-US" dirty="0"/>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المثير الشرطي بدرجات</a:t>
            </a:r>
          </a:p>
        </p:txBody>
      </p:sp>
      <p:sp>
        <p:nvSpPr>
          <p:cNvPr id="3" name="عنصر نائب للمحتوى 2"/>
          <p:cNvSpPr>
            <a:spLocks noGrp="1"/>
          </p:cNvSpPr>
          <p:nvPr>
            <p:ph idx="1"/>
          </p:nvPr>
        </p:nvSpPr>
        <p:spPr/>
        <p:txBody>
          <a:bodyPr/>
          <a:lstStyle/>
          <a:p>
            <a:r>
              <a:rPr lang="ar-SA" b="1" dirty="0"/>
              <a:t>المثير الشرطي بدرجات الأولى، الثانية والثالثة.....وهكذا </a:t>
            </a:r>
          </a:p>
          <a:p>
            <a:endParaRPr lang="en-US" dirty="0"/>
          </a:p>
          <a:p>
            <a:r>
              <a:rPr lang="ar-SA" b="1" dirty="0"/>
              <a:t>يمكن للمثير الشرطي أن يقوم مقام المثير الطبيعي، بحيث يمكن استخدامه </a:t>
            </a:r>
            <a:r>
              <a:rPr lang="ar-SA" b="1" dirty="0" err="1"/>
              <a:t>لاشراط</a:t>
            </a:r>
            <a:r>
              <a:rPr lang="ar-SA" b="1" dirty="0"/>
              <a:t> مثيرات محايدة أخرى</a:t>
            </a:r>
          </a:p>
          <a:p>
            <a:endParaRPr lang="en-US" dirty="0"/>
          </a:p>
          <a:p>
            <a:r>
              <a:rPr lang="ar-SA" b="1" dirty="0"/>
              <a:t>أمثلة</a:t>
            </a:r>
            <a:endParaRPr lang="en-US" dirty="0"/>
          </a:p>
          <a:p>
            <a:r>
              <a:rPr lang="ar-SA" b="1" dirty="0"/>
              <a:t>الإعلانات:   الممثل شرطي ويسمى </a:t>
            </a:r>
            <a:r>
              <a:rPr lang="ar-SA" b="1" dirty="0" err="1"/>
              <a:t>طبيعي !!!!</a:t>
            </a:r>
            <a:endParaRPr lang="en-US" dirty="0"/>
          </a:p>
          <a:p>
            <a:endParaRPr lang="ar-SA" dirty="0"/>
          </a:p>
          <a:p>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المثير الشرطي بدرجات</a:t>
            </a:r>
          </a:p>
        </p:txBody>
      </p:sp>
      <p:sp>
        <p:nvSpPr>
          <p:cNvPr id="3" name="عنصر نائب للمحتوى 2"/>
          <p:cNvSpPr>
            <a:spLocks noGrp="1"/>
          </p:cNvSpPr>
          <p:nvPr>
            <p:ph idx="1"/>
          </p:nvPr>
        </p:nvSpPr>
        <p:spPr/>
        <p:txBody>
          <a:bodyPr/>
          <a:lstStyle/>
          <a:p>
            <a:endParaRPr lang="ar-SA" dirty="0"/>
          </a:p>
          <a:p>
            <a:r>
              <a:rPr lang="ar-SA" sz="2400" dirty="0" err="1"/>
              <a:t>جرس </a:t>
            </a:r>
            <a:r>
              <a:rPr lang="ar-SA" sz="2400" dirty="0"/>
              <a:t>(م م)          طعام(م ط)        سيلان </a:t>
            </a:r>
            <a:r>
              <a:rPr lang="ar-SA" sz="2400" dirty="0" err="1"/>
              <a:t>لعاب </a:t>
            </a:r>
            <a:r>
              <a:rPr lang="ar-SA" sz="2400" dirty="0"/>
              <a:t>(س ط</a:t>
            </a:r>
            <a:r>
              <a:rPr lang="ar-SA" sz="2400" dirty="0" err="1"/>
              <a:t>)</a:t>
            </a:r>
            <a:endParaRPr lang="ar-SA" sz="2400" dirty="0"/>
          </a:p>
          <a:p>
            <a:pPr>
              <a:buNone/>
            </a:pPr>
            <a:endParaRPr lang="ar-SA" sz="2400" dirty="0"/>
          </a:p>
          <a:p>
            <a:r>
              <a:rPr lang="ar-SA" sz="2400" dirty="0"/>
              <a:t> </a:t>
            </a:r>
            <a:r>
              <a:rPr lang="ar-SA" sz="2400" dirty="0" err="1"/>
              <a:t>جرس </a:t>
            </a:r>
            <a:r>
              <a:rPr lang="ar-SA" sz="2400" dirty="0"/>
              <a:t>( م </a:t>
            </a:r>
            <a:r>
              <a:rPr lang="ar-SA" sz="2400" dirty="0" err="1"/>
              <a:t>ش1</a:t>
            </a:r>
            <a:r>
              <a:rPr lang="ar-SA" sz="2400" dirty="0"/>
              <a:t>)         سيلان </a:t>
            </a:r>
            <a:r>
              <a:rPr lang="ar-SA" sz="2400" dirty="0" err="1"/>
              <a:t>لعاب </a:t>
            </a:r>
            <a:r>
              <a:rPr lang="ar-SA" sz="2400" dirty="0"/>
              <a:t>(س ش)            </a:t>
            </a:r>
            <a:r>
              <a:rPr lang="ar-SA" sz="2400" dirty="0" err="1"/>
              <a:t>طعام </a:t>
            </a:r>
            <a:r>
              <a:rPr lang="ar-SA" sz="2400" dirty="0"/>
              <a:t>( معزز</a:t>
            </a:r>
            <a:r>
              <a:rPr lang="ar-SA" sz="2400" dirty="0" err="1"/>
              <a:t>)</a:t>
            </a:r>
            <a:endParaRPr lang="ar-SA" sz="2400" dirty="0"/>
          </a:p>
          <a:p>
            <a:endParaRPr lang="ar-SA" sz="2400" dirty="0"/>
          </a:p>
          <a:p>
            <a:r>
              <a:rPr lang="ar-SA" sz="2400" dirty="0"/>
              <a:t>ضوء أخضر</a:t>
            </a:r>
            <a:r>
              <a:rPr lang="ar-SA" sz="1800" dirty="0"/>
              <a:t>(م م)        </a:t>
            </a:r>
            <a:r>
              <a:rPr lang="ar-SA" sz="2400" dirty="0" err="1"/>
              <a:t>جرس </a:t>
            </a:r>
            <a:r>
              <a:rPr lang="ar-SA" sz="1800" dirty="0"/>
              <a:t>(م </a:t>
            </a:r>
            <a:r>
              <a:rPr lang="ar-SA" sz="1800" dirty="0" err="1"/>
              <a:t>ش1</a:t>
            </a:r>
            <a:r>
              <a:rPr lang="ar-SA" sz="1800" dirty="0"/>
              <a:t>)</a:t>
            </a:r>
            <a:r>
              <a:rPr lang="ar-SA" sz="2400" dirty="0"/>
              <a:t>     سيلان </a:t>
            </a:r>
            <a:r>
              <a:rPr lang="ar-SA" sz="2400" dirty="0" err="1"/>
              <a:t>لعاب </a:t>
            </a:r>
            <a:r>
              <a:rPr lang="ar-SA" sz="1800" dirty="0"/>
              <a:t>( س ش) </a:t>
            </a:r>
            <a:r>
              <a:rPr lang="ar-SA" sz="2400" dirty="0"/>
              <a:t>     </a:t>
            </a:r>
            <a:r>
              <a:rPr lang="ar-SA" sz="2400" dirty="0" err="1"/>
              <a:t>طعام </a:t>
            </a:r>
            <a:r>
              <a:rPr lang="ar-SA" sz="1800" dirty="0"/>
              <a:t>(معزز</a:t>
            </a:r>
            <a:r>
              <a:rPr lang="ar-SA" sz="1800" dirty="0" err="1"/>
              <a:t>)</a:t>
            </a:r>
            <a:r>
              <a:rPr lang="ar-SA" sz="1800" dirty="0"/>
              <a:t> </a:t>
            </a:r>
          </a:p>
          <a:p>
            <a:r>
              <a:rPr lang="ar-SA" sz="1800" dirty="0"/>
              <a:t> </a:t>
            </a:r>
          </a:p>
          <a:p>
            <a:r>
              <a:rPr lang="ar-SA" sz="2400" dirty="0"/>
              <a:t>ضوء </a:t>
            </a:r>
            <a:r>
              <a:rPr lang="ar-SA" sz="2400" dirty="0" err="1"/>
              <a:t>أخضر </a:t>
            </a:r>
            <a:r>
              <a:rPr lang="ar-SA" sz="2400" dirty="0"/>
              <a:t>(م ش 2)       سيلان </a:t>
            </a:r>
            <a:r>
              <a:rPr lang="ar-SA" sz="2400" dirty="0" err="1"/>
              <a:t>لعاب </a:t>
            </a:r>
            <a:r>
              <a:rPr lang="ar-SA" sz="2400" dirty="0"/>
              <a:t>(س ش)        </a:t>
            </a:r>
            <a:r>
              <a:rPr lang="ar-SA" sz="2400" dirty="0" err="1"/>
              <a:t>طعام </a:t>
            </a:r>
            <a:r>
              <a:rPr lang="ar-SA" sz="2400" dirty="0"/>
              <a:t>(معزز</a:t>
            </a:r>
            <a:r>
              <a:rPr lang="ar-SA" sz="2400" dirty="0" err="1"/>
              <a:t>)</a:t>
            </a:r>
            <a:endParaRPr lang="ar-SA" sz="2400" dirty="0"/>
          </a:p>
        </p:txBody>
      </p:sp>
      <p:cxnSp>
        <p:nvCxnSpPr>
          <p:cNvPr id="5" name="رابط كسهم مستقيم 4"/>
          <p:cNvCxnSpPr/>
          <p:nvPr/>
        </p:nvCxnSpPr>
        <p:spPr>
          <a:xfrm flipH="1">
            <a:off x="6372200" y="2420888"/>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flipH="1">
            <a:off x="4644008" y="2492896"/>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H="1">
            <a:off x="3275856" y="3356992"/>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flipH="1">
            <a:off x="5580112" y="4941168"/>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flipH="1">
            <a:off x="6012160" y="3356992"/>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flipH="1">
            <a:off x="6228184" y="4221088"/>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flipH="1">
            <a:off x="2843808" y="4941168"/>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flipH="1">
            <a:off x="4499992" y="4149080"/>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flipH="1">
            <a:off x="2195736" y="4221088"/>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solidFill>
                  <a:schemeClr val="accent2">
                    <a:lumMod val="60000"/>
                    <a:lumOff val="40000"/>
                  </a:schemeClr>
                </a:solidFill>
              </a:rPr>
              <a:t>نطاق نظرية </a:t>
            </a:r>
            <a:r>
              <a:rPr lang="ar-SA" b="1" dirty="0" err="1">
                <a:solidFill>
                  <a:schemeClr val="accent2">
                    <a:lumMod val="60000"/>
                    <a:lumOff val="40000"/>
                  </a:schemeClr>
                </a:solidFill>
              </a:rPr>
              <a:t>الاشراط</a:t>
            </a:r>
            <a:r>
              <a:rPr lang="ar-SA" b="1" dirty="0">
                <a:solidFill>
                  <a:schemeClr val="accent2">
                    <a:lumMod val="60000"/>
                    <a:lumOff val="40000"/>
                  </a:schemeClr>
                </a:solidFill>
              </a:rPr>
              <a:t> الكلاسيكي</a:t>
            </a:r>
            <a:br>
              <a:rPr lang="en-US" dirty="0"/>
            </a:br>
            <a:endParaRPr lang="ar-SA" dirty="0"/>
          </a:p>
        </p:txBody>
      </p:sp>
      <p:sp>
        <p:nvSpPr>
          <p:cNvPr id="3" name="عنصر نائب للمحتوى 2"/>
          <p:cNvSpPr>
            <a:spLocks noGrp="1"/>
          </p:cNvSpPr>
          <p:nvPr>
            <p:ph idx="1"/>
          </p:nvPr>
        </p:nvSpPr>
        <p:spPr/>
        <p:txBody>
          <a:bodyPr/>
          <a:lstStyle/>
          <a:p>
            <a:r>
              <a:rPr lang="ar-SA" b="1" dirty="0"/>
              <a:t>إن مدى تفسيره للسلوك ضيق جداً، لأنها تنطلق من عملية </a:t>
            </a:r>
            <a:r>
              <a:rPr lang="ar-SA" b="1" dirty="0" err="1"/>
              <a:t>اشراط</a:t>
            </a:r>
            <a:r>
              <a:rPr lang="ar-SA" b="1" dirty="0"/>
              <a:t> الاستجابات الطبيعية والتي هي في حد </a:t>
            </a:r>
            <a:r>
              <a:rPr lang="ar-SA" b="1" dirty="0" err="1"/>
              <a:t>ذاتها </a:t>
            </a:r>
            <a:r>
              <a:rPr lang="ar-SA" b="1" dirty="0"/>
              <a:t>(</a:t>
            </a:r>
            <a:r>
              <a:rPr lang="ar-SA" b="1" dirty="0" err="1"/>
              <a:t>منعكسات</a:t>
            </a:r>
            <a:r>
              <a:rPr lang="ar-SA" b="1" dirty="0"/>
              <a:t> فطرية لمثيرات غير شرطية) إلى مثيرات أخرى محايدة، ولأن عدد </a:t>
            </a:r>
            <a:r>
              <a:rPr lang="ar-SA" b="1" dirty="0" err="1"/>
              <a:t>المنعكسات</a:t>
            </a:r>
            <a:r>
              <a:rPr lang="ar-SA" b="1" dirty="0"/>
              <a:t> الفطرية قليل جداً فهي بالتالي تعجز عن تفسير العديد من المظاهر السلوكية الأخرى.</a:t>
            </a:r>
            <a:endParaRPr lang="ar-S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ماذا نتعلم من الاشتراط الكلاسيكي</a:t>
            </a:r>
            <a:br>
              <a:rPr lang="en-US" dirty="0"/>
            </a:br>
            <a:endParaRPr lang="ar-SA" dirty="0"/>
          </a:p>
        </p:txBody>
      </p:sp>
      <p:sp>
        <p:nvSpPr>
          <p:cNvPr id="3" name="عنصر نائب للمحتوى 2"/>
          <p:cNvSpPr>
            <a:spLocks noGrp="1"/>
          </p:cNvSpPr>
          <p:nvPr>
            <p:ph idx="1"/>
          </p:nvPr>
        </p:nvSpPr>
        <p:spPr>
          <a:xfrm>
            <a:off x="457200" y="1052736"/>
            <a:ext cx="8229600" cy="5073427"/>
          </a:xfrm>
        </p:spPr>
        <p:txBody>
          <a:bodyPr>
            <a:normAutofit fontScale="92500"/>
          </a:bodyPr>
          <a:lstStyle/>
          <a:p>
            <a:pPr lvl="0">
              <a:buNone/>
            </a:pPr>
            <a:r>
              <a:rPr lang="ar-SA" b="1" dirty="0"/>
              <a:t>1- الانفعالات: </a:t>
            </a:r>
            <a:r>
              <a:rPr lang="ar-SA" b="1" dirty="0" err="1"/>
              <a:t>الاشراط</a:t>
            </a:r>
            <a:r>
              <a:rPr lang="ar-SA" b="1" dirty="0"/>
              <a:t> الكلاسيكي مرتبط بالإفراز الغددي لذلك الانفعالات مرتبطة </a:t>
            </a:r>
            <a:r>
              <a:rPr lang="ar-SA" b="1" dirty="0" err="1"/>
              <a:t>بالاشراط</a:t>
            </a:r>
            <a:r>
              <a:rPr lang="ar-SA" b="1" dirty="0"/>
              <a:t> </a:t>
            </a:r>
            <a:r>
              <a:rPr lang="ar-SA" b="1" dirty="0" err="1"/>
              <a:t>الكلاسيكي.</a:t>
            </a:r>
            <a:r>
              <a:rPr lang="ar-SA" b="1" dirty="0"/>
              <a:t> </a:t>
            </a:r>
            <a:r>
              <a:rPr lang="ar-SA" b="1" dirty="0" err="1"/>
              <a:t>مثال </a:t>
            </a:r>
            <a:r>
              <a:rPr lang="ar-SA" b="1" dirty="0"/>
              <a:t>(التفاؤل والتشاؤم</a:t>
            </a:r>
            <a:r>
              <a:rPr lang="ar-SA" b="1" dirty="0" err="1"/>
              <a:t>)</a:t>
            </a:r>
            <a:endParaRPr lang="en-US" dirty="0"/>
          </a:p>
          <a:p>
            <a:pPr lvl="0">
              <a:buNone/>
            </a:pPr>
            <a:r>
              <a:rPr lang="ar-SA" b="1" dirty="0"/>
              <a:t>2- جزء من اللغة:  مسميات المواضيع+ معاني الكلمات+ السياق </a:t>
            </a:r>
            <a:endParaRPr lang="en-US" dirty="0"/>
          </a:p>
          <a:p>
            <a:r>
              <a:rPr lang="ar-SA" b="1" dirty="0"/>
              <a:t>مثال: صورة الدب وكلمة دب</a:t>
            </a:r>
            <a:endParaRPr lang="en-US" dirty="0"/>
          </a:p>
          <a:p>
            <a:r>
              <a:rPr lang="ar-SA" b="1" dirty="0"/>
              <a:t>مثال: مغفل، يعطيك العافية/ سمسمه، براده، </a:t>
            </a:r>
            <a:r>
              <a:rPr lang="ar-SA" b="1" dirty="0" err="1"/>
              <a:t>زهيوي</a:t>
            </a:r>
            <a:r>
              <a:rPr lang="ar-SA" b="1" dirty="0"/>
              <a:t>، تسالي....الخ</a:t>
            </a:r>
            <a:endParaRPr lang="en-US" dirty="0"/>
          </a:p>
          <a:p>
            <a:r>
              <a:rPr lang="ar-SA" b="1" dirty="0"/>
              <a:t>مثال:  خفيفة دم، دم بشري/ وردة حمراء، دم أحمر</a:t>
            </a:r>
            <a:endParaRPr lang="en-US" dirty="0"/>
          </a:p>
          <a:p>
            <a:pPr lvl="0">
              <a:buNone/>
            </a:pPr>
            <a:r>
              <a:rPr lang="ar-SA" b="1" dirty="0"/>
              <a:t>3- الحيوانات في السيرك </a:t>
            </a:r>
            <a:r>
              <a:rPr lang="ar-SA" b="1" dirty="0" err="1"/>
              <a:t>مثال </a:t>
            </a:r>
            <a:r>
              <a:rPr lang="ar-SA" b="1" dirty="0"/>
              <a:t>(الدب والحديد، الحصان والسرج</a:t>
            </a:r>
            <a:r>
              <a:rPr lang="ar-SA" b="1" dirty="0" err="1"/>
              <a:t>)</a:t>
            </a:r>
            <a:endParaRPr lang="ar-SA" b="1" dirty="0"/>
          </a:p>
          <a:p>
            <a:pPr lvl="0">
              <a:buNone/>
            </a:pPr>
            <a:endParaRPr lang="en-US" dirty="0">
              <a:solidFill>
                <a:srgbClr val="00B0F0"/>
              </a:solidFill>
            </a:endParaRPr>
          </a:p>
          <a:p>
            <a:endParaRPr lang="ar-S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chemeClr val="accent2">
                    <a:lumMod val="60000"/>
                    <a:lumOff val="40000"/>
                  </a:schemeClr>
                </a:solidFill>
              </a:rPr>
              <a:t>الذكاء وبعد الانطواء</a:t>
            </a:r>
          </a:p>
        </p:txBody>
      </p:sp>
      <p:sp>
        <p:nvSpPr>
          <p:cNvPr id="3" name="عنصر نائب للمحتوى 2"/>
          <p:cNvSpPr>
            <a:spLocks noGrp="1"/>
          </p:cNvSpPr>
          <p:nvPr>
            <p:ph idx="1"/>
          </p:nvPr>
        </p:nvSpPr>
        <p:spPr/>
        <p:txBody>
          <a:bodyPr/>
          <a:lstStyle/>
          <a:p>
            <a:endParaRPr lang="ar-SA" b="1" dirty="0"/>
          </a:p>
          <a:p>
            <a:endParaRPr lang="ar-SA" b="1" dirty="0"/>
          </a:p>
          <a:p>
            <a:endParaRPr lang="ar-SA" b="1" dirty="0"/>
          </a:p>
          <a:p>
            <a:r>
              <a:rPr lang="ar-SA" b="1" dirty="0"/>
              <a:t>وجد أن لا علاقة للذكاء في </a:t>
            </a:r>
            <a:r>
              <a:rPr lang="ar-SA" b="1" dirty="0" err="1"/>
              <a:t>الاشراط</a:t>
            </a:r>
            <a:r>
              <a:rPr lang="ar-SA" b="1" dirty="0"/>
              <a:t> الكلاسيكي كما وجد أن الانطوائي يشرط أكثر ولذلك علاقة       بالاندفاعات العصبية.</a:t>
            </a:r>
            <a:endParaRPr lang="ar-S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فرعي 3"/>
          <p:cNvSpPr>
            <a:spLocks noGrp="1"/>
          </p:cNvSpPr>
          <p:nvPr>
            <p:ph type="subTitle" idx="1"/>
          </p:nvPr>
        </p:nvSpPr>
        <p:spPr>
          <a:xfrm>
            <a:off x="179512" y="476672"/>
            <a:ext cx="8496944" cy="5162128"/>
          </a:xfrm>
        </p:spPr>
        <p:txBody>
          <a:bodyPr>
            <a:normAutofit fontScale="70000" lnSpcReduction="20000"/>
          </a:bodyPr>
          <a:lstStyle/>
          <a:p>
            <a:pPr algn="r"/>
            <a:r>
              <a:rPr lang="ar-SA" sz="5100" b="1" dirty="0">
                <a:solidFill>
                  <a:schemeClr val="accent2">
                    <a:lumMod val="60000"/>
                    <a:lumOff val="40000"/>
                  </a:schemeClr>
                </a:solidFill>
              </a:rPr>
              <a:t>نبذة عن المؤسس:</a:t>
            </a:r>
            <a:endParaRPr lang="en-US" sz="5100" b="1" dirty="0">
              <a:solidFill>
                <a:schemeClr val="accent2">
                  <a:lumMod val="60000"/>
                  <a:lumOff val="40000"/>
                </a:schemeClr>
              </a:solidFill>
            </a:endParaRPr>
          </a:p>
          <a:p>
            <a:r>
              <a:rPr lang="ar-SA" b="1" dirty="0"/>
              <a:t>     </a:t>
            </a:r>
            <a:r>
              <a:rPr lang="ar-SA" b="1" dirty="0" err="1"/>
              <a:t>ايفان</a:t>
            </a:r>
            <a:r>
              <a:rPr lang="ar-SA" b="1" dirty="0"/>
              <a:t> </a:t>
            </a:r>
            <a:r>
              <a:rPr lang="ar-SA" b="1" dirty="0" err="1"/>
              <a:t>بافلوف</a:t>
            </a:r>
            <a:r>
              <a:rPr lang="ar-SA" b="1" dirty="0"/>
              <a:t> عالم روسي، كان أبوه </a:t>
            </a:r>
            <a:r>
              <a:rPr lang="ar-SA" b="1" dirty="0" err="1"/>
              <a:t>قسيساً .</a:t>
            </a:r>
            <a:r>
              <a:rPr lang="ar-SA" b="1" dirty="0"/>
              <a:t>  درس </a:t>
            </a:r>
            <a:r>
              <a:rPr lang="ar-SA" b="1" dirty="0" err="1"/>
              <a:t>بافلوف</a:t>
            </a:r>
            <a:r>
              <a:rPr lang="ar-SA" b="1" dirty="0"/>
              <a:t> </a:t>
            </a:r>
            <a:r>
              <a:rPr lang="ar-SA" b="1" i="1" u="sng" dirty="0"/>
              <a:t>علم اللاهوت</a:t>
            </a:r>
            <a:r>
              <a:rPr lang="ar-SA" b="1" dirty="0"/>
              <a:t> في مدرسة الكنيسة ليكون قسيساً كأبيه وبعدما قطع شوطاً في الدراسة علم اللاهوت، حيث كان طالباً مجتهداً مع أنه كان يحصل على أقل الدرجات في مادة السلوك-علم النفس-، تخلى عن دراسة علم اللاهوت، حيث أنه بدل </a:t>
            </a:r>
            <a:r>
              <a:rPr lang="ar-SA" b="1" i="1" u="sng" dirty="0"/>
              <a:t>تخصصه إلى الطب</a:t>
            </a:r>
            <a:r>
              <a:rPr lang="ar-SA" b="1" dirty="0"/>
              <a:t>، والتحق بالأكاديمية الطبية العسكرية، واهتم بالنواحي التجريبية، ونشر أول بحث له حول تأثير الأعصاب على عضلات القلب وهذا البحث أهله لنيل درجة الدكتوراه، كما اهتم بدراسة الجهاز الهضمي، وكان يجري تجاربه على الحيوان، ولقد ابتكر </a:t>
            </a:r>
            <a:r>
              <a:rPr lang="ar-SA" b="1" dirty="0" err="1"/>
              <a:t>بافلوف</a:t>
            </a:r>
            <a:r>
              <a:rPr lang="ar-SA" b="1" dirty="0"/>
              <a:t> إجراءات علمية يمكن من خلالها تتبع عملية الهضم في الكائنات الحية  دون الحاجة لإتلاف الأعصاب في الجهاز الهضمي و نال على هذه المساهمة العلمية جائزة نوبل عام </a:t>
            </a:r>
            <a:r>
              <a:rPr lang="ar-SA" b="1" dirty="0" err="1"/>
              <a:t>1904م</a:t>
            </a:r>
            <a:r>
              <a:rPr lang="ar-SA" b="1" dirty="0"/>
              <a:t>، ومن خلال اهتمامه بالجهاز الهضمي اكتشف بالصدفة الفعل المنعكس الشرطي عندما لا حظ أن مجرد سماع صوت أقدام المكلف بتغذية الكلاب يسبب سيلان اللعاب لدى الكلاب.</a:t>
            </a:r>
            <a:endParaRPr lang="en-US" dirty="0"/>
          </a:p>
          <a:p>
            <a:r>
              <a:rPr lang="ar-SA" b="1" dirty="0"/>
              <a:t> </a:t>
            </a:r>
            <a:endParaRPr lang="en-US" dirty="0"/>
          </a:p>
          <a:p>
            <a:r>
              <a:rPr lang="ar-SA" b="1" dirty="0"/>
              <a:t>اعترافاً  بفضل </a:t>
            </a:r>
            <a:r>
              <a:rPr lang="ar-SA" b="1" dirty="0" err="1"/>
              <a:t>بافلوف</a:t>
            </a:r>
            <a:r>
              <a:rPr lang="ar-SA" b="1" dirty="0"/>
              <a:t>  نقلت معامله إلى </a:t>
            </a:r>
            <a:r>
              <a:rPr lang="ar-SA" b="1" dirty="0" err="1"/>
              <a:t>كولتوشي</a:t>
            </a:r>
            <a:r>
              <a:rPr lang="ar-SA" b="1" dirty="0"/>
              <a:t> </a:t>
            </a:r>
            <a:r>
              <a:rPr lang="fr-MC" b="1" dirty="0" err="1"/>
              <a:t>Koltouche</a:t>
            </a:r>
            <a:r>
              <a:rPr lang="fr-MC" b="1" dirty="0"/>
              <a:t> </a:t>
            </a:r>
            <a:r>
              <a:rPr lang="ar-SA" b="1" dirty="0"/>
              <a:t> والتي تدعى اليوم </a:t>
            </a:r>
            <a:r>
              <a:rPr lang="ar-SA" b="1" dirty="0" err="1"/>
              <a:t>بافلوف</a:t>
            </a:r>
            <a:r>
              <a:rPr lang="ar-SA" b="1" dirty="0"/>
              <a:t> نسبة إلى </a:t>
            </a:r>
            <a:r>
              <a:rPr lang="ar-SA" b="1" dirty="0" err="1"/>
              <a:t>بافلوف</a:t>
            </a:r>
            <a:r>
              <a:rPr lang="ar-SA" b="1" dirty="0"/>
              <a:t>،  وهي مدينة تقع بالغرب من </a:t>
            </a:r>
            <a:r>
              <a:rPr lang="ar-SA" b="1" dirty="0" err="1"/>
              <a:t>ليننغراد</a:t>
            </a:r>
            <a:r>
              <a:rPr lang="ar-SA" b="1" dirty="0"/>
              <a:t> </a:t>
            </a:r>
            <a:r>
              <a:rPr lang="ar-SA" b="1" dirty="0" err="1"/>
              <a:t>.</a:t>
            </a:r>
            <a:r>
              <a:rPr lang="ar-SA" b="1" dirty="0"/>
              <a:t> ويأخذ </a:t>
            </a:r>
            <a:r>
              <a:rPr lang="ar-SA" b="1" dirty="0" err="1"/>
              <a:t>بافلوف</a:t>
            </a:r>
            <a:r>
              <a:rPr lang="ar-SA" b="1" dirty="0"/>
              <a:t> مكانه بوصفه الأب </a:t>
            </a:r>
            <a:r>
              <a:rPr lang="ar-SA" b="1" dirty="0" err="1"/>
              <a:t>الحقيقي</a:t>
            </a:r>
            <a:r>
              <a:rPr lang="ar-SA" b="1" dirty="0"/>
              <a:t> لعلم </a:t>
            </a:r>
            <a:r>
              <a:rPr lang="ar-SA" b="1" dirty="0" err="1"/>
              <a:t>الفيزيولوجيا</a:t>
            </a:r>
            <a:r>
              <a:rPr lang="ar-SA" b="1" dirty="0"/>
              <a:t> وعلم النفس الحديث في الإتحاد السوفييتي </a:t>
            </a:r>
            <a:r>
              <a:rPr lang="ar-SA" b="1" dirty="0" err="1"/>
              <a:t>سابقا .</a:t>
            </a:r>
            <a:endParaRPr lang="en-US" dirty="0"/>
          </a:p>
          <a:p>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solidFill>
                  <a:schemeClr val="accent2">
                    <a:lumMod val="60000"/>
                    <a:lumOff val="40000"/>
                  </a:schemeClr>
                </a:solidFill>
              </a:rPr>
              <a:t>أساليب العلاج النفسية</a:t>
            </a:r>
            <a:br>
              <a:rPr lang="en-US" dirty="0"/>
            </a:br>
            <a:endParaRPr lang="ar-SA" dirty="0"/>
          </a:p>
        </p:txBody>
      </p:sp>
      <p:sp>
        <p:nvSpPr>
          <p:cNvPr id="3" name="عنصر نائب للمحتوى 2"/>
          <p:cNvSpPr>
            <a:spLocks noGrp="1"/>
          </p:cNvSpPr>
          <p:nvPr>
            <p:ph idx="1"/>
          </p:nvPr>
        </p:nvSpPr>
        <p:spPr/>
        <p:txBody>
          <a:bodyPr>
            <a:normAutofit fontScale="70000" lnSpcReduction="20000"/>
          </a:bodyPr>
          <a:lstStyle/>
          <a:p>
            <a:r>
              <a:rPr lang="ar-SA" b="1" dirty="0"/>
              <a:t> </a:t>
            </a:r>
            <a:endParaRPr lang="en-US" dirty="0"/>
          </a:p>
          <a:p>
            <a:r>
              <a:rPr lang="en-US" b="1" dirty="0"/>
              <a:t> </a:t>
            </a:r>
            <a:endParaRPr lang="en-US" dirty="0"/>
          </a:p>
          <a:p>
            <a:r>
              <a:rPr lang="ar-SA" b="1" dirty="0">
                <a:solidFill>
                  <a:schemeClr val="accent2">
                    <a:lumMod val="60000"/>
                    <a:lumOff val="40000"/>
                  </a:schemeClr>
                </a:solidFill>
              </a:rPr>
              <a:t>1- إزالة الحساسية </a:t>
            </a:r>
            <a:r>
              <a:rPr lang="ar-SA" b="1" dirty="0" err="1">
                <a:solidFill>
                  <a:schemeClr val="accent2">
                    <a:lumMod val="60000"/>
                    <a:lumOff val="40000"/>
                  </a:schemeClr>
                </a:solidFill>
              </a:rPr>
              <a:t>التدريجي</a:t>
            </a:r>
            <a:r>
              <a:rPr lang="ar-SA" b="1" dirty="0" err="1"/>
              <a:t> </a:t>
            </a:r>
            <a:r>
              <a:rPr lang="ar-SA" b="1" dirty="0">
                <a:solidFill>
                  <a:srgbClr val="00B0F0"/>
                </a:solidFill>
              </a:rPr>
              <a:t>( قد يكون تعرض تدريجي أو </a:t>
            </a:r>
            <a:r>
              <a:rPr lang="ar-SA" b="1" dirty="0" err="1">
                <a:solidFill>
                  <a:srgbClr val="00B0F0"/>
                </a:solidFill>
              </a:rPr>
              <a:t>استبدال ) </a:t>
            </a:r>
            <a:r>
              <a:rPr lang="ar-SA" b="1" dirty="0">
                <a:solidFill>
                  <a:srgbClr val="00B0F0"/>
                </a:solidFill>
              </a:rPr>
              <a:t>: وهنا يحدث </a:t>
            </a:r>
            <a:r>
              <a:rPr lang="ar-SA" b="1" dirty="0" err="1">
                <a:solidFill>
                  <a:srgbClr val="00B0F0"/>
                </a:solidFill>
              </a:rPr>
              <a:t>مايسمى</a:t>
            </a:r>
            <a:r>
              <a:rPr lang="ar-SA" b="1" dirty="0">
                <a:solidFill>
                  <a:srgbClr val="00B0F0"/>
                </a:solidFill>
              </a:rPr>
              <a:t> </a:t>
            </a:r>
            <a:r>
              <a:rPr lang="ar-SA" b="1" dirty="0" err="1">
                <a:solidFill>
                  <a:srgbClr val="00B0F0"/>
                </a:solidFill>
              </a:rPr>
              <a:t>الاشراط</a:t>
            </a:r>
            <a:r>
              <a:rPr lang="ar-SA" b="1" dirty="0">
                <a:solidFill>
                  <a:srgbClr val="00B0F0"/>
                </a:solidFill>
              </a:rPr>
              <a:t> المعاكس كأن يبدل الخوف </a:t>
            </a:r>
            <a:r>
              <a:rPr lang="ar-SA" b="1" dirty="0" err="1">
                <a:solidFill>
                  <a:srgbClr val="00B0F0"/>
                </a:solidFill>
              </a:rPr>
              <a:t>بالراحه</a:t>
            </a:r>
            <a:r>
              <a:rPr lang="ar-SA" b="1" dirty="0">
                <a:solidFill>
                  <a:srgbClr val="00B0F0"/>
                </a:solidFill>
              </a:rPr>
              <a:t> ( قد يكون بالخيال أو </a:t>
            </a:r>
            <a:r>
              <a:rPr lang="ar-SA" b="1" dirty="0" err="1">
                <a:solidFill>
                  <a:srgbClr val="00B0F0"/>
                </a:solidFill>
              </a:rPr>
              <a:t>واقعي )</a:t>
            </a:r>
            <a:endParaRPr lang="en-US" dirty="0">
              <a:solidFill>
                <a:srgbClr val="00B0F0"/>
              </a:solidFill>
            </a:endParaRPr>
          </a:p>
          <a:p>
            <a:r>
              <a:rPr lang="ar-SA" b="1" dirty="0">
                <a:solidFill>
                  <a:srgbClr val="00B0F0"/>
                </a:solidFill>
              </a:rPr>
              <a:t>مثال: الخيار، المدارس أول ما تفتح العاب، </a:t>
            </a:r>
            <a:r>
              <a:rPr lang="ar-SA" b="1" dirty="0" err="1">
                <a:solidFill>
                  <a:srgbClr val="00B0F0"/>
                </a:solidFill>
              </a:rPr>
              <a:t>القطط.</a:t>
            </a:r>
            <a:r>
              <a:rPr lang="ar-SA" b="1" dirty="0">
                <a:solidFill>
                  <a:srgbClr val="00B0F0"/>
                </a:solidFill>
              </a:rPr>
              <a:t> </a:t>
            </a:r>
            <a:r>
              <a:rPr lang="ar-SA" b="1" dirty="0" err="1">
                <a:solidFill>
                  <a:srgbClr val="00B0F0"/>
                </a:solidFill>
              </a:rPr>
              <a:t>قاءة</a:t>
            </a:r>
            <a:r>
              <a:rPr lang="ar-SA" b="1" dirty="0">
                <a:solidFill>
                  <a:srgbClr val="00B0F0"/>
                </a:solidFill>
              </a:rPr>
              <a:t> المثال ص 68</a:t>
            </a:r>
            <a:endParaRPr lang="en-US" dirty="0">
              <a:solidFill>
                <a:srgbClr val="00B0F0"/>
              </a:solidFill>
            </a:endParaRPr>
          </a:p>
          <a:p>
            <a:r>
              <a:rPr lang="ar-SA" b="1" dirty="0"/>
              <a:t> </a:t>
            </a:r>
            <a:endParaRPr lang="en-US" dirty="0"/>
          </a:p>
          <a:p>
            <a:r>
              <a:rPr lang="ar-SA" b="1" dirty="0">
                <a:solidFill>
                  <a:schemeClr val="accent2">
                    <a:lumMod val="60000"/>
                    <a:lumOff val="40000"/>
                  </a:schemeClr>
                </a:solidFill>
              </a:rPr>
              <a:t>2- الغمر: </a:t>
            </a:r>
            <a:r>
              <a:rPr lang="ar-SA" b="1" dirty="0"/>
              <a:t>لا بد أن يكون بالاتفاق( قد يكون بالخيال أو </a:t>
            </a:r>
            <a:r>
              <a:rPr lang="ar-SA" b="1" dirty="0" err="1"/>
              <a:t>واقعي </a:t>
            </a:r>
            <a:r>
              <a:rPr lang="ar-SA" b="1" dirty="0"/>
              <a:t>)، ولا يزول الخوف من مرة واحدة لا بد من التكرار.</a:t>
            </a:r>
            <a:endParaRPr lang="en-US" dirty="0"/>
          </a:p>
          <a:p>
            <a:r>
              <a:rPr lang="ar-SA" b="1" dirty="0"/>
              <a:t> </a:t>
            </a:r>
            <a:endParaRPr lang="en-US" dirty="0"/>
          </a:p>
          <a:p>
            <a:r>
              <a:rPr lang="ar-SA" b="1" dirty="0"/>
              <a:t>3</a:t>
            </a:r>
            <a:r>
              <a:rPr lang="ar-SA" b="1" dirty="0">
                <a:solidFill>
                  <a:schemeClr val="accent2">
                    <a:lumMod val="60000"/>
                    <a:lumOff val="40000"/>
                  </a:schemeClr>
                </a:solidFill>
              </a:rPr>
              <a:t>- التنفير: </a:t>
            </a:r>
            <a:r>
              <a:rPr lang="ar-SA" b="1" dirty="0"/>
              <a:t>صعقات، غثيان مثال: التدخين، الإدمان، اضطرابات جنسية عدوان.</a:t>
            </a:r>
            <a:endParaRPr lang="en-US" dirty="0"/>
          </a:p>
          <a:p>
            <a:r>
              <a:rPr lang="ar-SA" b="1" dirty="0"/>
              <a:t> </a:t>
            </a:r>
            <a:endParaRPr lang="ar-S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تطبيقات النظرية وتوظيفها في مجالات الحياة النفسية </a:t>
            </a:r>
            <a:r>
              <a:rPr lang="ar-SA" b="1" dirty="0" err="1"/>
              <a:t>والإجتماعية</a:t>
            </a:r>
            <a:r>
              <a:rPr lang="ar-SA" b="1" dirty="0"/>
              <a:t> </a:t>
            </a:r>
            <a:r>
              <a:rPr lang="ar-SA" b="1" dirty="0" err="1"/>
              <a:t>:</a:t>
            </a:r>
            <a:endParaRPr lang="ar-SA" dirty="0"/>
          </a:p>
        </p:txBody>
      </p:sp>
      <p:sp>
        <p:nvSpPr>
          <p:cNvPr id="3" name="عنصر نائب للمحتوى 2"/>
          <p:cNvSpPr>
            <a:spLocks noGrp="1"/>
          </p:cNvSpPr>
          <p:nvPr>
            <p:ph idx="1"/>
          </p:nvPr>
        </p:nvSpPr>
        <p:spPr/>
        <p:txBody>
          <a:bodyPr>
            <a:normAutofit fontScale="85000" lnSpcReduction="10000"/>
          </a:bodyPr>
          <a:lstStyle/>
          <a:p>
            <a:r>
              <a:rPr lang="ar-SA" dirty="0"/>
              <a:t>1- </a:t>
            </a:r>
            <a:r>
              <a:rPr lang="ar-SA" dirty="0">
                <a:solidFill>
                  <a:srgbClr val="00B0F0"/>
                </a:solidFill>
              </a:rPr>
              <a:t>الإعلانات من الممكن توظيف مبادئ </a:t>
            </a:r>
            <a:r>
              <a:rPr lang="ar-SA" dirty="0" err="1">
                <a:solidFill>
                  <a:srgbClr val="00B0F0"/>
                </a:solidFill>
              </a:rPr>
              <a:t>الإشراط</a:t>
            </a:r>
            <a:r>
              <a:rPr lang="ar-SA" dirty="0">
                <a:solidFill>
                  <a:srgbClr val="00B0F0"/>
                </a:solidFill>
              </a:rPr>
              <a:t>  في الترويج للمنتجات وتسويقها من خلال توظيف فكرة الاقتران </a:t>
            </a:r>
            <a:r>
              <a:rPr lang="ar-SA" dirty="0" err="1">
                <a:solidFill>
                  <a:srgbClr val="00B0F0"/>
                </a:solidFill>
              </a:rPr>
              <a:t>بإشراط</a:t>
            </a:r>
            <a:r>
              <a:rPr lang="ar-SA" dirty="0">
                <a:solidFill>
                  <a:srgbClr val="00B0F0"/>
                </a:solidFill>
              </a:rPr>
              <a:t> المنتجات المراد تسويقها بمثيرات تعزيزيه مثل مشاهير الفنانين والرياضيين.</a:t>
            </a:r>
          </a:p>
          <a:p>
            <a:pPr>
              <a:buNone/>
            </a:pPr>
            <a:endParaRPr lang="ar-SA" dirty="0">
              <a:solidFill>
                <a:srgbClr val="00B0F0"/>
              </a:solidFill>
            </a:endParaRPr>
          </a:p>
          <a:p>
            <a:r>
              <a:rPr lang="ar-SA" dirty="0">
                <a:solidFill>
                  <a:srgbClr val="00B0F0"/>
                </a:solidFill>
              </a:rPr>
              <a:t>2- يمكن توظيف  مبادئ النظرية في الحروب سواء وسيلة حرب نفسية كما هو حاصل بربط بعض البلدان بالقوة وقد لا تكون الصورة </a:t>
            </a:r>
            <a:r>
              <a:rPr lang="ar-SA" dirty="0" err="1">
                <a:solidFill>
                  <a:srgbClr val="00B0F0"/>
                </a:solidFill>
              </a:rPr>
              <a:t>حقيقية</a:t>
            </a:r>
            <a:r>
              <a:rPr lang="ar-SA" dirty="0">
                <a:solidFill>
                  <a:srgbClr val="00B0F0"/>
                </a:solidFill>
              </a:rPr>
              <a:t> أو باستخدام عمليات غسيل الدماغ للأسرى والجواسيس وهو </a:t>
            </a:r>
            <a:r>
              <a:rPr lang="ar-SA" dirty="0" err="1">
                <a:solidFill>
                  <a:srgbClr val="00B0F0"/>
                </a:solidFill>
              </a:rPr>
              <a:t>مايسمى</a:t>
            </a:r>
            <a:r>
              <a:rPr lang="ar-SA" dirty="0">
                <a:solidFill>
                  <a:srgbClr val="00B0F0"/>
                </a:solidFill>
              </a:rPr>
              <a:t> </a:t>
            </a:r>
            <a:r>
              <a:rPr lang="ar-SA" dirty="0" err="1">
                <a:solidFill>
                  <a:srgbClr val="00B0F0"/>
                </a:solidFill>
              </a:rPr>
              <a:t>بالعصاب</a:t>
            </a:r>
            <a:r>
              <a:rPr lang="ar-SA" dirty="0">
                <a:solidFill>
                  <a:srgbClr val="00B0F0"/>
                </a:solidFill>
              </a:rPr>
              <a:t> </a:t>
            </a:r>
            <a:r>
              <a:rPr lang="ar-SA" dirty="0" err="1">
                <a:solidFill>
                  <a:srgbClr val="00B0F0"/>
                </a:solidFill>
              </a:rPr>
              <a:t>التجريبي.</a:t>
            </a:r>
            <a:r>
              <a:rPr lang="ar-SA" dirty="0">
                <a:solidFill>
                  <a:srgbClr val="00B0F0"/>
                </a:solidFill>
              </a:rPr>
              <a:t> أيضاً من الممكن استخدام </a:t>
            </a:r>
            <a:r>
              <a:rPr lang="ar-SA" dirty="0" err="1">
                <a:solidFill>
                  <a:srgbClr val="00B0F0"/>
                </a:solidFill>
              </a:rPr>
              <a:t>الاشراط</a:t>
            </a:r>
            <a:r>
              <a:rPr lang="ar-SA" dirty="0">
                <a:solidFill>
                  <a:srgbClr val="00B0F0"/>
                </a:solidFill>
              </a:rPr>
              <a:t> في الحرب الحية كما فعل الروس في حربهم ضد الالمان حيث كان يربط على الكلام حزام نسف وشرط اسفل الدبابات بمكان الطعام.</a:t>
            </a:r>
          </a:p>
          <a:p>
            <a:r>
              <a:rPr lang="ar-SA" dirty="0">
                <a:solidFill>
                  <a:srgbClr val="00B0F0"/>
                </a:solidFill>
              </a:rPr>
              <a:t> </a:t>
            </a:r>
          </a:p>
          <a:p>
            <a:endParaRPr lang="ar-S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04664"/>
            <a:ext cx="8229600" cy="864096"/>
          </a:xfrm>
        </p:spPr>
        <p:txBody>
          <a:bodyPr>
            <a:normAutofit fontScale="90000"/>
          </a:bodyPr>
          <a:lstStyle/>
          <a:p>
            <a:r>
              <a:rPr lang="ar-SA" sz="2700" b="1" dirty="0"/>
              <a:t>تطبيقات النظرية وتوظيفها في مجالات الحياة النفسية </a:t>
            </a:r>
            <a:r>
              <a:rPr lang="ar-SA" sz="2700" b="1" dirty="0" err="1"/>
              <a:t>والإجتماعية</a:t>
            </a:r>
            <a:r>
              <a:rPr lang="ar-SA" sz="2700" b="1" dirty="0"/>
              <a:t> </a:t>
            </a:r>
            <a:r>
              <a:rPr lang="ar-SA" sz="2700" b="1" dirty="0" err="1"/>
              <a:t>:</a:t>
            </a:r>
            <a:br>
              <a:rPr lang="en-US" dirty="0"/>
            </a:br>
            <a:endParaRPr lang="ar-SA" dirty="0"/>
          </a:p>
        </p:txBody>
      </p:sp>
      <p:sp>
        <p:nvSpPr>
          <p:cNvPr id="3" name="عنصر نائب للمحتوى 2"/>
          <p:cNvSpPr>
            <a:spLocks noGrp="1"/>
          </p:cNvSpPr>
          <p:nvPr>
            <p:ph idx="1"/>
          </p:nvPr>
        </p:nvSpPr>
        <p:spPr>
          <a:xfrm>
            <a:off x="457200" y="1268760"/>
            <a:ext cx="8229600" cy="4857403"/>
          </a:xfrm>
        </p:spPr>
        <p:txBody>
          <a:bodyPr>
            <a:normAutofit fontScale="62500" lnSpcReduction="20000"/>
          </a:bodyPr>
          <a:lstStyle/>
          <a:p>
            <a:pPr lvl="0" hangingPunct="0"/>
            <a:r>
              <a:rPr lang="ar-SA" b="1" dirty="0"/>
              <a:t>1- الإعلانات من الممكن توظيف مبادئ </a:t>
            </a:r>
            <a:r>
              <a:rPr lang="ar-SA" b="1" dirty="0" err="1"/>
              <a:t>الإشراط</a:t>
            </a:r>
            <a:r>
              <a:rPr lang="ar-SA" b="1" dirty="0"/>
              <a:t>  في الترويج للمنتجات وتسويقها من خلال توظيف فكرة الاقتران </a:t>
            </a:r>
            <a:r>
              <a:rPr lang="ar-SA" b="1" dirty="0" err="1"/>
              <a:t>بإشراط</a:t>
            </a:r>
            <a:r>
              <a:rPr lang="ar-SA" b="1" dirty="0"/>
              <a:t> المنتجات المراد تسويقها بمثيرات تعزيزيه مثل مشاهير الفنانين والرياضيين.</a:t>
            </a:r>
          </a:p>
          <a:p>
            <a:pPr lvl="0" hangingPunct="0"/>
            <a:endParaRPr lang="en-US" dirty="0"/>
          </a:p>
          <a:p>
            <a:pPr lvl="0" hangingPunct="0"/>
            <a:r>
              <a:rPr lang="ar-SA" b="1" dirty="0"/>
              <a:t>2- يمكن توظيف  مبادئ النظرية في الحروب سواء وسيلة حرب نفسية كما هو حاصل بربط بعض البلدان بالقوة وقد لا تكون الصورة حقيقية أو باستخدام عمليات غسيل الدماغ للأسرى والجواسيس وهو </a:t>
            </a:r>
            <a:r>
              <a:rPr lang="ar-SA" b="1" dirty="0" err="1"/>
              <a:t>مايسمى</a:t>
            </a:r>
            <a:r>
              <a:rPr lang="ar-SA" b="1" dirty="0"/>
              <a:t> بالعصاب التجريبي. أيضاً من الممكن استخدام الاشراط الكلاسيكي العادي بدون إحداث عصاب تجريبي في الحرب الحية كما فعل الروس في حربهم ضد الالمان حيث كان يربط على الكلام حزام نسف وشرط اسفل الدبابات بمكان الطعام.</a:t>
            </a:r>
          </a:p>
          <a:p>
            <a:pPr lvl="0" hangingPunct="0"/>
            <a:endParaRPr lang="en-US" dirty="0"/>
          </a:p>
          <a:p>
            <a:r>
              <a:rPr lang="ar-SA" b="1" dirty="0"/>
              <a:t>    3- غسيل الدماغ:    إن معطيات هذه النظرية القابلة لاستثمارات غير إنسانية ، لقد وظفت بصورة غير إنسانية وخاصة في عمليات غسل الدماغ ، حيث قدمت هذه النظرية الأسس العلمية لعمليات غسل الدماغ عن طريق ما يسميه بافلوف العصاب التجريبي الذي يؤدي إلى هدم الارتباطات الشرطية الموضوعية في المخ ويعمل على تصفية ثوابت الارتباطات القائمة وفق نظام جديد من الشرطية المتنافرة التي يمكن أن  تؤدي ببساطة إلى الخلل العقلي وإلى الفصام والاضطرابات النفسية المتنوعة </a:t>
            </a:r>
          </a:p>
          <a:p>
            <a:pPr>
              <a:buNone/>
            </a:pPr>
            <a:endParaRPr lang="ar-SA" b="1" dirty="0"/>
          </a:p>
          <a:p>
            <a:pPr>
              <a:buNone/>
            </a:pPr>
            <a:endParaRPr lang="ar-SA" b="1" dirty="0"/>
          </a:p>
          <a:p>
            <a:pPr>
              <a:buNone/>
            </a:pPr>
            <a:endParaRPr lang="ar-SA" b="1" dirty="0"/>
          </a:p>
          <a:p>
            <a:pPr>
              <a:buNone/>
            </a:pPr>
            <a:endParaRPr lang="ar-S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أمثلة </a:t>
            </a:r>
            <a:endParaRPr lang="ar-SA" dirty="0"/>
          </a:p>
        </p:txBody>
      </p:sp>
      <p:sp>
        <p:nvSpPr>
          <p:cNvPr id="3" name="عنصر نائب للمحتوى 2"/>
          <p:cNvSpPr>
            <a:spLocks noGrp="1"/>
          </p:cNvSpPr>
          <p:nvPr>
            <p:ph idx="1"/>
          </p:nvPr>
        </p:nvSpPr>
        <p:spPr/>
        <p:txBody>
          <a:bodyPr/>
          <a:lstStyle/>
          <a:p>
            <a:endParaRPr lang="ar-SA" dirty="0"/>
          </a:p>
          <a:p>
            <a:endParaRPr lang="ar-SA" dirty="0"/>
          </a:p>
          <a:p>
            <a:endParaRPr lang="ar-SA" dirty="0"/>
          </a:p>
          <a:p>
            <a:endParaRPr lang="ar-SA" dirty="0"/>
          </a:p>
          <a:p>
            <a:endParaRPr lang="ar-SA" dirty="0"/>
          </a:p>
          <a:p>
            <a:endParaRPr lang="ar-SA" dirty="0"/>
          </a:p>
          <a:p>
            <a:r>
              <a:rPr lang="ar-SA" dirty="0"/>
              <a:t>الضب مثير محايد عند الطفلة</a:t>
            </a:r>
          </a:p>
        </p:txBody>
      </p:sp>
      <p:pic>
        <p:nvPicPr>
          <p:cNvPr id="1026" name="Picture 2" descr="C:\Users\nawal\Desktop\كلاسيكي.jpg"/>
          <p:cNvPicPr>
            <a:picLocks noChangeAspect="1" noChangeArrowheads="1"/>
          </p:cNvPicPr>
          <p:nvPr/>
        </p:nvPicPr>
        <p:blipFill>
          <a:blip r:embed="rId2" cstate="print"/>
          <a:srcRect/>
          <a:stretch>
            <a:fillRect/>
          </a:stretch>
        </p:blipFill>
        <p:spPr bwMode="auto">
          <a:xfrm>
            <a:off x="2483767" y="1628800"/>
            <a:ext cx="5976665" cy="288032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زالت الحساسية تدريجياً عند الأطباء</a:t>
            </a:r>
          </a:p>
        </p:txBody>
      </p:sp>
      <p:pic>
        <p:nvPicPr>
          <p:cNvPr id="2050" name="Picture 2" descr="https://encrypted-tbn2.gstatic.com/images?q=tbn:ANd9GcRz79B2qT6pJkeqJnNaIHmDIbcGrU2PPxrdNrIpvsUEd_8Cj9kE">
            <a:hlinkClick r:id="rId2"/>
          </p:cNvPr>
          <p:cNvPicPr>
            <a:picLocks noChangeAspect="1" noChangeArrowheads="1"/>
          </p:cNvPicPr>
          <p:nvPr/>
        </p:nvPicPr>
        <p:blipFill>
          <a:blip r:embed="rId3" cstate="print"/>
          <a:srcRect/>
          <a:stretch>
            <a:fillRect/>
          </a:stretch>
        </p:blipFill>
        <p:spPr bwMode="auto">
          <a:xfrm>
            <a:off x="971600" y="1556792"/>
            <a:ext cx="7272808" cy="453650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زالت الحساسية تدريجيا من التدخين ومن الممكن علاجه بالتنفير</a:t>
            </a:r>
          </a:p>
        </p:txBody>
      </p:sp>
      <p:pic>
        <p:nvPicPr>
          <p:cNvPr id="1026" name="Picture 2" descr="https://encrypted-tbn3.gstatic.com/images?q=tbn:ANd9GcSH0zBVfTQmkuMCYPL2YXiysrkhbxRH5GB37Awh83hOgL5D3DUQ">
            <a:hlinkClick r:id="rId2"/>
          </p:cNvPr>
          <p:cNvPicPr>
            <a:picLocks noChangeAspect="1" noChangeArrowheads="1"/>
          </p:cNvPicPr>
          <p:nvPr/>
        </p:nvPicPr>
        <p:blipFill>
          <a:blip r:embed="rId3" cstate="print"/>
          <a:srcRect/>
          <a:stretch>
            <a:fillRect/>
          </a:stretch>
        </p:blipFill>
        <p:spPr bwMode="auto">
          <a:xfrm>
            <a:off x="2555776" y="1628800"/>
            <a:ext cx="4305300" cy="455295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البنطلون تحت الخصر وظهور الجسم وإزالة الحساسية التدريجي</a:t>
            </a:r>
          </a:p>
        </p:txBody>
      </p:sp>
      <p:pic>
        <p:nvPicPr>
          <p:cNvPr id="38914" name="Picture 2" descr="https://encrypted-tbn3.gstatic.com/images?q=tbn:ANd9GcQmkxnmocqoKatxCJnSoqIg2d9KbcE57Ooht7WjtSnjaUwhHKF3">
            <a:hlinkClick r:id="rId2"/>
          </p:cNvPr>
          <p:cNvPicPr>
            <a:picLocks noChangeAspect="1" noChangeArrowheads="1"/>
          </p:cNvPicPr>
          <p:nvPr/>
        </p:nvPicPr>
        <p:blipFill>
          <a:blip r:embed="rId3" cstate="print"/>
          <a:srcRect/>
          <a:stretch>
            <a:fillRect/>
          </a:stretch>
        </p:blipFill>
        <p:spPr bwMode="auto">
          <a:xfrm>
            <a:off x="2915816" y="2060848"/>
            <a:ext cx="3312368" cy="388843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الموضة والألوان </a:t>
            </a:r>
            <a:r>
              <a:rPr lang="ar-SA" dirty="0" err="1"/>
              <a:t>والإشراط</a:t>
            </a:r>
            <a:r>
              <a:rPr lang="ar-SA" dirty="0"/>
              <a:t> الكلاسيكي</a:t>
            </a:r>
          </a:p>
        </p:txBody>
      </p:sp>
      <p:pic>
        <p:nvPicPr>
          <p:cNvPr id="39938" name="Picture 2" descr="https://encrypted-tbn1.gstatic.com/images?q=tbn:ANd9GcRFRvH9ddwCeXcasErPHtF0xGsIBvDIuILTXoDuKaKu-PNfRVGJxA">
            <a:hlinkClick r:id="rId2"/>
          </p:cNvPr>
          <p:cNvPicPr>
            <a:picLocks noChangeAspect="1" noChangeArrowheads="1"/>
          </p:cNvPicPr>
          <p:nvPr/>
        </p:nvPicPr>
        <p:blipFill>
          <a:blip r:embed="rId3" cstate="print"/>
          <a:srcRect/>
          <a:stretch>
            <a:fillRect/>
          </a:stretch>
        </p:blipFill>
        <p:spPr bwMode="auto">
          <a:xfrm>
            <a:off x="1043608" y="1916832"/>
            <a:ext cx="7048500" cy="440055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الماركات </a:t>
            </a:r>
            <a:r>
              <a:rPr lang="ar-SA" dirty="0" err="1"/>
              <a:t>والإشراط</a:t>
            </a:r>
            <a:r>
              <a:rPr lang="ar-SA" dirty="0"/>
              <a:t> الكلاسيكي</a:t>
            </a:r>
          </a:p>
        </p:txBody>
      </p:sp>
      <p:pic>
        <p:nvPicPr>
          <p:cNvPr id="40962" name="Picture 2" descr="https://encrypted-tbn3.gstatic.com/images?q=tbn:ANd9GcQUwg3Ww3YioZMwq_gp-A_0JCof-RYcDVNZqhlnprV9bNl7Mxj4MQ">
            <a:hlinkClick r:id="rId2"/>
          </p:cNvPr>
          <p:cNvPicPr>
            <a:picLocks noChangeAspect="1" noChangeArrowheads="1"/>
          </p:cNvPicPr>
          <p:nvPr/>
        </p:nvPicPr>
        <p:blipFill>
          <a:blip r:embed="rId3" cstate="print"/>
          <a:srcRect/>
          <a:stretch>
            <a:fillRect/>
          </a:stretch>
        </p:blipFill>
        <p:spPr bwMode="auto">
          <a:xfrm>
            <a:off x="1907704" y="2060848"/>
            <a:ext cx="6192688" cy="367240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الماركات </a:t>
            </a:r>
            <a:r>
              <a:rPr lang="ar-SA" dirty="0" err="1"/>
              <a:t>والإشراط</a:t>
            </a:r>
            <a:r>
              <a:rPr lang="ar-SA" dirty="0"/>
              <a:t> الكلاسيكي</a:t>
            </a:r>
          </a:p>
        </p:txBody>
      </p:sp>
      <p:pic>
        <p:nvPicPr>
          <p:cNvPr id="41986" name="Picture 2" descr="https://encrypted-tbn1.gstatic.com/images?q=tbn:ANd9GcT1JgjYBqFeQLF6-oxe7dpIN3PnCMFibC7iPW1Vpr0YxW_kw41F">
            <a:hlinkClick r:id="rId2"/>
          </p:cNvPr>
          <p:cNvPicPr>
            <a:picLocks noChangeAspect="1" noChangeArrowheads="1"/>
          </p:cNvPicPr>
          <p:nvPr/>
        </p:nvPicPr>
        <p:blipFill>
          <a:blip r:embed="rId3" cstate="print"/>
          <a:srcRect/>
          <a:stretch>
            <a:fillRect/>
          </a:stretch>
        </p:blipFill>
        <p:spPr bwMode="auto">
          <a:xfrm>
            <a:off x="2123728" y="2204864"/>
            <a:ext cx="5040560" cy="381642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b="1" dirty="0">
                <a:solidFill>
                  <a:schemeClr val="accent2">
                    <a:lumMod val="60000"/>
                    <a:lumOff val="40000"/>
                  </a:schemeClr>
                </a:solidFill>
              </a:rPr>
              <a:t>تسمى النظرية </a:t>
            </a:r>
            <a:r>
              <a:rPr lang="ar-SA" b="1" dirty="0" err="1">
                <a:solidFill>
                  <a:schemeClr val="accent2">
                    <a:lumMod val="60000"/>
                    <a:lumOff val="40000"/>
                  </a:schemeClr>
                </a:solidFill>
              </a:rPr>
              <a:t>بــ:</a:t>
            </a:r>
            <a:endParaRPr lang="en-US" dirty="0">
              <a:solidFill>
                <a:schemeClr val="accent2">
                  <a:lumMod val="60000"/>
                  <a:lumOff val="40000"/>
                </a:schemeClr>
              </a:solidFill>
            </a:endParaRPr>
          </a:p>
          <a:p>
            <a:r>
              <a:rPr lang="ar-SA" b="1" dirty="0" err="1"/>
              <a:t>الاشراط</a:t>
            </a:r>
            <a:r>
              <a:rPr lang="ar-SA" b="1" dirty="0"/>
              <a:t> </a:t>
            </a:r>
            <a:r>
              <a:rPr lang="ar-SA" b="1" dirty="0" err="1"/>
              <a:t>البافلوفي</a:t>
            </a:r>
            <a:r>
              <a:rPr lang="ar-SA" b="1" dirty="0"/>
              <a:t>، </a:t>
            </a:r>
            <a:r>
              <a:rPr lang="ar-SA" b="1" dirty="0" err="1"/>
              <a:t>الاشراط</a:t>
            </a:r>
            <a:r>
              <a:rPr lang="ar-SA" b="1" dirty="0"/>
              <a:t> الكلاسيكي، </a:t>
            </a:r>
            <a:r>
              <a:rPr lang="ar-SA" b="1" dirty="0" err="1"/>
              <a:t>الاشراط</a:t>
            </a:r>
            <a:r>
              <a:rPr lang="ar-SA" b="1" dirty="0"/>
              <a:t> </a:t>
            </a:r>
            <a:r>
              <a:rPr lang="ar-SA" b="1" dirty="0" err="1"/>
              <a:t>الاستجابي</a:t>
            </a:r>
            <a:r>
              <a:rPr lang="ar-SA" b="1" dirty="0"/>
              <a:t>، </a:t>
            </a:r>
            <a:r>
              <a:rPr lang="ar-SA" b="1" dirty="0" err="1"/>
              <a:t>الاشراط</a:t>
            </a:r>
            <a:r>
              <a:rPr lang="ar-SA" b="1" dirty="0"/>
              <a:t> البسيط، </a:t>
            </a:r>
            <a:r>
              <a:rPr lang="ar-SA" b="1" dirty="0" err="1"/>
              <a:t>الاشراط</a:t>
            </a:r>
            <a:r>
              <a:rPr lang="ar-SA" b="1" dirty="0"/>
              <a:t> التقليدي</a:t>
            </a:r>
            <a:endParaRPr lang="en-US" dirty="0"/>
          </a:p>
          <a:p>
            <a:r>
              <a:rPr lang="ar-SA" b="1" dirty="0"/>
              <a:t> </a:t>
            </a:r>
            <a:endParaRPr lang="en-US" dirty="0"/>
          </a:p>
          <a:p>
            <a:r>
              <a:rPr lang="ar-SA" b="1" dirty="0"/>
              <a:t>*</a:t>
            </a:r>
            <a:r>
              <a:rPr lang="ar-SA" b="1" dirty="0">
                <a:solidFill>
                  <a:schemeClr val="accent2">
                    <a:lumMod val="60000"/>
                    <a:lumOff val="40000"/>
                  </a:schemeClr>
                </a:solidFill>
              </a:rPr>
              <a:t>عن ماذا تتحدث النظرية؟</a:t>
            </a:r>
            <a:endParaRPr lang="en-US" dirty="0">
              <a:solidFill>
                <a:schemeClr val="accent2">
                  <a:lumMod val="60000"/>
                  <a:lumOff val="40000"/>
                </a:schemeClr>
              </a:solidFill>
            </a:endParaRPr>
          </a:p>
          <a:p>
            <a:r>
              <a:rPr lang="ar-SA" b="1" dirty="0"/>
              <a:t>عن الأفعال الانعكاسية غير المتعلمة مثل رفع اليد أو القدم عند لمس شيء ساخن، أو تغميض العين عند النفخ عليها.</a:t>
            </a:r>
            <a:endParaRPr lang="en-US" dirty="0"/>
          </a:p>
          <a:p>
            <a:endParaRPr lang="ar-S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الاعلام</a:t>
            </a:r>
          </a:p>
        </p:txBody>
      </p:sp>
      <p:sp>
        <p:nvSpPr>
          <p:cNvPr id="43012" name="AutoShape 4" descr="نتيجة بحث الصور عن علم اندونيسيا"/>
          <p:cNvSpPr>
            <a:spLocks noChangeAspect="1" noChangeArrowheads="1"/>
          </p:cNvSpPr>
          <p:nvPr/>
        </p:nvSpPr>
        <p:spPr bwMode="auto">
          <a:xfrm>
            <a:off x="-61913" y="-136525"/>
            <a:ext cx="1076326" cy="857250"/>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3014" name="AutoShape 6" descr="نتيجة بحث الصور عن علم اندونيسيا"/>
          <p:cNvSpPr>
            <a:spLocks noChangeAspect="1" noChangeArrowheads="1"/>
          </p:cNvSpPr>
          <p:nvPr/>
        </p:nvSpPr>
        <p:spPr bwMode="auto">
          <a:xfrm>
            <a:off x="-61913" y="-136525"/>
            <a:ext cx="1076326" cy="857250"/>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43016" name="Picture 8" descr="https://encrypted-tbn3.gstatic.com/images?q=tbn:ANd9GcTqJ5IIH1J73tnJA6z3rQjOY_rEzBgOpIo4bnjXLp4gDLx4oTIz5w6jyw">
            <a:hlinkClick r:id="rId2"/>
          </p:cNvPr>
          <p:cNvPicPr>
            <a:picLocks noChangeAspect="1" noChangeArrowheads="1"/>
          </p:cNvPicPr>
          <p:nvPr/>
        </p:nvPicPr>
        <p:blipFill>
          <a:blip r:embed="rId3" cstate="print"/>
          <a:srcRect/>
          <a:stretch>
            <a:fillRect/>
          </a:stretch>
        </p:blipFill>
        <p:spPr bwMode="auto">
          <a:xfrm>
            <a:off x="2699792" y="2060848"/>
            <a:ext cx="3810000" cy="304800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br>
              <a:rPr lang="en-US" dirty="0"/>
            </a:br>
            <a:r>
              <a:rPr lang="ar-SA" b="1" dirty="0"/>
              <a:t>سؤال: ما هي الزجاجة التي يعجبك شكلها أكثر؟</a:t>
            </a:r>
            <a:br>
              <a:rPr lang="en-US" dirty="0"/>
            </a:br>
            <a:r>
              <a:rPr lang="en-US" dirty="0"/>
              <a:t> </a:t>
            </a:r>
            <a:r>
              <a:rPr lang="en-US" dirty="0">
                <a:hlinkClick r:id="rId2"/>
              </a:rPr>
              <a:t> </a:t>
            </a:r>
            <a:br>
              <a:rPr lang="en-US" dirty="0"/>
            </a:br>
            <a:endParaRPr lang="ar-SA" dirty="0"/>
          </a:p>
        </p:txBody>
      </p:sp>
      <p:pic>
        <p:nvPicPr>
          <p:cNvPr id="1026" name="Picture 2"/>
          <p:cNvPicPr>
            <a:picLocks noChangeAspect="1" noChangeArrowheads="1"/>
          </p:cNvPicPr>
          <p:nvPr/>
        </p:nvPicPr>
        <p:blipFill>
          <a:blip r:embed="rId3" cstate="print"/>
          <a:srcRect/>
          <a:stretch>
            <a:fillRect/>
          </a:stretch>
        </p:blipFill>
        <p:spPr bwMode="auto">
          <a:xfrm>
            <a:off x="6732240" y="1700808"/>
            <a:ext cx="1225550" cy="3016250"/>
          </a:xfrm>
          <a:prstGeom prst="rect">
            <a:avLst/>
          </a:prstGeom>
          <a:noFill/>
          <a:ln w="9525">
            <a:noFill/>
            <a:miter lim="800000"/>
            <a:headEnd/>
            <a:tailEnd/>
          </a:ln>
        </p:spPr>
      </p:pic>
      <p:pic>
        <p:nvPicPr>
          <p:cNvPr id="1027" name="Picture 3" descr="ANd9GcSa0M_AEUwetKg5OV3SkEFGDmfxjk1VSWQK5YARHx-IfE8WVcqM2w">
            <a:hlinkClick r:id="rId2"/>
          </p:cNvPr>
          <p:cNvPicPr>
            <a:picLocks noChangeAspect="1" noChangeArrowheads="1"/>
          </p:cNvPicPr>
          <p:nvPr/>
        </p:nvPicPr>
        <p:blipFill>
          <a:blip r:embed="rId4" cstate="print"/>
          <a:srcRect/>
          <a:stretch>
            <a:fillRect/>
          </a:stretch>
        </p:blipFill>
        <p:spPr bwMode="auto">
          <a:xfrm>
            <a:off x="1187624" y="1916832"/>
            <a:ext cx="3054350" cy="30543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سؤال هل تفرقين بين </a:t>
            </a:r>
            <a:r>
              <a:rPr lang="ar-SA" b="1" dirty="0" err="1"/>
              <a:t>الهوند</a:t>
            </a:r>
            <a:r>
              <a:rPr lang="ar-SA" b="1" dirty="0"/>
              <a:t> </a:t>
            </a:r>
            <a:r>
              <a:rPr lang="ar-SA" b="1" dirty="0" err="1"/>
              <a:t>والهونداي؟</a:t>
            </a:r>
            <a:br>
              <a:rPr lang="en-US" dirty="0"/>
            </a:br>
            <a:endParaRPr lang="ar-SA" dirty="0"/>
          </a:p>
        </p:txBody>
      </p:sp>
      <p:pic>
        <p:nvPicPr>
          <p:cNvPr id="2053" name="Picture 5"/>
          <p:cNvPicPr>
            <a:picLocks noChangeAspect="1" noChangeArrowheads="1"/>
          </p:cNvPicPr>
          <p:nvPr/>
        </p:nvPicPr>
        <p:blipFill>
          <a:blip r:embed="rId2" cstate="print"/>
          <a:srcRect/>
          <a:stretch>
            <a:fillRect/>
          </a:stretch>
        </p:blipFill>
        <p:spPr bwMode="auto">
          <a:xfrm>
            <a:off x="6012160" y="2636912"/>
            <a:ext cx="1285875" cy="1123950"/>
          </a:xfrm>
          <a:prstGeom prst="rect">
            <a:avLst/>
          </a:prstGeom>
          <a:noFill/>
          <a:ln w="9525">
            <a:noFill/>
            <a:miter lim="800000"/>
            <a:headEnd/>
            <a:tailEnd/>
          </a:ln>
        </p:spPr>
      </p:pic>
      <p:pic>
        <p:nvPicPr>
          <p:cNvPr id="2054" name="Picture 6"/>
          <p:cNvPicPr>
            <a:picLocks noChangeAspect="1" noChangeArrowheads="1"/>
          </p:cNvPicPr>
          <p:nvPr/>
        </p:nvPicPr>
        <p:blipFill>
          <a:blip r:embed="rId3" cstate="print"/>
          <a:srcRect/>
          <a:stretch>
            <a:fillRect/>
          </a:stretch>
        </p:blipFill>
        <p:spPr bwMode="auto">
          <a:xfrm>
            <a:off x="2267744" y="2564904"/>
            <a:ext cx="1504950" cy="11811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هل تفرقين بين رمزي المرسيدس </a:t>
            </a:r>
            <a:r>
              <a:rPr lang="ar-SA" dirty="0" err="1"/>
              <a:t>والميستوبيشي؟</a:t>
            </a:r>
            <a:endParaRPr lang="ar-SA" dirty="0"/>
          </a:p>
        </p:txBody>
      </p:sp>
      <p:pic>
        <p:nvPicPr>
          <p:cNvPr id="3074" name="Picture 2"/>
          <p:cNvPicPr>
            <a:picLocks noChangeAspect="1" noChangeArrowheads="1"/>
          </p:cNvPicPr>
          <p:nvPr/>
        </p:nvPicPr>
        <p:blipFill>
          <a:blip r:embed="rId2" cstate="print"/>
          <a:srcRect/>
          <a:stretch>
            <a:fillRect/>
          </a:stretch>
        </p:blipFill>
        <p:spPr bwMode="auto">
          <a:xfrm>
            <a:off x="6156176" y="2564904"/>
            <a:ext cx="1790700" cy="1304925"/>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grayscl/>
          </a:blip>
          <a:srcRect/>
          <a:stretch>
            <a:fillRect/>
          </a:stretch>
        </p:blipFill>
        <p:spPr bwMode="auto">
          <a:xfrm>
            <a:off x="1475656" y="2492896"/>
            <a:ext cx="2096657" cy="190899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اقلام رصاص على شكل دخان ودورها في إزالة الحساسية</a:t>
            </a:r>
          </a:p>
        </p:txBody>
      </p:sp>
      <p:pic>
        <p:nvPicPr>
          <p:cNvPr id="4100" name="Picture 4"/>
          <p:cNvPicPr>
            <a:picLocks noChangeAspect="1" noChangeArrowheads="1"/>
          </p:cNvPicPr>
          <p:nvPr/>
        </p:nvPicPr>
        <p:blipFill>
          <a:blip r:embed="rId2" cstate="print"/>
          <a:srcRect/>
          <a:stretch>
            <a:fillRect/>
          </a:stretch>
        </p:blipFill>
        <p:spPr bwMode="auto">
          <a:xfrm>
            <a:off x="4427984" y="1772816"/>
            <a:ext cx="4224512" cy="3220194"/>
          </a:xfrm>
          <a:prstGeom prst="rect">
            <a:avLst/>
          </a:prstGeom>
          <a:noFill/>
          <a:ln w="9525">
            <a:noFill/>
            <a:miter lim="800000"/>
            <a:headEnd/>
            <a:tailEnd/>
          </a:ln>
        </p:spPr>
      </p:pic>
      <p:pic>
        <p:nvPicPr>
          <p:cNvPr id="4101" name="Picture 5"/>
          <p:cNvPicPr>
            <a:picLocks noChangeAspect="1" noChangeArrowheads="1"/>
          </p:cNvPicPr>
          <p:nvPr/>
        </p:nvPicPr>
        <p:blipFill>
          <a:blip r:embed="rId3" cstate="print"/>
          <a:srcRect/>
          <a:stretch>
            <a:fillRect/>
          </a:stretch>
        </p:blipFill>
        <p:spPr bwMode="auto">
          <a:xfrm>
            <a:off x="323528" y="1844824"/>
            <a:ext cx="3816424" cy="3018284"/>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br>
              <a:rPr lang="ar-SA" b="1" dirty="0"/>
            </a:br>
            <a:br>
              <a:rPr lang="ar-SA" b="1" dirty="0"/>
            </a:br>
            <a:br>
              <a:rPr lang="ar-SA" b="1" dirty="0"/>
            </a:br>
            <a:br>
              <a:rPr lang="ar-SA" b="1" dirty="0"/>
            </a:br>
            <a:br>
              <a:rPr lang="ar-SA" b="1" dirty="0"/>
            </a:br>
            <a:br>
              <a:rPr lang="ar-SA" b="1" dirty="0"/>
            </a:br>
            <a:r>
              <a:rPr lang="en-US" sz="2700" b="1" dirty="0"/>
              <a:t>. "</a:t>
            </a:r>
            <a:br>
              <a:rPr lang="en-US" sz="2700" dirty="0"/>
            </a:br>
            <a:endParaRPr lang="ar-SA" dirty="0"/>
          </a:p>
        </p:txBody>
      </p:sp>
      <p:sp>
        <p:nvSpPr>
          <p:cNvPr id="3" name="عنصر نائب للمحتوى 2"/>
          <p:cNvSpPr>
            <a:spLocks noGrp="1"/>
          </p:cNvSpPr>
          <p:nvPr>
            <p:ph idx="1"/>
          </p:nvPr>
        </p:nvSpPr>
        <p:spPr>
          <a:xfrm>
            <a:off x="467544" y="260648"/>
            <a:ext cx="8229600" cy="2836912"/>
          </a:xfrm>
        </p:spPr>
        <p:txBody>
          <a:bodyPr>
            <a:normAutofit fontScale="92500" lnSpcReduction="20000"/>
          </a:bodyPr>
          <a:lstStyle/>
          <a:p>
            <a:br>
              <a:rPr lang="ar-SA" b="1" dirty="0"/>
            </a:br>
            <a:r>
              <a:rPr lang="ar-SA" b="1" dirty="0" err="1"/>
              <a:t>الماسونية</a:t>
            </a:r>
            <a:r>
              <a:rPr lang="ar-SA" b="1" dirty="0"/>
              <a:t> ورموزها وانتشارها ووجودها في سلعنا </a:t>
            </a:r>
            <a:r>
              <a:rPr lang="en-US" b="1" i="1" dirty="0"/>
              <a:t> :</a:t>
            </a:r>
            <a:br>
              <a:rPr lang="en-US" b="1" dirty="0"/>
            </a:br>
            <a:r>
              <a:rPr lang="en-US" b="1" dirty="0"/>
              <a:t>""</a:t>
            </a:r>
            <a:r>
              <a:rPr lang="ar-SA" b="1" dirty="0" err="1"/>
              <a:t>الماسونية</a:t>
            </a:r>
            <a:r>
              <a:rPr lang="ar-SA" b="1" dirty="0"/>
              <a:t> هي جمعية سرية سياسية تهدف إلى القضاء على الأديان والأخلاق الفاضلة وإحلال القوانين الوضعية والنظم غير الدينية </a:t>
            </a:r>
            <a:r>
              <a:rPr lang="ar-SA" b="1" dirty="0" err="1"/>
              <a:t>محلها </a:t>
            </a:r>
            <a:r>
              <a:rPr lang="ar-SA" b="1" dirty="0"/>
              <a:t>، وتسعى جهدها في إحداث انقلابات مستمرة وإحلال سلطة مكان أخرى بدعوة حرية الفكر والرأي </a:t>
            </a:r>
            <a:r>
              <a:rPr lang="ar-SA" b="1" dirty="0" err="1"/>
              <a:t>والعقيدة .</a:t>
            </a:r>
            <a:r>
              <a:rPr lang="ar-SA" b="1" dirty="0"/>
              <a:t> وهذا ما صرحوا ويصرحون </a:t>
            </a:r>
            <a:r>
              <a:rPr lang="ar-SA" b="1" dirty="0" err="1"/>
              <a:t>به</a:t>
            </a:r>
            <a:r>
              <a:rPr lang="en-US" b="1" dirty="0"/>
              <a:t> </a:t>
            </a:r>
            <a:endParaRPr lang="ar-SA" dirty="0"/>
          </a:p>
        </p:txBody>
      </p:sp>
      <p:pic>
        <p:nvPicPr>
          <p:cNvPr id="1026" name="Picture 2"/>
          <p:cNvPicPr>
            <a:picLocks noChangeAspect="1" noChangeArrowheads="1"/>
          </p:cNvPicPr>
          <p:nvPr/>
        </p:nvPicPr>
        <p:blipFill>
          <a:blip r:embed="rId2" cstate="print"/>
          <a:srcRect/>
          <a:stretch>
            <a:fillRect/>
          </a:stretch>
        </p:blipFill>
        <p:spPr bwMode="auto">
          <a:xfrm>
            <a:off x="4495800" y="3352800"/>
            <a:ext cx="152400" cy="152400"/>
          </a:xfrm>
          <a:prstGeom prst="rect">
            <a:avLst/>
          </a:prstGeom>
          <a:noFill/>
          <a:ln w="9525">
            <a:noFill/>
            <a:miter lim="800000"/>
            <a:headEnd/>
            <a:tailEnd/>
          </a:ln>
        </p:spPr>
      </p:pic>
      <p:pic>
        <p:nvPicPr>
          <p:cNvPr id="1028" name="irc_mi" descr="nb6av7">
            <a:hlinkClick r:id="rId3"/>
          </p:cNvPr>
          <p:cNvPicPr>
            <a:picLocks noChangeAspect="1" noChangeArrowheads="1"/>
          </p:cNvPicPr>
          <p:nvPr/>
        </p:nvPicPr>
        <p:blipFill>
          <a:blip r:embed="rId4" cstate="print"/>
          <a:srcRect/>
          <a:stretch>
            <a:fillRect/>
          </a:stretch>
        </p:blipFill>
        <p:spPr bwMode="auto">
          <a:xfrm>
            <a:off x="2555776" y="3068960"/>
            <a:ext cx="4454525" cy="314166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رمز الشذوذ الجنسي</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2555776" y="1916832"/>
            <a:ext cx="4248472" cy="3028389"/>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rgbClr val="FF0000"/>
                </a:solidFill>
              </a:rPr>
              <a:t>صور عبده الشيطان</a:t>
            </a:r>
          </a:p>
        </p:txBody>
      </p:sp>
      <p:pic>
        <p:nvPicPr>
          <p:cNvPr id="3074" name="Picture 2"/>
          <p:cNvPicPr>
            <a:picLocks noChangeAspect="1" noChangeArrowheads="1"/>
          </p:cNvPicPr>
          <p:nvPr/>
        </p:nvPicPr>
        <p:blipFill>
          <a:blip r:embed="rId2" cstate="print"/>
          <a:srcRect/>
          <a:stretch>
            <a:fillRect/>
          </a:stretch>
        </p:blipFill>
        <p:spPr bwMode="auto">
          <a:xfrm>
            <a:off x="6084168" y="1844824"/>
            <a:ext cx="2454523" cy="396044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619672" y="1772816"/>
            <a:ext cx="2376264" cy="396044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نقاش</a:t>
            </a:r>
          </a:p>
        </p:txBody>
      </p:sp>
      <p:sp>
        <p:nvSpPr>
          <p:cNvPr id="3" name="عنصر نائب للمحتوى 2"/>
          <p:cNvSpPr>
            <a:spLocks noGrp="1"/>
          </p:cNvSpPr>
          <p:nvPr>
            <p:ph idx="1"/>
          </p:nvPr>
        </p:nvSpPr>
        <p:spPr/>
        <p:txBody>
          <a:bodyPr/>
          <a:lstStyle/>
          <a:p>
            <a:endParaRPr lang="ar-SA" dirty="0"/>
          </a:p>
          <a:p>
            <a:endParaRPr lang="ar-SA" dirty="0"/>
          </a:p>
          <a:p>
            <a:pPr>
              <a:buNone/>
            </a:pPr>
            <a:r>
              <a:rPr lang="ar-SA" dirty="0"/>
              <a:t>            قد تكون هناك ممارسات لها معان لا نعرفها</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32639EC-F8D5-4F94-8117-02F7CC00A8C3}"/>
              </a:ext>
            </a:extLst>
          </p:cNvPr>
          <p:cNvSpPr>
            <a:spLocks noGrp="1"/>
          </p:cNvSpPr>
          <p:nvPr>
            <p:ph type="title"/>
          </p:nvPr>
        </p:nvSpPr>
        <p:spPr/>
        <p:txBody>
          <a:bodyPr>
            <a:normAutofit fontScale="90000"/>
          </a:bodyPr>
          <a:lstStyle/>
          <a:p>
            <a:pPr algn="r"/>
            <a:br>
              <a:rPr lang="ar-SA" sz="2700" dirty="0"/>
            </a:br>
            <a:br>
              <a:rPr lang="ar-SA" sz="2700" dirty="0"/>
            </a:br>
            <a:r>
              <a:rPr lang="ar-SA" sz="2700" dirty="0"/>
              <a:t>                                                 </a:t>
            </a:r>
            <a:r>
              <a:rPr lang="ar-SA" sz="4000" dirty="0"/>
              <a:t>نشاط</a:t>
            </a:r>
            <a:br>
              <a:rPr lang="ar-SA" sz="2700" dirty="0"/>
            </a:br>
            <a:r>
              <a:rPr lang="ar-SA" sz="2700" dirty="0"/>
              <a:t>       </a:t>
            </a:r>
            <a:r>
              <a:rPr lang="ar-SA" sz="2700" b="1" dirty="0"/>
              <a:t>ارسمي واشرحي كتابيا مثال موقف تم تعلمه بنظرية الاشراط الكلاسيكي </a:t>
            </a:r>
            <a:br>
              <a:rPr lang="en-US" sz="2700" dirty="0"/>
            </a:br>
            <a:r>
              <a:rPr lang="ar-SA" sz="2700" b="1" dirty="0"/>
              <a:t>      </a:t>
            </a:r>
            <a:br>
              <a:rPr lang="en-US" dirty="0"/>
            </a:br>
            <a:endParaRPr lang="ar-SA" dirty="0"/>
          </a:p>
        </p:txBody>
      </p:sp>
      <p:pic>
        <p:nvPicPr>
          <p:cNvPr id="2050" name="Picture 2" descr="ÙØªÙØ¬Ø© Ø¨Ø­Ø« Ø§ÙØµÙØ± Ø¹Ù ÙØ´Ø§Ø·">
            <a:extLst>
              <a:ext uri="{FF2B5EF4-FFF2-40B4-BE49-F238E27FC236}">
                <a16:creationId xmlns:a16="http://schemas.microsoft.com/office/drawing/2014/main" id="{CFEF9972-A4E5-4893-9F39-BEAF67B93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204864"/>
            <a:ext cx="3179986"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619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normAutofit fontScale="85000" lnSpcReduction="20000"/>
          </a:bodyPr>
          <a:lstStyle/>
          <a:p>
            <a:r>
              <a:rPr lang="ar-SA" b="1" dirty="0">
                <a:solidFill>
                  <a:schemeClr val="accent2">
                    <a:lumMod val="60000"/>
                    <a:lumOff val="40000"/>
                  </a:schemeClr>
                </a:solidFill>
              </a:rPr>
              <a:t>*معنى الاشتراط الكلاسيكي</a:t>
            </a:r>
            <a:endParaRPr lang="en-US" dirty="0">
              <a:solidFill>
                <a:schemeClr val="accent2">
                  <a:lumMod val="60000"/>
                  <a:lumOff val="40000"/>
                </a:schemeClr>
              </a:solidFill>
            </a:endParaRPr>
          </a:p>
          <a:p>
            <a:r>
              <a:rPr lang="ar-SA" b="1" dirty="0"/>
              <a:t>مثير محايد يكتسب خصائص المثير الطبيعي ثم يسمى بالمثير الشرطي.</a:t>
            </a:r>
            <a:endParaRPr lang="en-US" dirty="0"/>
          </a:p>
          <a:p>
            <a:r>
              <a:rPr lang="ar-SA" b="1" dirty="0"/>
              <a:t>        (أشكال بعض الأشخاص، أكل فيه حشرة، البيبسي والكولا</a:t>
            </a:r>
            <a:r>
              <a:rPr lang="ar-SA" b="1" dirty="0" err="1"/>
              <a:t>)</a:t>
            </a:r>
            <a:r>
              <a:rPr lang="ar-SA" b="1" dirty="0"/>
              <a:t>                       </a:t>
            </a:r>
            <a:endParaRPr lang="en-US" dirty="0"/>
          </a:p>
          <a:p>
            <a:r>
              <a:rPr lang="ar-SA" b="1" dirty="0">
                <a:solidFill>
                  <a:schemeClr val="accent2">
                    <a:lumMod val="60000"/>
                    <a:lumOff val="40000"/>
                  </a:schemeClr>
                </a:solidFill>
              </a:rPr>
              <a:t>المصطلحات:</a:t>
            </a:r>
            <a:endParaRPr lang="en-US" dirty="0">
              <a:solidFill>
                <a:schemeClr val="accent2">
                  <a:lumMod val="60000"/>
                  <a:lumOff val="40000"/>
                </a:schemeClr>
              </a:solidFill>
            </a:endParaRPr>
          </a:p>
          <a:p>
            <a:r>
              <a:rPr lang="ar-SA" b="1" dirty="0"/>
              <a:t>مثير محايد</a:t>
            </a:r>
            <a:r>
              <a:rPr lang="ar-SA" b="1" dirty="0">
                <a:solidFill>
                  <a:srgbClr val="00B0F0"/>
                </a:solidFill>
              </a:rPr>
              <a:t>(م م): </a:t>
            </a:r>
            <a:r>
              <a:rPr lang="ar-SA" b="1" dirty="0"/>
              <a:t>لا يستثير أي استجابة</a:t>
            </a:r>
            <a:endParaRPr lang="en-US" dirty="0"/>
          </a:p>
          <a:p>
            <a:r>
              <a:rPr lang="ar-SA" b="1" dirty="0"/>
              <a:t>مثير </a:t>
            </a:r>
            <a:r>
              <a:rPr lang="ar-SA" b="1" dirty="0" err="1"/>
              <a:t>طبيعي </a:t>
            </a:r>
            <a:r>
              <a:rPr lang="ar-SA" b="1" dirty="0"/>
              <a:t>(غير شرطي</a:t>
            </a:r>
            <a:r>
              <a:rPr lang="ar-SA" b="1" dirty="0" err="1"/>
              <a:t>)  </a:t>
            </a:r>
            <a:r>
              <a:rPr lang="ar-SA" b="1" dirty="0"/>
              <a:t>(</a:t>
            </a:r>
            <a:r>
              <a:rPr lang="ar-SA" b="1" dirty="0">
                <a:solidFill>
                  <a:srgbClr val="00B0F0"/>
                </a:solidFill>
              </a:rPr>
              <a:t>م ط</a:t>
            </a:r>
            <a:r>
              <a:rPr lang="ar-SA" b="1" dirty="0" err="1">
                <a:solidFill>
                  <a:srgbClr val="00B0F0"/>
                </a:solidFill>
              </a:rPr>
              <a:t>) </a:t>
            </a:r>
            <a:r>
              <a:rPr lang="ar-SA" b="1" dirty="0">
                <a:solidFill>
                  <a:srgbClr val="00B0F0"/>
                </a:solidFill>
              </a:rPr>
              <a:t>(م غ ش): </a:t>
            </a:r>
            <a:r>
              <a:rPr lang="ar-SA" b="1" dirty="0"/>
              <a:t>يعمل على إظهار الاستجابة الانعكاسية غير </a:t>
            </a:r>
            <a:r>
              <a:rPr lang="ar-SA" b="1" dirty="0" err="1"/>
              <a:t>المتعلمة.</a:t>
            </a:r>
            <a:r>
              <a:rPr lang="ar-SA" b="1" dirty="0">
                <a:solidFill>
                  <a:srgbClr val="00B0F0"/>
                </a:solidFill>
              </a:rPr>
              <a:t> يسمى أيضاً المثير </a:t>
            </a:r>
            <a:r>
              <a:rPr lang="ar-SA" b="1" dirty="0" err="1">
                <a:solidFill>
                  <a:srgbClr val="00B0F0"/>
                </a:solidFill>
              </a:rPr>
              <a:t>الاستجراري</a:t>
            </a:r>
            <a:r>
              <a:rPr lang="ar-SA" b="1" dirty="0">
                <a:solidFill>
                  <a:srgbClr val="00B0F0"/>
                </a:solidFill>
              </a:rPr>
              <a:t> لأنه </a:t>
            </a:r>
            <a:r>
              <a:rPr lang="ar-SA" b="1" dirty="0" err="1">
                <a:solidFill>
                  <a:srgbClr val="00B0F0"/>
                </a:solidFill>
              </a:rPr>
              <a:t>يستجر</a:t>
            </a:r>
            <a:r>
              <a:rPr lang="ar-SA" b="1" dirty="0">
                <a:solidFill>
                  <a:srgbClr val="00B0F0"/>
                </a:solidFill>
              </a:rPr>
              <a:t> الاستجابة الانعكاسية.</a:t>
            </a:r>
            <a:endParaRPr lang="en-US" dirty="0"/>
          </a:p>
          <a:p>
            <a:r>
              <a:rPr lang="ar-SA" b="1" dirty="0"/>
              <a:t>الاستجابة غير </a:t>
            </a:r>
            <a:r>
              <a:rPr lang="ar-SA" b="1" dirty="0" err="1"/>
              <a:t>الشرطية </a:t>
            </a:r>
            <a:r>
              <a:rPr lang="ar-SA" b="1" dirty="0">
                <a:solidFill>
                  <a:srgbClr val="00B0F0"/>
                </a:solidFill>
              </a:rPr>
              <a:t>(س ط</a:t>
            </a:r>
            <a:r>
              <a:rPr lang="ar-SA" b="1" dirty="0" err="1">
                <a:solidFill>
                  <a:srgbClr val="00B0F0"/>
                </a:solidFill>
              </a:rPr>
              <a:t>) </a:t>
            </a:r>
            <a:r>
              <a:rPr lang="ar-SA" b="1" dirty="0">
                <a:solidFill>
                  <a:srgbClr val="00B0F0"/>
                </a:solidFill>
              </a:rPr>
              <a:t>( س غ ش): </a:t>
            </a:r>
            <a:r>
              <a:rPr lang="ar-SA" b="1" dirty="0"/>
              <a:t>الاستجابة الانعكاسية غير المتعلمة.</a:t>
            </a:r>
            <a:endParaRPr lang="en-US" dirty="0"/>
          </a:p>
          <a:p>
            <a:r>
              <a:rPr lang="ar-SA" b="1" dirty="0"/>
              <a:t>مثير </a:t>
            </a:r>
            <a:r>
              <a:rPr lang="ar-SA" b="1" dirty="0" err="1"/>
              <a:t>شرطي </a:t>
            </a:r>
            <a:r>
              <a:rPr lang="ar-SA" b="1" dirty="0">
                <a:solidFill>
                  <a:srgbClr val="00B0F0"/>
                </a:solidFill>
              </a:rPr>
              <a:t>( م ش): </a:t>
            </a:r>
            <a:r>
              <a:rPr lang="ar-SA" b="1" dirty="0"/>
              <a:t>هو المثير المحايد بعدما سبق المثير الطبيعي عدة مرات وأصبح يستثير استجابات انعكاسية ولكن قوته أضعف.</a:t>
            </a:r>
            <a:endParaRPr lang="en-US" dirty="0"/>
          </a:p>
          <a:p>
            <a:r>
              <a:rPr lang="ar-SA" b="1" dirty="0"/>
              <a:t>الاستجابة الشرطية</a:t>
            </a:r>
            <a:r>
              <a:rPr lang="ar-SA" b="1" dirty="0">
                <a:solidFill>
                  <a:srgbClr val="00B0F0"/>
                </a:solidFill>
              </a:rPr>
              <a:t>(س ش): </a:t>
            </a:r>
            <a:r>
              <a:rPr lang="ar-SA" b="1" dirty="0"/>
              <a:t>الاستجابة المتعلمة التي تشبه الاستجابة الطبيعية.</a:t>
            </a:r>
            <a:endParaRPr lang="en-US" dirty="0"/>
          </a:p>
          <a:p>
            <a:endParaRPr lang="ar-SA"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A2AFBA8-4814-4E8B-8425-DFFB9714FB2F}"/>
              </a:ext>
            </a:extLst>
          </p:cNvPr>
          <p:cNvSpPr>
            <a:spLocks noGrp="1"/>
          </p:cNvSpPr>
          <p:nvPr>
            <p:ph type="title"/>
          </p:nvPr>
        </p:nvSpPr>
        <p:spPr/>
        <p:txBody>
          <a:bodyPr>
            <a:normAutofit fontScale="90000"/>
          </a:bodyPr>
          <a:lstStyle/>
          <a:p>
            <a:r>
              <a:rPr lang="ar-SA" b="1" dirty="0"/>
              <a:t> </a:t>
            </a:r>
            <a:br>
              <a:rPr lang="en-US" dirty="0"/>
            </a:br>
            <a:r>
              <a:rPr lang="ar-SA" b="1" dirty="0"/>
              <a:t>                                                                       </a:t>
            </a:r>
            <a:r>
              <a:rPr lang="ar-SA" sz="2700" b="1" dirty="0"/>
              <a:t>نشاط</a:t>
            </a:r>
            <a:br>
              <a:rPr lang="en-US" dirty="0"/>
            </a:br>
            <a:r>
              <a:rPr lang="ar-SA" sz="2700" b="1" dirty="0"/>
              <a:t>أ- فكري في </a:t>
            </a:r>
            <a:r>
              <a:rPr lang="ar-SA" sz="2700" b="1" dirty="0" err="1"/>
              <a:t>اشراطات</a:t>
            </a:r>
            <a:r>
              <a:rPr lang="ar-SA" sz="2700" b="1" dirty="0"/>
              <a:t> خاطئة من حولك ، وكيفية تعديلها ؟</a:t>
            </a:r>
            <a:br>
              <a:rPr lang="en-US" sz="2700" dirty="0"/>
            </a:br>
            <a:r>
              <a:rPr lang="ar-SA" sz="2700" b="1" dirty="0"/>
              <a:t>ب- فكري في اشراط مرغوب ، واذكري طريقة لتكوين هذا الاشراط المرغوب ؟</a:t>
            </a:r>
            <a:br>
              <a:rPr lang="en-US" sz="2700" dirty="0"/>
            </a:br>
            <a:r>
              <a:rPr lang="ar-SA" sz="2700" b="1" dirty="0"/>
              <a:t> </a:t>
            </a:r>
            <a:br>
              <a:rPr lang="en-US" sz="2700" dirty="0"/>
            </a:br>
            <a:endParaRPr lang="ar-SA" dirty="0"/>
          </a:p>
        </p:txBody>
      </p:sp>
      <p:graphicFrame>
        <p:nvGraphicFramePr>
          <p:cNvPr id="4" name="عنصر نائب للمحتوى 3">
            <a:extLst>
              <a:ext uri="{FF2B5EF4-FFF2-40B4-BE49-F238E27FC236}">
                <a16:creationId xmlns:a16="http://schemas.microsoft.com/office/drawing/2014/main" id="{6C3F53AB-8E15-4846-AF67-E5366EA13DF6}"/>
              </a:ext>
            </a:extLst>
          </p:cNvPr>
          <p:cNvGraphicFramePr>
            <a:graphicFrameLocks noGrp="1"/>
          </p:cNvGraphicFramePr>
          <p:nvPr>
            <p:ph idx="1"/>
            <p:extLst>
              <p:ext uri="{D42A27DB-BD31-4B8C-83A1-F6EECF244321}">
                <p14:modId xmlns:p14="http://schemas.microsoft.com/office/powerpoint/2010/main" val="3255629923"/>
              </p:ext>
            </p:extLst>
          </p:nvPr>
        </p:nvGraphicFramePr>
        <p:xfrm>
          <a:off x="457200" y="2492896"/>
          <a:ext cx="8229600" cy="3291840"/>
        </p:xfrm>
        <a:graphic>
          <a:graphicData uri="http://schemas.openxmlformats.org/drawingml/2006/table">
            <a:tbl>
              <a:tblPr rtl="1" firstRow="1" bandRow="1">
                <a:tableStyleId>{5C22544A-7EE6-4342-B048-85BDC9FD1C3A}</a:tableStyleId>
              </a:tblPr>
              <a:tblGrid>
                <a:gridCol w="4114800">
                  <a:extLst>
                    <a:ext uri="{9D8B030D-6E8A-4147-A177-3AD203B41FA5}">
                      <a16:colId xmlns:a16="http://schemas.microsoft.com/office/drawing/2014/main" val="852768526"/>
                    </a:ext>
                  </a:extLst>
                </a:gridCol>
                <a:gridCol w="4114800">
                  <a:extLst>
                    <a:ext uri="{9D8B030D-6E8A-4147-A177-3AD203B41FA5}">
                      <a16:colId xmlns:a16="http://schemas.microsoft.com/office/drawing/2014/main" val="896858372"/>
                    </a:ext>
                  </a:extLst>
                </a:gridCol>
              </a:tblGrid>
              <a:tr h="370840">
                <a:tc>
                  <a:txBody>
                    <a:bodyPr/>
                    <a:lstStyle/>
                    <a:p>
                      <a:pPr algn="r" rtl="1">
                        <a:spcAft>
                          <a:spcPts val="0"/>
                        </a:spcAft>
                      </a:pPr>
                      <a:r>
                        <a:rPr lang="ar-SA" sz="1800" b="1" dirty="0">
                          <a:solidFill>
                            <a:schemeClr val="tx1"/>
                          </a:solidFill>
                          <a:effectLst/>
                          <a:latin typeface="Times New Roman" panose="02020603050405020304" pitchFamily="18" charset="0"/>
                          <a:ea typeface="Times New Roman" panose="02020603050405020304" pitchFamily="18" charset="0"/>
                        </a:rPr>
                        <a:t>                           </a:t>
                      </a:r>
                      <a:r>
                        <a:rPr lang="ar-SA" sz="1800" b="1" dirty="0">
                          <a:solidFill>
                            <a:schemeClr val="tx1"/>
                          </a:solidFill>
                          <a:effectLst/>
                          <a:highlight>
                            <a:srgbClr val="FFFF00"/>
                          </a:highlight>
                          <a:latin typeface="Times New Roman" panose="02020603050405020304" pitchFamily="18" charset="0"/>
                          <a:ea typeface="Times New Roman" panose="02020603050405020304" pitchFamily="18" charset="0"/>
                        </a:rPr>
                        <a:t> الاشراط الخاطئ</a:t>
                      </a:r>
                      <a:endParaRPr lang="en-US" sz="1800" b="1" dirty="0">
                        <a:solidFill>
                          <a:schemeClr val="tx1"/>
                        </a:solidFill>
                        <a:effectLst/>
                        <a:latin typeface="Times New Roman" panose="02020603050405020304" pitchFamily="18" charset="0"/>
                        <a:ea typeface="Times New Roman" panose="02020603050405020304" pitchFamily="18" charset="0"/>
                      </a:endParaRPr>
                    </a:p>
                    <a:p>
                      <a:pPr algn="r" rtl="1">
                        <a:spcAft>
                          <a:spcPts val="0"/>
                        </a:spcAft>
                      </a:pPr>
                      <a:r>
                        <a:rPr lang="ar-SA" sz="1800" b="1" dirty="0">
                          <a:solidFill>
                            <a:schemeClr val="tx1"/>
                          </a:solidFill>
                          <a:effectLst/>
                          <a:highlight>
                            <a:srgbClr val="FFFF00"/>
                          </a:highlight>
                          <a:latin typeface="Times New Roman" panose="02020603050405020304" pitchFamily="18" charset="0"/>
                          <a:ea typeface="Times New Roman" panose="02020603050405020304" pitchFamily="18" charset="0"/>
                        </a:rPr>
                        <a:t> </a:t>
                      </a:r>
                    </a:p>
                    <a:p>
                      <a:pPr algn="r" rtl="1">
                        <a:spcAft>
                          <a:spcPts val="0"/>
                        </a:spcAft>
                      </a:pPr>
                      <a:endParaRPr lang="ar-SA" sz="1800" b="1" dirty="0">
                        <a:solidFill>
                          <a:schemeClr val="tx1"/>
                        </a:solidFill>
                        <a:effectLst/>
                        <a:highlight>
                          <a:srgbClr val="FFFF00"/>
                        </a:highlight>
                        <a:latin typeface="Times New Roman" panose="02020603050405020304" pitchFamily="18" charset="0"/>
                        <a:ea typeface="Times New Roman" panose="02020603050405020304" pitchFamily="18" charset="0"/>
                      </a:endParaRPr>
                    </a:p>
                    <a:p>
                      <a:pPr algn="r" rtl="1">
                        <a:spcAft>
                          <a:spcPts val="0"/>
                        </a:spcAft>
                      </a:pPr>
                      <a:endParaRPr lang="ar-SA" sz="1800" b="1" dirty="0">
                        <a:solidFill>
                          <a:schemeClr val="tx1"/>
                        </a:solidFill>
                        <a:effectLst/>
                        <a:highlight>
                          <a:srgbClr val="FFFF00"/>
                        </a:highlight>
                        <a:latin typeface="Times New Roman" panose="02020603050405020304" pitchFamily="18" charset="0"/>
                        <a:ea typeface="Times New Roman" panose="02020603050405020304" pitchFamily="18" charset="0"/>
                      </a:endParaRPr>
                    </a:p>
                    <a:p>
                      <a:pPr algn="r" rtl="1">
                        <a:spcAft>
                          <a:spcPts val="0"/>
                        </a:spcAft>
                      </a:pPr>
                      <a:endParaRPr lang="ar-SA" sz="1800" b="1" dirty="0">
                        <a:solidFill>
                          <a:schemeClr val="tx1"/>
                        </a:solidFill>
                        <a:effectLst/>
                        <a:highlight>
                          <a:srgbClr val="FFFF00"/>
                        </a:highlight>
                        <a:latin typeface="Times New Roman" panose="02020603050405020304" pitchFamily="18" charset="0"/>
                        <a:ea typeface="Times New Roman" panose="02020603050405020304" pitchFamily="18" charset="0"/>
                      </a:endParaRPr>
                    </a:p>
                    <a:p>
                      <a:pPr algn="r" rtl="1">
                        <a:spcAft>
                          <a:spcPts val="0"/>
                        </a:spcAft>
                      </a:pP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spcAft>
                          <a:spcPts val="0"/>
                        </a:spcAft>
                      </a:pPr>
                      <a:r>
                        <a:rPr lang="ar-SA" sz="1800" b="1" dirty="0">
                          <a:solidFill>
                            <a:schemeClr val="tx1"/>
                          </a:solidFill>
                          <a:effectLst/>
                          <a:latin typeface="Times New Roman" panose="02020603050405020304" pitchFamily="18" charset="0"/>
                          <a:ea typeface="Times New Roman" panose="02020603050405020304" pitchFamily="18" charset="0"/>
                        </a:rPr>
                        <a:t>                       </a:t>
                      </a:r>
                      <a:r>
                        <a:rPr lang="ar-SA" sz="1800" b="1" dirty="0">
                          <a:solidFill>
                            <a:schemeClr val="tx1"/>
                          </a:solidFill>
                          <a:effectLst/>
                          <a:highlight>
                            <a:srgbClr val="FFFF00"/>
                          </a:highlight>
                          <a:latin typeface="Times New Roman" panose="02020603050405020304" pitchFamily="18" charset="0"/>
                          <a:ea typeface="Times New Roman" panose="02020603050405020304" pitchFamily="18" charset="0"/>
                        </a:rPr>
                        <a:t> كيفية تعديله</a:t>
                      </a:r>
                      <a:endParaRPr lang="en-US" sz="1800" b="1" dirty="0">
                        <a:solidFill>
                          <a:schemeClr val="tx1"/>
                        </a:solidFill>
                        <a:effectLst/>
                        <a:latin typeface="Times New Roman" panose="02020603050405020304" pitchFamily="18" charset="0"/>
                        <a:ea typeface="Times New Roman" panose="02020603050405020304" pitchFamily="18" charset="0"/>
                      </a:endParaRPr>
                    </a:p>
                    <a:p>
                      <a:pPr algn="ctr" rtl="1">
                        <a:spcAft>
                          <a:spcPts val="0"/>
                        </a:spcAft>
                      </a:pPr>
                      <a:r>
                        <a:rPr lang="ar-SA" sz="1800" b="1" dirty="0">
                          <a:solidFill>
                            <a:schemeClr val="tx1"/>
                          </a:solidFill>
                          <a:effectLst/>
                          <a:highlight>
                            <a:srgbClr val="FFFF00"/>
                          </a:highlight>
                          <a:latin typeface="Times New Roman" panose="02020603050405020304" pitchFamily="18" charset="0"/>
                          <a:ea typeface="Times New Roman" panose="02020603050405020304" pitchFamily="18" charset="0"/>
                        </a:rPr>
                        <a:t> </a:t>
                      </a:r>
                      <a:endParaRPr lang="en-US" sz="1800" b="1" dirty="0">
                        <a:solidFill>
                          <a:schemeClr val="tx1"/>
                        </a:solidFill>
                        <a:effectLst/>
                        <a:latin typeface="Times New Roman" panose="02020603050405020304" pitchFamily="18" charset="0"/>
                        <a:ea typeface="Times New Roman" panose="02020603050405020304" pitchFamily="18" charset="0"/>
                      </a:endParaRPr>
                    </a:p>
                    <a:p>
                      <a:pPr algn="ctr" rtl="1">
                        <a:spcAft>
                          <a:spcPts val="0"/>
                        </a:spcAft>
                      </a:pPr>
                      <a:r>
                        <a:rPr lang="ar-SA" sz="1800" b="1" dirty="0">
                          <a:solidFill>
                            <a:schemeClr val="tx1"/>
                          </a:solidFill>
                          <a:effectLst/>
                          <a:highlight>
                            <a:srgbClr val="FFFF00"/>
                          </a:highlight>
                          <a:latin typeface="Times New Roman" panose="02020603050405020304" pitchFamily="18" charset="0"/>
                          <a:ea typeface="Times New Roman" panose="02020603050405020304" pitchFamily="18" charset="0"/>
                        </a:rPr>
                        <a:t> </a:t>
                      </a:r>
                      <a:endParaRPr lang="en-US" sz="1800" b="1" dirty="0">
                        <a:solidFill>
                          <a:schemeClr val="tx1"/>
                        </a:solidFill>
                        <a:effectLst/>
                        <a:latin typeface="Times New Roman" panose="02020603050405020304" pitchFamily="18" charset="0"/>
                        <a:ea typeface="Times New Roman" panose="02020603050405020304" pitchFamily="18" charset="0"/>
                      </a:endParaRPr>
                    </a:p>
                    <a:p>
                      <a:pPr algn="ctr" rtl="1">
                        <a:spcAft>
                          <a:spcPts val="0"/>
                        </a:spcAft>
                      </a:pPr>
                      <a:r>
                        <a:rPr lang="ar-SA" sz="1800" b="1" dirty="0">
                          <a:solidFill>
                            <a:schemeClr val="tx1"/>
                          </a:solidFill>
                          <a:effectLst/>
                          <a:highlight>
                            <a:srgbClr val="FFFF00"/>
                          </a:highlight>
                          <a:latin typeface="Times New Roman" panose="02020603050405020304" pitchFamily="18" charset="0"/>
                          <a:ea typeface="Times New Roman" panose="02020603050405020304" pitchFamily="18" charset="0"/>
                        </a:rPr>
                        <a:t> </a:t>
                      </a:r>
                      <a:endParaRPr lang="en-US" sz="1800" b="1" dirty="0">
                        <a:solidFill>
                          <a:schemeClr val="tx1"/>
                        </a:solidFill>
                        <a:effectLst/>
                        <a:latin typeface="Times New Roman" panose="02020603050405020304" pitchFamily="18" charset="0"/>
                        <a:ea typeface="Times New Roman" panose="02020603050405020304" pitchFamily="18" charset="0"/>
                      </a:endParaRPr>
                    </a:p>
                    <a:p>
                      <a:pPr algn="ctr" rtl="1">
                        <a:spcAft>
                          <a:spcPts val="0"/>
                        </a:spcAft>
                      </a:pPr>
                      <a:r>
                        <a:rPr lang="ar-SA" sz="1800" b="1" dirty="0">
                          <a:solidFill>
                            <a:schemeClr val="tx1"/>
                          </a:solidFill>
                          <a:effectLst/>
                          <a:highlight>
                            <a:srgbClr val="FFFF00"/>
                          </a:highlight>
                          <a:latin typeface="Times New Roman" panose="02020603050405020304" pitchFamily="18" charset="0"/>
                          <a:ea typeface="Times New Roman" panose="02020603050405020304" pitchFamily="18" charset="0"/>
                        </a:rPr>
                        <a:t> </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9301003"/>
                  </a:ext>
                </a:extLst>
              </a:tr>
              <a:tr h="370840">
                <a:tc>
                  <a:txBody>
                    <a:bodyPr/>
                    <a:lstStyle/>
                    <a:p>
                      <a:pPr algn="r" rtl="1">
                        <a:spcAft>
                          <a:spcPts val="0"/>
                        </a:spcAft>
                      </a:pPr>
                      <a:r>
                        <a:rPr lang="ar-SA" sz="1800" b="1" dirty="0">
                          <a:solidFill>
                            <a:schemeClr val="tx1"/>
                          </a:solidFill>
                          <a:effectLst/>
                          <a:latin typeface="Times New Roman" panose="02020603050405020304" pitchFamily="18" charset="0"/>
                          <a:ea typeface="Times New Roman" panose="02020603050405020304" pitchFamily="18" charset="0"/>
                        </a:rPr>
                        <a:t>                  </a:t>
                      </a:r>
                      <a:r>
                        <a:rPr lang="ar-SA" sz="1800" b="1" dirty="0">
                          <a:solidFill>
                            <a:schemeClr val="tx1"/>
                          </a:solidFill>
                          <a:effectLst/>
                          <a:highlight>
                            <a:srgbClr val="00FFFF"/>
                          </a:highlight>
                          <a:latin typeface="Times New Roman" panose="02020603050405020304" pitchFamily="18" charset="0"/>
                          <a:ea typeface="Times New Roman" panose="02020603050405020304" pitchFamily="18" charset="0"/>
                        </a:rPr>
                        <a:t> الاشراط المرغوب</a:t>
                      </a:r>
                      <a:endParaRPr lang="en-US" sz="1800" b="1" dirty="0">
                        <a:solidFill>
                          <a:schemeClr val="tx1"/>
                        </a:solidFill>
                        <a:effectLst/>
                        <a:latin typeface="Times New Roman" panose="02020603050405020304" pitchFamily="18" charset="0"/>
                        <a:ea typeface="Times New Roman" panose="02020603050405020304" pitchFamily="18" charset="0"/>
                      </a:endParaRPr>
                    </a:p>
                    <a:p>
                      <a:pPr algn="ctr" rtl="1">
                        <a:spcAft>
                          <a:spcPts val="0"/>
                        </a:spcAft>
                      </a:pPr>
                      <a:r>
                        <a:rPr lang="ar-SA" sz="1800" b="1" dirty="0">
                          <a:solidFill>
                            <a:schemeClr val="tx1"/>
                          </a:solidFill>
                          <a:effectLst/>
                          <a:highlight>
                            <a:srgbClr val="00FFFF"/>
                          </a:highlight>
                          <a:latin typeface="Times New Roman" panose="02020603050405020304" pitchFamily="18" charset="0"/>
                          <a:ea typeface="Times New Roman" panose="02020603050405020304" pitchFamily="18" charset="0"/>
                        </a:rPr>
                        <a:t> </a:t>
                      </a:r>
                      <a:endParaRPr lang="en-US" sz="1800" b="1" dirty="0">
                        <a:solidFill>
                          <a:schemeClr val="tx1"/>
                        </a:solidFill>
                        <a:effectLst/>
                        <a:latin typeface="Times New Roman" panose="02020603050405020304" pitchFamily="18" charset="0"/>
                        <a:ea typeface="Times New Roman" panose="02020603050405020304" pitchFamily="18" charset="0"/>
                      </a:endParaRPr>
                    </a:p>
                    <a:p>
                      <a:pPr algn="ctr" rtl="1">
                        <a:spcAft>
                          <a:spcPts val="0"/>
                        </a:spcAft>
                      </a:pPr>
                      <a:r>
                        <a:rPr lang="ar-SA" sz="1800" b="1" dirty="0">
                          <a:solidFill>
                            <a:schemeClr val="tx1"/>
                          </a:solidFill>
                          <a:effectLst/>
                          <a:highlight>
                            <a:srgbClr val="00FFFF"/>
                          </a:highlight>
                          <a:latin typeface="Times New Roman" panose="02020603050405020304" pitchFamily="18" charset="0"/>
                          <a:ea typeface="Times New Roman" panose="02020603050405020304" pitchFamily="18" charset="0"/>
                        </a:rPr>
                        <a:t> </a:t>
                      </a:r>
                      <a:endParaRPr lang="en-US" sz="1800" b="1" dirty="0">
                        <a:solidFill>
                          <a:schemeClr val="tx1"/>
                        </a:solidFill>
                        <a:effectLst/>
                        <a:latin typeface="Times New Roman" panose="02020603050405020304" pitchFamily="18" charset="0"/>
                        <a:ea typeface="Times New Roman" panose="02020603050405020304" pitchFamily="18" charset="0"/>
                      </a:endParaRPr>
                    </a:p>
                    <a:p>
                      <a:pPr algn="ctr" rtl="1">
                        <a:spcAft>
                          <a:spcPts val="0"/>
                        </a:spcAft>
                      </a:pPr>
                      <a:r>
                        <a:rPr lang="ar-SA" sz="1800" b="1" dirty="0">
                          <a:solidFill>
                            <a:schemeClr val="tx1"/>
                          </a:solidFill>
                          <a:effectLst/>
                          <a:highlight>
                            <a:srgbClr val="00FFFF"/>
                          </a:highlight>
                          <a:latin typeface="Times New Roman" panose="02020603050405020304" pitchFamily="18" charset="0"/>
                          <a:ea typeface="Times New Roman" panose="02020603050405020304" pitchFamily="18" charset="0"/>
                        </a:rPr>
                        <a:t>  </a:t>
                      </a:r>
                      <a:endParaRPr lang="en-US" sz="1800" b="1" dirty="0">
                        <a:solidFill>
                          <a:schemeClr val="tx1"/>
                        </a:solidFill>
                        <a:effectLst/>
                        <a:latin typeface="Times New Roman" panose="02020603050405020304" pitchFamily="18" charset="0"/>
                        <a:ea typeface="Times New Roman" panose="02020603050405020304" pitchFamily="18" charset="0"/>
                      </a:endParaRPr>
                    </a:p>
                    <a:p>
                      <a:pPr algn="ctr" rtl="1">
                        <a:spcAft>
                          <a:spcPts val="0"/>
                        </a:spcAft>
                      </a:pPr>
                      <a:r>
                        <a:rPr lang="ar-SA" sz="1800" b="1" dirty="0">
                          <a:solidFill>
                            <a:schemeClr val="tx1"/>
                          </a:solidFill>
                          <a:effectLst/>
                          <a:highlight>
                            <a:srgbClr val="00FFFF"/>
                          </a:highlight>
                          <a:latin typeface="Times New Roman" panose="02020603050405020304" pitchFamily="18" charset="0"/>
                          <a:ea typeface="Times New Roman" panose="02020603050405020304" pitchFamily="18" charset="0"/>
                        </a:rPr>
                        <a:t> </a:t>
                      </a:r>
                      <a:endParaRPr lang="en-US" sz="1800" b="1" dirty="0">
                        <a:solidFill>
                          <a:schemeClr val="tx1"/>
                        </a:solidFill>
                        <a:effectLst/>
                        <a:latin typeface="Times New Roman" panose="02020603050405020304" pitchFamily="18" charset="0"/>
                        <a:ea typeface="Times New Roman" panose="02020603050405020304" pitchFamily="18" charset="0"/>
                      </a:endParaRPr>
                    </a:p>
                    <a:p>
                      <a:pPr algn="ctr" rtl="1">
                        <a:spcAft>
                          <a:spcPts val="0"/>
                        </a:spcAft>
                      </a:pPr>
                      <a:r>
                        <a:rPr lang="ar-SA" sz="1800" b="1" dirty="0">
                          <a:solidFill>
                            <a:schemeClr val="tx1"/>
                          </a:solidFill>
                          <a:effectLst/>
                          <a:highlight>
                            <a:srgbClr val="00FFFF"/>
                          </a:highlight>
                          <a:latin typeface="Times New Roman" panose="02020603050405020304" pitchFamily="18" charset="0"/>
                          <a:ea typeface="Times New Roman" panose="02020603050405020304" pitchFamily="18" charset="0"/>
                        </a:rPr>
                        <a:t> </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spcAft>
                          <a:spcPts val="0"/>
                        </a:spcAft>
                      </a:pPr>
                      <a:r>
                        <a:rPr lang="ar-SA" sz="1800" b="1" dirty="0">
                          <a:solidFill>
                            <a:schemeClr val="tx1"/>
                          </a:solidFill>
                          <a:effectLst/>
                          <a:highlight>
                            <a:srgbClr val="00FFFF"/>
                          </a:highlight>
                          <a:latin typeface="Times New Roman" panose="02020603050405020304" pitchFamily="18" charset="0"/>
                          <a:ea typeface="Times New Roman" panose="02020603050405020304" pitchFamily="18" charset="0"/>
                        </a:rPr>
                        <a:t>كيفية تكوينه</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6342350"/>
                  </a:ext>
                </a:extLst>
              </a:tr>
            </a:tbl>
          </a:graphicData>
        </a:graphic>
      </p:graphicFrame>
    </p:spTree>
    <p:extLst>
      <p:ext uri="{BB962C8B-B14F-4D97-AF65-F5344CB8AC3E}">
        <p14:creationId xmlns:p14="http://schemas.microsoft.com/office/powerpoint/2010/main" val="2252044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1945055-3C26-4B98-89C0-047F75689DC3}"/>
              </a:ext>
            </a:extLst>
          </p:cNvPr>
          <p:cNvSpPr>
            <a:spLocks noGrp="1"/>
          </p:cNvSpPr>
          <p:nvPr>
            <p:ph type="title"/>
          </p:nvPr>
        </p:nvSpPr>
        <p:spPr>
          <a:xfrm>
            <a:off x="539552" y="1844824"/>
            <a:ext cx="8229600" cy="1143000"/>
          </a:xfrm>
        </p:spPr>
        <p:txBody>
          <a:bodyPr>
            <a:normAutofit fontScale="90000"/>
          </a:bodyPr>
          <a:lstStyle/>
          <a:p>
            <a:r>
              <a:rPr lang="ar-SA" sz="3100" dirty="0"/>
              <a:t>نشاط</a:t>
            </a:r>
            <a:br>
              <a:rPr lang="ar-SA" sz="3100" dirty="0"/>
            </a:br>
            <a:br>
              <a:rPr lang="ar-SA" dirty="0"/>
            </a:br>
            <a:r>
              <a:rPr lang="ar-SA" sz="2200" b="1" dirty="0"/>
              <a:t>مايا امرأة أجنبية كانت لأول مرة ترى العباية التي ترتديها المرأة والشماغ الذي يرتديه الرجل عندما زارت السعودية منذ 10 سنوات وعاشت هذه المدة الطويلة في السعودية وفقا للعوامل التي تقوي وتضعف الاشراط الكلاسيكي لماذا ارتبط لبس الثوب والشماغ والعقال بالرجل والعباية بالمرأة؟</a:t>
            </a:r>
            <a:br>
              <a:rPr lang="en-US" sz="2200" dirty="0"/>
            </a:br>
            <a:r>
              <a:rPr lang="ar-SA" sz="2200" dirty="0"/>
              <a:t> </a:t>
            </a:r>
            <a:br>
              <a:rPr lang="en-US" sz="2200" dirty="0"/>
            </a:br>
            <a:r>
              <a:rPr lang="ar-SA" dirty="0"/>
              <a:t> </a:t>
            </a:r>
            <a:br>
              <a:rPr lang="en-US" dirty="0"/>
            </a:br>
            <a:endParaRPr lang="ar-SA" dirty="0"/>
          </a:p>
        </p:txBody>
      </p:sp>
      <p:pic>
        <p:nvPicPr>
          <p:cNvPr id="4" name="صورة 3">
            <a:extLst>
              <a:ext uri="{FF2B5EF4-FFF2-40B4-BE49-F238E27FC236}">
                <a16:creationId xmlns:a16="http://schemas.microsoft.com/office/drawing/2014/main" id="{51D38E85-67E0-4620-94CB-FE1DAF3A9B6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6632"/>
            <a:ext cx="1089660" cy="1569720"/>
          </a:xfrm>
          <a:prstGeom prst="rect">
            <a:avLst/>
          </a:prstGeom>
          <a:noFill/>
          <a:ln>
            <a:noFill/>
          </a:ln>
        </p:spPr>
      </p:pic>
      <p:pic>
        <p:nvPicPr>
          <p:cNvPr id="5" name="صورة 4">
            <a:extLst>
              <a:ext uri="{FF2B5EF4-FFF2-40B4-BE49-F238E27FC236}">
                <a16:creationId xmlns:a16="http://schemas.microsoft.com/office/drawing/2014/main" id="{06EB1DAF-1ED0-4BEB-9F68-66A49F9261F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01747"/>
            <a:ext cx="794385" cy="1284605"/>
          </a:xfrm>
          <a:prstGeom prst="rect">
            <a:avLst/>
          </a:prstGeom>
          <a:noFill/>
          <a:ln>
            <a:noFill/>
          </a:ln>
        </p:spPr>
      </p:pic>
    </p:spTree>
    <p:extLst>
      <p:ext uri="{BB962C8B-B14F-4D97-AF65-F5344CB8AC3E}">
        <p14:creationId xmlns:p14="http://schemas.microsoft.com/office/powerpoint/2010/main" val="1350352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marL="342900" lvl="0" indent="-342900">
              <a:spcBef>
                <a:spcPct val="20000"/>
              </a:spcBef>
            </a:pPr>
            <a:r>
              <a:rPr lang="ar-SA" sz="3200" b="1" dirty="0">
                <a:solidFill>
                  <a:srgbClr val="C0504D">
                    <a:lumMod val="60000"/>
                    <a:lumOff val="40000"/>
                  </a:srgbClr>
                </a:solidFill>
                <a:ea typeface="+mn-ea"/>
                <a:cs typeface="Arial"/>
              </a:rPr>
              <a:t>يحدث </a:t>
            </a:r>
            <a:r>
              <a:rPr lang="ar-SA" sz="3200" b="1" dirty="0" err="1">
                <a:solidFill>
                  <a:srgbClr val="C0504D">
                    <a:lumMod val="60000"/>
                    <a:lumOff val="40000"/>
                  </a:srgbClr>
                </a:solidFill>
                <a:ea typeface="+mn-ea"/>
                <a:cs typeface="Arial"/>
              </a:rPr>
              <a:t>الاشراط</a:t>
            </a:r>
            <a:r>
              <a:rPr lang="ar-SA" sz="3200" b="1" dirty="0">
                <a:solidFill>
                  <a:srgbClr val="C0504D">
                    <a:lumMod val="60000"/>
                    <a:lumOff val="40000"/>
                  </a:srgbClr>
                </a:solidFill>
                <a:ea typeface="+mn-ea"/>
                <a:cs typeface="Arial"/>
              </a:rPr>
              <a:t> الكلاسيكي من خلال خطوتين:</a:t>
            </a:r>
            <a:br>
              <a:rPr lang="en-US" sz="3200" dirty="0">
                <a:solidFill>
                  <a:srgbClr val="C0504D">
                    <a:lumMod val="60000"/>
                    <a:lumOff val="40000"/>
                  </a:srgbClr>
                </a:solidFill>
                <a:ea typeface="+mn-ea"/>
                <a:cs typeface="+mn-cs"/>
              </a:rPr>
            </a:br>
            <a:endParaRPr lang="ar-SA" dirty="0"/>
          </a:p>
        </p:txBody>
      </p:sp>
      <p:sp>
        <p:nvSpPr>
          <p:cNvPr id="3" name="عنصر نائب للمحتوى 2"/>
          <p:cNvSpPr>
            <a:spLocks noGrp="1"/>
          </p:cNvSpPr>
          <p:nvPr>
            <p:ph idx="1"/>
          </p:nvPr>
        </p:nvSpPr>
        <p:spPr/>
        <p:txBody>
          <a:bodyPr>
            <a:normAutofit lnSpcReduction="10000"/>
          </a:bodyPr>
          <a:lstStyle/>
          <a:p>
            <a:r>
              <a:rPr lang="ar-SA" b="1" dirty="0">
                <a:latin typeface="Times New Roman"/>
                <a:ea typeface="Times New Roman"/>
                <a:cs typeface="Simplified Arabic"/>
              </a:rPr>
              <a:t> </a:t>
            </a:r>
            <a:endParaRPr lang="en-US" sz="2800" dirty="0">
              <a:latin typeface="Times New Roman"/>
              <a:ea typeface="Times New Roman"/>
            </a:endParaRPr>
          </a:p>
          <a:p>
            <a:r>
              <a:rPr lang="ar-SA" b="1" dirty="0">
                <a:latin typeface="Times New Roman"/>
                <a:ea typeface="Times New Roman"/>
                <a:cs typeface="Simplified Arabic"/>
              </a:rPr>
              <a:t>جرس(م محايد)     الطعام(م طبيعي   سيلان اللعاب(س ط</a:t>
            </a:r>
            <a:r>
              <a:rPr lang="ar-SA" b="1" dirty="0" err="1">
                <a:latin typeface="Times New Roman"/>
                <a:ea typeface="Times New Roman"/>
                <a:cs typeface="Simplified Arabic"/>
              </a:rPr>
              <a:t>)</a:t>
            </a:r>
            <a:endParaRPr lang="ar-SA" b="1" dirty="0">
              <a:latin typeface="Times New Roman"/>
              <a:ea typeface="Times New Roman"/>
              <a:cs typeface="Simplified Arabic"/>
            </a:endParaRPr>
          </a:p>
          <a:p>
            <a:endParaRPr lang="ar-SA" sz="2800" b="1" dirty="0">
              <a:latin typeface="Times New Roman"/>
              <a:ea typeface="Times New Roman"/>
              <a:cs typeface="Simplified Arabic"/>
            </a:endParaRPr>
          </a:p>
          <a:p>
            <a:endParaRPr lang="en-US" sz="2800" dirty="0">
              <a:latin typeface="Times New Roman"/>
              <a:ea typeface="Times New Roman"/>
            </a:endParaRPr>
          </a:p>
          <a:p>
            <a:r>
              <a:rPr lang="ar-SA" b="1" dirty="0">
                <a:latin typeface="Times New Roman"/>
                <a:ea typeface="Times New Roman"/>
                <a:cs typeface="Simplified Arabic"/>
              </a:rPr>
              <a:t>جرس(م شرطي)    سيلان لعاب(س ش)       طعام(معزز</a:t>
            </a:r>
            <a:r>
              <a:rPr lang="ar-SA" b="1" dirty="0" err="1">
                <a:latin typeface="Times New Roman"/>
                <a:ea typeface="Times New Roman"/>
                <a:cs typeface="Simplified Arabic"/>
              </a:rPr>
              <a:t>)</a:t>
            </a:r>
            <a:endParaRPr lang="en-US" sz="2800" dirty="0">
              <a:latin typeface="Times New Roman"/>
              <a:ea typeface="Times New Roman"/>
            </a:endParaRPr>
          </a:p>
          <a:p>
            <a:r>
              <a:rPr lang="ar-SA" b="1" dirty="0">
                <a:latin typeface="Times New Roman"/>
                <a:ea typeface="Times New Roman"/>
                <a:cs typeface="Simplified Arabic"/>
              </a:rPr>
              <a:t> </a:t>
            </a:r>
            <a:endParaRPr lang="en-US" sz="2800" dirty="0">
              <a:latin typeface="Times New Roman"/>
              <a:ea typeface="Times New Roman"/>
            </a:endParaRPr>
          </a:p>
          <a:p>
            <a:r>
              <a:rPr lang="ar-SA" b="1" dirty="0">
                <a:latin typeface="Times New Roman"/>
                <a:ea typeface="Times New Roman"/>
                <a:cs typeface="Simplified Arabic"/>
              </a:rPr>
              <a:t>المثيرات تأتي عبر الحواس الخمس</a:t>
            </a:r>
            <a:endParaRPr lang="en-US" sz="2800" dirty="0">
              <a:latin typeface="Times New Roman"/>
              <a:ea typeface="Times New Roman"/>
            </a:endParaRPr>
          </a:p>
          <a:p>
            <a:r>
              <a:rPr lang="ar-SA" b="1" dirty="0">
                <a:latin typeface="Times New Roman"/>
                <a:ea typeface="Times New Roman"/>
                <a:cs typeface="Simplified Arabic"/>
              </a:rPr>
              <a:t>المعزز: هو المثير الطبيعي في الخطوة الثانية.</a:t>
            </a:r>
          </a:p>
          <a:p>
            <a:endParaRPr lang="ar-SA" sz="2800" b="1" dirty="0">
              <a:latin typeface="Times New Roman"/>
              <a:ea typeface="Times New Roman"/>
              <a:cs typeface="Simplified Arabic"/>
            </a:endParaRPr>
          </a:p>
          <a:p>
            <a:endParaRPr lang="ar-SA" sz="2800" b="1" dirty="0">
              <a:latin typeface="Times New Roman"/>
              <a:ea typeface="Times New Roman"/>
              <a:cs typeface="Simplified Arabic"/>
            </a:endParaRPr>
          </a:p>
          <a:p>
            <a:endParaRPr lang="ar-SA" sz="2800" b="1" dirty="0">
              <a:latin typeface="Times New Roman"/>
              <a:ea typeface="Times New Roman"/>
              <a:cs typeface="Simplified Arabic"/>
            </a:endParaRPr>
          </a:p>
          <a:p>
            <a:endParaRPr lang="ar-SA" sz="2800" b="1" dirty="0">
              <a:latin typeface="Times New Roman"/>
              <a:ea typeface="Times New Roman"/>
              <a:cs typeface="Simplified Arabic"/>
            </a:endParaRPr>
          </a:p>
          <a:p>
            <a:endParaRPr lang="ar-SA" sz="2800" b="1" dirty="0">
              <a:latin typeface="Times New Roman"/>
              <a:ea typeface="Times New Roman"/>
              <a:cs typeface="Simplified Arabic"/>
            </a:endParaRPr>
          </a:p>
          <a:p>
            <a:endParaRPr lang="ar-SA" sz="2800" b="1" dirty="0">
              <a:latin typeface="Times New Roman"/>
              <a:ea typeface="Times New Roman"/>
              <a:cs typeface="Simplified Arabic"/>
            </a:endParaRPr>
          </a:p>
          <a:p>
            <a:endParaRPr lang="ar-SA" sz="2800" b="1" dirty="0">
              <a:latin typeface="Times New Roman"/>
              <a:ea typeface="Times New Roman"/>
              <a:cs typeface="Simplified Arabic"/>
            </a:endParaRPr>
          </a:p>
          <a:p>
            <a:endParaRPr lang="en-US" sz="2800" dirty="0">
              <a:latin typeface="Times New Roman"/>
              <a:ea typeface="Times New Roman"/>
            </a:endParaRPr>
          </a:p>
          <a:p>
            <a:endParaRPr lang="ar-SA" dirty="0"/>
          </a:p>
        </p:txBody>
      </p:sp>
      <p:cxnSp>
        <p:nvCxnSpPr>
          <p:cNvPr id="5" name="رابط كسهم مستقيم 4"/>
          <p:cNvCxnSpPr/>
          <p:nvPr/>
        </p:nvCxnSpPr>
        <p:spPr>
          <a:xfrm flipH="1">
            <a:off x="5868144" y="2420888"/>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flipH="1">
            <a:off x="3275856" y="2492896"/>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flipH="1">
            <a:off x="5796136" y="3861048"/>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flipH="1">
            <a:off x="2483768" y="3933056"/>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 </a:t>
            </a:r>
            <a:br>
              <a:rPr lang="en-US" dirty="0"/>
            </a:br>
            <a:r>
              <a:rPr lang="ar-SA" b="1" dirty="0"/>
              <a:t> </a:t>
            </a:r>
            <a:br>
              <a:rPr lang="en-US" dirty="0"/>
            </a:br>
            <a:r>
              <a:rPr lang="ar-SA" b="1" dirty="0"/>
              <a:t> </a:t>
            </a:r>
            <a:br>
              <a:rPr lang="en-US" dirty="0"/>
            </a:br>
            <a:r>
              <a:rPr lang="ar-SA" b="1" dirty="0"/>
              <a:t>ارتباط  تشعبي لعبة لشرح نظرية الارتباط الشرطي:</a:t>
            </a:r>
            <a:br>
              <a:rPr lang="en-US" dirty="0"/>
            </a:br>
            <a:r>
              <a:rPr lang="en-US" b="1" u="sng" dirty="0">
                <a:hlinkClick r:id="rId2"/>
              </a:rPr>
              <a:t>http://nobelprize.org/educational_games/medicine/pavlov/pavlov.html</a:t>
            </a:r>
            <a:br>
              <a:rPr lang="en-US" dirty="0"/>
            </a:br>
            <a:endParaRPr lang="ar-SA" dirty="0"/>
          </a:p>
        </p:txBody>
      </p:sp>
      <p:pic>
        <p:nvPicPr>
          <p:cNvPr id="4" name="عنصر نائب للمحتوى 3"/>
          <p:cNvPicPr>
            <a:picLocks noGrp="1"/>
          </p:cNvPicPr>
          <p:nvPr>
            <p:ph idx="1"/>
          </p:nvPr>
        </p:nvPicPr>
        <p:blipFill>
          <a:blip r:embed="rId3" cstate="print"/>
          <a:srcRect/>
          <a:stretch>
            <a:fillRect/>
          </a:stretch>
        </p:blipFill>
        <p:spPr bwMode="auto">
          <a:xfrm>
            <a:off x="3059832" y="2852936"/>
            <a:ext cx="2808307" cy="1584176"/>
          </a:xfrm>
          <a:prstGeom prst="rect">
            <a:avLst/>
          </a:prstGeom>
          <a:noFill/>
        </p:spPr>
      </p:pic>
      <p:pic>
        <p:nvPicPr>
          <p:cNvPr id="5" name="صورة 4"/>
          <p:cNvPicPr/>
          <p:nvPr/>
        </p:nvPicPr>
        <p:blipFill>
          <a:blip r:embed="rId4" cstate="print"/>
          <a:srcRect/>
          <a:stretch>
            <a:fillRect/>
          </a:stretch>
        </p:blipFill>
        <p:spPr bwMode="auto">
          <a:xfrm>
            <a:off x="6156176" y="2924944"/>
            <a:ext cx="2497830" cy="1440160"/>
          </a:xfrm>
          <a:prstGeom prst="rect">
            <a:avLst/>
          </a:prstGeom>
          <a:noFill/>
        </p:spPr>
      </p:pic>
      <p:pic>
        <p:nvPicPr>
          <p:cNvPr id="6" name="صورة 5"/>
          <p:cNvPicPr/>
          <p:nvPr/>
        </p:nvPicPr>
        <p:blipFill>
          <a:blip r:embed="rId5" cstate="print"/>
          <a:srcRect/>
          <a:stretch>
            <a:fillRect/>
          </a:stretch>
        </p:blipFill>
        <p:spPr bwMode="auto">
          <a:xfrm>
            <a:off x="323528" y="2780928"/>
            <a:ext cx="2188078" cy="194421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br>
              <a:rPr lang="en-US" dirty="0">
                <a:solidFill>
                  <a:schemeClr val="accent2">
                    <a:lumMod val="60000"/>
                    <a:lumOff val="40000"/>
                  </a:schemeClr>
                </a:solidFill>
              </a:rPr>
            </a:br>
            <a:r>
              <a:rPr lang="ar-SA" b="1" dirty="0">
                <a:solidFill>
                  <a:schemeClr val="accent2">
                    <a:lumMod val="60000"/>
                    <a:lumOff val="40000"/>
                  </a:schemeClr>
                </a:solidFill>
              </a:rPr>
              <a:t>العلاقة الزمنية بين المثير المحايد والمثير الطبيعي:</a:t>
            </a:r>
            <a:br>
              <a:rPr lang="en-US" dirty="0">
                <a:solidFill>
                  <a:schemeClr val="accent2">
                    <a:lumMod val="60000"/>
                    <a:lumOff val="40000"/>
                  </a:schemeClr>
                </a:solidFill>
              </a:rPr>
            </a:br>
            <a:endParaRPr lang="ar-SA" dirty="0"/>
          </a:p>
        </p:txBody>
      </p:sp>
      <p:sp>
        <p:nvSpPr>
          <p:cNvPr id="3" name="عنصر نائب للمحتوى 2"/>
          <p:cNvSpPr>
            <a:spLocks noGrp="1"/>
          </p:cNvSpPr>
          <p:nvPr>
            <p:ph idx="1"/>
          </p:nvPr>
        </p:nvSpPr>
        <p:spPr/>
        <p:txBody>
          <a:bodyPr>
            <a:normAutofit lnSpcReduction="10000"/>
          </a:bodyPr>
          <a:lstStyle/>
          <a:p>
            <a:pPr>
              <a:buNone/>
            </a:pPr>
            <a:r>
              <a:rPr lang="ar-SA" b="1" dirty="0"/>
              <a:t>1- تتابع: يأتي المثير المحايد وبعد فترة من الزمن يأتي الطبيعي في تجارب </a:t>
            </a:r>
            <a:r>
              <a:rPr lang="ar-SA" b="1" dirty="0" err="1"/>
              <a:t>بافلوف</a:t>
            </a:r>
            <a:r>
              <a:rPr lang="ar-SA" b="1" dirty="0"/>
              <a:t> كانت الفترة الزمنية من 10-50 ثانية ووجد من خلال التجارب أن أفضل فترة زمنية هي 30 ثانية كما وجد أن </a:t>
            </a:r>
            <a:r>
              <a:rPr lang="ar-SA" b="1" dirty="0" err="1"/>
              <a:t>الاشراط</a:t>
            </a:r>
            <a:r>
              <a:rPr lang="ar-SA" b="1" dirty="0"/>
              <a:t> يتكون بعد خمس تكرارات.</a:t>
            </a:r>
            <a:endParaRPr lang="en-US" dirty="0"/>
          </a:p>
          <a:p>
            <a:pPr lvl="0">
              <a:buNone/>
            </a:pPr>
            <a:r>
              <a:rPr lang="ar-SA" b="1" dirty="0"/>
              <a:t>2- </a:t>
            </a:r>
            <a:r>
              <a:rPr lang="ar-SA" b="1" dirty="0" err="1"/>
              <a:t>التداخل </a:t>
            </a:r>
            <a:r>
              <a:rPr lang="ar-SA" b="1" dirty="0"/>
              <a:t>: في نهاية المثير المحايد يدخل الطبيعي.</a:t>
            </a:r>
            <a:endParaRPr lang="en-US" dirty="0"/>
          </a:p>
          <a:p>
            <a:pPr lvl="0">
              <a:buNone/>
            </a:pPr>
            <a:r>
              <a:rPr lang="ar-SA" b="1" dirty="0"/>
              <a:t>3- لتزامن: يحدثان معاً </a:t>
            </a:r>
            <a:endParaRPr lang="en-US" dirty="0"/>
          </a:p>
          <a:p>
            <a:pPr lvl="0"/>
            <a:r>
              <a:rPr lang="ar-SA" b="1" dirty="0"/>
              <a:t>4- الخلفي يأتي المثير المحايد بعد الطبيعي التعلم ضعيف ولا </a:t>
            </a:r>
            <a:r>
              <a:rPr lang="ar-SA" b="1" dirty="0" err="1"/>
              <a:t>يذكر.</a:t>
            </a:r>
            <a:r>
              <a:rPr lang="ar-SA" b="1" dirty="0"/>
              <a:t>  في الثلاث نقاط السابقة يحدث تعلم ولكن أفضلها التتابع.</a:t>
            </a:r>
            <a:endParaRPr lang="en-US" dirty="0"/>
          </a:p>
          <a:p>
            <a:endParaRPr lang="ar-S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تطابق لا ترابط في العلاقة الزمنية</a:t>
            </a:r>
          </a:p>
        </p:txBody>
      </p:sp>
      <p:sp>
        <p:nvSpPr>
          <p:cNvPr id="3" name="عنصر نائب للمحتوى 2"/>
          <p:cNvSpPr>
            <a:spLocks noGrp="1"/>
          </p:cNvSpPr>
          <p:nvPr>
            <p:ph idx="1"/>
          </p:nvPr>
        </p:nvSpPr>
        <p:spPr/>
        <p:txBody>
          <a:bodyPr/>
          <a:lstStyle/>
          <a:p>
            <a:r>
              <a:rPr lang="ar-SA" b="1" dirty="0"/>
              <a:t>ذكرت </a:t>
            </a:r>
            <a:r>
              <a:rPr lang="ar-SA" b="1" dirty="0" err="1"/>
              <a:t>ريسكولا</a:t>
            </a:r>
            <a:r>
              <a:rPr lang="ar-SA" b="1" dirty="0"/>
              <a:t> أن العملية عملية تطابق </a:t>
            </a:r>
            <a:r>
              <a:rPr lang="ar-SA" b="1" dirty="0" err="1"/>
              <a:t>لاترابط</a:t>
            </a:r>
            <a:r>
              <a:rPr lang="ar-SA" b="1" dirty="0"/>
              <a:t> بين المثير الشرطي والطبيعي وهنا ركز على السياق والتطابق يعني علاقة دائمة فالعملية عملية تنبؤية وقيمة المثير الشرطي تتركز في القدرة على التنبؤ بالمثير </a:t>
            </a:r>
            <a:r>
              <a:rPr lang="ar-SA" b="1" dirty="0" err="1"/>
              <a:t>الطبيعي.</a:t>
            </a:r>
            <a:r>
              <a:rPr lang="ar-SA" b="1" dirty="0"/>
              <a:t> (المسألة ليست اقتران فقط بل القدرة على التنبؤ</a:t>
            </a:r>
            <a:r>
              <a:rPr lang="ar-SA" b="1" dirty="0" err="1"/>
              <a:t>)</a:t>
            </a:r>
            <a:endParaRPr lang="en-US" dirty="0"/>
          </a:p>
          <a:p>
            <a:r>
              <a:rPr lang="ar-SA" b="1" dirty="0" err="1"/>
              <a:t>ترابط .....</a:t>
            </a:r>
            <a:r>
              <a:rPr lang="ar-SA" b="1" dirty="0"/>
              <a:t> أحياناً تحدث صعقة بدون نغمة</a:t>
            </a:r>
            <a:endParaRPr lang="en-US" dirty="0"/>
          </a:p>
          <a:p>
            <a:r>
              <a:rPr lang="ar-SA" b="1" dirty="0" err="1"/>
              <a:t>تطابق ....</a:t>
            </a:r>
            <a:r>
              <a:rPr lang="ar-SA" b="1" dirty="0"/>
              <a:t>  </a:t>
            </a:r>
            <a:r>
              <a:rPr lang="ar-SA" b="1" dirty="0" err="1"/>
              <a:t>لاتوجد</a:t>
            </a:r>
            <a:r>
              <a:rPr lang="ar-SA" b="1" dirty="0"/>
              <a:t> صعقة إلا بنغمة</a:t>
            </a:r>
            <a:endParaRPr lang="en-US" dirty="0"/>
          </a:p>
          <a:p>
            <a:endParaRPr lang="ar-S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solidFill>
                  <a:schemeClr val="accent2">
                    <a:lumMod val="60000"/>
                    <a:lumOff val="40000"/>
                  </a:schemeClr>
                </a:solidFill>
              </a:rPr>
              <a:t>تقع تجارب </a:t>
            </a:r>
            <a:r>
              <a:rPr lang="ar-SA" b="1" dirty="0" err="1">
                <a:solidFill>
                  <a:schemeClr val="accent2">
                    <a:lumMod val="60000"/>
                    <a:lumOff val="40000"/>
                  </a:schemeClr>
                </a:solidFill>
              </a:rPr>
              <a:t>بافلوف</a:t>
            </a:r>
            <a:r>
              <a:rPr lang="ar-SA" b="1" dirty="0">
                <a:solidFill>
                  <a:schemeClr val="accent2">
                    <a:lumMod val="60000"/>
                    <a:lumOff val="40000"/>
                  </a:schemeClr>
                </a:solidFill>
              </a:rPr>
              <a:t> في فئتين هما </a:t>
            </a:r>
            <a:r>
              <a:rPr lang="en-US" b="1" dirty="0">
                <a:solidFill>
                  <a:schemeClr val="accent2">
                    <a:lumMod val="60000"/>
                    <a:lumOff val="40000"/>
                  </a:schemeClr>
                </a:solidFill>
              </a:rPr>
              <a:t>  </a:t>
            </a:r>
            <a:br>
              <a:rPr lang="en-US" b="1" dirty="0"/>
            </a:br>
            <a:endParaRPr lang="ar-SA" dirty="0"/>
          </a:p>
        </p:txBody>
      </p:sp>
      <p:sp>
        <p:nvSpPr>
          <p:cNvPr id="3" name="عنصر نائب للمحتوى 2"/>
          <p:cNvSpPr>
            <a:spLocks noGrp="1"/>
          </p:cNvSpPr>
          <p:nvPr>
            <p:ph idx="1"/>
          </p:nvPr>
        </p:nvSpPr>
        <p:spPr/>
        <p:txBody>
          <a:bodyPr>
            <a:normAutofit fontScale="85000" lnSpcReduction="10000"/>
          </a:bodyPr>
          <a:lstStyle/>
          <a:p>
            <a:r>
              <a:rPr lang="ar-SA" dirty="0">
                <a:solidFill>
                  <a:srgbClr val="00B0F0"/>
                </a:solidFill>
              </a:rPr>
              <a:t>كان </a:t>
            </a:r>
            <a:r>
              <a:rPr lang="ar-SA" dirty="0" err="1">
                <a:solidFill>
                  <a:srgbClr val="00B0F0"/>
                </a:solidFill>
              </a:rPr>
              <a:t>لبافلوف</a:t>
            </a:r>
            <a:r>
              <a:rPr lang="ar-SA" dirty="0">
                <a:solidFill>
                  <a:srgbClr val="00B0F0"/>
                </a:solidFill>
              </a:rPr>
              <a:t> الفضل في ظهور علم النفس الفسيولوجي.</a:t>
            </a:r>
          </a:p>
          <a:p>
            <a:r>
              <a:rPr lang="ar-SA" dirty="0">
                <a:solidFill>
                  <a:srgbClr val="00B0F0"/>
                </a:solidFill>
              </a:rPr>
              <a:t>عمد في </a:t>
            </a:r>
            <a:r>
              <a:rPr lang="ar-SA" dirty="0" err="1">
                <a:solidFill>
                  <a:srgbClr val="00B0F0"/>
                </a:solidFill>
              </a:rPr>
              <a:t>تفسيرة</a:t>
            </a:r>
            <a:r>
              <a:rPr lang="ar-SA" dirty="0">
                <a:solidFill>
                  <a:srgbClr val="00B0F0"/>
                </a:solidFill>
              </a:rPr>
              <a:t> على التعلم بدلالات فسيولوجية من خلال </a:t>
            </a:r>
            <a:r>
              <a:rPr lang="ar-SA" dirty="0" err="1">
                <a:solidFill>
                  <a:srgbClr val="00B0F0"/>
                </a:solidFill>
              </a:rPr>
              <a:t>مايحدثة</a:t>
            </a:r>
            <a:r>
              <a:rPr lang="ar-SA" dirty="0">
                <a:solidFill>
                  <a:srgbClr val="00B0F0"/>
                </a:solidFill>
              </a:rPr>
              <a:t> التعلم من تغير معرفي سلوكي ولم يعتمد في تفسيره على التغير الفسيولوجي الحاصل في قشرة المخ بل اعتمد على الدلالات المعرفية السلوكية </a:t>
            </a:r>
            <a:r>
              <a:rPr lang="ar-SA" dirty="0" err="1">
                <a:solidFill>
                  <a:srgbClr val="00B0F0"/>
                </a:solidFill>
              </a:rPr>
              <a:t>وهي:</a:t>
            </a:r>
            <a:endParaRPr lang="ar-SA" dirty="0">
              <a:solidFill>
                <a:srgbClr val="00B0F0"/>
              </a:solidFill>
            </a:endParaRPr>
          </a:p>
          <a:p>
            <a:r>
              <a:rPr lang="ar-SA" dirty="0">
                <a:solidFill>
                  <a:srgbClr val="00B0F0"/>
                </a:solidFill>
              </a:rPr>
              <a:t>1- </a:t>
            </a:r>
            <a:r>
              <a:rPr lang="ar-SA" dirty="0" err="1">
                <a:solidFill>
                  <a:srgbClr val="00B0F0"/>
                </a:solidFill>
              </a:rPr>
              <a:t>الإثارة </a:t>
            </a:r>
            <a:r>
              <a:rPr lang="ar-SA" dirty="0">
                <a:solidFill>
                  <a:srgbClr val="00B0F0"/>
                </a:solidFill>
              </a:rPr>
              <a:t>: وتستخدم عند الرغبة في إضافة سلوك، ويصنف </a:t>
            </a:r>
            <a:r>
              <a:rPr lang="ar-SA" dirty="0" err="1">
                <a:solidFill>
                  <a:srgbClr val="00B0F0"/>
                </a:solidFill>
              </a:rPr>
              <a:t>الاشراط</a:t>
            </a:r>
            <a:r>
              <a:rPr lang="ar-SA" dirty="0">
                <a:solidFill>
                  <a:srgbClr val="00B0F0"/>
                </a:solidFill>
              </a:rPr>
              <a:t> هنا ضمن</a:t>
            </a:r>
            <a:r>
              <a:rPr lang="ar-SA" b="1" dirty="0">
                <a:solidFill>
                  <a:srgbClr val="00B0F0"/>
                </a:solidFill>
              </a:rPr>
              <a:t> فئة </a:t>
            </a:r>
            <a:r>
              <a:rPr lang="ar-SA" b="1" dirty="0" err="1">
                <a:solidFill>
                  <a:srgbClr val="00B0F0"/>
                </a:solidFill>
              </a:rPr>
              <a:t>اشراط</a:t>
            </a:r>
            <a:r>
              <a:rPr lang="ar-SA" b="1" dirty="0">
                <a:solidFill>
                  <a:srgbClr val="00B0F0"/>
                </a:solidFill>
              </a:rPr>
              <a:t> الشهية</a:t>
            </a:r>
            <a:r>
              <a:rPr lang="en-US" b="1" dirty="0">
                <a:solidFill>
                  <a:srgbClr val="00B0F0"/>
                </a:solidFill>
              </a:rPr>
              <a:t>  </a:t>
            </a:r>
            <a:r>
              <a:rPr lang="ar-SA" b="1" dirty="0">
                <a:solidFill>
                  <a:srgbClr val="00B0F0"/>
                </a:solidFill>
              </a:rPr>
              <a:t>مثال</a:t>
            </a:r>
            <a:r>
              <a:rPr lang="en-US" b="1" dirty="0">
                <a:solidFill>
                  <a:srgbClr val="00B0F0"/>
                </a:solidFill>
              </a:rPr>
              <a:t>:  </a:t>
            </a:r>
            <a:r>
              <a:rPr lang="ar-SA" b="1" dirty="0">
                <a:solidFill>
                  <a:srgbClr val="00B0F0"/>
                </a:solidFill>
              </a:rPr>
              <a:t>(صوت الجرس والطعام</a:t>
            </a:r>
            <a:r>
              <a:rPr lang="ar-SA" b="1" dirty="0" err="1">
                <a:solidFill>
                  <a:srgbClr val="00B0F0"/>
                </a:solidFill>
              </a:rPr>
              <a:t>) .</a:t>
            </a:r>
            <a:endParaRPr lang="ar-SA" b="1" dirty="0">
              <a:solidFill>
                <a:srgbClr val="00B0F0"/>
              </a:solidFill>
            </a:endParaRPr>
          </a:p>
          <a:p>
            <a:pPr>
              <a:buNone/>
            </a:pPr>
            <a:endParaRPr lang="ar-SA" dirty="0">
              <a:solidFill>
                <a:srgbClr val="00B0F0"/>
              </a:solidFill>
            </a:endParaRPr>
          </a:p>
          <a:p>
            <a:r>
              <a:rPr lang="ar-SA" dirty="0">
                <a:solidFill>
                  <a:srgbClr val="00B0F0"/>
                </a:solidFill>
              </a:rPr>
              <a:t>2- الكبح: وتستخدم عند الرغبة في حذف سلوك، ويصنف </a:t>
            </a:r>
            <a:r>
              <a:rPr lang="ar-SA" dirty="0" err="1">
                <a:solidFill>
                  <a:srgbClr val="00B0F0"/>
                </a:solidFill>
              </a:rPr>
              <a:t>الاشراط</a:t>
            </a:r>
            <a:r>
              <a:rPr lang="ar-SA" dirty="0">
                <a:solidFill>
                  <a:srgbClr val="00B0F0"/>
                </a:solidFill>
              </a:rPr>
              <a:t> هنا ضمن </a:t>
            </a:r>
            <a:r>
              <a:rPr lang="ar-SA" b="1" dirty="0">
                <a:solidFill>
                  <a:srgbClr val="00B0F0"/>
                </a:solidFill>
              </a:rPr>
              <a:t>فئة </a:t>
            </a:r>
            <a:r>
              <a:rPr lang="ar-SA" b="1" dirty="0" err="1">
                <a:solidFill>
                  <a:srgbClr val="00B0F0"/>
                </a:solidFill>
              </a:rPr>
              <a:t>الاشراط</a:t>
            </a:r>
            <a:r>
              <a:rPr lang="ar-SA" b="1" dirty="0">
                <a:solidFill>
                  <a:srgbClr val="00B0F0"/>
                </a:solidFill>
              </a:rPr>
              <a:t> المنفر </a:t>
            </a:r>
            <a:r>
              <a:rPr lang="ar-SA" b="1" dirty="0" err="1">
                <a:solidFill>
                  <a:srgbClr val="00B0F0"/>
                </a:solidFill>
              </a:rPr>
              <a:t>مثال: </a:t>
            </a:r>
            <a:r>
              <a:rPr lang="ar-SA" dirty="0">
                <a:solidFill>
                  <a:srgbClr val="00B0F0"/>
                </a:solidFill>
              </a:rPr>
              <a:t>(الضوء الأخضر والصدمة الكهربائية</a:t>
            </a:r>
            <a:r>
              <a:rPr lang="ar-SA" dirty="0" err="1">
                <a:solidFill>
                  <a:srgbClr val="00B0F0"/>
                </a:solidFill>
              </a:rPr>
              <a:t>)</a:t>
            </a:r>
            <a:endParaRPr lang="ar-SA" dirty="0">
              <a:solidFill>
                <a:srgbClr val="00B0F0"/>
              </a:solidFill>
            </a:endParaRPr>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902E0CF96E52489508C015CD01E118" ma:contentTypeVersion="0" ma:contentTypeDescription="Create a new document." ma:contentTypeScope="" ma:versionID="aad6f85340d342219c418a5677404c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7249B6-176D-4E59-A0F6-ED4BC440D0D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C77E028-9B6B-4E4D-B77F-6FEE83D197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A585176-60C1-496A-8BF4-C9A9CA05A2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3023</TotalTime>
  <Words>1508</Words>
  <Application>Microsoft Office PowerPoint</Application>
  <PresentationFormat>عرض على الشاشة (4:3)</PresentationFormat>
  <Paragraphs>186</Paragraphs>
  <Slides>41</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41</vt:i4>
      </vt:variant>
    </vt:vector>
  </HeadingPairs>
  <TitlesOfParts>
    <vt:vector size="45" baseType="lpstr">
      <vt:lpstr>Arial</vt:lpstr>
      <vt:lpstr>Calibri</vt:lpstr>
      <vt:lpstr>Times New Roman</vt:lpstr>
      <vt:lpstr>سمة Office</vt:lpstr>
      <vt:lpstr>نظرية الاشراط الكلاسيكي</vt:lpstr>
      <vt:lpstr>عرض تقديمي في PowerPoint</vt:lpstr>
      <vt:lpstr>عرض تقديمي في PowerPoint</vt:lpstr>
      <vt:lpstr>عرض تقديمي في PowerPoint</vt:lpstr>
      <vt:lpstr>يحدث الاشراط الكلاسيكي من خلال خطوتين: </vt:lpstr>
      <vt:lpstr>      ارتباط  تشعبي لعبة لشرح نظرية الارتباط الشرطي: http://nobelprize.org/educational_games/medicine/pavlov/pavlov.html </vt:lpstr>
      <vt:lpstr> العلاقة الزمنية بين المثير المحايد والمثير الطبيعي: </vt:lpstr>
      <vt:lpstr>تطابق لا ترابط في العلاقة الزمنية</vt:lpstr>
      <vt:lpstr>تقع تجارب بافلوف في فئتين هما    </vt:lpstr>
      <vt:lpstr>مفاهيم</vt:lpstr>
      <vt:lpstr>تابع المفاهيم</vt:lpstr>
      <vt:lpstr>تابع مفاهيم</vt:lpstr>
      <vt:lpstr>عوامل تقوي أو تضعف الاشتراط الكلاسيكي </vt:lpstr>
      <vt:lpstr>هل تتساوى الاستجابة الشرطية والطبيعية؟ </vt:lpstr>
      <vt:lpstr>المثير الشرطي بدرجات</vt:lpstr>
      <vt:lpstr>المثير الشرطي بدرجات</vt:lpstr>
      <vt:lpstr>نطاق نظرية الاشراط الكلاسيكي </vt:lpstr>
      <vt:lpstr>ماذا نتعلم من الاشتراط الكلاسيكي </vt:lpstr>
      <vt:lpstr>الذكاء وبعد الانطواء</vt:lpstr>
      <vt:lpstr>أساليب العلاج النفسية </vt:lpstr>
      <vt:lpstr>تطبيقات النظرية وتوظيفها في مجالات الحياة النفسية والإجتماعية :</vt:lpstr>
      <vt:lpstr>تطبيقات النظرية وتوظيفها في مجالات الحياة النفسية والإجتماعية : </vt:lpstr>
      <vt:lpstr>أمثلة </vt:lpstr>
      <vt:lpstr>زالت الحساسية تدريجياً عند الأطباء</vt:lpstr>
      <vt:lpstr>زالت الحساسية تدريجيا من التدخين ومن الممكن علاجه بالتنفير</vt:lpstr>
      <vt:lpstr>البنطلون تحت الخصر وظهور الجسم وإزالة الحساسية التدريجي</vt:lpstr>
      <vt:lpstr>الموضة والألوان والإشراط الكلاسيكي</vt:lpstr>
      <vt:lpstr>الماركات والإشراط الكلاسيكي</vt:lpstr>
      <vt:lpstr>الماركات والإشراط الكلاسيكي</vt:lpstr>
      <vt:lpstr>الاعلام</vt:lpstr>
      <vt:lpstr> سؤال: ما هي الزجاجة التي يعجبك شكلها أكثر؟    </vt:lpstr>
      <vt:lpstr>سؤال هل تفرقين بين الهوند والهونداي؟ </vt:lpstr>
      <vt:lpstr>هل تفرقين بين رمزي المرسيدس والميستوبيشي؟</vt:lpstr>
      <vt:lpstr>اقلام رصاص على شكل دخان ودورها في إزالة الحساسية</vt:lpstr>
      <vt:lpstr>      . " </vt:lpstr>
      <vt:lpstr>رمز الشذوذ الجنسي</vt:lpstr>
      <vt:lpstr>صور عبده الشيطان</vt:lpstr>
      <vt:lpstr>نقاش</vt:lpstr>
      <vt:lpstr>                                                   نشاط        ارسمي واشرحي كتابيا مثال موقف تم تعلمه بنظرية الاشراط الكلاسيكي         </vt:lpstr>
      <vt:lpstr>                                                                         نشاط أ- فكري في اشراطات خاطئة من حولك ، وكيفية تعديلها ؟ ب- فكري في اشراط مرغوب ، واذكري طريقة لتكوين هذا الاشراط المرغوب ؟   </vt:lpstr>
      <vt:lpstr>نشاط  مايا امرأة أجنبية كانت لأول مرة ترى العباية التي ترتديها المرأة والشماغ الذي يرتديه الرجل عندما زارت السعودية منذ 10 سنوات وعاشت هذه المدة الطويلة في السعودية وفقا للعوامل التي تقوي وتضعف الاشراط الكلاسيكي لماذا ارتبط لبس الثوب والشماغ والعقال بالرجل والعباية بالمرأة؟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نظرية الاشتراط الكلاسيكي</dc:title>
  <dc:creator>nawal</dc:creator>
  <cp:lastModifiedBy>mohammad alrumaizan</cp:lastModifiedBy>
  <cp:revision>34</cp:revision>
  <dcterms:created xsi:type="dcterms:W3CDTF">2015-02-11T05:09:07Z</dcterms:created>
  <dcterms:modified xsi:type="dcterms:W3CDTF">2019-01-19T05:17:05Z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0x0101009F902E0CF96E52489508C015CD01E118</vt:lpwstr>
  </property>
</Properties>
</file>