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87" d="100"/>
          <a:sy n="87" d="100"/>
        </p:scale>
        <p:origin x="52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7037CB7-5B9D-404B-B38B-DB928FF92DD6}"/>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66547644-AB7D-4013-AD6F-B76B48E368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F5B77F56-3268-444B-948A-BA39ECEE1538}"/>
              </a:ext>
            </a:extLst>
          </p:cNvPr>
          <p:cNvSpPr>
            <a:spLocks noGrp="1"/>
          </p:cNvSpPr>
          <p:nvPr>
            <p:ph type="dt" sz="half" idx="10"/>
          </p:nvPr>
        </p:nvSpPr>
        <p:spPr/>
        <p:txBody>
          <a:bodyPr/>
          <a:lstStyle/>
          <a:p>
            <a:fld id="{826E6498-A5FF-410F-961F-42177926BD88}" type="datetimeFigureOut">
              <a:rPr lang="ar-SA" smtClean="0"/>
              <a:t>11/01/41</a:t>
            </a:fld>
            <a:endParaRPr lang="ar-SA"/>
          </a:p>
        </p:txBody>
      </p:sp>
      <p:sp>
        <p:nvSpPr>
          <p:cNvPr id="5" name="عنصر نائب للتذييل 4">
            <a:extLst>
              <a:ext uri="{FF2B5EF4-FFF2-40B4-BE49-F238E27FC236}">
                <a16:creationId xmlns:a16="http://schemas.microsoft.com/office/drawing/2014/main" id="{4B7AD185-084C-4356-B30F-9E3062B9E613}"/>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67DDB77B-A0C1-4F7D-99B4-47DE58CAAA9A}"/>
              </a:ext>
            </a:extLst>
          </p:cNvPr>
          <p:cNvSpPr>
            <a:spLocks noGrp="1"/>
          </p:cNvSpPr>
          <p:nvPr>
            <p:ph type="sldNum" sz="quarter" idx="12"/>
          </p:nvPr>
        </p:nvSpPr>
        <p:spPr/>
        <p:txBody>
          <a:bodyPr/>
          <a:lstStyle/>
          <a:p>
            <a:fld id="{94F9C7A6-186D-43CD-B233-B19F2E3352A8}" type="slidenum">
              <a:rPr lang="ar-SA" smtClean="0"/>
              <a:t>‹#›</a:t>
            </a:fld>
            <a:endParaRPr lang="ar-SA"/>
          </a:p>
        </p:txBody>
      </p:sp>
    </p:spTree>
    <p:extLst>
      <p:ext uri="{BB962C8B-B14F-4D97-AF65-F5344CB8AC3E}">
        <p14:creationId xmlns:p14="http://schemas.microsoft.com/office/powerpoint/2010/main" val="3405853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DD5C78A-C74B-4D39-81BB-037FC6497451}"/>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54D49C64-2DB2-485A-84BB-12B105D95550}"/>
              </a:ext>
            </a:extLst>
          </p:cNvPr>
          <p:cNvSpPr>
            <a:spLocks noGrp="1"/>
          </p:cNvSpPr>
          <p:nvPr>
            <p:ph type="body" orient="vert" idx="1"/>
          </p:nvPr>
        </p:nvSpPr>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33FCA0F8-16E3-4720-A37D-D244F0F7089C}"/>
              </a:ext>
            </a:extLst>
          </p:cNvPr>
          <p:cNvSpPr>
            <a:spLocks noGrp="1"/>
          </p:cNvSpPr>
          <p:nvPr>
            <p:ph type="dt" sz="half" idx="10"/>
          </p:nvPr>
        </p:nvSpPr>
        <p:spPr/>
        <p:txBody>
          <a:bodyPr/>
          <a:lstStyle/>
          <a:p>
            <a:fld id="{826E6498-A5FF-410F-961F-42177926BD88}" type="datetimeFigureOut">
              <a:rPr lang="ar-SA" smtClean="0"/>
              <a:t>11/01/41</a:t>
            </a:fld>
            <a:endParaRPr lang="ar-SA"/>
          </a:p>
        </p:txBody>
      </p:sp>
      <p:sp>
        <p:nvSpPr>
          <p:cNvPr id="5" name="عنصر نائب للتذييل 4">
            <a:extLst>
              <a:ext uri="{FF2B5EF4-FFF2-40B4-BE49-F238E27FC236}">
                <a16:creationId xmlns:a16="http://schemas.microsoft.com/office/drawing/2014/main" id="{43B8A69C-B95E-49C5-8CE0-8D563A1D5CCF}"/>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683E5C32-4FB2-4727-9D82-B5BA64BD847E}"/>
              </a:ext>
            </a:extLst>
          </p:cNvPr>
          <p:cNvSpPr>
            <a:spLocks noGrp="1"/>
          </p:cNvSpPr>
          <p:nvPr>
            <p:ph type="sldNum" sz="quarter" idx="12"/>
          </p:nvPr>
        </p:nvSpPr>
        <p:spPr/>
        <p:txBody>
          <a:bodyPr/>
          <a:lstStyle/>
          <a:p>
            <a:fld id="{94F9C7A6-186D-43CD-B233-B19F2E3352A8}" type="slidenum">
              <a:rPr lang="ar-SA" smtClean="0"/>
              <a:t>‹#›</a:t>
            </a:fld>
            <a:endParaRPr lang="ar-SA"/>
          </a:p>
        </p:txBody>
      </p:sp>
    </p:spTree>
    <p:extLst>
      <p:ext uri="{BB962C8B-B14F-4D97-AF65-F5344CB8AC3E}">
        <p14:creationId xmlns:p14="http://schemas.microsoft.com/office/powerpoint/2010/main" val="1289835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70E79C09-0B2D-4CDA-B6EE-9BD823B5F936}"/>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EEF0AF34-0342-4667-97E4-6F0C3D0F5B19}"/>
              </a:ext>
            </a:extLst>
          </p:cNvPr>
          <p:cNvSpPr>
            <a:spLocks noGrp="1"/>
          </p:cNvSpPr>
          <p:nvPr>
            <p:ph type="body" orient="vert" idx="1"/>
          </p:nvPr>
        </p:nvSpPr>
        <p:spPr>
          <a:xfrm>
            <a:off x="838200" y="365125"/>
            <a:ext cx="7734300" cy="5811838"/>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D83B398F-E6C2-4AC6-9CCA-F87D772F98C1}"/>
              </a:ext>
            </a:extLst>
          </p:cNvPr>
          <p:cNvSpPr>
            <a:spLocks noGrp="1"/>
          </p:cNvSpPr>
          <p:nvPr>
            <p:ph type="dt" sz="half" idx="10"/>
          </p:nvPr>
        </p:nvSpPr>
        <p:spPr/>
        <p:txBody>
          <a:bodyPr/>
          <a:lstStyle/>
          <a:p>
            <a:fld id="{826E6498-A5FF-410F-961F-42177926BD88}" type="datetimeFigureOut">
              <a:rPr lang="ar-SA" smtClean="0"/>
              <a:t>11/01/41</a:t>
            </a:fld>
            <a:endParaRPr lang="ar-SA"/>
          </a:p>
        </p:txBody>
      </p:sp>
      <p:sp>
        <p:nvSpPr>
          <p:cNvPr id="5" name="عنصر نائب للتذييل 4">
            <a:extLst>
              <a:ext uri="{FF2B5EF4-FFF2-40B4-BE49-F238E27FC236}">
                <a16:creationId xmlns:a16="http://schemas.microsoft.com/office/drawing/2014/main" id="{986C7743-5B39-4A05-9477-77E147412FC7}"/>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203BBEC8-6A82-40A8-B974-7F3E313DBC29}"/>
              </a:ext>
            </a:extLst>
          </p:cNvPr>
          <p:cNvSpPr>
            <a:spLocks noGrp="1"/>
          </p:cNvSpPr>
          <p:nvPr>
            <p:ph type="sldNum" sz="quarter" idx="12"/>
          </p:nvPr>
        </p:nvSpPr>
        <p:spPr/>
        <p:txBody>
          <a:bodyPr/>
          <a:lstStyle/>
          <a:p>
            <a:fld id="{94F9C7A6-186D-43CD-B233-B19F2E3352A8}" type="slidenum">
              <a:rPr lang="ar-SA" smtClean="0"/>
              <a:t>‹#›</a:t>
            </a:fld>
            <a:endParaRPr lang="ar-SA"/>
          </a:p>
        </p:txBody>
      </p:sp>
    </p:spTree>
    <p:extLst>
      <p:ext uri="{BB962C8B-B14F-4D97-AF65-F5344CB8AC3E}">
        <p14:creationId xmlns:p14="http://schemas.microsoft.com/office/powerpoint/2010/main" val="3859397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C698F72-7210-4571-8931-DAFF0585C92C}"/>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C244598F-BCE7-4F29-BC9B-2CDF71964E95}"/>
              </a:ext>
            </a:extLst>
          </p:cNvPr>
          <p:cNvSpPr>
            <a:spLocks noGrp="1"/>
          </p:cNvSpPr>
          <p:nvPr>
            <p:ph idx="1"/>
          </p:nvPr>
        </p:nvSpPr>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5D126F99-23DE-47F4-98D0-59942DD4C06A}"/>
              </a:ext>
            </a:extLst>
          </p:cNvPr>
          <p:cNvSpPr>
            <a:spLocks noGrp="1"/>
          </p:cNvSpPr>
          <p:nvPr>
            <p:ph type="dt" sz="half" idx="10"/>
          </p:nvPr>
        </p:nvSpPr>
        <p:spPr/>
        <p:txBody>
          <a:bodyPr/>
          <a:lstStyle/>
          <a:p>
            <a:fld id="{826E6498-A5FF-410F-961F-42177926BD88}" type="datetimeFigureOut">
              <a:rPr lang="ar-SA" smtClean="0"/>
              <a:t>11/01/41</a:t>
            </a:fld>
            <a:endParaRPr lang="ar-SA"/>
          </a:p>
        </p:txBody>
      </p:sp>
      <p:sp>
        <p:nvSpPr>
          <p:cNvPr id="5" name="عنصر نائب للتذييل 4">
            <a:extLst>
              <a:ext uri="{FF2B5EF4-FFF2-40B4-BE49-F238E27FC236}">
                <a16:creationId xmlns:a16="http://schemas.microsoft.com/office/drawing/2014/main" id="{78626CE7-BB21-4D8E-A160-E462C256A08D}"/>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3F2CE79A-ED4F-4404-8629-F0639CA63CD1}"/>
              </a:ext>
            </a:extLst>
          </p:cNvPr>
          <p:cNvSpPr>
            <a:spLocks noGrp="1"/>
          </p:cNvSpPr>
          <p:nvPr>
            <p:ph type="sldNum" sz="quarter" idx="12"/>
          </p:nvPr>
        </p:nvSpPr>
        <p:spPr/>
        <p:txBody>
          <a:bodyPr/>
          <a:lstStyle/>
          <a:p>
            <a:fld id="{94F9C7A6-186D-43CD-B233-B19F2E3352A8}" type="slidenum">
              <a:rPr lang="ar-SA" smtClean="0"/>
              <a:t>‹#›</a:t>
            </a:fld>
            <a:endParaRPr lang="ar-SA"/>
          </a:p>
        </p:txBody>
      </p:sp>
    </p:spTree>
    <p:extLst>
      <p:ext uri="{BB962C8B-B14F-4D97-AF65-F5344CB8AC3E}">
        <p14:creationId xmlns:p14="http://schemas.microsoft.com/office/powerpoint/2010/main" val="80189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BBB0F0-1758-4798-901C-AAE715B1C6E0}"/>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48D56F54-2E3D-4810-8D1A-F2A0DF20C6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عنصر نائب للتاريخ 3">
            <a:extLst>
              <a:ext uri="{FF2B5EF4-FFF2-40B4-BE49-F238E27FC236}">
                <a16:creationId xmlns:a16="http://schemas.microsoft.com/office/drawing/2014/main" id="{6D9C0C8E-FA04-4DF6-BC02-978EC83ED272}"/>
              </a:ext>
            </a:extLst>
          </p:cNvPr>
          <p:cNvSpPr>
            <a:spLocks noGrp="1"/>
          </p:cNvSpPr>
          <p:nvPr>
            <p:ph type="dt" sz="half" idx="10"/>
          </p:nvPr>
        </p:nvSpPr>
        <p:spPr/>
        <p:txBody>
          <a:bodyPr/>
          <a:lstStyle/>
          <a:p>
            <a:fld id="{826E6498-A5FF-410F-961F-42177926BD88}" type="datetimeFigureOut">
              <a:rPr lang="ar-SA" smtClean="0"/>
              <a:t>11/01/41</a:t>
            </a:fld>
            <a:endParaRPr lang="ar-SA"/>
          </a:p>
        </p:txBody>
      </p:sp>
      <p:sp>
        <p:nvSpPr>
          <p:cNvPr id="5" name="عنصر نائب للتذييل 4">
            <a:extLst>
              <a:ext uri="{FF2B5EF4-FFF2-40B4-BE49-F238E27FC236}">
                <a16:creationId xmlns:a16="http://schemas.microsoft.com/office/drawing/2014/main" id="{AC680050-53D5-4EFE-BC27-FCF81B484779}"/>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D0E6294D-BB09-42BE-9CEE-11118A81B93C}"/>
              </a:ext>
            </a:extLst>
          </p:cNvPr>
          <p:cNvSpPr>
            <a:spLocks noGrp="1"/>
          </p:cNvSpPr>
          <p:nvPr>
            <p:ph type="sldNum" sz="quarter" idx="12"/>
          </p:nvPr>
        </p:nvSpPr>
        <p:spPr/>
        <p:txBody>
          <a:bodyPr/>
          <a:lstStyle/>
          <a:p>
            <a:fld id="{94F9C7A6-186D-43CD-B233-B19F2E3352A8}" type="slidenum">
              <a:rPr lang="ar-SA" smtClean="0"/>
              <a:t>‹#›</a:t>
            </a:fld>
            <a:endParaRPr lang="ar-SA"/>
          </a:p>
        </p:txBody>
      </p:sp>
    </p:spTree>
    <p:extLst>
      <p:ext uri="{BB962C8B-B14F-4D97-AF65-F5344CB8AC3E}">
        <p14:creationId xmlns:p14="http://schemas.microsoft.com/office/powerpoint/2010/main" val="46942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609EF5D-98DD-4079-AA5F-D9AC2BB0D495}"/>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B6E996B3-FE03-401B-9A96-688F4F408502}"/>
              </a:ext>
            </a:extLst>
          </p:cNvPr>
          <p:cNvSpPr>
            <a:spLocks noGrp="1"/>
          </p:cNvSpPr>
          <p:nvPr>
            <p:ph sz="half" idx="1"/>
          </p:nvPr>
        </p:nvSpPr>
        <p:spPr>
          <a:xfrm>
            <a:off x="838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54129259-43C5-4CBD-A969-3212011E15A1}"/>
              </a:ext>
            </a:extLst>
          </p:cNvPr>
          <p:cNvSpPr>
            <a:spLocks noGrp="1"/>
          </p:cNvSpPr>
          <p:nvPr>
            <p:ph sz="half" idx="2"/>
          </p:nvPr>
        </p:nvSpPr>
        <p:spPr>
          <a:xfrm>
            <a:off x="6172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BD6A4677-6996-4C97-B3E2-FC821FFA9100}"/>
              </a:ext>
            </a:extLst>
          </p:cNvPr>
          <p:cNvSpPr>
            <a:spLocks noGrp="1"/>
          </p:cNvSpPr>
          <p:nvPr>
            <p:ph type="dt" sz="half" idx="10"/>
          </p:nvPr>
        </p:nvSpPr>
        <p:spPr/>
        <p:txBody>
          <a:bodyPr/>
          <a:lstStyle/>
          <a:p>
            <a:fld id="{826E6498-A5FF-410F-961F-42177926BD88}" type="datetimeFigureOut">
              <a:rPr lang="ar-SA" smtClean="0"/>
              <a:t>11/01/41</a:t>
            </a:fld>
            <a:endParaRPr lang="ar-SA"/>
          </a:p>
        </p:txBody>
      </p:sp>
      <p:sp>
        <p:nvSpPr>
          <p:cNvPr id="6" name="عنصر نائب للتذييل 5">
            <a:extLst>
              <a:ext uri="{FF2B5EF4-FFF2-40B4-BE49-F238E27FC236}">
                <a16:creationId xmlns:a16="http://schemas.microsoft.com/office/drawing/2014/main" id="{C3EA4BE6-9663-4BAC-BB43-87B691E88895}"/>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FB2E7CF0-387D-4497-9F4A-D0724847541D}"/>
              </a:ext>
            </a:extLst>
          </p:cNvPr>
          <p:cNvSpPr>
            <a:spLocks noGrp="1"/>
          </p:cNvSpPr>
          <p:nvPr>
            <p:ph type="sldNum" sz="quarter" idx="12"/>
          </p:nvPr>
        </p:nvSpPr>
        <p:spPr/>
        <p:txBody>
          <a:bodyPr/>
          <a:lstStyle/>
          <a:p>
            <a:fld id="{94F9C7A6-186D-43CD-B233-B19F2E3352A8}" type="slidenum">
              <a:rPr lang="ar-SA" smtClean="0"/>
              <a:t>‹#›</a:t>
            </a:fld>
            <a:endParaRPr lang="ar-SA"/>
          </a:p>
        </p:txBody>
      </p:sp>
    </p:spTree>
    <p:extLst>
      <p:ext uri="{BB962C8B-B14F-4D97-AF65-F5344CB8AC3E}">
        <p14:creationId xmlns:p14="http://schemas.microsoft.com/office/powerpoint/2010/main" val="1605239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A7C14C8-FF12-4A38-B2DC-DD221BDD2D00}"/>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701924BB-1D9B-4C5D-B82C-3EFA1AE063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عنصر نائب للمحتوى 3">
            <a:extLst>
              <a:ext uri="{FF2B5EF4-FFF2-40B4-BE49-F238E27FC236}">
                <a16:creationId xmlns:a16="http://schemas.microsoft.com/office/drawing/2014/main" id="{7EA9C28F-8B8D-44F2-B59C-5F54D55A31E8}"/>
              </a:ext>
            </a:extLst>
          </p:cNvPr>
          <p:cNvSpPr>
            <a:spLocks noGrp="1"/>
          </p:cNvSpPr>
          <p:nvPr>
            <p:ph sz="half" idx="2"/>
          </p:nvPr>
        </p:nvSpPr>
        <p:spPr>
          <a:xfrm>
            <a:off x="839788" y="2505075"/>
            <a:ext cx="5157787"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680F74BA-E74F-4BFD-8F2A-ECF1572B48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عنصر نائب للمحتوى 5">
            <a:extLst>
              <a:ext uri="{FF2B5EF4-FFF2-40B4-BE49-F238E27FC236}">
                <a16:creationId xmlns:a16="http://schemas.microsoft.com/office/drawing/2014/main" id="{FAD14DE8-544A-4E16-B7D8-41DC7A035EF0}"/>
              </a:ext>
            </a:extLst>
          </p:cNvPr>
          <p:cNvSpPr>
            <a:spLocks noGrp="1"/>
          </p:cNvSpPr>
          <p:nvPr>
            <p:ph sz="quarter" idx="4"/>
          </p:nvPr>
        </p:nvSpPr>
        <p:spPr>
          <a:xfrm>
            <a:off x="6172200" y="2505075"/>
            <a:ext cx="5183188"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5BBD9C1C-00B9-4B78-98C0-C3E5311C95CB}"/>
              </a:ext>
            </a:extLst>
          </p:cNvPr>
          <p:cNvSpPr>
            <a:spLocks noGrp="1"/>
          </p:cNvSpPr>
          <p:nvPr>
            <p:ph type="dt" sz="half" idx="10"/>
          </p:nvPr>
        </p:nvSpPr>
        <p:spPr/>
        <p:txBody>
          <a:bodyPr/>
          <a:lstStyle/>
          <a:p>
            <a:fld id="{826E6498-A5FF-410F-961F-42177926BD88}" type="datetimeFigureOut">
              <a:rPr lang="ar-SA" smtClean="0"/>
              <a:t>11/01/41</a:t>
            </a:fld>
            <a:endParaRPr lang="ar-SA"/>
          </a:p>
        </p:txBody>
      </p:sp>
      <p:sp>
        <p:nvSpPr>
          <p:cNvPr id="8" name="عنصر نائب للتذييل 7">
            <a:extLst>
              <a:ext uri="{FF2B5EF4-FFF2-40B4-BE49-F238E27FC236}">
                <a16:creationId xmlns:a16="http://schemas.microsoft.com/office/drawing/2014/main" id="{43DE21CF-7E49-435E-9609-33C71564F69D}"/>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C7B015EB-21E5-4DEE-A6E6-CC13CFB01FDF}"/>
              </a:ext>
            </a:extLst>
          </p:cNvPr>
          <p:cNvSpPr>
            <a:spLocks noGrp="1"/>
          </p:cNvSpPr>
          <p:nvPr>
            <p:ph type="sldNum" sz="quarter" idx="12"/>
          </p:nvPr>
        </p:nvSpPr>
        <p:spPr/>
        <p:txBody>
          <a:bodyPr/>
          <a:lstStyle/>
          <a:p>
            <a:fld id="{94F9C7A6-186D-43CD-B233-B19F2E3352A8}" type="slidenum">
              <a:rPr lang="ar-SA" smtClean="0"/>
              <a:t>‹#›</a:t>
            </a:fld>
            <a:endParaRPr lang="ar-SA"/>
          </a:p>
        </p:txBody>
      </p:sp>
    </p:spTree>
    <p:extLst>
      <p:ext uri="{BB962C8B-B14F-4D97-AF65-F5344CB8AC3E}">
        <p14:creationId xmlns:p14="http://schemas.microsoft.com/office/powerpoint/2010/main" val="2681458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DCD3B0A-4971-4E11-81D7-24A50D818859}"/>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EC51F26B-BDED-4B0A-A9AF-5903D0742F19}"/>
              </a:ext>
            </a:extLst>
          </p:cNvPr>
          <p:cNvSpPr>
            <a:spLocks noGrp="1"/>
          </p:cNvSpPr>
          <p:nvPr>
            <p:ph type="dt" sz="half" idx="10"/>
          </p:nvPr>
        </p:nvSpPr>
        <p:spPr/>
        <p:txBody>
          <a:bodyPr/>
          <a:lstStyle/>
          <a:p>
            <a:fld id="{826E6498-A5FF-410F-961F-42177926BD88}" type="datetimeFigureOut">
              <a:rPr lang="ar-SA" smtClean="0"/>
              <a:t>11/01/41</a:t>
            </a:fld>
            <a:endParaRPr lang="ar-SA"/>
          </a:p>
        </p:txBody>
      </p:sp>
      <p:sp>
        <p:nvSpPr>
          <p:cNvPr id="4" name="عنصر نائب للتذييل 3">
            <a:extLst>
              <a:ext uri="{FF2B5EF4-FFF2-40B4-BE49-F238E27FC236}">
                <a16:creationId xmlns:a16="http://schemas.microsoft.com/office/drawing/2014/main" id="{AB9594B7-E4C4-43F5-9B52-3247714F0EE2}"/>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DB94D4D2-D61D-484D-B907-2B4D6F88A22E}"/>
              </a:ext>
            </a:extLst>
          </p:cNvPr>
          <p:cNvSpPr>
            <a:spLocks noGrp="1"/>
          </p:cNvSpPr>
          <p:nvPr>
            <p:ph type="sldNum" sz="quarter" idx="12"/>
          </p:nvPr>
        </p:nvSpPr>
        <p:spPr/>
        <p:txBody>
          <a:bodyPr/>
          <a:lstStyle/>
          <a:p>
            <a:fld id="{94F9C7A6-186D-43CD-B233-B19F2E3352A8}" type="slidenum">
              <a:rPr lang="ar-SA" smtClean="0"/>
              <a:t>‹#›</a:t>
            </a:fld>
            <a:endParaRPr lang="ar-SA"/>
          </a:p>
        </p:txBody>
      </p:sp>
    </p:spTree>
    <p:extLst>
      <p:ext uri="{BB962C8B-B14F-4D97-AF65-F5344CB8AC3E}">
        <p14:creationId xmlns:p14="http://schemas.microsoft.com/office/powerpoint/2010/main" val="2742494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D8E19C1D-46AC-444C-AA52-3F3EEEB3C9D5}"/>
              </a:ext>
            </a:extLst>
          </p:cNvPr>
          <p:cNvSpPr>
            <a:spLocks noGrp="1"/>
          </p:cNvSpPr>
          <p:nvPr>
            <p:ph type="dt" sz="half" idx="10"/>
          </p:nvPr>
        </p:nvSpPr>
        <p:spPr/>
        <p:txBody>
          <a:bodyPr/>
          <a:lstStyle/>
          <a:p>
            <a:fld id="{826E6498-A5FF-410F-961F-42177926BD88}" type="datetimeFigureOut">
              <a:rPr lang="ar-SA" smtClean="0"/>
              <a:t>11/01/41</a:t>
            </a:fld>
            <a:endParaRPr lang="ar-SA"/>
          </a:p>
        </p:txBody>
      </p:sp>
      <p:sp>
        <p:nvSpPr>
          <p:cNvPr id="3" name="عنصر نائب للتذييل 2">
            <a:extLst>
              <a:ext uri="{FF2B5EF4-FFF2-40B4-BE49-F238E27FC236}">
                <a16:creationId xmlns:a16="http://schemas.microsoft.com/office/drawing/2014/main" id="{DC61B6AE-18B0-4BBD-8051-D601C79DB65B}"/>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89DC02E0-4710-4A0E-B1A7-6A0B62F7BD9F}"/>
              </a:ext>
            </a:extLst>
          </p:cNvPr>
          <p:cNvSpPr>
            <a:spLocks noGrp="1"/>
          </p:cNvSpPr>
          <p:nvPr>
            <p:ph type="sldNum" sz="quarter" idx="12"/>
          </p:nvPr>
        </p:nvSpPr>
        <p:spPr/>
        <p:txBody>
          <a:bodyPr/>
          <a:lstStyle/>
          <a:p>
            <a:fld id="{94F9C7A6-186D-43CD-B233-B19F2E3352A8}" type="slidenum">
              <a:rPr lang="ar-SA" smtClean="0"/>
              <a:t>‹#›</a:t>
            </a:fld>
            <a:endParaRPr lang="ar-SA"/>
          </a:p>
        </p:txBody>
      </p:sp>
    </p:spTree>
    <p:extLst>
      <p:ext uri="{BB962C8B-B14F-4D97-AF65-F5344CB8AC3E}">
        <p14:creationId xmlns:p14="http://schemas.microsoft.com/office/powerpoint/2010/main" val="410138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B53BC12-7D60-4730-A0F6-7DC9DCBE6EFE}"/>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F21C2E7D-61F9-418D-B3A5-41133E1BE9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E1F24D10-964B-449A-9B24-B4A582B7FF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DD781C18-BA59-4C96-BF31-D7D4A3D6E5F0}"/>
              </a:ext>
            </a:extLst>
          </p:cNvPr>
          <p:cNvSpPr>
            <a:spLocks noGrp="1"/>
          </p:cNvSpPr>
          <p:nvPr>
            <p:ph type="dt" sz="half" idx="10"/>
          </p:nvPr>
        </p:nvSpPr>
        <p:spPr/>
        <p:txBody>
          <a:bodyPr/>
          <a:lstStyle/>
          <a:p>
            <a:fld id="{826E6498-A5FF-410F-961F-42177926BD88}" type="datetimeFigureOut">
              <a:rPr lang="ar-SA" smtClean="0"/>
              <a:t>11/01/41</a:t>
            </a:fld>
            <a:endParaRPr lang="ar-SA"/>
          </a:p>
        </p:txBody>
      </p:sp>
      <p:sp>
        <p:nvSpPr>
          <p:cNvPr id="6" name="عنصر نائب للتذييل 5">
            <a:extLst>
              <a:ext uri="{FF2B5EF4-FFF2-40B4-BE49-F238E27FC236}">
                <a16:creationId xmlns:a16="http://schemas.microsoft.com/office/drawing/2014/main" id="{60C508E7-F93F-498A-AE15-78D1EAA3E135}"/>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3C43D556-A9EB-470D-AF09-1F9EBBE33CAD}"/>
              </a:ext>
            </a:extLst>
          </p:cNvPr>
          <p:cNvSpPr>
            <a:spLocks noGrp="1"/>
          </p:cNvSpPr>
          <p:nvPr>
            <p:ph type="sldNum" sz="quarter" idx="12"/>
          </p:nvPr>
        </p:nvSpPr>
        <p:spPr/>
        <p:txBody>
          <a:bodyPr/>
          <a:lstStyle/>
          <a:p>
            <a:fld id="{94F9C7A6-186D-43CD-B233-B19F2E3352A8}" type="slidenum">
              <a:rPr lang="ar-SA" smtClean="0"/>
              <a:t>‹#›</a:t>
            </a:fld>
            <a:endParaRPr lang="ar-SA"/>
          </a:p>
        </p:txBody>
      </p:sp>
    </p:spTree>
    <p:extLst>
      <p:ext uri="{BB962C8B-B14F-4D97-AF65-F5344CB8AC3E}">
        <p14:creationId xmlns:p14="http://schemas.microsoft.com/office/powerpoint/2010/main" val="205027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1EC0066-C122-4101-A0B4-90AB1C1FBA15}"/>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2D26412D-0BE6-4B6F-8C8D-B1D0B34C39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47699F59-D7AB-4976-A653-F132811656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DB72913D-E2A1-416F-903F-06B14AD036C1}"/>
              </a:ext>
            </a:extLst>
          </p:cNvPr>
          <p:cNvSpPr>
            <a:spLocks noGrp="1"/>
          </p:cNvSpPr>
          <p:nvPr>
            <p:ph type="dt" sz="half" idx="10"/>
          </p:nvPr>
        </p:nvSpPr>
        <p:spPr/>
        <p:txBody>
          <a:bodyPr/>
          <a:lstStyle/>
          <a:p>
            <a:fld id="{826E6498-A5FF-410F-961F-42177926BD88}" type="datetimeFigureOut">
              <a:rPr lang="ar-SA" smtClean="0"/>
              <a:t>11/01/41</a:t>
            </a:fld>
            <a:endParaRPr lang="ar-SA"/>
          </a:p>
        </p:txBody>
      </p:sp>
      <p:sp>
        <p:nvSpPr>
          <p:cNvPr id="6" name="عنصر نائب للتذييل 5">
            <a:extLst>
              <a:ext uri="{FF2B5EF4-FFF2-40B4-BE49-F238E27FC236}">
                <a16:creationId xmlns:a16="http://schemas.microsoft.com/office/drawing/2014/main" id="{5FA7B24A-D29D-4A38-B441-069A7D13A255}"/>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45997596-7B84-459A-BF89-9CBAF29E37D0}"/>
              </a:ext>
            </a:extLst>
          </p:cNvPr>
          <p:cNvSpPr>
            <a:spLocks noGrp="1"/>
          </p:cNvSpPr>
          <p:nvPr>
            <p:ph type="sldNum" sz="quarter" idx="12"/>
          </p:nvPr>
        </p:nvSpPr>
        <p:spPr/>
        <p:txBody>
          <a:bodyPr/>
          <a:lstStyle/>
          <a:p>
            <a:fld id="{94F9C7A6-186D-43CD-B233-B19F2E3352A8}" type="slidenum">
              <a:rPr lang="ar-SA" smtClean="0"/>
              <a:t>‹#›</a:t>
            </a:fld>
            <a:endParaRPr lang="ar-SA"/>
          </a:p>
        </p:txBody>
      </p:sp>
    </p:spTree>
    <p:extLst>
      <p:ext uri="{BB962C8B-B14F-4D97-AF65-F5344CB8AC3E}">
        <p14:creationId xmlns:p14="http://schemas.microsoft.com/office/powerpoint/2010/main" val="1129305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964ABF94-A23E-41B6-99C9-90E3EE5A0BE0}"/>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2E6C832A-9904-4D7C-ACF6-68F1FB584957}"/>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2588695C-D9ED-4452-8DE8-223D15C788B0}"/>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26E6498-A5FF-410F-961F-42177926BD88}" type="datetimeFigureOut">
              <a:rPr lang="ar-SA" smtClean="0"/>
              <a:t>11/01/41</a:t>
            </a:fld>
            <a:endParaRPr lang="ar-SA"/>
          </a:p>
        </p:txBody>
      </p:sp>
      <p:sp>
        <p:nvSpPr>
          <p:cNvPr id="5" name="عنصر نائب للتذييل 4">
            <a:extLst>
              <a:ext uri="{FF2B5EF4-FFF2-40B4-BE49-F238E27FC236}">
                <a16:creationId xmlns:a16="http://schemas.microsoft.com/office/drawing/2014/main" id="{E9B4A0F2-394B-4603-9D00-933A3BD4ED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4910DDFB-4281-4E16-8821-61ECB871A61F}"/>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F9C7A6-186D-43CD-B233-B19F2E3352A8}" type="slidenum">
              <a:rPr lang="ar-SA" smtClean="0"/>
              <a:t>‹#›</a:t>
            </a:fld>
            <a:endParaRPr lang="ar-SA"/>
          </a:p>
        </p:txBody>
      </p:sp>
    </p:spTree>
    <p:extLst>
      <p:ext uri="{BB962C8B-B14F-4D97-AF65-F5344CB8AC3E}">
        <p14:creationId xmlns:p14="http://schemas.microsoft.com/office/powerpoint/2010/main" val="864623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94E984CF-884A-4CCB-AEC4-D08B426260CB}"/>
              </a:ext>
            </a:extLst>
          </p:cNvPr>
          <p:cNvSpPr>
            <a:spLocks noGrp="1" noChangeArrowheads="1"/>
          </p:cNvSpPr>
          <p:nvPr>
            <p:ph type="ctrTitle"/>
          </p:nvPr>
        </p:nvSpPr>
        <p:spPr bwMode="auto">
          <a:xfrm>
            <a:off x="407894" y="193896"/>
            <a:ext cx="1137621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504825"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504825"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504825"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504825"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504825"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504825"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504825"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504825"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504825" algn="l"/>
              </a:tabLst>
              <a:defRPr>
                <a:solidFill>
                  <a:schemeClr val="tx1"/>
                </a:solidFill>
                <a:latin typeface="Arial" panose="020B060402020202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tab pos="504825" algn="l"/>
              </a:tabLst>
            </a:pPr>
            <a:r>
              <a:rPr kumimoji="0" lang="ar-SA" altLang="ar-SA" sz="2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مقدمة عن  التعـلم</a:t>
            </a:r>
            <a:br>
              <a:rPr kumimoji="0" lang="ar-SA" altLang="ar-SA" sz="2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ar-SA" altLang="ar-SA" sz="2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US" altLang="ar-SA"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altLang="ar-SA" sz="2800" b="1"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*متى بدأ الاهتمام بالسلوك الإنساني؟</a:t>
            </a:r>
            <a:endParaRPr kumimoji="0" lang="en-US" altLang="ar-SA"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endParaRPr kumimoji="0" lang="en-US" altLang="ar-SA"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altLang="ar-SA"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منذ القدم منذ وعي الإنسان بوجوده ووجود الآخرين، وذلك لتحقيق التكيف مع البيئة (أهداف العلم)</a:t>
            </a:r>
            <a:br>
              <a:rPr kumimoji="0" lang="ar-SA" altLang="ar-SA"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ar-SA" altLang="ar-SA"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US" altLang="ar-SA"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altLang="ar-SA" sz="2800" b="1"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 ما هي الفلسفة؟  وهل هناك فرق بين العلم والفلسفة؟</a:t>
            </a:r>
            <a:endParaRPr kumimoji="0" lang="en-US" altLang="ar-SA"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altLang="ar-SA" sz="2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ar-SA" altLang="ar-SA"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بداية كل العلوم فلسفية، ولكن الفلسفة ليست علم، الفلسفة ليست عملية تراكمية كالعلم، وقد كانت محاولات فلاسفة الإغريق من أولى الاجتهادات الفكرية لفهم الروح.</a:t>
            </a:r>
            <a:br>
              <a:rPr kumimoji="0" lang="ar-SA" altLang="ar-SA"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ar-SA" altLang="ar-SA"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US" altLang="ar-SA"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altLang="ar-SA" sz="2800" b="1"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*متى بدأ الاهتمام بدراسة السلوك الإنساني دراسة علمية موضوعية؟</a:t>
            </a:r>
            <a:endParaRPr kumimoji="0" lang="en-US" altLang="ar-SA"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altLang="ar-SA" sz="2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ar-SA" altLang="ar-SA"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في عام (  1879 م) على يد ويليم فونت عندما أنشئ أول معمل في علم النفس واهتم أولاً بدراسة الشعور وتحليله إلى مكوناته الأساسية، وكان ذلك في ألمانيا ثم امتد هذا النوع من الدراسات إلى باقي دول أوربا ثم بعد ذلك انتقل إلى أمريكا. </a:t>
            </a:r>
            <a:endParaRPr kumimoji="0" lang="en-US" altLang="ar-SA"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461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a:extLst>
              <a:ext uri="{FF2B5EF4-FFF2-40B4-BE49-F238E27FC236}">
                <a16:creationId xmlns:a16="http://schemas.microsoft.com/office/drawing/2014/main" id="{EC86AF5F-4484-49BA-9337-812FF687A108}"/>
              </a:ext>
            </a:extLst>
          </p:cNvPr>
          <p:cNvPicPr>
            <a:picLocks noChangeAspect="1"/>
          </p:cNvPicPr>
          <p:nvPr/>
        </p:nvPicPr>
        <p:blipFill>
          <a:blip r:embed="rId2"/>
          <a:stretch>
            <a:fillRect/>
          </a:stretch>
        </p:blipFill>
        <p:spPr>
          <a:xfrm>
            <a:off x="1160585" y="589085"/>
            <a:ext cx="10199077" cy="5222630"/>
          </a:xfrm>
          <a:prstGeom prst="rect">
            <a:avLst/>
          </a:prstGeom>
        </p:spPr>
      </p:pic>
    </p:spTree>
    <p:extLst>
      <p:ext uri="{BB962C8B-B14F-4D97-AF65-F5344CB8AC3E}">
        <p14:creationId xmlns:p14="http://schemas.microsoft.com/office/powerpoint/2010/main" val="632813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الخلية">
            <a:extLst>
              <a:ext uri="{FF2B5EF4-FFF2-40B4-BE49-F238E27FC236}">
                <a16:creationId xmlns:a16="http://schemas.microsoft.com/office/drawing/2014/main" id="{56B4FF70-C8CC-4782-9F8B-076A32E3A5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1950" y="3067402"/>
            <a:ext cx="3363408" cy="2327878"/>
          </a:xfrm>
          <a:prstGeom prst="rect">
            <a:avLst/>
          </a:prstGeom>
          <a:noFill/>
          <a:extLst>
            <a:ext uri="{909E8E84-426E-40DD-AFC4-6F175D3DCCD1}">
              <a14:hiddenFill xmlns:a14="http://schemas.microsoft.com/office/drawing/2010/main">
                <a:solidFill>
                  <a:srgbClr val="FFFFFF"/>
                </a:solidFill>
              </a14:hiddenFill>
            </a:ext>
          </a:extLst>
        </p:spPr>
      </p:pic>
      <p:sp>
        <p:nvSpPr>
          <p:cNvPr id="4" name="Line 1">
            <a:extLst>
              <a:ext uri="{FF2B5EF4-FFF2-40B4-BE49-F238E27FC236}">
                <a16:creationId xmlns:a16="http://schemas.microsoft.com/office/drawing/2014/main" id="{F8CA8680-0D94-422C-A8C1-6C60B943291E}"/>
              </a:ext>
            </a:extLst>
          </p:cNvPr>
          <p:cNvSpPr>
            <a:spLocks noChangeShapeType="1"/>
          </p:cNvSpPr>
          <p:nvPr/>
        </p:nvSpPr>
        <p:spPr bwMode="auto">
          <a:xfrm flipH="1">
            <a:off x="4925358" y="4026935"/>
            <a:ext cx="41879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SA"/>
          </a:p>
        </p:txBody>
      </p:sp>
      <p:sp>
        <p:nvSpPr>
          <p:cNvPr id="5" name="Rectangle 3">
            <a:extLst>
              <a:ext uri="{FF2B5EF4-FFF2-40B4-BE49-F238E27FC236}">
                <a16:creationId xmlns:a16="http://schemas.microsoft.com/office/drawing/2014/main" id="{83327265-5E0A-4E3C-AB4A-41C6AA4034FF}"/>
              </a:ext>
            </a:extLst>
          </p:cNvPr>
          <p:cNvSpPr>
            <a:spLocks noChangeArrowheads="1"/>
          </p:cNvSpPr>
          <p:nvPr/>
        </p:nvSpPr>
        <p:spPr bwMode="auto">
          <a:xfrm>
            <a:off x="1749669" y="479205"/>
            <a:ext cx="8934191"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algn="l" rtl="0" eaLnBrk="0" fontAlgn="base" hangingPunct="0">
              <a:spcBef>
                <a:spcPct val="0"/>
              </a:spcBef>
              <a:spcAft>
                <a:spcPct val="0"/>
              </a:spcAft>
              <a:defRPr>
                <a:solidFill>
                  <a:schemeClr val="tx1"/>
                </a:solidFill>
                <a:latin typeface="Arial" panose="020B0604020202020204" pitchFamily="34" charset="0"/>
              </a:defRPr>
            </a:lvl2pPr>
            <a:lvl3pPr algn="l" rtl="0" eaLnBrk="0" fontAlgn="base" hangingPunct="0">
              <a:spcBef>
                <a:spcPct val="0"/>
              </a:spcBef>
              <a:spcAft>
                <a:spcPct val="0"/>
              </a:spcAft>
              <a:defRPr>
                <a:solidFill>
                  <a:schemeClr val="tx1"/>
                </a:solidFill>
                <a:latin typeface="Arial" panose="020B0604020202020204" pitchFamily="34" charset="0"/>
              </a:defRPr>
            </a:lvl3pPr>
            <a:lvl4pPr algn="l" rtl="0" eaLnBrk="0" fontAlgn="base" hangingPunct="0">
              <a:spcBef>
                <a:spcPct val="0"/>
              </a:spcBef>
              <a:spcAft>
                <a:spcPct val="0"/>
              </a:spcAft>
              <a:defRPr>
                <a:solidFill>
                  <a:schemeClr val="tx1"/>
                </a:solidFill>
                <a:latin typeface="Arial" panose="020B0604020202020204" pitchFamily="34" charset="0"/>
              </a:defRPr>
            </a:lvl4pPr>
            <a:lvl5pPr algn="l" rtl="0" eaLnBrk="0" fontAlgn="base" hangingPunct="0">
              <a:spcBef>
                <a:spcPct val="0"/>
              </a:spcBef>
              <a:spcAft>
                <a:spcPct val="0"/>
              </a:spcAft>
              <a:defRPr>
                <a:solidFill>
                  <a:schemeClr val="tx1"/>
                </a:solidFill>
                <a:latin typeface="Arial" panose="020B0604020202020204" pitchFamily="34" charset="0"/>
              </a:defRPr>
            </a:lvl5pPr>
            <a:lvl6pPr algn="l" rtl="0" eaLnBrk="0" fontAlgn="base" hangingPunct="0">
              <a:spcBef>
                <a:spcPct val="0"/>
              </a:spcBef>
              <a:spcAft>
                <a:spcPct val="0"/>
              </a:spcAft>
              <a:defRPr>
                <a:solidFill>
                  <a:schemeClr val="tx1"/>
                </a:solidFill>
                <a:latin typeface="Arial" panose="020B0604020202020204" pitchFamily="34" charset="0"/>
              </a:defRPr>
            </a:lvl6pPr>
            <a:lvl7pPr algn="l" rtl="0" eaLnBrk="0" fontAlgn="base" hangingPunct="0">
              <a:spcBef>
                <a:spcPct val="0"/>
              </a:spcBef>
              <a:spcAft>
                <a:spcPct val="0"/>
              </a:spcAft>
              <a:defRPr>
                <a:solidFill>
                  <a:schemeClr val="tx1"/>
                </a:solidFill>
                <a:latin typeface="Arial" panose="020B0604020202020204" pitchFamily="34" charset="0"/>
              </a:defRPr>
            </a:lvl7pPr>
            <a:lvl8pPr algn="l" rtl="0" eaLnBrk="0" fontAlgn="base" hangingPunct="0">
              <a:spcBef>
                <a:spcPct val="0"/>
              </a:spcBef>
              <a:spcAft>
                <a:spcPct val="0"/>
              </a:spcAft>
              <a:defRPr>
                <a:solidFill>
                  <a:schemeClr val="tx1"/>
                </a:solidFill>
                <a:latin typeface="Arial" panose="020B0604020202020204" pitchFamily="34" charset="0"/>
              </a:defRPr>
            </a:lvl8pPr>
            <a:lvl9pPr algn="l" rtl="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SA" sz="2800" b="1" i="0" u="none" strike="noStrike" cap="none" normalizeH="0" baseline="0" dirty="0">
                <a:ln>
                  <a:noFill/>
                </a:ln>
                <a:solidFill>
                  <a:srgbClr val="3366FF"/>
                </a:solidFill>
                <a:effectLst/>
                <a:latin typeface="Arial" panose="020B0604020202020204" pitchFamily="34" charset="0"/>
                <a:ea typeface="Times New Roman" panose="02020603050405020304" pitchFamily="18" charset="0"/>
                <a:cs typeface="Arial" panose="020B0604020202020204" pitchFamily="34" charset="0"/>
              </a:rPr>
              <a:t>*أين يحدث التعلم:</a:t>
            </a:r>
            <a:endParaRPr kumimoji="0" lang="en-US" altLang="ar-SA"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SA" sz="2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ar-SA" altLang="ar-SA"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في الدماغ، فهو: زيادة في البناء الإدراكي لدماغ الفرد أو زيادة كهروكيميائية في السيالات العصبية </a:t>
            </a:r>
            <a:r>
              <a:rPr kumimoji="0" lang="ar-SA" altLang="ar-SA" sz="2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المرمزة</a:t>
            </a:r>
            <a:r>
              <a:rPr kumimoji="0" lang="ar-SA" altLang="ar-SA"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التي تعبر خلايا الدماغ وتستقر في الذاكرتين القصيرة والطويلة.  ولا تعني زيادة السيالات العصبية الزيادة في حجم الدماغ، بل هي زيادة في الزوائد الشجرية وهي شعيرات تصل بين الخلايا العصبية.</a:t>
            </a:r>
            <a:endParaRPr kumimoji="0" lang="en-US" altLang="ar-SA"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ar-SA"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ectangle 4">
            <a:extLst>
              <a:ext uri="{FF2B5EF4-FFF2-40B4-BE49-F238E27FC236}">
                <a16:creationId xmlns:a16="http://schemas.microsoft.com/office/drawing/2014/main" id="{97B3AF22-723D-4421-8F8B-04C99706740A}"/>
              </a:ext>
            </a:extLst>
          </p:cNvPr>
          <p:cNvSpPr>
            <a:spLocks noChangeArrowheads="1"/>
          </p:cNvSpPr>
          <p:nvPr/>
        </p:nvSpPr>
        <p:spPr bwMode="auto">
          <a:xfrm>
            <a:off x="5243341" y="3503717"/>
            <a:ext cx="1659483"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altLang="ar-SA"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ar-SA" altLang="ar-SA" b="1"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الزوائد الشجرية</a:t>
            </a:r>
            <a:endParaRPr kumimoji="0" lang="en-US" altLang="ar-SA"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 name="مربع نص 9">
            <a:extLst>
              <a:ext uri="{FF2B5EF4-FFF2-40B4-BE49-F238E27FC236}">
                <a16:creationId xmlns:a16="http://schemas.microsoft.com/office/drawing/2014/main" id="{2ED3995C-AEA7-495F-ACB8-B6608E220DA9}"/>
              </a:ext>
            </a:extLst>
          </p:cNvPr>
          <p:cNvSpPr txBox="1"/>
          <p:nvPr/>
        </p:nvSpPr>
        <p:spPr>
          <a:xfrm>
            <a:off x="493736" y="3862009"/>
            <a:ext cx="909223" cy="369332"/>
          </a:xfrm>
          <a:prstGeom prst="rect">
            <a:avLst/>
          </a:prstGeom>
          <a:noFill/>
        </p:spPr>
        <p:txBody>
          <a:bodyPr wrap="none" rtlCol="1">
            <a:spAutoFit/>
          </a:bodyPr>
          <a:lstStyle/>
          <a:p>
            <a:r>
              <a:rPr lang="ar-SA" dirty="0">
                <a:solidFill>
                  <a:schemeClr val="accent1"/>
                </a:solidFill>
              </a:rPr>
              <a:t>ذيل الخلية</a:t>
            </a:r>
          </a:p>
        </p:txBody>
      </p:sp>
      <p:sp>
        <p:nvSpPr>
          <p:cNvPr id="12" name="Line 1">
            <a:extLst>
              <a:ext uri="{FF2B5EF4-FFF2-40B4-BE49-F238E27FC236}">
                <a16:creationId xmlns:a16="http://schemas.microsoft.com/office/drawing/2014/main" id="{7A4F8BE6-74E9-4A69-86D0-E07BB884E3E2}"/>
              </a:ext>
            </a:extLst>
          </p:cNvPr>
          <p:cNvSpPr>
            <a:spLocks noChangeShapeType="1"/>
          </p:cNvSpPr>
          <p:nvPr/>
        </p:nvSpPr>
        <p:spPr bwMode="auto">
          <a:xfrm flipV="1">
            <a:off x="1402959" y="4132730"/>
            <a:ext cx="303617" cy="1971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SA"/>
          </a:p>
        </p:txBody>
      </p:sp>
      <p:sp>
        <p:nvSpPr>
          <p:cNvPr id="13" name="مربع نص 12">
            <a:extLst>
              <a:ext uri="{FF2B5EF4-FFF2-40B4-BE49-F238E27FC236}">
                <a16:creationId xmlns:a16="http://schemas.microsoft.com/office/drawing/2014/main" id="{07E4C83F-E830-4ED2-8DBC-D8F7B9F33DAF}"/>
              </a:ext>
            </a:extLst>
          </p:cNvPr>
          <p:cNvSpPr txBox="1"/>
          <p:nvPr/>
        </p:nvSpPr>
        <p:spPr>
          <a:xfrm>
            <a:off x="2693502" y="5025948"/>
            <a:ext cx="550152" cy="369332"/>
          </a:xfrm>
          <a:prstGeom prst="rect">
            <a:avLst/>
          </a:prstGeom>
          <a:noFill/>
        </p:spPr>
        <p:txBody>
          <a:bodyPr wrap="none" rtlCol="1">
            <a:spAutoFit/>
          </a:bodyPr>
          <a:lstStyle/>
          <a:p>
            <a:r>
              <a:rPr lang="ar-SA" dirty="0">
                <a:solidFill>
                  <a:schemeClr val="accent1"/>
                </a:solidFill>
              </a:rPr>
              <a:t>النواة</a:t>
            </a:r>
          </a:p>
        </p:txBody>
      </p:sp>
      <p:sp>
        <p:nvSpPr>
          <p:cNvPr id="14" name="Line 1">
            <a:extLst>
              <a:ext uri="{FF2B5EF4-FFF2-40B4-BE49-F238E27FC236}">
                <a16:creationId xmlns:a16="http://schemas.microsoft.com/office/drawing/2014/main" id="{4339CCE3-32F5-428E-A238-56CA8DB44F07}"/>
              </a:ext>
            </a:extLst>
          </p:cNvPr>
          <p:cNvSpPr>
            <a:spLocks noChangeShapeType="1"/>
          </p:cNvSpPr>
          <p:nvPr/>
        </p:nvSpPr>
        <p:spPr bwMode="auto">
          <a:xfrm flipV="1">
            <a:off x="3218329" y="3940882"/>
            <a:ext cx="974376" cy="96281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SA"/>
          </a:p>
        </p:txBody>
      </p:sp>
      <p:sp>
        <p:nvSpPr>
          <p:cNvPr id="11" name="مربع نص 10">
            <a:extLst>
              <a:ext uri="{FF2B5EF4-FFF2-40B4-BE49-F238E27FC236}">
                <a16:creationId xmlns:a16="http://schemas.microsoft.com/office/drawing/2014/main" id="{1669EB33-7E1C-420A-BDAE-37913C59AE94}"/>
              </a:ext>
            </a:extLst>
          </p:cNvPr>
          <p:cNvSpPr txBox="1"/>
          <p:nvPr/>
        </p:nvSpPr>
        <p:spPr>
          <a:xfrm>
            <a:off x="2472487" y="5674658"/>
            <a:ext cx="1233030" cy="369332"/>
          </a:xfrm>
          <a:prstGeom prst="rect">
            <a:avLst/>
          </a:prstGeom>
          <a:noFill/>
        </p:spPr>
        <p:txBody>
          <a:bodyPr wrap="none" rtlCol="1">
            <a:spAutoFit/>
          </a:bodyPr>
          <a:lstStyle/>
          <a:p>
            <a:r>
              <a:rPr lang="ar-SA" dirty="0"/>
              <a:t>الخلية العصبية</a:t>
            </a:r>
          </a:p>
        </p:txBody>
      </p:sp>
    </p:spTree>
    <p:extLst>
      <p:ext uri="{BB962C8B-B14F-4D97-AF65-F5344CB8AC3E}">
        <p14:creationId xmlns:p14="http://schemas.microsoft.com/office/powerpoint/2010/main" val="1749689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1E1E1980-BDA9-491E-9D34-2400ED6AF7ED}"/>
              </a:ext>
            </a:extLst>
          </p:cNvPr>
          <p:cNvSpPr>
            <a:spLocks noGrp="1"/>
          </p:cNvSpPr>
          <p:nvPr>
            <p:ph idx="1"/>
          </p:nvPr>
        </p:nvSpPr>
        <p:spPr>
          <a:xfrm>
            <a:off x="838200" y="395654"/>
            <a:ext cx="10515600" cy="5781309"/>
          </a:xfrm>
        </p:spPr>
        <p:txBody>
          <a:bodyPr>
            <a:normAutofit fontScale="25000" lnSpcReduction="20000"/>
          </a:bodyPr>
          <a:lstStyle/>
          <a:p>
            <a:pPr algn="ctr"/>
            <a:r>
              <a:rPr lang="ar-SA" sz="6200" b="1" dirty="0">
                <a:solidFill>
                  <a:schemeClr val="accent1"/>
                </a:solidFill>
              </a:rPr>
              <a:t>العوامل المؤثرة على التعلم</a:t>
            </a:r>
            <a:endParaRPr lang="en-US" sz="6200" dirty="0">
              <a:solidFill>
                <a:schemeClr val="accent1"/>
              </a:solidFill>
            </a:endParaRPr>
          </a:p>
          <a:p>
            <a:r>
              <a:rPr lang="ar-SA" b="1" dirty="0"/>
              <a:t> </a:t>
            </a:r>
            <a:endParaRPr lang="en-US" dirty="0"/>
          </a:p>
          <a:p>
            <a:r>
              <a:rPr lang="ar-SA" sz="6400" b="1" dirty="0"/>
              <a:t>1- الوراثة والبيئة:</a:t>
            </a:r>
            <a:endParaRPr lang="en-US" sz="6400" b="1" dirty="0"/>
          </a:p>
          <a:p>
            <a:r>
              <a:rPr lang="ar-SA" sz="6400" b="1" dirty="0"/>
              <a:t>        سبق الشرح في فقرة سابقة مثال: الطفل وزيادة محصوله اللغوي في أسرة صغيرة وأسرة ممتدة، أسرة صغيرة تواصلها عالي ، وأسرة صغيرة تواصلها منخفض</a:t>
            </a:r>
            <a:endParaRPr lang="en-US" sz="6400" b="1" dirty="0"/>
          </a:p>
          <a:p>
            <a:r>
              <a:rPr lang="ar-SA" sz="6400" b="1" dirty="0"/>
              <a:t> </a:t>
            </a:r>
            <a:endParaRPr lang="en-US" sz="6400" b="1" dirty="0"/>
          </a:p>
          <a:p>
            <a:r>
              <a:rPr lang="ar-SA" sz="6400" b="1" dirty="0"/>
              <a:t>2-النضج: </a:t>
            </a:r>
            <a:endParaRPr lang="en-US" sz="6400" b="1" dirty="0"/>
          </a:p>
          <a:p>
            <a:r>
              <a:rPr lang="ar-SA" sz="6400" b="1" dirty="0"/>
              <a:t>هو النضج البيولوجي وليس الرشد مثال: التوائم والمشي، صعود السلالم (شرح).</a:t>
            </a:r>
            <a:endParaRPr lang="en-US" sz="6400" b="1" dirty="0"/>
          </a:p>
          <a:p>
            <a:r>
              <a:rPr lang="ar-SA" sz="6400" b="1" dirty="0"/>
              <a:t> </a:t>
            </a:r>
            <a:endParaRPr lang="en-US" sz="6400" b="1" dirty="0"/>
          </a:p>
          <a:p>
            <a:r>
              <a:rPr lang="ar-SA" sz="6400" b="1" dirty="0"/>
              <a:t>3- الذكاء: </a:t>
            </a:r>
            <a:endParaRPr lang="en-US" sz="6400" b="1" dirty="0"/>
          </a:p>
          <a:p>
            <a:r>
              <a:rPr lang="ar-SA" sz="6400" b="1" dirty="0"/>
              <a:t>له علاقة بنوع وسرعة التعلم، وهناك أنواع متعددة من الذكاء حسب قدرات الفرد وتسمى بالذكاء النوعي وهناك الذكاء قدرة عامة أمثلة على الذكاء النوعي مع الشرح: الميكانيكي، المكاني، اللغوي.</a:t>
            </a:r>
            <a:endParaRPr lang="en-US" sz="6400" b="1" dirty="0"/>
          </a:p>
          <a:p>
            <a:r>
              <a:rPr lang="ar-SA" sz="6400" b="1" dirty="0"/>
              <a:t> </a:t>
            </a:r>
            <a:endParaRPr lang="en-US" sz="6400" b="1" dirty="0"/>
          </a:p>
          <a:p>
            <a:r>
              <a:rPr lang="ar-SA" sz="6400" b="1" dirty="0"/>
              <a:t>4-  الدافعية والحوافز:   </a:t>
            </a:r>
            <a:endParaRPr lang="en-US" sz="6400" b="1" dirty="0"/>
          </a:p>
          <a:p>
            <a:pPr algn="ctr"/>
            <a:r>
              <a:rPr lang="ar-SA" sz="6400" b="1" dirty="0">
                <a:solidFill>
                  <a:srgbClr val="FF0000"/>
                </a:solidFill>
              </a:rPr>
              <a:t>*ما لفرق بين الدافع والحافز؟</a:t>
            </a:r>
            <a:endParaRPr lang="en-US" sz="6400" b="1" dirty="0">
              <a:solidFill>
                <a:srgbClr val="FF0000"/>
              </a:solidFill>
            </a:endParaRPr>
          </a:p>
          <a:p>
            <a:pPr algn="ctr"/>
            <a:r>
              <a:rPr lang="ar-SA" sz="6400" b="1" dirty="0">
                <a:solidFill>
                  <a:srgbClr val="FF0000"/>
                </a:solidFill>
              </a:rPr>
              <a:t>*كيــــف ننمــــي الــــــدافعية؟</a:t>
            </a:r>
            <a:endParaRPr lang="en-US" sz="6400" b="1" dirty="0">
              <a:solidFill>
                <a:srgbClr val="FF0000"/>
              </a:solidFill>
            </a:endParaRPr>
          </a:p>
          <a:p>
            <a:pPr algn="ctr"/>
            <a:r>
              <a:rPr lang="ar-SA" sz="6400" b="1" dirty="0">
                <a:solidFill>
                  <a:srgbClr val="FF0000"/>
                </a:solidFill>
              </a:rPr>
              <a:t>*كــــــيف نخــــــتار الحوافز؟</a:t>
            </a:r>
            <a:endParaRPr lang="en-US" sz="6400" b="1" dirty="0">
              <a:solidFill>
                <a:srgbClr val="FF0000"/>
              </a:solidFill>
            </a:endParaRPr>
          </a:p>
          <a:p>
            <a:pPr marL="0" indent="0">
              <a:buNone/>
            </a:pPr>
            <a:endParaRPr lang="en-US" sz="6400" b="1" dirty="0"/>
          </a:p>
          <a:p>
            <a:pPr lvl="0"/>
            <a:r>
              <a:rPr lang="ar-SA" sz="6400" b="1" dirty="0"/>
              <a:t>التحصيل السابق:</a:t>
            </a:r>
            <a:endParaRPr lang="en-US" sz="6400" b="1" dirty="0"/>
          </a:p>
          <a:p>
            <a:r>
              <a:rPr lang="ar-SA" sz="6400" b="1" dirty="0"/>
              <a:t>     التحصيل السابق  يكون نتيجة تعلم سابق، هو يؤدي للتعلم الجديد فإذا كان متنوعا وغنياً فإن التعلم الجديد سيكون أسرع وأفضل.</a:t>
            </a:r>
            <a:endParaRPr lang="en-US" sz="6400" b="1" dirty="0"/>
          </a:p>
          <a:p>
            <a:pPr marL="0" indent="0">
              <a:buNone/>
            </a:pPr>
            <a:endParaRPr lang="en-US" sz="4800" b="1" dirty="0"/>
          </a:p>
          <a:p>
            <a:endParaRPr lang="ar-SA" dirty="0"/>
          </a:p>
        </p:txBody>
      </p:sp>
    </p:spTree>
    <p:extLst>
      <p:ext uri="{BB962C8B-B14F-4D97-AF65-F5344CB8AC3E}">
        <p14:creationId xmlns:p14="http://schemas.microsoft.com/office/powerpoint/2010/main" val="217981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23B8C6A2-8552-4639-8615-1E2C96AF95BC}"/>
              </a:ext>
            </a:extLst>
          </p:cNvPr>
          <p:cNvSpPr>
            <a:spLocks noGrp="1"/>
          </p:cNvSpPr>
          <p:nvPr>
            <p:ph idx="1"/>
          </p:nvPr>
        </p:nvSpPr>
        <p:spPr>
          <a:xfrm>
            <a:off x="838200" y="439271"/>
            <a:ext cx="10515600" cy="5737692"/>
          </a:xfrm>
        </p:spPr>
        <p:txBody>
          <a:bodyPr>
            <a:normAutofit fontScale="77500" lnSpcReduction="20000"/>
          </a:bodyPr>
          <a:lstStyle/>
          <a:p>
            <a:pPr marL="0" lvl="0" indent="0" algn="justLow" eaLnBrk="0" fontAlgn="base" hangingPunct="0">
              <a:lnSpc>
                <a:spcPct val="100000"/>
              </a:lnSpc>
              <a:spcBef>
                <a:spcPct val="0"/>
              </a:spcBef>
              <a:spcAft>
                <a:spcPct val="0"/>
              </a:spcAft>
              <a:buNone/>
              <a:tabLst>
                <a:tab pos="504825" algn="l"/>
              </a:tabLst>
            </a:pPr>
            <a:r>
              <a:rPr lang="ar-SA" altLang="ar-SA" sz="3600" b="1" i="1" dirty="0">
                <a:solidFill>
                  <a:srgbClr val="0000FF"/>
                </a:solidFill>
                <a:latin typeface="Arial" panose="020B0604020202020204" pitchFamily="34" charset="0"/>
                <a:ea typeface="Times New Roman" panose="02020603050405020304" pitchFamily="18" charset="0"/>
              </a:rPr>
              <a:t>*هل يمكن أن نرى التعلم؟</a:t>
            </a:r>
          </a:p>
          <a:p>
            <a:pPr marL="0" lvl="0" indent="0" algn="justLow" eaLnBrk="0" fontAlgn="base" hangingPunct="0">
              <a:lnSpc>
                <a:spcPct val="100000"/>
              </a:lnSpc>
              <a:spcBef>
                <a:spcPct val="0"/>
              </a:spcBef>
              <a:spcAft>
                <a:spcPct val="0"/>
              </a:spcAft>
              <a:buNone/>
              <a:tabLst>
                <a:tab pos="504825" algn="l"/>
              </a:tabLst>
            </a:pPr>
            <a:endParaRPr lang="ar-SA" altLang="ar-SA" sz="3600" b="1" i="1" dirty="0">
              <a:solidFill>
                <a:srgbClr val="0000FF"/>
              </a:solidFill>
              <a:latin typeface="Arial" panose="020B0604020202020204" pitchFamily="34" charset="0"/>
            </a:endParaRPr>
          </a:p>
          <a:p>
            <a:pPr marL="0" lvl="0" indent="0" algn="justLow" eaLnBrk="0" fontAlgn="base" hangingPunct="0">
              <a:lnSpc>
                <a:spcPct val="100000"/>
              </a:lnSpc>
              <a:spcBef>
                <a:spcPct val="0"/>
              </a:spcBef>
              <a:spcAft>
                <a:spcPct val="0"/>
              </a:spcAft>
              <a:buNone/>
              <a:tabLst>
                <a:tab pos="504825" algn="l"/>
              </a:tabLst>
            </a:pPr>
            <a:endParaRPr lang="en-US" altLang="ar-SA" sz="1200" dirty="0">
              <a:latin typeface="Arial" panose="020B0604020202020204" pitchFamily="34" charset="0"/>
            </a:endParaRPr>
          </a:p>
          <a:p>
            <a:pPr marL="0" lvl="0" indent="0" algn="justLow" eaLnBrk="0" fontAlgn="base" hangingPunct="0">
              <a:lnSpc>
                <a:spcPct val="100000"/>
              </a:lnSpc>
              <a:spcBef>
                <a:spcPct val="0"/>
              </a:spcBef>
              <a:spcAft>
                <a:spcPct val="0"/>
              </a:spcAft>
              <a:buNone/>
              <a:tabLst>
                <a:tab pos="504825" algn="l"/>
              </a:tabLst>
            </a:pPr>
            <a:r>
              <a:rPr lang="ar-SA" altLang="ar-SA" sz="3200" b="1" dirty="0">
                <a:solidFill>
                  <a:srgbClr val="3366FF"/>
                </a:solidFill>
                <a:latin typeface="Arial" panose="020B0604020202020204" pitchFamily="34" charset="0"/>
                <a:ea typeface="Times New Roman" panose="02020603050405020304" pitchFamily="18" charset="0"/>
              </a:rPr>
              <a:t>*معنى التعلم:         </a:t>
            </a:r>
            <a:endParaRPr lang="en-US" altLang="ar-SA" sz="1200" dirty="0">
              <a:latin typeface="Arial" panose="020B0604020202020204" pitchFamily="34" charset="0"/>
            </a:endParaRPr>
          </a:p>
          <a:p>
            <a:pPr marL="0" lvl="0" indent="0" algn="justLow" eaLnBrk="0" fontAlgn="base" hangingPunct="0">
              <a:lnSpc>
                <a:spcPct val="100000"/>
              </a:lnSpc>
              <a:spcBef>
                <a:spcPct val="0"/>
              </a:spcBef>
              <a:spcAft>
                <a:spcPct val="0"/>
              </a:spcAft>
              <a:buNone/>
              <a:tabLst>
                <a:tab pos="504825" algn="l"/>
              </a:tabLst>
            </a:pPr>
            <a:endParaRPr lang="en-US" altLang="ar-SA" sz="1200" dirty="0">
              <a:latin typeface="Arial" panose="020B0604020202020204" pitchFamily="34" charset="0"/>
            </a:endParaRPr>
          </a:p>
          <a:p>
            <a:pPr marL="0" lvl="0" indent="0" algn="justLow" eaLnBrk="0" fontAlgn="base" hangingPunct="0">
              <a:lnSpc>
                <a:spcPct val="100000"/>
              </a:lnSpc>
              <a:spcBef>
                <a:spcPct val="0"/>
              </a:spcBef>
              <a:spcAft>
                <a:spcPct val="0"/>
              </a:spcAft>
              <a:buNone/>
              <a:tabLst>
                <a:tab pos="504825" algn="l"/>
              </a:tabLst>
            </a:pPr>
            <a:r>
              <a:rPr lang="ar-SA" altLang="ar-SA" sz="3200" b="1" dirty="0">
                <a:solidFill>
                  <a:srgbClr val="000000"/>
                </a:solidFill>
                <a:latin typeface="Arial" panose="020B0604020202020204" pitchFamily="34" charset="0"/>
                <a:ea typeface="Times New Roman" panose="02020603050405020304" pitchFamily="18" charset="0"/>
              </a:rPr>
              <a:t>     </a:t>
            </a:r>
            <a:r>
              <a:rPr lang="ar-SA" altLang="ar-SA" b="1" dirty="0">
                <a:solidFill>
                  <a:srgbClr val="000000"/>
                </a:solidFill>
                <a:latin typeface="Arial" panose="020B0604020202020204" pitchFamily="34" charset="0"/>
                <a:ea typeface="Times New Roman" panose="02020603050405020304" pitchFamily="18" charset="0"/>
              </a:rPr>
              <a:t>يختلف المختصون في تعريفهم للتعلم باختلاف مدارسهم النفسية ولكن هناك بعض المفاهيم العامة مثل: أن التعلم عملية افتراضية يستدل عليها من ملاحظة السلوك(الأداء)، حيث أننا لا نستطيع ملاحظة عملية التعلم بشكل مباشر،  والتعلم عملية تغير شبه دائم في سلوك الفرد (ثبات نسبي)، وينتج عن الخبرة. </a:t>
            </a:r>
          </a:p>
          <a:p>
            <a:pPr marL="0" lvl="0" indent="0" algn="justLow" eaLnBrk="0" fontAlgn="base" hangingPunct="0">
              <a:lnSpc>
                <a:spcPct val="100000"/>
              </a:lnSpc>
              <a:spcBef>
                <a:spcPct val="0"/>
              </a:spcBef>
              <a:spcAft>
                <a:spcPct val="0"/>
              </a:spcAft>
              <a:buNone/>
              <a:tabLst>
                <a:tab pos="504825" algn="l"/>
              </a:tabLst>
            </a:pPr>
            <a:endParaRPr lang="ar-SA" altLang="ar-SA" sz="1200" b="1" dirty="0">
              <a:solidFill>
                <a:srgbClr val="000000"/>
              </a:solidFill>
              <a:latin typeface="Arial" panose="020B0604020202020204" pitchFamily="34" charset="0"/>
            </a:endParaRPr>
          </a:p>
          <a:p>
            <a:pPr marL="0" lvl="0" indent="0" algn="justLow" eaLnBrk="0" fontAlgn="base" hangingPunct="0">
              <a:lnSpc>
                <a:spcPct val="100000"/>
              </a:lnSpc>
              <a:spcBef>
                <a:spcPct val="0"/>
              </a:spcBef>
              <a:spcAft>
                <a:spcPct val="0"/>
              </a:spcAft>
              <a:buNone/>
              <a:tabLst>
                <a:tab pos="504825" algn="l"/>
              </a:tabLst>
            </a:pPr>
            <a:endParaRPr lang="ar-SA" altLang="ar-SA" sz="1200" b="1" dirty="0">
              <a:solidFill>
                <a:srgbClr val="000000"/>
              </a:solidFill>
              <a:latin typeface="Arial" panose="020B0604020202020204" pitchFamily="34" charset="0"/>
            </a:endParaRPr>
          </a:p>
          <a:p>
            <a:pPr marL="0" lvl="0" indent="0" algn="justLow" eaLnBrk="0" fontAlgn="base" hangingPunct="0">
              <a:lnSpc>
                <a:spcPct val="100000"/>
              </a:lnSpc>
              <a:spcBef>
                <a:spcPct val="0"/>
              </a:spcBef>
              <a:spcAft>
                <a:spcPct val="0"/>
              </a:spcAft>
              <a:buNone/>
              <a:tabLst>
                <a:tab pos="504825" algn="l"/>
              </a:tabLst>
            </a:pPr>
            <a:endParaRPr lang="en-US" altLang="ar-SA" sz="1200" dirty="0">
              <a:latin typeface="Arial" panose="020B0604020202020204" pitchFamily="34" charset="0"/>
            </a:endParaRPr>
          </a:p>
          <a:p>
            <a:pPr marL="0" lvl="0" indent="0" algn="justLow" eaLnBrk="0" fontAlgn="base" hangingPunct="0">
              <a:lnSpc>
                <a:spcPct val="100000"/>
              </a:lnSpc>
              <a:spcBef>
                <a:spcPct val="0"/>
              </a:spcBef>
              <a:spcAft>
                <a:spcPct val="0"/>
              </a:spcAft>
              <a:buNone/>
              <a:tabLst>
                <a:tab pos="504825" algn="l"/>
              </a:tabLst>
            </a:pPr>
            <a:r>
              <a:rPr lang="ar-SA" altLang="ar-SA" sz="3200" b="1" dirty="0">
                <a:solidFill>
                  <a:srgbClr val="00CCFF"/>
                </a:solidFill>
                <a:latin typeface="Arial" panose="020B0604020202020204" pitchFamily="34" charset="0"/>
                <a:ea typeface="Times New Roman" panose="02020603050405020304" pitchFamily="18" charset="0"/>
              </a:rPr>
              <a:t>يقاس الأداء من خلال: </a:t>
            </a:r>
            <a:endParaRPr lang="en-US" altLang="ar-SA" sz="1200" dirty="0">
              <a:latin typeface="Arial" panose="020B0604020202020204" pitchFamily="34" charset="0"/>
            </a:endParaRPr>
          </a:p>
          <a:p>
            <a:pPr marL="0" lvl="0" indent="0" algn="justLow" eaLnBrk="0" fontAlgn="base" hangingPunct="0">
              <a:lnSpc>
                <a:spcPct val="100000"/>
              </a:lnSpc>
              <a:spcBef>
                <a:spcPct val="0"/>
              </a:spcBef>
              <a:spcAft>
                <a:spcPct val="0"/>
              </a:spcAft>
              <a:buNone/>
              <a:tabLst>
                <a:tab pos="504825" algn="l"/>
              </a:tabLst>
            </a:pPr>
            <a:r>
              <a:rPr lang="ar-SA" altLang="ar-SA" sz="3200" b="1" dirty="0">
                <a:solidFill>
                  <a:srgbClr val="000000"/>
                </a:solidFill>
                <a:latin typeface="Arial" panose="020B0604020202020204" pitchFamily="34" charset="0"/>
                <a:ea typeface="Times New Roman" panose="02020603050405020304" pitchFamily="18" charset="0"/>
              </a:rPr>
              <a:t> 1- التكرار          2- السرعة          3- الثبات.  ( ملاحظة ذلك)</a:t>
            </a:r>
          </a:p>
          <a:p>
            <a:pPr marL="0" lvl="0" indent="0" algn="justLow" eaLnBrk="0" fontAlgn="base" hangingPunct="0">
              <a:lnSpc>
                <a:spcPct val="100000"/>
              </a:lnSpc>
              <a:spcBef>
                <a:spcPct val="0"/>
              </a:spcBef>
              <a:spcAft>
                <a:spcPct val="0"/>
              </a:spcAft>
              <a:buNone/>
              <a:tabLst>
                <a:tab pos="504825" algn="l"/>
              </a:tabLst>
            </a:pPr>
            <a:endParaRPr lang="ar-SA" altLang="ar-SA" sz="1200" dirty="0">
              <a:latin typeface="Arial" panose="020B0604020202020204" pitchFamily="34" charset="0"/>
            </a:endParaRPr>
          </a:p>
          <a:p>
            <a:pPr marL="0" lvl="0" indent="0" algn="justLow" eaLnBrk="0" fontAlgn="base" hangingPunct="0">
              <a:lnSpc>
                <a:spcPct val="100000"/>
              </a:lnSpc>
              <a:spcBef>
                <a:spcPct val="0"/>
              </a:spcBef>
              <a:spcAft>
                <a:spcPct val="0"/>
              </a:spcAft>
              <a:buNone/>
              <a:tabLst>
                <a:tab pos="504825" algn="l"/>
              </a:tabLst>
            </a:pPr>
            <a:endParaRPr lang="ar-SA" altLang="ar-SA" sz="1200" dirty="0">
              <a:latin typeface="Arial" panose="020B0604020202020204" pitchFamily="34" charset="0"/>
            </a:endParaRPr>
          </a:p>
          <a:p>
            <a:pPr marL="0" lvl="0" indent="0" algn="justLow" eaLnBrk="0" fontAlgn="base" hangingPunct="0">
              <a:lnSpc>
                <a:spcPct val="100000"/>
              </a:lnSpc>
              <a:spcBef>
                <a:spcPct val="0"/>
              </a:spcBef>
              <a:spcAft>
                <a:spcPct val="0"/>
              </a:spcAft>
              <a:buNone/>
              <a:tabLst>
                <a:tab pos="504825" algn="l"/>
              </a:tabLst>
            </a:pPr>
            <a:endParaRPr lang="en-US" altLang="ar-SA" sz="1200" dirty="0">
              <a:latin typeface="Arial" panose="020B0604020202020204" pitchFamily="34" charset="0"/>
            </a:endParaRPr>
          </a:p>
          <a:p>
            <a:pPr marL="0" lvl="0" indent="0" algn="justLow" eaLnBrk="0" fontAlgn="base" hangingPunct="0">
              <a:lnSpc>
                <a:spcPct val="100000"/>
              </a:lnSpc>
              <a:spcBef>
                <a:spcPct val="0"/>
              </a:spcBef>
              <a:spcAft>
                <a:spcPct val="0"/>
              </a:spcAft>
              <a:buNone/>
              <a:tabLst>
                <a:tab pos="504825" algn="l"/>
              </a:tabLst>
            </a:pPr>
            <a:r>
              <a:rPr lang="ar-SA" altLang="ar-SA" sz="3200" b="1" dirty="0">
                <a:solidFill>
                  <a:srgbClr val="00CCFF"/>
                </a:solidFill>
                <a:latin typeface="Arial" panose="020B0604020202020204" pitchFamily="34" charset="0"/>
                <a:ea typeface="Times New Roman" panose="02020603050405020304" pitchFamily="18" charset="0"/>
              </a:rPr>
              <a:t>من إشكاليات الملاحظة:</a:t>
            </a:r>
          </a:p>
          <a:p>
            <a:pPr marL="0" lvl="0" indent="0" algn="justLow" eaLnBrk="0" fontAlgn="base" hangingPunct="0">
              <a:lnSpc>
                <a:spcPct val="100000"/>
              </a:lnSpc>
              <a:spcBef>
                <a:spcPct val="0"/>
              </a:spcBef>
              <a:spcAft>
                <a:spcPct val="0"/>
              </a:spcAft>
              <a:buNone/>
              <a:tabLst>
                <a:tab pos="504825" algn="l"/>
              </a:tabLst>
            </a:pPr>
            <a:endParaRPr lang="en-US" altLang="ar-SA" sz="1200" dirty="0">
              <a:latin typeface="Arial" panose="020B0604020202020204" pitchFamily="34" charset="0"/>
            </a:endParaRPr>
          </a:p>
          <a:p>
            <a:pPr marL="0" lvl="0" indent="0" algn="justLow" eaLnBrk="0" fontAlgn="base" hangingPunct="0">
              <a:lnSpc>
                <a:spcPct val="100000"/>
              </a:lnSpc>
              <a:spcBef>
                <a:spcPct val="0"/>
              </a:spcBef>
              <a:spcAft>
                <a:spcPct val="0"/>
              </a:spcAft>
              <a:buNone/>
              <a:tabLst>
                <a:tab pos="504825" algn="l"/>
              </a:tabLst>
            </a:pPr>
            <a:r>
              <a:rPr lang="ar-SA" altLang="ar-SA" sz="3200" b="1" dirty="0">
                <a:solidFill>
                  <a:srgbClr val="000000"/>
                </a:solidFill>
                <a:latin typeface="Arial" panose="020B0604020202020204" pitchFamily="34" charset="0"/>
                <a:ea typeface="Times New Roman" panose="02020603050405020304" pitchFamily="18" charset="0"/>
              </a:rPr>
              <a:t>1</a:t>
            </a:r>
            <a:r>
              <a:rPr lang="ar-SA" altLang="ar-SA" b="1" dirty="0">
                <a:solidFill>
                  <a:srgbClr val="000000"/>
                </a:solidFill>
                <a:latin typeface="Arial" panose="020B0604020202020204" pitchFamily="34" charset="0"/>
                <a:ea typeface="Times New Roman" panose="02020603050405020304" pitchFamily="18" charset="0"/>
              </a:rPr>
              <a:t>- أن السلوك قد يكون عرضي مثال: (الجرأة بعد التعاطي، إتقان وضع الماكياج بالصدفة).          </a:t>
            </a:r>
          </a:p>
          <a:p>
            <a:pPr marL="0" lvl="0" indent="0" algn="justLow" eaLnBrk="0" fontAlgn="base" hangingPunct="0">
              <a:lnSpc>
                <a:spcPct val="100000"/>
              </a:lnSpc>
              <a:spcBef>
                <a:spcPct val="0"/>
              </a:spcBef>
              <a:spcAft>
                <a:spcPct val="0"/>
              </a:spcAft>
              <a:buNone/>
              <a:tabLst>
                <a:tab pos="504825" algn="l"/>
              </a:tabLst>
            </a:pPr>
            <a:r>
              <a:rPr lang="ar-SA" altLang="ar-SA" b="1" dirty="0">
                <a:solidFill>
                  <a:srgbClr val="000000"/>
                </a:solidFill>
                <a:latin typeface="Arial" panose="020B0604020202020204" pitchFamily="34" charset="0"/>
                <a:ea typeface="Times New Roman" panose="02020603050405020304" pitchFamily="18" charset="0"/>
              </a:rPr>
              <a:t>  2- قد لا تتاح الفرصة للأداء.</a:t>
            </a:r>
          </a:p>
          <a:p>
            <a:pPr marL="0" lvl="0" indent="0" algn="justLow" eaLnBrk="0" fontAlgn="base" hangingPunct="0">
              <a:lnSpc>
                <a:spcPct val="100000"/>
              </a:lnSpc>
              <a:spcBef>
                <a:spcPct val="0"/>
              </a:spcBef>
              <a:spcAft>
                <a:spcPct val="0"/>
              </a:spcAft>
              <a:buNone/>
              <a:tabLst>
                <a:tab pos="504825" algn="l"/>
              </a:tabLst>
            </a:pPr>
            <a:endParaRPr lang="ar-SA" altLang="ar-SA" sz="1200" b="1" dirty="0">
              <a:solidFill>
                <a:srgbClr val="000000"/>
              </a:solidFill>
              <a:latin typeface="Arial" panose="020B0604020202020204" pitchFamily="34" charset="0"/>
            </a:endParaRPr>
          </a:p>
          <a:p>
            <a:pPr marL="0" lvl="0" indent="0" algn="justLow" eaLnBrk="0" fontAlgn="base" hangingPunct="0">
              <a:lnSpc>
                <a:spcPct val="100000"/>
              </a:lnSpc>
              <a:spcBef>
                <a:spcPct val="0"/>
              </a:spcBef>
              <a:spcAft>
                <a:spcPct val="0"/>
              </a:spcAft>
              <a:buNone/>
              <a:tabLst>
                <a:tab pos="504825" algn="l"/>
              </a:tabLst>
            </a:pPr>
            <a:endParaRPr lang="en-US" altLang="ar-SA" sz="1200" dirty="0">
              <a:latin typeface="Arial" panose="020B0604020202020204" pitchFamily="34" charset="0"/>
            </a:endParaRPr>
          </a:p>
          <a:p>
            <a:pPr marL="0" lvl="0" indent="0" algn="justLow" eaLnBrk="0" fontAlgn="base" hangingPunct="0">
              <a:lnSpc>
                <a:spcPct val="100000"/>
              </a:lnSpc>
              <a:spcBef>
                <a:spcPct val="0"/>
              </a:spcBef>
              <a:spcAft>
                <a:spcPct val="0"/>
              </a:spcAft>
              <a:buNone/>
              <a:tabLst>
                <a:tab pos="504825" algn="l"/>
              </a:tabLst>
            </a:pPr>
            <a:r>
              <a:rPr lang="ar-SA" altLang="ar-SA" sz="3200" b="1" i="1" dirty="0">
                <a:solidFill>
                  <a:srgbClr val="00CCFF"/>
                </a:solidFill>
                <a:latin typeface="Arial" panose="020B0604020202020204" pitchFamily="34" charset="0"/>
                <a:ea typeface="Times New Roman" panose="02020603050405020304" pitchFamily="18" charset="0"/>
              </a:rPr>
              <a:t>ملاحظة:</a:t>
            </a:r>
            <a:r>
              <a:rPr lang="ar-SA" altLang="ar-SA" sz="3200" b="1" dirty="0">
                <a:solidFill>
                  <a:srgbClr val="000000"/>
                </a:solidFill>
                <a:latin typeface="Arial" panose="020B0604020202020204" pitchFamily="34" charset="0"/>
                <a:ea typeface="Times New Roman" panose="02020603050405020304" pitchFamily="18" charset="0"/>
              </a:rPr>
              <a:t> </a:t>
            </a:r>
            <a:endParaRPr lang="en-US" altLang="ar-SA" sz="1200" dirty="0">
              <a:latin typeface="Arial" panose="020B0604020202020204" pitchFamily="34" charset="0"/>
            </a:endParaRPr>
          </a:p>
          <a:p>
            <a:pPr marL="0" lvl="0" indent="0" algn="justLow" eaLnBrk="0" fontAlgn="base" hangingPunct="0">
              <a:lnSpc>
                <a:spcPct val="100000"/>
              </a:lnSpc>
              <a:spcBef>
                <a:spcPct val="0"/>
              </a:spcBef>
              <a:spcAft>
                <a:spcPct val="0"/>
              </a:spcAft>
              <a:buFontTx/>
              <a:buChar char="•"/>
              <a:tabLst>
                <a:tab pos="504825" algn="l"/>
              </a:tabLst>
            </a:pPr>
            <a:r>
              <a:rPr lang="ar-SA" altLang="ar-SA" b="1" dirty="0">
                <a:solidFill>
                  <a:srgbClr val="000000"/>
                </a:solidFill>
                <a:latin typeface="Arial" panose="020B0604020202020204" pitchFamily="34" charset="0"/>
                <a:ea typeface="Times New Roman" panose="02020603050405020304" pitchFamily="18" charset="0"/>
              </a:rPr>
              <a:t>الأداء لا يعني التعلم ، التعلم هو العملية التي يقوم عليها الأداء، والأداء هو الوسيلة التي يعبر بها عن التعلم حيث أن الأداء قد يكون عرضي لمرض أو لتعاطي مواد مخدرة أو قد يكون ناتجاً عن النضج.</a:t>
            </a:r>
            <a:endParaRPr lang="en-US" altLang="ar-SA" sz="1200" dirty="0">
              <a:latin typeface="Arial" panose="020B0604020202020204" pitchFamily="34" charset="0"/>
            </a:endParaRPr>
          </a:p>
          <a:p>
            <a:pPr marL="0" lvl="0" indent="0" algn="justLow" eaLnBrk="0" fontAlgn="base" hangingPunct="0">
              <a:lnSpc>
                <a:spcPct val="100000"/>
              </a:lnSpc>
              <a:spcBef>
                <a:spcPct val="0"/>
              </a:spcBef>
              <a:spcAft>
                <a:spcPct val="0"/>
              </a:spcAft>
              <a:buFontTx/>
              <a:buChar char="•"/>
              <a:tabLst>
                <a:tab pos="504825" algn="l"/>
              </a:tabLst>
            </a:pPr>
            <a:r>
              <a:rPr lang="ar-SA" altLang="ar-SA" b="1" dirty="0">
                <a:solidFill>
                  <a:srgbClr val="000000"/>
                </a:solidFill>
                <a:latin typeface="Arial" panose="020B0604020202020204" pitchFamily="34" charset="0"/>
                <a:ea typeface="Times New Roman" panose="02020603050405020304" pitchFamily="18" charset="0"/>
              </a:rPr>
              <a:t>قد يكون الفرد تعلم شيئاً ما ولكن لم تتح له الفرصة للأداء وهنا لابد من إتاحة الفرصة.</a:t>
            </a:r>
            <a:endParaRPr lang="ar-SA" dirty="0"/>
          </a:p>
        </p:txBody>
      </p:sp>
    </p:spTree>
    <p:extLst>
      <p:ext uri="{BB962C8B-B14F-4D97-AF65-F5344CB8AC3E}">
        <p14:creationId xmlns:p14="http://schemas.microsoft.com/office/powerpoint/2010/main" val="1061041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3C6ACB09-765D-449C-8505-07AD39669E5F}"/>
              </a:ext>
            </a:extLst>
          </p:cNvPr>
          <p:cNvSpPr>
            <a:spLocks noGrp="1"/>
          </p:cNvSpPr>
          <p:nvPr>
            <p:ph idx="1"/>
          </p:nvPr>
        </p:nvSpPr>
        <p:spPr>
          <a:xfrm>
            <a:off x="1232647" y="140260"/>
            <a:ext cx="10515600" cy="4351338"/>
          </a:xfrm>
        </p:spPr>
        <p:txBody>
          <a:bodyPr>
            <a:normAutofit/>
          </a:bodyPr>
          <a:lstStyle/>
          <a:p>
            <a:r>
              <a:rPr lang="ar-SA" b="1" dirty="0"/>
              <a:t> </a:t>
            </a:r>
            <a:endParaRPr lang="ar-SA" dirty="0"/>
          </a:p>
        </p:txBody>
      </p:sp>
      <p:pic>
        <p:nvPicPr>
          <p:cNvPr id="4" name="صورة 3">
            <a:extLst>
              <a:ext uri="{FF2B5EF4-FFF2-40B4-BE49-F238E27FC236}">
                <a16:creationId xmlns:a16="http://schemas.microsoft.com/office/drawing/2014/main" id="{1D7ED643-DCA2-4380-BCF4-E20ED9B025C9}"/>
              </a:ext>
            </a:extLst>
          </p:cNvPr>
          <p:cNvPicPr>
            <a:picLocks noChangeAspect="1"/>
          </p:cNvPicPr>
          <p:nvPr/>
        </p:nvPicPr>
        <p:blipFill>
          <a:blip r:embed="rId2"/>
          <a:stretch>
            <a:fillRect/>
          </a:stretch>
        </p:blipFill>
        <p:spPr>
          <a:xfrm>
            <a:off x="1138519" y="367554"/>
            <a:ext cx="10291482" cy="6104964"/>
          </a:xfrm>
          <a:prstGeom prst="rect">
            <a:avLst/>
          </a:prstGeom>
        </p:spPr>
      </p:pic>
    </p:spTree>
    <p:extLst>
      <p:ext uri="{BB962C8B-B14F-4D97-AF65-F5344CB8AC3E}">
        <p14:creationId xmlns:p14="http://schemas.microsoft.com/office/powerpoint/2010/main" val="13730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1AFD2280-372C-416C-9D2F-C4FE8CCBC4CB}"/>
              </a:ext>
            </a:extLst>
          </p:cNvPr>
          <p:cNvPicPr>
            <a:picLocks noGrp="1" noChangeAspect="1"/>
          </p:cNvPicPr>
          <p:nvPr>
            <p:ph idx="1"/>
          </p:nvPr>
        </p:nvPicPr>
        <p:blipFill>
          <a:blip r:embed="rId2"/>
          <a:stretch>
            <a:fillRect/>
          </a:stretch>
        </p:blipFill>
        <p:spPr>
          <a:xfrm>
            <a:off x="668215" y="2074985"/>
            <a:ext cx="10119947" cy="2910223"/>
          </a:xfrm>
          <a:prstGeom prst="rect">
            <a:avLst/>
          </a:prstGeom>
        </p:spPr>
      </p:pic>
    </p:spTree>
    <p:extLst>
      <p:ext uri="{BB962C8B-B14F-4D97-AF65-F5344CB8AC3E}">
        <p14:creationId xmlns:p14="http://schemas.microsoft.com/office/powerpoint/2010/main" val="929816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75EE201-8785-40B6-8B4D-2FF76D632E22}"/>
              </a:ext>
            </a:extLst>
          </p:cNvPr>
          <p:cNvSpPr>
            <a:spLocks noGrp="1"/>
          </p:cNvSpPr>
          <p:nvPr>
            <p:ph type="title"/>
          </p:nvPr>
        </p:nvSpPr>
        <p:spPr/>
        <p:txBody>
          <a:bodyPr/>
          <a:lstStyle/>
          <a:p>
            <a:endParaRPr lang="ar-SA"/>
          </a:p>
        </p:txBody>
      </p:sp>
      <p:pic>
        <p:nvPicPr>
          <p:cNvPr id="4" name="عنصر نائب للمحتوى 3">
            <a:extLst>
              <a:ext uri="{FF2B5EF4-FFF2-40B4-BE49-F238E27FC236}">
                <a16:creationId xmlns:a16="http://schemas.microsoft.com/office/drawing/2014/main" id="{7DB17B8D-022B-482E-ACA3-61063BDFE647}"/>
              </a:ext>
            </a:extLst>
          </p:cNvPr>
          <p:cNvPicPr>
            <a:picLocks noGrp="1" noChangeAspect="1"/>
          </p:cNvPicPr>
          <p:nvPr>
            <p:ph idx="1"/>
          </p:nvPr>
        </p:nvPicPr>
        <p:blipFill>
          <a:blip r:embed="rId2"/>
          <a:stretch>
            <a:fillRect/>
          </a:stretch>
        </p:blipFill>
        <p:spPr>
          <a:xfrm>
            <a:off x="914401" y="1690688"/>
            <a:ext cx="10225454" cy="2870880"/>
          </a:xfrm>
          <a:prstGeom prst="rect">
            <a:avLst/>
          </a:prstGeom>
        </p:spPr>
      </p:pic>
    </p:spTree>
    <p:extLst>
      <p:ext uri="{BB962C8B-B14F-4D97-AF65-F5344CB8AC3E}">
        <p14:creationId xmlns:p14="http://schemas.microsoft.com/office/powerpoint/2010/main" val="577807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3319EE51-C331-4290-AF23-30EE49A8A57E}"/>
              </a:ext>
            </a:extLst>
          </p:cNvPr>
          <p:cNvPicPr>
            <a:picLocks noGrp="1" noChangeAspect="1"/>
          </p:cNvPicPr>
          <p:nvPr>
            <p:ph idx="1"/>
          </p:nvPr>
        </p:nvPicPr>
        <p:blipFill>
          <a:blip r:embed="rId2"/>
          <a:stretch>
            <a:fillRect/>
          </a:stretch>
        </p:blipFill>
        <p:spPr>
          <a:xfrm>
            <a:off x="615462" y="738554"/>
            <a:ext cx="10832123" cy="5556738"/>
          </a:xfrm>
          <a:prstGeom prst="rect">
            <a:avLst/>
          </a:prstGeom>
        </p:spPr>
      </p:pic>
    </p:spTree>
    <p:extLst>
      <p:ext uri="{BB962C8B-B14F-4D97-AF65-F5344CB8AC3E}">
        <p14:creationId xmlns:p14="http://schemas.microsoft.com/office/powerpoint/2010/main" val="2949971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D09D214-4BA6-4E3B-A3E9-2CE8ED77FF12}"/>
              </a:ext>
            </a:extLst>
          </p:cNvPr>
          <p:cNvSpPr>
            <a:spLocks noGrp="1"/>
          </p:cNvSpPr>
          <p:nvPr>
            <p:ph type="title"/>
          </p:nvPr>
        </p:nvSpPr>
        <p:spPr/>
        <p:txBody>
          <a:bodyPr/>
          <a:lstStyle/>
          <a:p>
            <a:r>
              <a:rPr lang="ar-SA" b="1" dirty="0">
                <a:solidFill>
                  <a:schemeClr val="accent1"/>
                </a:solidFill>
              </a:rPr>
              <a:t>*ما معنى النظرية؟ الفرق بين نظرية وفرضية؟ </a:t>
            </a:r>
            <a:br>
              <a:rPr lang="en-US" dirty="0"/>
            </a:br>
            <a:endParaRPr lang="ar-SA" dirty="0"/>
          </a:p>
        </p:txBody>
      </p:sp>
    </p:spTree>
    <p:extLst>
      <p:ext uri="{BB962C8B-B14F-4D97-AF65-F5344CB8AC3E}">
        <p14:creationId xmlns:p14="http://schemas.microsoft.com/office/powerpoint/2010/main" val="1205670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عنصر نائب للمحتوى 9">
            <a:extLst>
              <a:ext uri="{FF2B5EF4-FFF2-40B4-BE49-F238E27FC236}">
                <a16:creationId xmlns:a16="http://schemas.microsoft.com/office/drawing/2014/main" id="{849D6DA3-BCE0-478A-BE1F-6172D2836D4A}"/>
              </a:ext>
            </a:extLst>
          </p:cNvPr>
          <p:cNvPicPr>
            <a:picLocks noGrp="1" noChangeAspect="1"/>
          </p:cNvPicPr>
          <p:nvPr>
            <p:ph idx="1"/>
          </p:nvPr>
        </p:nvPicPr>
        <p:blipFill>
          <a:blip r:embed="rId2"/>
          <a:stretch>
            <a:fillRect/>
          </a:stretch>
        </p:blipFill>
        <p:spPr>
          <a:xfrm>
            <a:off x="1565031" y="562707"/>
            <a:ext cx="9548445" cy="5240215"/>
          </a:xfrm>
          <a:prstGeom prst="rect">
            <a:avLst/>
          </a:prstGeom>
        </p:spPr>
      </p:pic>
    </p:spTree>
    <p:extLst>
      <p:ext uri="{BB962C8B-B14F-4D97-AF65-F5344CB8AC3E}">
        <p14:creationId xmlns:p14="http://schemas.microsoft.com/office/powerpoint/2010/main" val="3061415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B308F60D-E9F1-4156-8DD2-04F3ED92BE48}"/>
              </a:ext>
            </a:extLst>
          </p:cNvPr>
          <p:cNvPicPr>
            <a:picLocks noGrp="1" noChangeAspect="1"/>
          </p:cNvPicPr>
          <p:nvPr>
            <p:ph idx="1"/>
          </p:nvPr>
        </p:nvPicPr>
        <p:blipFill>
          <a:blip r:embed="rId2"/>
          <a:stretch>
            <a:fillRect/>
          </a:stretch>
        </p:blipFill>
        <p:spPr>
          <a:xfrm>
            <a:off x="958363" y="404446"/>
            <a:ext cx="10392506" cy="5648642"/>
          </a:xfrm>
          <a:prstGeom prst="rect">
            <a:avLst/>
          </a:prstGeom>
        </p:spPr>
      </p:pic>
    </p:spTree>
    <p:extLst>
      <p:ext uri="{BB962C8B-B14F-4D97-AF65-F5344CB8AC3E}">
        <p14:creationId xmlns:p14="http://schemas.microsoft.com/office/powerpoint/2010/main" val="243785004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253</Words>
  <Application>Microsoft Office PowerPoint</Application>
  <PresentationFormat>شاشة عريضة</PresentationFormat>
  <Paragraphs>57</Paragraphs>
  <Slides>12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12</vt:i4>
      </vt:variant>
    </vt:vector>
  </HeadingPairs>
  <TitlesOfParts>
    <vt:vector size="16" baseType="lpstr">
      <vt:lpstr>Arial</vt:lpstr>
      <vt:lpstr>Calibri</vt:lpstr>
      <vt:lpstr>Calibri Light</vt:lpstr>
      <vt:lpstr>نسق Office</vt:lpstr>
      <vt:lpstr>مقدمة عن  التعـلم   *متى بدأ الاهتمام بالسلوك الإنساني؟  منذ القدم منذ وعي الإنسان بوجوده ووجود الآخرين، وذلك لتحقيق التكيف مع البيئة (أهداف العلم)   * ما هي الفلسفة؟  وهل هناك فرق بين العلم والفلسفة؟      بداية كل العلوم فلسفية، ولكن الفلسفة ليست علم، الفلسفة ليست عملية تراكمية كالعلم، وقد كانت محاولات فلاسفة الإغريق من أولى الاجتهادات الفكرية لفهم الروح.   *متى بدأ الاهتمام بدراسة السلوك الإنساني دراسة علمية موضوعية؟      في عام (  1879 م) على يد ويليم فونت عندما أنشئ أول معمل في علم النفس واهتم أولاً بدراسة الشعور وتحليله إلى مكوناته الأساسية، وكان ذلك في ألمانيا ثم امتد هذا النوع من الدراسات إلى باقي دول أوربا ثم بعد ذلك انتقل إلى أمريكا. </vt:lpstr>
      <vt:lpstr>عرض تقديمي في PowerPoint</vt:lpstr>
      <vt:lpstr>عرض تقديمي في PowerPoint</vt:lpstr>
      <vt:lpstr>عرض تقديمي في PowerPoint</vt:lpstr>
      <vt:lpstr>عرض تقديمي في PowerPoint</vt:lpstr>
      <vt:lpstr>عرض تقديمي في PowerPoint</vt:lpstr>
      <vt:lpstr>*ما معنى النظرية؟ الفرق بين نظرية وفرضية؟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 عن  التعـلم   *متى بدأ الاهتمام بالسلوك الإنساني؟  منذ القدم منذ وعي الإنسان بوجوده ووجود الآخرين، وذلك لتحقيق التكيف مع البيئة (أهداف العلم)   * ما هي الفلسفة؟  وهل هناك فرق بين العلم والفلسفة؟      بداية كل العلوم فلسفية، ولكن الفلسفة ليست علم، الفلسفة ليست عملية تراكمية كالعلم، وقد كانت محاولات فلاسفة الإغريق من أولى الاجتهادات الفكرية لفهم الروح.   *متى بدأ الاهتمام بدراسة السلوك الإنساني دراسة علمية موضوعية؟      في عام (  1879 م) على يد ويليم فونت عندما أنشئ أول معمل في علم النفس واهتم أولاً بدراسة الشعور وتحليله إلى مكوناته الأساسية، وكان ذلك في ألمانيا ثم امتد هذا النوع من الدراسات إلى باقي دول أوربا ثم بعد ذلك انتقل إلى أمريكا.</dc:title>
  <dc:creator>mohammad alrumaizan</dc:creator>
  <cp:lastModifiedBy>Nawal Almousa</cp:lastModifiedBy>
  <cp:revision>4</cp:revision>
  <dcterms:created xsi:type="dcterms:W3CDTF">2019-01-10T01:17:48Z</dcterms:created>
  <dcterms:modified xsi:type="dcterms:W3CDTF">2019-09-10T02:23:06Z</dcterms:modified>
</cp:coreProperties>
</file>