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06" r:id="rId3"/>
    <p:sldId id="257" r:id="rId4"/>
    <p:sldId id="278" r:id="rId5"/>
    <p:sldId id="279" r:id="rId6"/>
    <p:sldId id="280" r:id="rId7"/>
    <p:sldId id="355" r:id="rId8"/>
    <p:sldId id="281" r:id="rId9"/>
    <p:sldId id="307" r:id="rId10"/>
    <p:sldId id="282" r:id="rId11"/>
    <p:sldId id="308" r:id="rId12"/>
    <p:sldId id="283" r:id="rId13"/>
    <p:sldId id="356" r:id="rId14"/>
    <p:sldId id="284" r:id="rId15"/>
    <p:sldId id="309" r:id="rId16"/>
    <p:sldId id="285" r:id="rId17"/>
    <p:sldId id="310" r:id="rId18"/>
    <p:sldId id="322" r:id="rId19"/>
    <p:sldId id="323" r:id="rId20"/>
    <p:sldId id="324" r:id="rId21"/>
    <p:sldId id="326" r:id="rId22"/>
    <p:sldId id="327" r:id="rId23"/>
    <p:sldId id="328" r:id="rId24"/>
    <p:sldId id="329" r:id="rId25"/>
    <p:sldId id="357"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2" r:id="rId49"/>
    <p:sldId id="358" r:id="rId50"/>
    <p:sldId id="353" r:id="rId51"/>
    <p:sldId id="354" r:id="rId52"/>
    <p:sldId id="286" r:id="rId53"/>
    <p:sldId id="311" r:id="rId54"/>
    <p:sldId id="287" r:id="rId55"/>
    <p:sldId id="292" r:id="rId56"/>
    <p:sldId id="293" r:id="rId57"/>
    <p:sldId id="359" r:id="rId58"/>
    <p:sldId id="294" r:id="rId59"/>
    <p:sldId id="312" r:id="rId60"/>
    <p:sldId id="295" r:id="rId61"/>
    <p:sldId id="313" r:id="rId62"/>
    <p:sldId id="296" r:id="rId63"/>
    <p:sldId id="297" r:id="rId64"/>
    <p:sldId id="298" r:id="rId65"/>
    <p:sldId id="299" r:id="rId66"/>
    <p:sldId id="314" r:id="rId67"/>
    <p:sldId id="300" r:id="rId68"/>
    <p:sldId id="315" r:id="rId69"/>
    <p:sldId id="316" r:id="rId70"/>
    <p:sldId id="302" r:id="rId71"/>
    <p:sldId id="303" r:id="rId72"/>
    <p:sldId id="304" r:id="rId73"/>
    <p:sldId id="317" r:id="rId74"/>
    <p:sldId id="318" r:id="rId75"/>
    <p:sldId id="321" r:id="rId76"/>
    <p:sldId id="319" r:id="rId77"/>
    <p:sldId id="320" r:id="rId78"/>
    <p:sldId id="305" r:id="rId7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50" d="100"/>
          <a:sy n="50" d="100"/>
        </p:scale>
        <p:origin x="-336" y="-414"/>
      </p:cViewPr>
      <p:guideLst>
        <p:guide orient="horz" pos="2160"/>
        <p:guide pos="2880"/>
      </p:guideLst>
    </p:cSldViewPr>
  </p:slideViewPr>
  <p:notesTextViewPr>
    <p:cViewPr>
      <p:scale>
        <a:sx n="1" d="1"/>
        <a:sy n="1" d="1"/>
      </p:scale>
      <p:origin x="0" y="0"/>
    </p:cViewPr>
  </p:notesTextViewPr>
  <p:sorterViewPr>
    <p:cViewPr>
      <p:scale>
        <a:sx n="100" d="100"/>
        <a:sy n="100" d="100"/>
      </p:scale>
      <p:origin x="0" y="18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CFFFE60-C987-4970-B0BB-7A4DA420CCAB}"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90617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CFFFE60-C987-4970-B0BB-7A4DA420CCAB}"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266624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CFFFE60-C987-4970-B0BB-7A4DA420CCAB}"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184644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CFFFE60-C987-4970-B0BB-7A4DA420CCAB}"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5391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CFFFE60-C987-4970-B0BB-7A4DA420CCAB}"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367110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CFFFE60-C987-4970-B0BB-7A4DA420CCAB}"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271342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CFFFE60-C987-4970-B0BB-7A4DA420CCAB}" type="datetimeFigureOut">
              <a:rPr lang="ar-SA" smtClean="0"/>
              <a:t>07/09/45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179081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CFFFE60-C987-4970-B0BB-7A4DA420CCAB}" type="datetimeFigureOut">
              <a:rPr lang="ar-SA" smtClean="0"/>
              <a:t>07/09/45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3724521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CFFFE60-C987-4970-B0BB-7A4DA420CCAB}" type="datetimeFigureOut">
              <a:rPr lang="ar-SA" smtClean="0"/>
              <a:t>07/09/45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397916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FFFE60-C987-4970-B0BB-7A4DA420CCAB}"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402076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FFFE60-C987-4970-B0BB-7A4DA420CCAB}"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E1D73A9-0D82-4AC6-9544-F5AED598760D}" type="slidenum">
              <a:rPr lang="ar-SA" smtClean="0"/>
              <a:t>‹#›</a:t>
            </a:fld>
            <a:endParaRPr lang="ar-SA"/>
          </a:p>
        </p:txBody>
      </p:sp>
    </p:spTree>
    <p:extLst>
      <p:ext uri="{BB962C8B-B14F-4D97-AF65-F5344CB8AC3E}">
        <p14:creationId xmlns:p14="http://schemas.microsoft.com/office/powerpoint/2010/main" val="2725655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CFFFE60-C987-4970-B0BB-7A4DA420CCAB}" type="datetimeFigureOut">
              <a:rPr lang="ar-SA" smtClean="0"/>
              <a:t>07/09/45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E1D73A9-0D82-4AC6-9544-F5AED598760D}" type="slidenum">
              <a:rPr lang="ar-SA" smtClean="0"/>
              <a:t>‹#›</a:t>
            </a:fld>
            <a:endParaRPr lang="ar-SA"/>
          </a:p>
        </p:txBody>
      </p:sp>
    </p:spTree>
    <p:extLst>
      <p:ext uri="{BB962C8B-B14F-4D97-AF65-F5344CB8AC3E}">
        <p14:creationId xmlns:p14="http://schemas.microsoft.com/office/powerpoint/2010/main" val="2587996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طرائق التدريس في التربية البدنية</a:t>
            </a:r>
            <a:endParaRPr lang="ar-SA" dirty="0"/>
          </a:p>
        </p:txBody>
      </p:sp>
      <p:sp>
        <p:nvSpPr>
          <p:cNvPr id="3" name="عنوان فرعي 2"/>
          <p:cNvSpPr>
            <a:spLocks noGrp="1"/>
          </p:cNvSpPr>
          <p:nvPr>
            <p:ph type="subTitle" idx="1"/>
          </p:nvPr>
        </p:nvSpPr>
        <p:spPr/>
        <p:txBody>
          <a:bodyPr/>
          <a:lstStyle/>
          <a:p>
            <a:r>
              <a:rPr lang="ar-SA" dirty="0" smtClean="0"/>
              <a:t>المحاضرة 2 </a:t>
            </a:r>
            <a:endParaRPr lang="ar-SA" dirty="0"/>
          </a:p>
        </p:txBody>
      </p:sp>
    </p:spTree>
    <p:extLst>
      <p:ext uri="{BB962C8B-B14F-4D97-AF65-F5344CB8AC3E}">
        <p14:creationId xmlns:p14="http://schemas.microsoft.com/office/powerpoint/2010/main" val="134006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عوامل تساعد </a:t>
            </a:r>
            <a:r>
              <a:rPr lang="ar-SA" dirty="0" smtClean="0"/>
              <a:t>على </a:t>
            </a:r>
            <a:r>
              <a:rPr lang="ar-SA" dirty="0" smtClean="0"/>
              <a:t>اكتساب مفاهيم التربية الرياضية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dirty="0" smtClean="0"/>
              <a:t>استعمال صيغ تمثيلية مختلفة. </a:t>
            </a:r>
          </a:p>
          <a:p>
            <a:r>
              <a:rPr lang="ar-SA" dirty="0" smtClean="0"/>
              <a:t>لا يمكن لأي فرد من اداء واجب حركي من الفراغ، ولكن يستطيع أن يدرك في ذهنه بوسائل </a:t>
            </a:r>
            <a:r>
              <a:rPr lang="ar-SA" dirty="0" smtClean="0"/>
              <a:t>مختلفة، </a:t>
            </a:r>
            <a:r>
              <a:rPr lang="ar-SA" dirty="0" smtClean="0"/>
              <a:t>حتى اللاعب المتقدم لا يستطيع أن يعرف شيئاً ما إلا عن طريق الاحساس الملموس </a:t>
            </a:r>
            <a:r>
              <a:rPr lang="ar-SA" dirty="0" smtClean="0"/>
              <a:t>المباشر </a:t>
            </a:r>
            <a:r>
              <a:rPr lang="ar-SA" dirty="0" smtClean="0"/>
              <a:t>لذلك الشي، فضلا عن مهارات يدركها المتعلم </a:t>
            </a:r>
            <a:r>
              <a:rPr lang="ar-SA" dirty="0" smtClean="0"/>
              <a:t>أو </a:t>
            </a:r>
            <a:r>
              <a:rPr lang="ar-SA" dirty="0" smtClean="0"/>
              <a:t>يقلدها من خلال التقنيات التربوية. </a:t>
            </a:r>
          </a:p>
          <a:p>
            <a:endParaRPr lang="ar-SA" dirty="0"/>
          </a:p>
        </p:txBody>
      </p:sp>
    </p:spTree>
    <p:extLst>
      <p:ext uri="{BB962C8B-B14F-4D97-AF65-F5344CB8AC3E}">
        <p14:creationId xmlns:p14="http://schemas.microsoft.com/office/powerpoint/2010/main" val="719054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عوامل تساعد </a:t>
            </a:r>
            <a:r>
              <a:rPr lang="ar-SA" dirty="0" smtClean="0"/>
              <a:t>على </a:t>
            </a:r>
            <a:r>
              <a:rPr lang="ar-SA" dirty="0"/>
              <a:t>اكتساب مفاهيم التربية الرياضية</a:t>
            </a:r>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dirty="0" smtClean="0"/>
              <a:t>اسلوب </a:t>
            </a:r>
            <a:r>
              <a:rPr lang="ar-SA" b="1" dirty="0"/>
              <a:t>جديد للتدريس المبنى على عرض المادة للطلبة.</a:t>
            </a:r>
          </a:p>
          <a:p>
            <a:r>
              <a:rPr lang="ar-SA" dirty="0"/>
              <a:t>يقوم المعلم بعرض المادة على الطلبة بأسلوبه الخاص، وقد وجهت الكثير من الانتقادات لهذا الاسلوب بسبب عدم قدرة المدرس على متابعة كل طالب ومعرفة إمكانياته في الدرس. </a:t>
            </a:r>
            <a:endParaRPr lang="ar-SA" dirty="0" smtClean="0"/>
          </a:p>
          <a:p>
            <a:r>
              <a:rPr lang="ar-SA" dirty="0" smtClean="0"/>
              <a:t>لذا </a:t>
            </a:r>
            <a:r>
              <a:rPr lang="ar-SA" dirty="0"/>
              <a:t>الاتجاه الحديث ادخل تعديلات على هذا الاسلوب فكان يعد المدرس درسه باستعمال العمل </a:t>
            </a:r>
            <a:r>
              <a:rPr lang="ar-SA" dirty="0" smtClean="0"/>
              <a:t>الاستقرائي، </a:t>
            </a:r>
            <a:r>
              <a:rPr lang="ar-SA" dirty="0"/>
              <a:t>وذلك من خلال المناقشة </a:t>
            </a:r>
            <a:r>
              <a:rPr lang="ar-SA" dirty="0" smtClean="0"/>
              <a:t>بين </a:t>
            </a:r>
            <a:r>
              <a:rPr lang="ar-SA" dirty="0"/>
              <a:t>المدرس وطلبته في الصف بعد تقسيمهم على مجاميع صغير والتي من خلالها يحصل كل طالب على خلفية كافية تساعده على متابعة ما يعرضه المدرس، واستخدام الحوار المفتوح. </a:t>
            </a:r>
          </a:p>
          <a:p>
            <a:endParaRPr lang="ar-SA" dirty="0"/>
          </a:p>
        </p:txBody>
      </p:sp>
    </p:spTree>
    <p:extLst>
      <p:ext uri="{BB962C8B-B14F-4D97-AF65-F5344CB8AC3E}">
        <p14:creationId xmlns:p14="http://schemas.microsoft.com/office/powerpoint/2010/main" val="2673357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عوامل تساعد </a:t>
            </a:r>
            <a:r>
              <a:rPr lang="ar-SA" dirty="0" smtClean="0"/>
              <a:t>على </a:t>
            </a:r>
            <a:r>
              <a:rPr lang="ar-SA" dirty="0" smtClean="0"/>
              <a:t>اكتساب مفاهيم التربية الرياضية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dirty="0" smtClean="0"/>
              <a:t>التحفيز:</a:t>
            </a:r>
            <a:endParaRPr lang="ar-SA" b="1" dirty="0" smtClean="0"/>
          </a:p>
          <a:p>
            <a:r>
              <a:rPr lang="ar-SA" dirty="0" smtClean="0"/>
              <a:t>أن لكل شخص سمة معينة تختلف عن </a:t>
            </a:r>
            <a:r>
              <a:rPr lang="ar-SA" dirty="0" smtClean="0"/>
              <a:t>الآخر</a:t>
            </a:r>
            <a:r>
              <a:rPr lang="ar-SA" dirty="0" smtClean="0"/>
              <a:t>. </a:t>
            </a:r>
          </a:p>
          <a:p>
            <a:r>
              <a:rPr lang="ar-SA" dirty="0" smtClean="0"/>
              <a:t>اذا ربط التعليم بالثواب والعقاب كقاعدة  فان الحالة تكون صعبة ، وممارسة هذين المبدأين في التعليم له تأثيرات ربما تكون غير مرغوب فيها لسير العملية التعليمية الطبيعية للتعلم. </a:t>
            </a:r>
            <a:endParaRPr lang="ar-SA" dirty="0" smtClean="0"/>
          </a:p>
        </p:txBody>
      </p:sp>
    </p:spTree>
    <p:extLst>
      <p:ext uri="{BB962C8B-B14F-4D97-AF65-F5344CB8AC3E}">
        <p14:creationId xmlns:p14="http://schemas.microsoft.com/office/powerpoint/2010/main" val="3104242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عوامل تساعد </a:t>
            </a:r>
            <a:r>
              <a:rPr lang="ar-SA" dirty="0" smtClean="0"/>
              <a:t>على </a:t>
            </a:r>
            <a:r>
              <a:rPr lang="ar-SA" dirty="0"/>
              <a:t>اكتساب مفاهيم التربية الرياضية</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dirty="0"/>
              <a:t>التحفيز:</a:t>
            </a:r>
          </a:p>
          <a:p>
            <a:pPr marL="0" indent="0">
              <a:buNone/>
            </a:pPr>
            <a:r>
              <a:rPr lang="ar-SA" dirty="0" smtClean="0"/>
              <a:t>لذا </a:t>
            </a:r>
            <a:r>
              <a:rPr lang="ar-SA" dirty="0"/>
              <a:t>فالاتجاه الحديث في المناهج يؤكد على حل هذه المشكلة عن طريق المحتوى والاسلوب المناسب لتقديم الموضوعات خاصة بالتربية البدنية بحيث تولد المتعلمين القناعة الكافية بأن:</a:t>
            </a:r>
          </a:p>
          <a:p>
            <a:pPr marL="514350" indent="-514350">
              <a:buFont typeface="+mj-lt"/>
              <a:buAutoNum type="arabicPeriod"/>
            </a:pPr>
            <a:r>
              <a:rPr lang="ar-SA" dirty="0"/>
              <a:t>تعليم المهارات هو شيء من اهتماماتهم وليس مجرد فعاليات تفرض عليه. </a:t>
            </a:r>
          </a:p>
          <a:p>
            <a:pPr marL="514350" indent="-514350">
              <a:buFont typeface="+mj-lt"/>
              <a:buAutoNum type="arabicPeriod"/>
            </a:pPr>
            <a:r>
              <a:rPr lang="ar-SA" dirty="0"/>
              <a:t>ان المهارات لا تقتصر تعليمها على قلة مختارة من الطلبة لان جميعهم لديهم مواهب . </a:t>
            </a:r>
          </a:p>
          <a:p>
            <a:pPr marL="514350" indent="-514350">
              <a:buFont typeface="+mj-lt"/>
              <a:buAutoNum type="arabicPeriod"/>
            </a:pPr>
            <a:r>
              <a:rPr lang="ar-SA" dirty="0"/>
              <a:t>لا يجوز استعمال الحوافز الخارجية فقط بال التأكيد على التعزيزات الذاتية النابعة من أعماق الفرد نفسه المتأتية من استطاعته اداء الواجب الحركي.</a:t>
            </a:r>
          </a:p>
          <a:p>
            <a:endParaRPr lang="ar-SA" dirty="0"/>
          </a:p>
        </p:txBody>
      </p:sp>
    </p:spTree>
    <p:extLst>
      <p:ext uri="{BB962C8B-B14F-4D97-AF65-F5344CB8AC3E}">
        <p14:creationId xmlns:p14="http://schemas.microsoft.com/office/powerpoint/2010/main" val="1710577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عوامل تساعد المتعلم على اكتساب مفاهيم التربية الرياضية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dirty="0" smtClean="0"/>
              <a:t>المألوف وغير </a:t>
            </a:r>
            <a:r>
              <a:rPr lang="ar-SA" b="1" dirty="0" smtClean="0"/>
              <a:t>المألوف</a:t>
            </a:r>
            <a:r>
              <a:rPr lang="ar-SA" b="1" dirty="0"/>
              <a:t>:</a:t>
            </a:r>
            <a:endParaRPr lang="ar-SA" b="1" dirty="0" smtClean="0"/>
          </a:p>
          <a:p>
            <a:r>
              <a:rPr lang="ar-SA" dirty="0" smtClean="0"/>
              <a:t>يوكد علماء التربية التقليدين على عدم مواجهة </a:t>
            </a:r>
            <a:r>
              <a:rPr lang="ar-SA" dirty="0" smtClean="0"/>
              <a:t>الطلبة </a:t>
            </a:r>
            <a:r>
              <a:rPr lang="ar-SA" dirty="0" smtClean="0"/>
              <a:t>بأسئلة أو واجبات حركية غير مألوفة </a:t>
            </a:r>
            <a:r>
              <a:rPr lang="ar-SA" dirty="0" smtClean="0"/>
              <a:t>لديهم</a:t>
            </a:r>
            <a:r>
              <a:rPr lang="ar-SA" dirty="0" smtClean="0"/>
              <a:t>.</a:t>
            </a:r>
          </a:p>
          <a:p>
            <a:r>
              <a:rPr lang="ar-SA" dirty="0" smtClean="0"/>
              <a:t>بينما النظرة </a:t>
            </a:r>
            <a:r>
              <a:rPr lang="ar-SA" dirty="0" smtClean="0"/>
              <a:t>الحديثة في المجال الرياضي فتؤكد على ان يتعود </a:t>
            </a:r>
            <a:r>
              <a:rPr lang="ar-SA" dirty="0" smtClean="0"/>
              <a:t>الطلبة </a:t>
            </a:r>
            <a:r>
              <a:rPr lang="ar-SA" dirty="0" smtClean="0"/>
              <a:t>على اداء الواجبات الحركية بأساليب واشكال غير معتاد </a:t>
            </a:r>
            <a:r>
              <a:rPr lang="ar-SA" dirty="0" smtClean="0"/>
              <a:t>عليها، </a:t>
            </a:r>
            <a:r>
              <a:rPr lang="ar-SA" dirty="0" smtClean="0"/>
              <a:t>من حيث الصعوبة أو وجود منافس في الاداء في الجزء التطبيقي في الدرس لإكساب الطلبة خبرات مستقبلية</a:t>
            </a:r>
          </a:p>
        </p:txBody>
      </p:sp>
    </p:spTree>
    <p:extLst>
      <p:ext uri="{BB962C8B-B14F-4D97-AF65-F5344CB8AC3E}">
        <p14:creationId xmlns:p14="http://schemas.microsoft.com/office/powerpoint/2010/main" val="2054379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عوامل تساعد المتعلم على اكتساب مفاهيم التربية الرياضية</a:t>
            </a:r>
          </a:p>
        </p:txBody>
      </p:sp>
      <p:sp>
        <p:nvSpPr>
          <p:cNvPr id="3" name="عنصر نائب للمحتوى 2"/>
          <p:cNvSpPr>
            <a:spLocks noGrp="1"/>
          </p:cNvSpPr>
          <p:nvPr>
            <p:ph idx="1"/>
          </p:nvPr>
        </p:nvSpPr>
        <p:spPr/>
        <p:txBody>
          <a:bodyPr/>
          <a:lstStyle/>
          <a:p>
            <a:pPr marL="0" indent="0">
              <a:buNone/>
            </a:pPr>
            <a:r>
              <a:rPr lang="ar-SA" b="1" dirty="0"/>
              <a:t>الفروق </a:t>
            </a:r>
            <a:r>
              <a:rPr lang="ar-SA" b="1" dirty="0" smtClean="0"/>
              <a:t>الفردية:</a:t>
            </a:r>
            <a:endParaRPr lang="ar-SA" b="1" dirty="0"/>
          </a:p>
          <a:p>
            <a:pPr marL="0" indent="0">
              <a:buNone/>
            </a:pPr>
            <a:r>
              <a:rPr lang="ar-SA" dirty="0"/>
              <a:t>التعليم هو تلبية </a:t>
            </a:r>
            <a:r>
              <a:rPr lang="ar-SA" dirty="0" smtClean="0"/>
              <a:t>الحاجة؛ </a:t>
            </a:r>
            <a:r>
              <a:rPr lang="ar-SA" dirty="0"/>
              <a:t>وبما ان حاجات الطلبة مختلفة </a:t>
            </a:r>
            <a:r>
              <a:rPr lang="ar-SA" dirty="0" smtClean="0"/>
              <a:t>ومتفاوتة </a:t>
            </a:r>
            <a:r>
              <a:rPr lang="ar-SA" dirty="0"/>
              <a:t>وحرصاً على تحقيق النمو المتكامل </a:t>
            </a:r>
            <a:r>
              <a:rPr lang="ar-SA" dirty="0" smtClean="0"/>
              <a:t>للمتعلم، </a:t>
            </a:r>
            <a:r>
              <a:rPr lang="ar-SA" dirty="0"/>
              <a:t>فأنه من الصعب اتباع طريقة تدريس واحدة قائمة على التعليم الجمعي، والذي يتعامل مع الطلبة الصف الواحد بنفس الطريقة والاسلوب والوقت </a:t>
            </a:r>
            <a:r>
              <a:rPr lang="ar-SA" dirty="0" smtClean="0"/>
              <a:t>والمستوى، </a:t>
            </a:r>
            <a:r>
              <a:rPr lang="ar-SA" dirty="0"/>
              <a:t>وبذلك يكون الطالب غير قادر على تلبية الحاجات التعليمية. </a:t>
            </a:r>
          </a:p>
          <a:p>
            <a:endParaRPr lang="ar-SA" dirty="0"/>
          </a:p>
        </p:txBody>
      </p:sp>
    </p:spTree>
    <p:extLst>
      <p:ext uri="{BB962C8B-B14F-4D97-AF65-F5344CB8AC3E}">
        <p14:creationId xmlns:p14="http://schemas.microsoft.com/office/powerpoint/2010/main" val="179970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عوامل تساعد </a:t>
            </a:r>
            <a:r>
              <a:rPr lang="ar-SA" dirty="0" smtClean="0"/>
              <a:t>على </a:t>
            </a:r>
            <a:r>
              <a:rPr lang="ar-SA" dirty="0" smtClean="0"/>
              <a:t>اكتساب مفاهيم التربية الرياضية</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dirty="0" smtClean="0"/>
              <a:t>استعمال المعايير المحكية المرجع</a:t>
            </a:r>
            <a:r>
              <a:rPr lang="ar-SA" b="1" dirty="0" smtClean="0"/>
              <a:t>.:</a:t>
            </a:r>
            <a:endParaRPr lang="ar-SA" b="1" dirty="0" smtClean="0"/>
          </a:p>
          <a:p>
            <a:r>
              <a:rPr lang="ar-SA" dirty="0" smtClean="0"/>
              <a:t>ارتكزت معظم الاختبارات والمقاييس التقليدية على طريقة معيارية المرجع في عملية اتخاذ القرارات في المجال </a:t>
            </a:r>
            <a:r>
              <a:rPr lang="ar-SA" dirty="0" smtClean="0"/>
              <a:t>الرياضي، فكثير </a:t>
            </a:r>
            <a:r>
              <a:rPr lang="ar-SA" dirty="0" smtClean="0"/>
              <a:t>من الطلبة يرغب في معرفة مستوياتهم </a:t>
            </a:r>
            <a:r>
              <a:rPr lang="ar-SA" dirty="0" smtClean="0"/>
              <a:t>مقارنتهم </a:t>
            </a:r>
            <a:r>
              <a:rPr lang="ar-SA" dirty="0" smtClean="0"/>
              <a:t>بأداء أقرانهم. </a:t>
            </a:r>
            <a:endParaRPr lang="ar-SA" dirty="0" smtClean="0"/>
          </a:p>
          <a:p>
            <a:r>
              <a:rPr lang="ar-SA" dirty="0" smtClean="0"/>
              <a:t>أما </a:t>
            </a:r>
            <a:r>
              <a:rPr lang="ar-SA" dirty="0" smtClean="0"/>
              <a:t>الاتجاه الحديث فتستعمل اختبارات الاتقان في مناهج التعلم، </a:t>
            </a:r>
            <a:r>
              <a:rPr lang="ar-SA" dirty="0" smtClean="0"/>
              <a:t>إذ </a:t>
            </a:r>
            <a:r>
              <a:rPr lang="ar-SA" dirty="0" smtClean="0"/>
              <a:t>تتألف هذه المناهج من وحدات تعليمية ويعتمد كل منها على هدف سلوكي واحد أو </a:t>
            </a:r>
            <a:r>
              <a:rPr lang="ar-SA" dirty="0" smtClean="0"/>
              <a:t>اكثير، </a:t>
            </a:r>
            <a:r>
              <a:rPr lang="ar-SA" dirty="0" smtClean="0"/>
              <a:t>ويتطلب من كل طالب ان يعمل في الوحدة التعليمية حتى يحقق أدنى درجة تحصيل، ليعد الطالب متقناً الوحدة التعليمية. </a:t>
            </a:r>
            <a:endParaRPr lang="ar-SA" dirty="0"/>
          </a:p>
        </p:txBody>
      </p:sp>
    </p:spTree>
    <p:extLst>
      <p:ext uri="{BB962C8B-B14F-4D97-AF65-F5344CB8AC3E}">
        <p14:creationId xmlns:p14="http://schemas.microsoft.com/office/powerpoint/2010/main" val="2879902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solidFill>
            <a:schemeClr val="accent1">
              <a:lumMod val="20000"/>
              <a:lumOff val="80000"/>
            </a:schemeClr>
          </a:solidFill>
        </p:spPr>
        <p:txBody>
          <a:bodyPr/>
          <a:lstStyle/>
          <a:p>
            <a:pPr marL="0" indent="0">
              <a:buNone/>
            </a:pPr>
            <a:endParaRPr lang="ar-SA" dirty="0" smtClean="0"/>
          </a:p>
          <a:p>
            <a:pPr marL="0" indent="0">
              <a:buNone/>
            </a:pPr>
            <a:endParaRPr lang="ar-SA" dirty="0"/>
          </a:p>
          <a:p>
            <a:pPr marL="0" indent="0" algn="ctr">
              <a:buNone/>
            </a:pPr>
            <a:r>
              <a:rPr lang="ar-SA" sz="4800" b="1" dirty="0" smtClean="0"/>
              <a:t>طرق </a:t>
            </a:r>
            <a:r>
              <a:rPr lang="ar-SA" sz="4800" b="1" dirty="0"/>
              <a:t>التدريس في التربية البدنية </a:t>
            </a:r>
          </a:p>
        </p:txBody>
      </p:sp>
    </p:spTree>
    <p:extLst>
      <p:ext uri="{BB962C8B-B14F-4D97-AF65-F5344CB8AC3E}">
        <p14:creationId xmlns:p14="http://schemas.microsoft.com/office/powerpoint/2010/main" val="1033513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مدخل إلى نمط التعليم </a:t>
            </a:r>
            <a:r>
              <a:rPr lang="ar-SA" dirty="0" smtClean="0"/>
              <a:t>المباشر</a:t>
            </a:r>
            <a:endParaRPr lang="ar-SA" dirty="0"/>
          </a:p>
        </p:txBody>
      </p:sp>
      <p:sp>
        <p:nvSpPr>
          <p:cNvPr id="3" name="عنصر نائب للمحتوى 2"/>
          <p:cNvSpPr>
            <a:spLocks noGrp="1"/>
          </p:cNvSpPr>
          <p:nvPr>
            <p:ph idx="1"/>
          </p:nvPr>
        </p:nvSpPr>
        <p:spPr/>
        <p:txBody>
          <a:bodyPr/>
          <a:lstStyle/>
          <a:p>
            <a:r>
              <a:rPr lang="ar-SA" dirty="0" smtClean="0"/>
              <a:t>منذ الستينات الميلادية تزايدت طرق التدريس التي يمارسها المدرسون تزايدا مستمراً في المرحلة الابتدائية </a:t>
            </a:r>
            <a:r>
              <a:rPr lang="ar-SA" dirty="0" smtClean="0"/>
              <a:t>والمتوسطة والثانوية </a:t>
            </a:r>
            <a:r>
              <a:rPr lang="ar-SA" dirty="0" smtClean="0"/>
              <a:t>، ومع ذلك استمرت طرق التدريس المباشر من أكثرها استخداما من قبل المدرسين. </a:t>
            </a:r>
            <a:endParaRPr lang="ar-SA" dirty="0"/>
          </a:p>
        </p:txBody>
      </p:sp>
    </p:spTree>
    <p:extLst>
      <p:ext uri="{BB962C8B-B14F-4D97-AF65-F5344CB8AC3E}">
        <p14:creationId xmlns:p14="http://schemas.microsoft.com/office/powerpoint/2010/main" val="802455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طرق التعليم المباشر</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أبزر طرق التعليم المباشر المستخدمة من قبل المدرسين بشكل عام :</a:t>
            </a:r>
          </a:p>
          <a:p>
            <a:pPr marL="514350" indent="-514350">
              <a:buFont typeface="+mj-lt"/>
              <a:buAutoNum type="arabicPeriod"/>
            </a:pPr>
            <a:r>
              <a:rPr lang="ar-SA" dirty="0" smtClean="0"/>
              <a:t>الإعلام </a:t>
            </a:r>
            <a:r>
              <a:rPr lang="ar-SA" dirty="0" smtClean="0"/>
              <a:t>والوصف والشرح. </a:t>
            </a:r>
          </a:p>
          <a:p>
            <a:pPr marL="514350" indent="-514350">
              <a:buFont typeface="+mj-lt"/>
              <a:buAutoNum type="arabicPeriod"/>
            </a:pPr>
            <a:r>
              <a:rPr lang="ar-SA" dirty="0" smtClean="0"/>
              <a:t>عرض البيانات </a:t>
            </a:r>
            <a:r>
              <a:rPr lang="ar-SA" dirty="0" err="1" smtClean="0"/>
              <a:t>والنمذجة</a:t>
            </a:r>
            <a:r>
              <a:rPr lang="ar-SA" dirty="0" smtClean="0"/>
              <a:t> والتدريب (</a:t>
            </a:r>
            <a:r>
              <a:rPr lang="en-US" dirty="0" smtClean="0"/>
              <a:t>Coaching</a:t>
            </a:r>
            <a:r>
              <a:rPr lang="ar-SA" dirty="0" smtClean="0"/>
              <a:t>). </a:t>
            </a:r>
          </a:p>
          <a:p>
            <a:pPr marL="514350" indent="-514350">
              <a:buFont typeface="+mj-lt"/>
              <a:buAutoNum type="arabicPeriod"/>
            </a:pPr>
            <a:r>
              <a:rPr lang="ar-SA" dirty="0" smtClean="0"/>
              <a:t>طرح أسئلة .</a:t>
            </a:r>
          </a:p>
          <a:p>
            <a:pPr marL="514350" indent="-514350">
              <a:buFont typeface="+mj-lt"/>
              <a:buAutoNum type="arabicPeriod"/>
            </a:pPr>
            <a:r>
              <a:rPr lang="ar-SA" dirty="0" smtClean="0"/>
              <a:t>مراقبة الممارسة والتدخل النشط. </a:t>
            </a:r>
          </a:p>
          <a:p>
            <a:pPr marL="514350" indent="-514350">
              <a:buFont typeface="+mj-lt"/>
              <a:buAutoNum type="arabicPeriod"/>
            </a:pPr>
            <a:r>
              <a:rPr lang="ar-SA" dirty="0" smtClean="0"/>
              <a:t>التدريس المباشر بالتفويض. </a:t>
            </a:r>
            <a:endParaRPr lang="ar-SA" dirty="0"/>
          </a:p>
        </p:txBody>
      </p:sp>
    </p:spTree>
    <p:extLst>
      <p:ext uri="{BB962C8B-B14F-4D97-AF65-F5344CB8AC3E}">
        <p14:creationId xmlns:p14="http://schemas.microsoft.com/office/powerpoint/2010/main" val="244320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اهداف المحاضرة</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b="1" dirty="0" smtClean="0"/>
              <a:t>سوف يكون الطالب قادراً على:</a:t>
            </a:r>
          </a:p>
          <a:p>
            <a:r>
              <a:rPr lang="ar-SA" dirty="0" smtClean="0"/>
              <a:t>تحديد مفهوم التدريس في التربية البدنية.</a:t>
            </a:r>
          </a:p>
          <a:p>
            <a:r>
              <a:rPr lang="ar-SA" dirty="0" smtClean="0"/>
              <a:t>تحديد عوامل تساعد المتعلم على </a:t>
            </a:r>
            <a:r>
              <a:rPr lang="ar-SA" smtClean="0"/>
              <a:t>تعلم المفاهيم الرياضية والبدنية.</a:t>
            </a:r>
            <a:endParaRPr lang="ar-SA" dirty="0" smtClean="0"/>
          </a:p>
          <a:p>
            <a:r>
              <a:rPr lang="ar-SA" dirty="0" smtClean="0"/>
              <a:t>وصف الطريقة </a:t>
            </a:r>
            <a:r>
              <a:rPr lang="ar-SA" dirty="0" smtClean="0"/>
              <a:t>الكلية في تدريس التربية البدنية ومميزاتها وعيوبها.</a:t>
            </a:r>
          </a:p>
          <a:p>
            <a:r>
              <a:rPr lang="ar-SA" dirty="0"/>
              <a:t>وصف الطريقة </a:t>
            </a:r>
            <a:r>
              <a:rPr lang="ar-SA" dirty="0" smtClean="0"/>
              <a:t>الجزئية في تدريس التربية البدنية ومميزاتها وعيوبها.</a:t>
            </a:r>
          </a:p>
          <a:p>
            <a:r>
              <a:rPr lang="ar-SA" dirty="0"/>
              <a:t>وصف الطريقة </a:t>
            </a:r>
            <a:r>
              <a:rPr lang="ar-SA" dirty="0" smtClean="0"/>
              <a:t>المختلطة في تدريس التربية البدنية ومميزاتها وعيوبها.  </a:t>
            </a:r>
          </a:p>
          <a:p>
            <a:endParaRPr lang="ar-SA" dirty="0"/>
          </a:p>
        </p:txBody>
      </p:sp>
    </p:spTree>
    <p:extLst>
      <p:ext uri="{BB962C8B-B14F-4D97-AF65-F5344CB8AC3E}">
        <p14:creationId xmlns:p14="http://schemas.microsoft.com/office/powerpoint/2010/main" val="1093770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الإعلام والوصف والشرح</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اتفقت الدراسات العلمية وآراء المدرسين والتلاميذ في التدريس على أن المدرس الجيد هو القادر على الشرح الواضح. </a:t>
            </a:r>
          </a:p>
          <a:p>
            <a:r>
              <a:rPr lang="ar-SA" dirty="0" smtClean="0"/>
              <a:t>العرض يستغرق عادة ما بين دقائق معدودة قليلة إلى محاضرة </a:t>
            </a:r>
            <a:r>
              <a:rPr lang="ar-SA" dirty="0" smtClean="0"/>
              <a:t>قصيرة </a:t>
            </a:r>
            <a:r>
              <a:rPr lang="ar-SA" dirty="0" smtClean="0"/>
              <a:t>تستغرق حوال نصف ساعة. </a:t>
            </a:r>
          </a:p>
          <a:p>
            <a:r>
              <a:rPr lang="ar-SA" dirty="0" smtClean="0"/>
              <a:t>قد لا يقتصر العرض كله على حديث المدرس واستماع التلاميذ أو كتابتهم لمذكرات أو </a:t>
            </a:r>
            <a:r>
              <a:rPr lang="ar-SA" dirty="0" smtClean="0"/>
              <a:t>ملخص، </a:t>
            </a:r>
            <a:r>
              <a:rPr lang="ar-SA" dirty="0" smtClean="0"/>
              <a:t>وإنما قد يتوقف المعلم بين الحين والآخر طارحا أسئلة على التلاميذ لكي يحافظ على </a:t>
            </a:r>
            <a:r>
              <a:rPr lang="ar-SA" dirty="0" smtClean="0"/>
              <a:t>اهتمامهم </a:t>
            </a:r>
            <a:r>
              <a:rPr lang="ar-SA" dirty="0" smtClean="0"/>
              <a:t>بالدرس ويضمن </a:t>
            </a:r>
            <a:r>
              <a:rPr lang="ar-SA" dirty="0" smtClean="0"/>
              <a:t>اندماجهم. </a:t>
            </a:r>
            <a:endParaRPr lang="ar-SA" dirty="0"/>
          </a:p>
        </p:txBody>
      </p:sp>
    </p:spTree>
    <p:extLst>
      <p:ext uri="{BB962C8B-B14F-4D97-AF65-F5344CB8AC3E}">
        <p14:creationId xmlns:p14="http://schemas.microsoft.com/office/powerpoint/2010/main" val="81965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فئات طرق العرض للإعلام أو الشرح</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الفئة </a:t>
            </a:r>
            <a:r>
              <a:rPr lang="ar-SA" b="1" dirty="0" smtClean="0"/>
              <a:t>الأولى: عرض </a:t>
            </a:r>
            <a:r>
              <a:rPr lang="ar-SA" b="1" dirty="0" smtClean="0"/>
              <a:t>أو شرح ينقل إلى التلاميذ الموضوع نفسه.</a:t>
            </a:r>
          </a:p>
          <a:p>
            <a:pPr marL="514350" indent="-514350">
              <a:buFont typeface="+mj-lt"/>
              <a:buAutoNum type="arabicPeriod"/>
            </a:pPr>
            <a:r>
              <a:rPr lang="ar-SA" dirty="0" smtClean="0"/>
              <a:t> مثل شرح كيف تؤثر العوامل الاقتصادية والجغرافية في موقع </a:t>
            </a:r>
            <a:r>
              <a:rPr lang="ar-SA" dirty="0" smtClean="0"/>
              <a:t>المستعمرات. </a:t>
            </a:r>
            <a:endParaRPr lang="ar-SA" dirty="0" smtClean="0"/>
          </a:p>
          <a:p>
            <a:pPr marL="514350" indent="-514350">
              <a:buFont typeface="+mj-lt"/>
              <a:buAutoNum type="arabicPeriod"/>
            </a:pPr>
            <a:r>
              <a:rPr lang="ar-SA" dirty="0" smtClean="0"/>
              <a:t>مثل شرح الخطوات الفنية لمهارة رياضية. </a:t>
            </a:r>
          </a:p>
        </p:txBody>
      </p:sp>
    </p:spTree>
    <p:extLst>
      <p:ext uri="{BB962C8B-B14F-4D97-AF65-F5344CB8AC3E}">
        <p14:creationId xmlns:p14="http://schemas.microsoft.com/office/powerpoint/2010/main" val="2969712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فئات طرق العرض للإعلام أو الشرح</a:t>
            </a:r>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b="1" dirty="0"/>
              <a:t>الفئة الثانية: عرض أو شرح ينبه التلاميذ إلى الملامح الهامة للموضوع الذي سيبدؤون في دراسته أو المهمة التي سيقومون بها إذا أريد للتعلم أن يمضي على نحو فعال. </a:t>
            </a:r>
          </a:p>
          <a:p>
            <a:r>
              <a:rPr lang="ar-SA" dirty="0" smtClean="0"/>
              <a:t>مثال: إبراز انه عند حساب طول أحد أضلاع المثلث القائم الزاوية ، لابد ان يتأكدوا من المطلوب هل هو حساب طول الوتر أم حساب طول أحد الضلعين الآخرين، لن المحاولة/المعادلة تختلف في الحالة الأولى عن الثانية. </a:t>
            </a:r>
          </a:p>
          <a:p>
            <a:r>
              <a:rPr lang="ar-SA" dirty="0" smtClean="0"/>
              <a:t>مثال: إبراز أنه عند ركل الكرة بالقدم ، لابد ان يتأكدوا من المطلوب هل هو ركل الكرة لغرض التمرير إلى الزميل أو ركل الكرة لتسجيل او تشتيت ، لن الركل يختلف في الحالة الأولى عن الثانية. </a:t>
            </a:r>
            <a:endParaRPr lang="ar-SA" dirty="0"/>
          </a:p>
        </p:txBody>
      </p:sp>
    </p:spTree>
    <p:extLst>
      <p:ext uri="{BB962C8B-B14F-4D97-AF65-F5344CB8AC3E}">
        <p14:creationId xmlns:p14="http://schemas.microsoft.com/office/powerpoint/2010/main" val="276317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ملاحظة </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pPr marL="0" indent="0" algn="ctr">
              <a:buNone/>
            </a:pPr>
            <a:r>
              <a:rPr lang="ar-SA" sz="4400" dirty="0" smtClean="0"/>
              <a:t>كثير من الشروح تضم هذين النوعين عند بداية الدرس. </a:t>
            </a:r>
            <a:endParaRPr lang="ar-SA" sz="4400" dirty="0"/>
          </a:p>
        </p:txBody>
      </p:sp>
    </p:spTree>
    <p:extLst>
      <p:ext uri="{BB962C8B-B14F-4D97-AF65-F5344CB8AC3E}">
        <p14:creationId xmlns:p14="http://schemas.microsoft.com/office/powerpoint/2010/main" val="1844537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توجيهات </a:t>
            </a:r>
            <a:r>
              <a:rPr lang="ar-SA" dirty="0" err="1" smtClean="0"/>
              <a:t>أوزوبل</a:t>
            </a:r>
            <a:r>
              <a:rPr lang="ar-SA" dirty="0" smtClean="0"/>
              <a:t> </a:t>
            </a:r>
            <a:r>
              <a:rPr lang="en-US" dirty="0" err="1" smtClean="0"/>
              <a:t>Ausubel</a:t>
            </a:r>
            <a:r>
              <a:rPr lang="en-US" dirty="0" smtClean="0"/>
              <a:t> </a:t>
            </a:r>
            <a:endParaRPr lang="ar-SA" dirty="0"/>
          </a:p>
        </p:txBody>
      </p:sp>
      <p:sp>
        <p:nvSpPr>
          <p:cNvPr id="3" name="عنصر نائب للمحتوى 2"/>
          <p:cNvSpPr>
            <a:spLocks noGrp="1"/>
          </p:cNvSpPr>
          <p:nvPr>
            <p:ph idx="1"/>
          </p:nvPr>
        </p:nvSpPr>
        <p:spPr>
          <a:xfrm>
            <a:off x="457200" y="1600200"/>
            <a:ext cx="8229600" cy="4853136"/>
          </a:xfrm>
        </p:spPr>
        <p:txBody>
          <a:bodyPr>
            <a:normAutofit/>
          </a:bodyPr>
          <a:lstStyle/>
          <a:p>
            <a:pPr marL="0" indent="0">
              <a:buNone/>
            </a:pPr>
            <a:r>
              <a:rPr lang="ar-SA" b="1" dirty="0" smtClean="0"/>
              <a:t>ربط المحتوى أو المهام بالتعلم السابق.</a:t>
            </a:r>
          </a:p>
          <a:p>
            <a:r>
              <a:rPr lang="ar-SA" dirty="0" smtClean="0"/>
              <a:t>يرى العالم </a:t>
            </a:r>
            <a:r>
              <a:rPr lang="ar-SA" dirty="0" err="1" smtClean="0"/>
              <a:t>أوزوبل</a:t>
            </a:r>
            <a:r>
              <a:rPr lang="ar-SA" dirty="0" smtClean="0"/>
              <a:t> أنه على المدرسين أن ينبهوا التلاميذ ونشطوهم ويوعوهم في بداية الدرس إلى الطرق التي يرتبط بها المحتوى والمهام بتعلمهم السابق حتي يصبح التعلم الجديد أكثر معنى وبالتالي أكثر فاعلية. </a:t>
            </a:r>
          </a:p>
        </p:txBody>
      </p:sp>
    </p:spTree>
    <p:extLst>
      <p:ext uri="{BB962C8B-B14F-4D97-AF65-F5344CB8AC3E}">
        <p14:creationId xmlns:p14="http://schemas.microsoft.com/office/powerpoint/2010/main" val="3264904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توجيهات </a:t>
            </a:r>
            <a:r>
              <a:rPr lang="ar-SA" dirty="0" err="1"/>
              <a:t>أوزوبل</a:t>
            </a:r>
            <a:r>
              <a:rPr lang="ar-SA" dirty="0"/>
              <a:t> </a:t>
            </a:r>
            <a:r>
              <a:rPr lang="en-US" dirty="0" err="1"/>
              <a:t>Ausubel</a:t>
            </a:r>
            <a:r>
              <a:rPr lang="en-US" dirty="0"/>
              <a:t> </a:t>
            </a:r>
            <a:endParaRPr lang="ar-SA" dirty="0"/>
          </a:p>
        </p:txBody>
      </p:sp>
      <p:sp>
        <p:nvSpPr>
          <p:cNvPr id="3" name="عنصر نائب للمحتوى 2"/>
          <p:cNvSpPr>
            <a:spLocks noGrp="1"/>
          </p:cNvSpPr>
          <p:nvPr>
            <p:ph idx="1"/>
          </p:nvPr>
        </p:nvSpPr>
        <p:spPr/>
        <p:txBody>
          <a:bodyPr/>
          <a:lstStyle/>
          <a:p>
            <a:pPr marL="0" indent="0">
              <a:buNone/>
            </a:pPr>
            <a:r>
              <a:rPr lang="ar-SA" b="1" dirty="0"/>
              <a:t>تزويد التلاميذ بمفاهيم (حاكمة) تنظم أفكار الدرس ،</a:t>
            </a:r>
          </a:p>
          <a:p>
            <a:r>
              <a:rPr lang="ar-SA" dirty="0"/>
              <a:t>يطلق عليها منظمات تمهيدية، تمثل أفكار مفتاحية تزود التلاميذ بإطار يضفي معنى على النشاط </a:t>
            </a:r>
            <a:r>
              <a:rPr lang="ar-SA" dirty="0" err="1"/>
              <a:t>التعلمي</a:t>
            </a:r>
            <a:r>
              <a:rPr lang="ar-SA" dirty="0"/>
              <a:t>. </a:t>
            </a:r>
          </a:p>
          <a:p>
            <a:r>
              <a:rPr lang="ar-SA" dirty="0"/>
              <a:t>مثال: إذا كان التلاميذ يدرسون موضوع يتعلق بأسباب حرب معينة فقد يكون من المفيد للمدرس أن يلفت نظر التلاميذ إلى تمييز هام بين العوامل التي تزيد من احتمال نشوب الحرب (عدم الاستقرار السياسي) </a:t>
            </a:r>
            <a:r>
              <a:rPr lang="ar-SA" dirty="0" smtClean="0"/>
              <a:t>والحادثة </a:t>
            </a:r>
            <a:r>
              <a:rPr lang="ar-SA" dirty="0"/>
              <a:t>التي تعجل حدوث الحرب (غزو دولة </a:t>
            </a:r>
            <a:r>
              <a:rPr lang="ar-SA" dirty="0" smtClean="0"/>
              <a:t>أخرى).  </a:t>
            </a:r>
            <a:endParaRPr lang="ar-SA" dirty="0"/>
          </a:p>
          <a:p>
            <a:endParaRPr lang="ar-SA" dirty="0"/>
          </a:p>
        </p:txBody>
      </p:sp>
    </p:spTree>
    <p:extLst>
      <p:ext uri="{BB962C8B-B14F-4D97-AF65-F5344CB8AC3E}">
        <p14:creationId xmlns:p14="http://schemas.microsoft.com/office/powerpoint/2010/main" val="4146450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توجيهات </a:t>
            </a:r>
            <a:r>
              <a:rPr lang="ar-SA" dirty="0" err="1"/>
              <a:t>أوزوبل</a:t>
            </a:r>
            <a:r>
              <a:rPr lang="ar-SA" dirty="0"/>
              <a:t> </a:t>
            </a:r>
            <a:r>
              <a:rPr lang="en-US" dirty="0" err="1"/>
              <a:t>Ausubel</a:t>
            </a:r>
            <a:r>
              <a:rPr lang="en-US" dirty="0"/>
              <a:t> </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استخدام المراجعة في نهاية الدرس. </a:t>
            </a:r>
          </a:p>
          <a:p>
            <a:r>
              <a:rPr lang="ar-SA" dirty="0" smtClean="0"/>
              <a:t>يقصد بها </a:t>
            </a:r>
            <a:r>
              <a:rPr lang="ar-SA" dirty="0" smtClean="0"/>
              <a:t>أن </a:t>
            </a:r>
            <a:r>
              <a:rPr lang="ar-SA" dirty="0" smtClean="0"/>
              <a:t>يراجع المدرس والتلاميذ ما تم تعلمه ويربطونه بالتعلم السابق والتعلم المستقبلي. </a:t>
            </a:r>
          </a:p>
          <a:p>
            <a:r>
              <a:rPr lang="ar-SA" dirty="0" smtClean="0"/>
              <a:t>يساعد التلاميذ على تنمية إطار لتعلمهم </a:t>
            </a:r>
            <a:r>
              <a:rPr lang="ar-SA" dirty="0" smtClean="0"/>
              <a:t>ويوفر </a:t>
            </a:r>
            <a:r>
              <a:rPr lang="ar-SA" dirty="0" smtClean="0"/>
              <a:t>فرصة لتصحيح أي سوء فهم ممكن. </a:t>
            </a:r>
            <a:endParaRPr lang="ar-SA" dirty="0"/>
          </a:p>
        </p:txBody>
      </p:sp>
    </p:spTree>
    <p:extLst>
      <p:ext uri="{BB962C8B-B14F-4D97-AF65-F5344CB8AC3E}">
        <p14:creationId xmlns:p14="http://schemas.microsoft.com/office/powerpoint/2010/main" val="168414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عناصر الشرح الفعال</a:t>
            </a:r>
            <a:endParaRPr lang="ar-SA" dirty="0"/>
          </a:p>
        </p:txBody>
      </p:sp>
      <p:sp>
        <p:nvSpPr>
          <p:cNvPr id="3" name="عنصر نائب للمحتوى 2"/>
          <p:cNvSpPr>
            <a:spLocks noGrp="1"/>
          </p:cNvSpPr>
          <p:nvPr>
            <p:ph idx="1"/>
          </p:nvPr>
        </p:nvSpPr>
        <p:spPr/>
        <p:txBody>
          <a:bodyPr/>
          <a:lstStyle/>
          <a:p>
            <a:r>
              <a:rPr lang="ar-SA" b="1" dirty="0" smtClean="0"/>
              <a:t>الوضوح</a:t>
            </a:r>
            <a:r>
              <a:rPr lang="ar-SA" dirty="0" smtClean="0"/>
              <a:t>: ان يكون  مناسباً وعند مستوى الذي يفهمه التلاميذ. </a:t>
            </a:r>
          </a:p>
          <a:p>
            <a:r>
              <a:rPr lang="ar-SA" b="1" dirty="0" smtClean="0"/>
              <a:t>البنية</a:t>
            </a:r>
            <a:r>
              <a:rPr lang="ar-SA" dirty="0" smtClean="0"/>
              <a:t>: أن يكون منظماً بعناية بحيث يتم تقديم الأفكار </a:t>
            </a:r>
            <a:r>
              <a:rPr lang="ar-SA" dirty="0" smtClean="0"/>
              <a:t>والمفاهيم </a:t>
            </a:r>
            <a:r>
              <a:rPr lang="ar-SA" dirty="0"/>
              <a:t>الأساسية إلى </a:t>
            </a:r>
            <a:r>
              <a:rPr lang="ar-SA" dirty="0" smtClean="0"/>
              <a:t>أجزاء ذات </a:t>
            </a:r>
            <a:r>
              <a:rPr lang="ar-SA" dirty="0" smtClean="0"/>
              <a:t>معنى، </a:t>
            </a:r>
            <a:r>
              <a:rPr lang="ar-SA" dirty="0" smtClean="0"/>
              <a:t>ثم ترتب هذه ترتيباً متتابعاً ومنطقياً. </a:t>
            </a:r>
          </a:p>
          <a:p>
            <a:r>
              <a:rPr lang="ar-SA" b="1" dirty="0" smtClean="0"/>
              <a:t>الطول</a:t>
            </a:r>
            <a:r>
              <a:rPr lang="ar-SA" dirty="0" smtClean="0"/>
              <a:t>: </a:t>
            </a:r>
            <a:r>
              <a:rPr lang="ar-SA" dirty="0" smtClean="0"/>
              <a:t>ينبغي أن تكون العروض قصيرة ، وألا </a:t>
            </a:r>
            <a:r>
              <a:rPr lang="ar-SA" dirty="0" smtClean="0"/>
              <a:t>تستغرق </a:t>
            </a:r>
            <a:r>
              <a:rPr lang="ar-SA" dirty="0" smtClean="0"/>
              <a:t>عادة أكثر من 10 دقائق في المدارس الابتدائية أو عشرين دقيقة في </a:t>
            </a:r>
            <a:r>
              <a:rPr lang="ar-SA" dirty="0" smtClean="0"/>
              <a:t>المدارس </a:t>
            </a:r>
            <a:r>
              <a:rPr lang="ar-SA" dirty="0" smtClean="0"/>
              <a:t>المتوسطة و</a:t>
            </a:r>
            <a:r>
              <a:rPr lang="ar-SA" dirty="0" smtClean="0"/>
              <a:t>الثانوية</a:t>
            </a:r>
            <a:r>
              <a:rPr lang="ar-SA" dirty="0" smtClean="0"/>
              <a:t>. </a:t>
            </a:r>
            <a:endParaRPr lang="ar-SA" dirty="0"/>
          </a:p>
        </p:txBody>
      </p:sp>
    </p:spTree>
    <p:extLst>
      <p:ext uri="{BB962C8B-B14F-4D97-AF65-F5344CB8AC3E}">
        <p14:creationId xmlns:p14="http://schemas.microsoft.com/office/powerpoint/2010/main" val="1737123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عناصر الشرح الفعال</a:t>
            </a:r>
          </a:p>
        </p:txBody>
      </p:sp>
      <p:sp>
        <p:nvSpPr>
          <p:cNvPr id="3" name="عنصر نائب للمحتوى 2"/>
          <p:cNvSpPr>
            <a:spLocks noGrp="1"/>
          </p:cNvSpPr>
          <p:nvPr>
            <p:ph idx="1"/>
          </p:nvPr>
        </p:nvSpPr>
        <p:spPr/>
        <p:txBody>
          <a:bodyPr>
            <a:normAutofit/>
          </a:bodyPr>
          <a:lstStyle/>
          <a:p>
            <a:r>
              <a:rPr lang="ar-SA" b="1" dirty="0" smtClean="0"/>
              <a:t>الحفاظ على الانتباه: </a:t>
            </a:r>
            <a:r>
              <a:rPr lang="ar-SA" dirty="0" smtClean="0"/>
              <a:t>ينبغي ان يتضمن الإلقاء والتوصيل تباينا في التأكيد، ونغمه الصوت </a:t>
            </a:r>
            <a:r>
              <a:rPr lang="ar-SA" dirty="0" smtClean="0"/>
              <a:t>وطبقته، </a:t>
            </a:r>
            <a:r>
              <a:rPr lang="ar-SA" dirty="0" smtClean="0"/>
              <a:t>وأن يتوافر التقاء </a:t>
            </a:r>
            <a:r>
              <a:rPr lang="ar-SA" dirty="0" smtClean="0"/>
              <a:t>المدرس </a:t>
            </a:r>
            <a:r>
              <a:rPr lang="ar-SA" dirty="0" smtClean="0"/>
              <a:t>بعيون التلاميذ، وأن يوزع </a:t>
            </a:r>
            <a:r>
              <a:rPr lang="ar-SA" dirty="0" smtClean="0"/>
              <a:t>النظر على </a:t>
            </a:r>
            <a:r>
              <a:rPr lang="ar-SA" dirty="0" smtClean="0"/>
              <a:t>الصف </a:t>
            </a:r>
            <a:r>
              <a:rPr lang="ar-SA" dirty="0" smtClean="0"/>
              <a:t>كله، </a:t>
            </a:r>
            <a:r>
              <a:rPr lang="ar-SA" dirty="0" smtClean="0"/>
              <a:t>وان تنقل لغة الجسم إلى التلاميذ الحماس والاهتمام. </a:t>
            </a:r>
          </a:p>
          <a:p>
            <a:r>
              <a:rPr lang="ar-SA" b="1" dirty="0" smtClean="0"/>
              <a:t>اللغة</a:t>
            </a:r>
            <a:r>
              <a:rPr lang="ar-SA" dirty="0" smtClean="0"/>
              <a:t> : ان يتجنب المدرس استخدام لغة معقدة او مصطلحات غريبة وغير مفهومة ، وان يشرح أي مصطلح أو لفظ يحتاج التلاميذ معرفته. </a:t>
            </a:r>
          </a:p>
        </p:txBody>
      </p:sp>
    </p:spTree>
    <p:extLst>
      <p:ext uri="{BB962C8B-B14F-4D97-AF65-F5344CB8AC3E}">
        <p14:creationId xmlns:p14="http://schemas.microsoft.com/office/powerpoint/2010/main" val="2175843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عناصر الشرح الفعال</a:t>
            </a:r>
          </a:p>
        </p:txBody>
      </p:sp>
      <p:sp>
        <p:nvSpPr>
          <p:cNvPr id="3" name="عنصر نائب للمحتوى 2"/>
          <p:cNvSpPr>
            <a:spLocks noGrp="1"/>
          </p:cNvSpPr>
          <p:nvPr>
            <p:ph idx="1"/>
          </p:nvPr>
        </p:nvSpPr>
        <p:spPr/>
        <p:txBody>
          <a:bodyPr/>
          <a:lstStyle/>
          <a:p>
            <a:r>
              <a:rPr lang="ar-SA" b="1" dirty="0"/>
              <a:t>استخدام الأمثلة</a:t>
            </a:r>
            <a:r>
              <a:rPr lang="ar-SA" dirty="0"/>
              <a:t>: أن يستخدم المدرس في شرحه أمثلة ، ومماثلات واستعارات يستقيها على وجه الخصوص من الحياة اليومية أو تلك المرتبطة بخبرات التلاميذ واهتماماتهم. </a:t>
            </a:r>
          </a:p>
          <a:p>
            <a:r>
              <a:rPr lang="ar-SA" b="1" dirty="0" smtClean="0"/>
              <a:t>مراجعة </a:t>
            </a:r>
            <a:r>
              <a:rPr lang="ar-SA" b="1" dirty="0" smtClean="0"/>
              <a:t>الفهم: </a:t>
            </a:r>
            <a:r>
              <a:rPr lang="ar-SA" dirty="0" smtClean="0"/>
              <a:t>ان </a:t>
            </a:r>
            <a:r>
              <a:rPr lang="ar-SA" dirty="0"/>
              <a:t>ينظر المدرس إلى </a:t>
            </a:r>
            <a:r>
              <a:rPr lang="ar-SA" dirty="0" smtClean="0"/>
              <a:t>وجوه التلاميذ باحثا عن أمارات تدل على حيرتهم ، ويستخدم أسئلة ليتأكد من فهم النقطة التي عرضها قبل ان ينتقل إلى ما يليها ، ويتيح للتلاميذ الفرصة ليسألوا عما غمض عنهم. </a:t>
            </a:r>
            <a:endParaRPr lang="ar-SA" dirty="0"/>
          </a:p>
        </p:txBody>
      </p:sp>
    </p:spTree>
    <p:extLst>
      <p:ext uri="{BB962C8B-B14F-4D97-AF65-F5344CB8AC3E}">
        <p14:creationId xmlns:p14="http://schemas.microsoft.com/office/powerpoint/2010/main" val="3633867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التدريس في التربية البدنية</a:t>
            </a:r>
            <a:endParaRPr lang="ar-SA" dirty="0"/>
          </a:p>
        </p:txBody>
      </p:sp>
      <p:sp>
        <p:nvSpPr>
          <p:cNvPr id="3" name="عنصر نائب للمحتوى 2"/>
          <p:cNvSpPr>
            <a:spLocks noGrp="1"/>
          </p:cNvSpPr>
          <p:nvPr>
            <p:ph idx="1"/>
          </p:nvPr>
        </p:nvSpPr>
        <p:spPr/>
        <p:txBody>
          <a:bodyPr>
            <a:normAutofit/>
          </a:bodyPr>
          <a:lstStyle/>
          <a:p>
            <a:r>
              <a:rPr lang="ar-SA" dirty="0" smtClean="0"/>
              <a:t>يرى </a:t>
            </a:r>
            <a:r>
              <a:rPr lang="ar-SA" dirty="0" err="1" smtClean="0"/>
              <a:t>موستن</a:t>
            </a:r>
            <a:r>
              <a:rPr lang="ar-SA" dirty="0" smtClean="0"/>
              <a:t> (</a:t>
            </a:r>
            <a:r>
              <a:rPr lang="en-US" dirty="0" err="1" smtClean="0"/>
              <a:t>Moston</a:t>
            </a:r>
            <a:r>
              <a:rPr lang="ar-SA" dirty="0" smtClean="0"/>
              <a:t>) أن التدريس هو سلسلة من اتخاذ القرارات. </a:t>
            </a:r>
          </a:p>
          <a:p>
            <a:r>
              <a:rPr lang="ar-SA" dirty="0" smtClean="0"/>
              <a:t>ان التدريس يهدف إلى ترجمة الهدف التعليمي إلى موقف وخبرة يتفاعل معها </a:t>
            </a:r>
            <a:r>
              <a:rPr lang="ar-SA" dirty="0" smtClean="0"/>
              <a:t>المتعلم، </a:t>
            </a:r>
            <a:r>
              <a:rPr lang="ar-SA" dirty="0" smtClean="0"/>
              <a:t>ويكتسب من نتاجها السلوك المنشود بواسطة طرائق واساليب ووسائل تدريس ووسائل تعليمية مختلفة يستخدمها المعلم.</a:t>
            </a:r>
          </a:p>
        </p:txBody>
      </p:sp>
    </p:spTree>
    <p:extLst>
      <p:ext uri="{BB962C8B-B14F-4D97-AF65-F5344CB8AC3E}">
        <p14:creationId xmlns:p14="http://schemas.microsoft.com/office/powerpoint/2010/main" val="2027222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البيان </a:t>
            </a:r>
            <a:r>
              <a:rPr lang="ar-SA" dirty="0" err="1" smtClean="0"/>
              <a:t>والنمذجة</a:t>
            </a:r>
            <a:r>
              <a:rPr lang="ar-SA" dirty="0" smtClean="0"/>
              <a:t> والتدريب</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يعتبر المدرس نموذجا لنوع التفكير والسلوك الذي يريد للتلاميذ ان يقوما به ، سواء كان يقوم بتجربة في العلوم ، او يشرح كيف يسجل هدفا في كرة السلة. </a:t>
            </a:r>
          </a:p>
          <a:p>
            <a:r>
              <a:rPr lang="ar-SA" dirty="0" smtClean="0"/>
              <a:t>يهتم التدريس المباشر بقدرة المدرس وطريقته في عرض البيان أمام التلاميذ وفي تدريبيهم ، وفي أن يكون نموذجا يحاكونه بحيث يحقق أفضل تأثير. </a:t>
            </a:r>
          </a:p>
          <a:p>
            <a:r>
              <a:rPr lang="ar-SA" dirty="0" smtClean="0"/>
              <a:t>يسلم البعض ان التلاميذ يحوزون مهارات الدرس والتعلم الضرورية للقيام بالأعمال والمهام التعلمية بطريقة المحاولة والخطأ، بينما عدد من الكتاب التربويين أبانوا ان التلاميذ كثيراً ما يعجزون عن القيام بهذه المهمة بنجاح لانهم ببساطة لا يحوزون هذه المهارات. </a:t>
            </a:r>
            <a:endParaRPr lang="ar-SA" dirty="0"/>
          </a:p>
        </p:txBody>
      </p:sp>
    </p:spTree>
    <p:extLst>
      <p:ext uri="{BB962C8B-B14F-4D97-AF65-F5344CB8AC3E}">
        <p14:creationId xmlns:p14="http://schemas.microsoft.com/office/powerpoint/2010/main" val="4140630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طريقة البيان </a:t>
            </a:r>
            <a:r>
              <a:rPr lang="ar-SA" dirty="0" err="1"/>
              <a:t>والنمذجة</a:t>
            </a:r>
            <a:r>
              <a:rPr lang="ar-SA" dirty="0"/>
              <a:t> والتدريب</a:t>
            </a:r>
            <a:endParaRPr lang="ar-SA" dirty="0"/>
          </a:p>
        </p:txBody>
      </p:sp>
      <p:sp>
        <p:nvSpPr>
          <p:cNvPr id="3" name="عنصر نائب للمحتوى 2"/>
          <p:cNvSpPr>
            <a:spLocks noGrp="1"/>
          </p:cNvSpPr>
          <p:nvPr>
            <p:ph idx="1"/>
          </p:nvPr>
        </p:nvSpPr>
        <p:spPr/>
        <p:txBody>
          <a:bodyPr/>
          <a:lstStyle/>
          <a:p>
            <a:r>
              <a:rPr lang="ar-SA" dirty="0" smtClean="0"/>
              <a:t>إن ترك التلاميذ يتعلمون من غير نموذج بياني وتدريب ، ترتب عليه ان المدرسين ينفقون الان وقتا اطول في </a:t>
            </a:r>
            <a:r>
              <a:rPr lang="ar-SA" dirty="0" smtClean="0"/>
              <a:t>الدروس، </a:t>
            </a:r>
            <a:r>
              <a:rPr lang="ar-SA" dirty="0" smtClean="0"/>
              <a:t>ليراجعوا ويتأكدوا أنه يتوافر لدى تلاميذهم </a:t>
            </a:r>
            <a:r>
              <a:rPr lang="ar-SA" dirty="0" smtClean="0"/>
              <a:t>مهارات </a:t>
            </a:r>
            <a:r>
              <a:rPr lang="ar-SA" dirty="0" smtClean="0"/>
              <a:t>الدرس والتعلم اللازمة. </a:t>
            </a:r>
          </a:p>
          <a:p>
            <a:r>
              <a:rPr lang="ar-SA" dirty="0" smtClean="0"/>
              <a:t>بل قد يخصصون وقتاً  على نحو </a:t>
            </a:r>
            <a:r>
              <a:rPr lang="ar-SA" dirty="0" smtClean="0"/>
              <a:t>صريح في </a:t>
            </a:r>
            <a:r>
              <a:rPr lang="ar-SA" dirty="0"/>
              <a:t>الدرس ، </a:t>
            </a:r>
            <a:r>
              <a:rPr lang="ar-SA" dirty="0" smtClean="0"/>
              <a:t>لتنمية هذه المهارات </a:t>
            </a:r>
            <a:r>
              <a:rPr lang="ar-SA" dirty="0" smtClean="0"/>
              <a:t>حيث </a:t>
            </a:r>
            <a:r>
              <a:rPr lang="ar-SA" dirty="0" smtClean="0"/>
              <a:t>يكون ذلك ضرورياً. </a:t>
            </a:r>
            <a:endParaRPr lang="ar-SA" dirty="0"/>
          </a:p>
        </p:txBody>
      </p:sp>
    </p:spTree>
    <p:extLst>
      <p:ext uri="{BB962C8B-B14F-4D97-AF65-F5344CB8AC3E}">
        <p14:creationId xmlns:p14="http://schemas.microsoft.com/office/powerpoint/2010/main" val="646056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هل يجب ان يكون المعلم أنموذج </a:t>
            </a:r>
            <a:endParaRPr lang="ar-SA" dirty="0"/>
          </a:p>
        </p:txBody>
      </p:sp>
      <p:sp>
        <p:nvSpPr>
          <p:cNvPr id="3" name="عنصر نائب للمحتوى 2"/>
          <p:cNvSpPr>
            <a:spLocks noGrp="1"/>
          </p:cNvSpPr>
          <p:nvPr>
            <p:ph idx="1"/>
          </p:nvPr>
        </p:nvSpPr>
        <p:spPr/>
        <p:txBody>
          <a:bodyPr/>
          <a:lstStyle/>
          <a:p>
            <a:r>
              <a:rPr lang="ar-SA" dirty="0" smtClean="0"/>
              <a:t>إن القول بان المدرس عليه ان يكون نموذجا جيداً لا يعنى ان عليه ان يكون كاملاً، وأن عليه ان يعرف كل شيء عن مادته. </a:t>
            </a:r>
          </a:p>
          <a:p>
            <a:r>
              <a:rPr lang="ar-SA" dirty="0" smtClean="0"/>
              <a:t>ان </a:t>
            </a:r>
            <a:r>
              <a:rPr lang="ar-SA" dirty="0" smtClean="0"/>
              <a:t>تبين </a:t>
            </a:r>
            <a:r>
              <a:rPr lang="ar-SA" dirty="0"/>
              <a:t>للتلاميذ </a:t>
            </a:r>
            <a:r>
              <a:rPr lang="ar-SA" dirty="0" smtClean="0"/>
              <a:t>أن </a:t>
            </a:r>
            <a:r>
              <a:rPr lang="ar-SA" dirty="0" smtClean="0"/>
              <a:t>هناك أشياء لا </a:t>
            </a:r>
            <a:r>
              <a:rPr lang="ar-SA" dirty="0" smtClean="0"/>
              <a:t>يعرفها المعلم </a:t>
            </a:r>
            <a:r>
              <a:rPr lang="ar-SA" dirty="0" smtClean="0"/>
              <a:t>من </a:t>
            </a:r>
            <a:r>
              <a:rPr lang="ar-SA" dirty="0"/>
              <a:t>الجوانب </a:t>
            </a:r>
            <a:r>
              <a:rPr lang="ar-SA" dirty="0" smtClean="0"/>
              <a:t>التربوية، </a:t>
            </a:r>
            <a:r>
              <a:rPr lang="ar-SA" dirty="0"/>
              <a:t>لان </a:t>
            </a:r>
            <a:r>
              <a:rPr lang="ar-SA" dirty="0" smtClean="0"/>
              <a:t>هذا ينقل </a:t>
            </a:r>
            <a:r>
              <a:rPr lang="ar-SA" dirty="0" smtClean="0"/>
              <a:t>إلي التلاميذ </a:t>
            </a:r>
            <a:r>
              <a:rPr lang="ar-SA" dirty="0" smtClean="0"/>
              <a:t>انه ما تزال هناك أشياء تتعلم وتفهم وتكتشف عن الموضوع. </a:t>
            </a:r>
          </a:p>
          <a:p>
            <a:r>
              <a:rPr lang="ar-SA" dirty="0" smtClean="0"/>
              <a:t>مثال: إذا أخطأت في تنفيذ مهارة رياضية فإنه من الأهمية بمكان ان تصرف بشكل مباشر وتصحح الخطأ. </a:t>
            </a:r>
            <a:endParaRPr lang="ar-SA" dirty="0"/>
          </a:p>
        </p:txBody>
      </p:sp>
    </p:spTree>
    <p:extLst>
      <p:ext uri="{BB962C8B-B14F-4D97-AF65-F5344CB8AC3E}">
        <p14:creationId xmlns:p14="http://schemas.microsoft.com/office/powerpoint/2010/main" val="2926868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إظهار الاهتمام والحماس تجاه الموضوع</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ينبغي ان ينقل المدرس للتلاميذ الاهتمام بالموضوع والتحمس له، لان حماس المدرس ينتقل إلى </a:t>
            </a:r>
            <a:r>
              <a:rPr lang="ar-SA" dirty="0" smtClean="0"/>
              <a:t>التلاميذ، ويقابلها </a:t>
            </a:r>
            <a:r>
              <a:rPr lang="ar-SA" dirty="0" smtClean="0"/>
              <a:t>اذا </a:t>
            </a:r>
            <a:r>
              <a:rPr lang="ar-SA" dirty="0" smtClean="0"/>
              <a:t>أبدى </a:t>
            </a:r>
            <a:r>
              <a:rPr lang="ar-SA" dirty="0" smtClean="0"/>
              <a:t>المدرس ساما واتضح انه </a:t>
            </a:r>
            <a:r>
              <a:rPr lang="ar-SA" dirty="0" smtClean="0"/>
              <a:t>يمضي </a:t>
            </a:r>
            <a:r>
              <a:rPr lang="ar-SA" dirty="0" smtClean="0"/>
              <a:t>في أعمال التدريس باهتمام قليل فإن هذا يجعل حفاظ التلاميذ على اهتمامهم بالدرس واندماجهم فيه </a:t>
            </a:r>
            <a:r>
              <a:rPr lang="ar-SA" dirty="0" smtClean="0"/>
              <a:t>أمر </a:t>
            </a:r>
            <a:r>
              <a:rPr lang="ar-SA" dirty="0" smtClean="0"/>
              <a:t>صعباً. </a:t>
            </a:r>
          </a:p>
          <a:p>
            <a:r>
              <a:rPr lang="ar-SA" dirty="0" smtClean="0"/>
              <a:t>يمكن تحسين </a:t>
            </a:r>
            <a:r>
              <a:rPr lang="ar-SA" dirty="0" smtClean="0"/>
              <a:t>ما </a:t>
            </a:r>
            <a:r>
              <a:rPr lang="ar-SA" dirty="0" smtClean="0"/>
              <a:t>يحيط بك ، </a:t>
            </a:r>
            <a:r>
              <a:rPr lang="ar-SA" dirty="0" smtClean="0"/>
              <a:t>ضع ملصقات </a:t>
            </a:r>
            <a:r>
              <a:rPr lang="ar-SA" dirty="0" smtClean="0"/>
              <a:t>ملونه ، وبعض أعمال التلاميذ على حائط الصف أو الصالة الرياضية، استخدام </a:t>
            </a:r>
            <a:r>
              <a:rPr lang="ar-SA" dirty="0" smtClean="0"/>
              <a:t>الأدوات </a:t>
            </a:r>
            <a:r>
              <a:rPr lang="ar-SA" dirty="0" smtClean="0"/>
              <a:t>في </a:t>
            </a:r>
            <a:r>
              <a:rPr lang="ar-SA" dirty="0" smtClean="0"/>
              <a:t>الدرس، </a:t>
            </a:r>
            <a:r>
              <a:rPr lang="ar-SA" dirty="0" smtClean="0"/>
              <a:t>يساعد في إبلاغ التلاميذ بان العمل الذي بين ايديهم مثير للاهتمام وله قيمة. </a:t>
            </a:r>
            <a:endParaRPr lang="ar-SA" dirty="0"/>
          </a:p>
        </p:txBody>
      </p:sp>
    </p:spTree>
    <p:extLst>
      <p:ext uri="{BB962C8B-B14F-4D97-AF65-F5344CB8AC3E}">
        <p14:creationId xmlns:p14="http://schemas.microsoft.com/office/powerpoint/2010/main" val="2016381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إعطاء نموذج لكيفية تجزئة المهمة</a:t>
            </a:r>
            <a:endParaRPr lang="ar-SA" dirty="0"/>
          </a:p>
        </p:txBody>
      </p:sp>
      <p:sp>
        <p:nvSpPr>
          <p:cNvPr id="3" name="عنصر نائب للمحتوى 2"/>
          <p:cNvSpPr>
            <a:spLocks noGrp="1"/>
          </p:cNvSpPr>
          <p:nvPr>
            <p:ph idx="1"/>
          </p:nvPr>
        </p:nvSpPr>
        <p:spPr>
          <a:xfrm>
            <a:off x="457200" y="1600200"/>
            <a:ext cx="8229600" cy="4709120"/>
          </a:xfrm>
        </p:spPr>
        <p:txBody>
          <a:bodyPr>
            <a:normAutofit fontScale="92500" lnSpcReduction="20000"/>
          </a:bodyPr>
          <a:lstStyle/>
          <a:p>
            <a:r>
              <a:rPr lang="ar-SA" dirty="0" smtClean="0"/>
              <a:t>احد جوانب </a:t>
            </a:r>
            <a:r>
              <a:rPr lang="ar-SA" dirty="0" err="1" smtClean="0"/>
              <a:t>النمذجة</a:t>
            </a:r>
            <a:r>
              <a:rPr lang="ar-SA" dirty="0" smtClean="0"/>
              <a:t> هو ان يوضح المدرس للتلاميذ كيفية تجزئة المهمة إلى أجزائها ، ثم يساعد التلاميذ على تناول هذه الاجزاء بنجاح. </a:t>
            </a:r>
          </a:p>
          <a:p>
            <a:r>
              <a:rPr lang="ar-SA" dirty="0" smtClean="0"/>
              <a:t>أمثلة : مدرس تربية بدنية يعرض بيانا على السبورة يبين فيه كيف تبدأ مباراة كرة الطائرة ؟  يستثير أفكار التلاميذ ليقترحوا طريقة البداية المناسبة وأي نوع من الارسال أفضل ، تم تحديد أين يقف الاعب المرسل على خط القاعدة ، وطريقة الارسال المناسبة ، ثم يؤدي مهارة الارسال ، ويشاهدها التلاميذ ، وتعاد تأديتها من جديد ، وتحصل على مزيد من </a:t>
            </a:r>
            <a:r>
              <a:rPr lang="ar-SA" dirty="0" smtClean="0"/>
              <a:t>الأفكار </a:t>
            </a:r>
            <a:r>
              <a:rPr lang="ar-SA" dirty="0" smtClean="0"/>
              <a:t>من التلاميذ أثناء هذه المراحل . </a:t>
            </a:r>
          </a:p>
          <a:p>
            <a:r>
              <a:rPr lang="ar-SA" dirty="0" smtClean="0"/>
              <a:t>إن هذه الخبرة تزود التلاميذ باستبصار عما </a:t>
            </a:r>
            <a:r>
              <a:rPr lang="ar-SA" dirty="0" smtClean="0"/>
              <a:t>تطلبه </a:t>
            </a:r>
            <a:r>
              <a:rPr lang="ar-SA" dirty="0" smtClean="0"/>
              <a:t>بداية مباراة كرة الطائرة. </a:t>
            </a:r>
            <a:endParaRPr lang="ar-SA" dirty="0"/>
          </a:p>
        </p:txBody>
      </p:sp>
    </p:spTree>
    <p:extLst>
      <p:ext uri="{BB962C8B-B14F-4D97-AF65-F5344CB8AC3E}">
        <p14:creationId xmlns:p14="http://schemas.microsoft.com/office/powerpoint/2010/main" val="2369774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a:t>
            </a:r>
            <a:r>
              <a:rPr lang="ar-SA" dirty="0" err="1" smtClean="0"/>
              <a:t>النمذجة</a:t>
            </a:r>
            <a:r>
              <a:rPr lang="ar-SA" dirty="0" smtClean="0"/>
              <a:t> </a:t>
            </a:r>
            <a:endParaRPr lang="ar-SA" dirty="0"/>
          </a:p>
        </p:txBody>
      </p:sp>
      <p:sp>
        <p:nvSpPr>
          <p:cNvPr id="3" name="عنصر نائب للمحتوى 2"/>
          <p:cNvSpPr>
            <a:spLocks noGrp="1"/>
          </p:cNvSpPr>
          <p:nvPr>
            <p:ph idx="1"/>
          </p:nvPr>
        </p:nvSpPr>
        <p:spPr/>
        <p:txBody>
          <a:bodyPr/>
          <a:lstStyle/>
          <a:p>
            <a:r>
              <a:rPr lang="ar-SA" dirty="0" smtClean="0"/>
              <a:t>المقصود بعرض بيان بتناول المهمة أو أداء العمل من قبل </a:t>
            </a:r>
            <a:r>
              <a:rPr lang="ar-SA" dirty="0" smtClean="0"/>
              <a:t>المدرس، </a:t>
            </a:r>
            <a:r>
              <a:rPr lang="ar-SA" dirty="0" smtClean="0"/>
              <a:t>هو ان يقدم نموذجا يحتذيه التلاميذ، ويريد منهم ان يؤدوا المهمة أو يقوما بالعمل بالطريقة التي شاهدوها. </a:t>
            </a:r>
          </a:p>
          <a:p>
            <a:r>
              <a:rPr lang="ar-SA" dirty="0" smtClean="0"/>
              <a:t>هذا التعليم </a:t>
            </a:r>
            <a:r>
              <a:rPr lang="ar-SA" dirty="0" err="1" smtClean="0"/>
              <a:t>بالنمذجة</a:t>
            </a:r>
            <a:r>
              <a:rPr lang="ar-SA" dirty="0" smtClean="0"/>
              <a:t> يساعد التلاميذ على تحقيق فهم واضح لما </a:t>
            </a:r>
            <a:r>
              <a:rPr lang="ar-SA" dirty="0" smtClean="0"/>
              <a:t>تتطلب </a:t>
            </a:r>
            <a:r>
              <a:rPr lang="ar-SA" dirty="0" smtClean="0"/>
              <a:t>المهمة أو العمل.</a:t>
            </a:r>
          </a:p>
          <a:p>
            <a:r>
              <a:rPr lang="ar-SA" dirty="0" smtClean="0"/>
              <a:t>يتضح دور المدرس كنموذج </a:t>
            </a:r>
            <a:r>
              <a:rPr lang="ar-SA" dirty="0" smtClean="0"/>
              <a:t>وضوحا </a:t>
            </a:r>
            <a:r>
              <a:rPr lang="ar-SA" dirty="0" smtClean="0"/>
              <a:t>شديد في تعليم المهارات </a:t>
            </a:r>
            <a:r>
              <a:rPr lang="ar-SA" dirty="0" smtClean="0"/>
              <a:t>الحركية، </a:t>
            </a:r>
            <a:r>
              <a:rPr lang="ar-SA" dirty="0" smtClean="0"/>
              <a:t>حيث يكون لنوعية </a:t>
            </a:r>
            <a:r>
              <a:rPr lang="ar-SA" dirty="0" err="1" smtClean="0"/>
              <a:t>نمذجة</a:t>
            </a:r>
            <a:r>
              <a:rPr lang="ar-SA" dirty="0" smtClean="0"/>
              <a:t> المدرس وتدريبه تأثير كبير في جودة أداء التلميذ للمهارة فيما بعد.  </a:t>
            </a:r>
            <a:endParaRPr lang="ar-SA" dirty="0"/>
          </a:p>
        </p:txBody>
      </p:sp>
    </p:spTree>
    <p:extLst>
      <p:ext uri="{BB962C8B-B14F-4D97-AF65-F5344CB8AC3E}">
        <p14:creationId xmlns:p14="http://schemas.microsoft.com/office/powerpoint/2010/main" val="1875683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طرح الأسئلة </a:t>
            </a:r>
            <a:endParaRPr lang="ar-SA" dirty="0"/>
          </a:p>
        </p:txBody>
      </p:sp>
      <p:sp>
        <p:nvSpPr>
          <p:cNvPr id="3" name="عنصر نائب للمحتوى 2"/>
          <p:cNvSpPr>
            <a:spLocks noGrp="1"/>
          </p:cNvSpPr>
          <p:nvPr>
            <p:ph idx="1"/>
          </p:nvPr>
        </p:nvSpPr>
        <p:spPr/>
        <p:txBody>
          <a:bodyPr/>
          <a:lstStyle/>
          <a:p>
            <a:r>
              <a:rPr lang="ar-SA" dirty="0" smtClean="0"/>
              <a:t>طرح الاسئلة إحدى المهارات الاساسية في التدريس. </a:t>
            </a:r>
          </a:p>
          <a:p>
            <a:endParaRPr lang="ar-SA" dirty="0"/>
          </a:p>
        </p:txBody>
      </p:sp>
    </p:spTree>
    <p:extLst>
      <p:ext uri="{BB962C8B-B14F-4D97-AF65-F5344CB8AC3E}">
        <p14:creationId xmlns:p14="http://schemas.microsoft.com/office/powerpoint/2010/main" val="993720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الاسئلة </a:t>
            </a:r>
            <a:endParaRPr lang="ar-SA"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b="1" dirty="0" smtClean="0"/>
              <a:t>يمكن تصنيف الأسئلة في الدرس حسب الاستجابة من الطالب إلى صنفين هما:</a:t>
            </a:r>
          </a:p>
          <a:p>
            <a:pPr marL="514350" indent="-514350">
              <a:buFont typeface="+mj-lt"/>
              <a:buAutoNum type="arabicPeriod"/>
            </a:pPr>
            <a:r>
              <a:rPr lang="ar-SA" dirty="0" smtClean="0"/>
              <a:t>أسئلة </a:t>
            </a:r>
            <a:r>
              <a:rPr lang="ar-SA" dirty="0" smtClean="0"/>
              <a:t>مغلقة ، أي لكل سؤال إجابة واحدة صحيحة. </a:t>
            </a:r>
          </a:p>
          <a:p>
            <a:pPr marL="514350" indent="-514350">
              <a:buFont typeface="+mj-lt"/>
              <a:buAutoNum type="arabicPeriod"/>
            </a:pPr>
            <a:r>
              <a:rPr lang="ar-SA" dirty="0" smtClean="0"/>
              <a:t>اسئلة مفتوحة ، يمكن اعتبار كثير من الاجابات صحيحة ومقبولة للسؤال الواحد</a:t>
            </a:r>
            <a:r>
              <a:rPr lang="ar-SA" dirty="0" smtClean="0"/>
              <a:t>.</a:t>
            </a:r>
          </a:p>
          <a:p>
            <a:pPr marL="514350" indent="-514350">
              <a:buFont typeface="+mj-lt"/>
              <a:buAutoNum type="arabicPeriod"/>
            </a:pPr>
            <a:endParaRPr lang="ar-SA" dirty="0" smtClean="0"/>
          </a:p>
          <a:p>
            <a:pPr marL="0" indent="0">
              <a:buNone/>
            </a:pPr>
            <a:r>
              <a:rPr lang="ar-SA" b="1" dirty="0" smtClean="0"/>
              <a:t>ايضاً ، يمكن تصنيف الاسئلة حسب مستوى العملية العقلية إلى: </a:t>
            </a:r>
            <a:endParaRPr lang="ar-SA" b="1" dirty="0"/>
          </a:p>
          <a:p>
            <a:pPr marL="514350" indent="-514350">
              <a:buFont typeface="+mj-lt"/>
              <a:buAutoNum type="arabicPeriod"/>
            </a:pPr>
            <a:r>
              <a:rPr lang="ar-SA" dirty="0" smtClean="0"/>
              <a:t>اسئلة منخفضة المستوى والتي تعتمد إلى حد كبير في الاجابة عنها على استرجاع او استدعاء الحقائق والمعلومات.</a:t>
            </a:r>
          </a:p>
          <a:p>
            <a:pPr marL="514350" indent="-514350">
              <a:buFont typeface="+mj-lt"/>
              <a:buAutoNum type="arabicPeriod"/>
            </a:pPr>
            <a:r>
              <a:rPr lang="ar-SA" dirty="0" smtClean="0"/>
              <a:t>اسئلة </a:t>
            </a:r>
            <a:r>
              <a:rPr lang="ar-SA" dirty="0" smtClean="0"/>
              <a:t>عالية </a:t>
            </a:r>
            <a:r>
              <a:rPr lang="ar-SA" dirty="0" smtClean="0"/>
              <a:t>المستوى وهي تتطلب ان يندمج التلاميذ في تفكير دقيق وتحليل ناقد قبل الاجابة عنها. </a:t>
            </a:r>
          </a:p>
        </p:txBody>
      </p:sp>
    </p:spTree>
    <p:extLst>
      <p:ext uri="{BB962C8B-B14F-4D97-AF65-F5344CB8AC3E}">
        <p14:creationId xmlns:p14="http://schemas.microsoft.com/office/powerpoint/2010/main" val="895646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توجيهات </a:t>
            </a:r>
            <a:r>
              <a:rPr lang="ar-SA" dirty="0" smtClean="0"/>
              <a:t>حول الأسئلة في الدرس</a:t>
            </a:r>
            <a:endParaRPr lang="ar-SA" dirty="0"/>
          </a:p>
        </p:txBody>
      </p:sp>
      <p:sp>
        <p:nvSpPr>
          <p:cNvPr id="3" name="عنصر نائب للمحتوى 2"/>
          <p:cNvSpPr>
            <a:spLocks noGrp="1"/>
          </p:cNvSpPr>
          <p:nvPr>
            <p:ph idx="1"/>
          </p:nvPr>
        </p:nvSpPr>
        <p:spPr/>
        <p:txBody>
          <a:bodyPr/>
          <a:lstStyle/>
          <a:p>
            <a:r>
              <a:rPr lang="ar-SA" dirty="0"/>
              <a:t>تشير </a:t>
            </a:r>
            <a:r>
              <a:rPr lang="ar-SA" dirty="0" smtClean="0"/>
              <a:t>الدراسات </a:t>
            </a:r>
            <a:r>
              <a:rPr lang="ar-SA" dirty="0"/>
              <a:t>أن أغلب الاسئلة التي يطرحها المدرسون </a:t>
            </a:r>
            <a:r>
              <a:rPr lang="ar-SA" dirty="0" smtClean="0"/>
              <a:t>مغلقة، </a:t>
            </a:r>
            <a:r>
              <a:rPr lang="ar-SA" dirty="0"/>
              <a:t>ومن المستوى </a:t>
            </a:r>
            <a:r>
              <a:rPr lang="ar-SA" dirty="0" smtClean="0"/>
              <a:t>المنخفض، وينبغي </a:t>
            </a:r>
            <a:r>
              <a:rPr lang="ar-SA" dirty="0"/>
              <a:t>ان يستخدم المدرسون اسئلة أكثر من النوع المفتوح النهاية ومن المستوى المعرفي </a:t>
            </a:r>
            <a:r>
              <a:rPr lang="ar-SA" dirty="0" smtClean="0"/>
              <a:t>العالية </a:t>
            </a:r>
            <a:r>
              <a:rPr lang="ar-SA" dirty="0"/>
              <a:t>لاستثارة تفكير التلاميذ.  </a:t>
            </a:r>
            <a:endParaRPr lang="ar-SA" dirty="0" smtClean="0"/>
          </a:p>
          <a:p>
            <a:r>
              <a:rPr lang="ar-SA" dirty="0"/>
              <a:t>تشير الدراسات انه </a:t>
            </a:r>
            <a:r>
              <a:rPr lang="ar-SA" dirty="0" smtClean="0"/>
              <a:t>حين يطرح المدرسون اسئلة مفتوحة وذات مستوى عال ، فإن من الاهمية بمكان ان يتيحوا للتلاميذ بعض الوقت ليفكروا فيها قبل ان </a:t>
            </a:r>
            <a:r>
              <a:rPr lang="ar-SA" dirty="0" smtClean="0"/>
              <a:t>يجيبوا، </a:t>
            </a:r>
            <a:r>
              <a:rPr lang="ar-SA" dirty="0" smtClean="0"/>
              <a:t>وإتاحة وقت انتظار كاف يؤدي إلى رفع مستوى جودة الاجابات. </a:t>
            </a:r>
            <a:r>
              <a:rPr lang="ar-SA" dirty="0" smtClean="0"/>
              <a:t> </a:t>
            </a:r>
            <a:endParaRPr lang="ar-SA" dirty="0"/>
          </a:p>
          <a:p>
            <a:endParaRPr lang="ar-SA" dirty="0"/>
          </a:p>
        </p:txBody>
      </p:sp>
    </p:spTree>
    <p:extLst>
      <p:ext uri="{BB962C8B-B14F-4D97-AF65-F5344CB8AC3E}">
        <p14:creationId xmlns:p14="http://schemas.microsoft.com/office/powerpoint/2010/main" val="2193929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مطابقة الاسئلة لمستوى فهم التلاميذ</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من الاهمية في طرح الاسئلة مطابقة السؤال لمستوى فهم التلاميذ، ومن نواحي قصور المدرسين ان يكون لديهم فكرة بالغة بالتحديد عن الاجابة الصحيحة للسؤال في عقولهم، وكثيرا ما يقضى التلاميذ وقتا طويلا في محاولة معرفة نمط الاجابة التي يريد ان يسمعها المدرس. </a:t>
            </a:r>
          </a:p>
          <a:p>
            <a:r>
              <a:rPr lang="ar-SA" dirty="0" smtClean="0"/>
              <a:t>يرى الباحثون انه ينبغي ان يقضى المدرسون وقتا اطول في دلالة اجابة التلميذ عن فهمه الحالي، وان بدء عملهم التعليمي مع التلميذ من هذه النقطة. </a:t>
            </a:r>
          </a:p>
          <a:p>
            <a:r>
              <a:rPr lang="ar-SA" dirty="0" smtClean="0"/>
              <a:t>فكرة البناء على اساس فهم التلميذ والنقطة التي يوجد فيها تقع في قلب النظرية البنائية عن طريقة التلاميذ في التعلم والتي تركز على طرق تشكيل التلاميذ وتكوينهم وبنائهم للفهم الجديد عن نحو نشط يربط خبرات التعليم بفهمهم السابق. </a:t>
            </a:r>
            <a:endParaRPr lang="ar-SA" dirty="0"/>
          </a:p>
        </p:txBody>
      </p:sp>
    </p:spTree>
    <p:extLst>
      <p:ext uri="{BB962C8B-B14F-4D97-AF65-F5344CB8AC3E}">
        <p14:creationId xmlns:p14="http://schemas.microsoft.com/office/powerpoint/2010/main" val="155095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تصنيف طرائق تدريس التربية البدنية</a:t>
            </a:r>
            <a:endParaRPr lang="ar-SA" dirty="0"/>
          </a:p>
        </p:txBody>
      </p:sp>
      <p:sp>
        <p:nvSpPr>
          <p:cNvPr id="3" name="عنصر نائب للمحتوى 2"/>
          <p:cNvSpPr>
            <a:spLocks noGrp="1"/>
          </p:cNvSpPr>
          <p:nvPr>
            <p:ph idx="1"/>
          </p:nvPr>
        </p:nvSpPr>
        <p:spPr/>
        <p:txBody>
          <a:bodyPr/>
          <a:lstStyle/>
          <a:p>
            <a:r>
              <a:rPr lang="ar-SA" dirty="0" smtClean="0"/>
              <a:t>يرتبط تصنيف الطرائق على نشاط المتعلم وفاعليته بالعمل نفسه بصورة فردية أو رمزية وتفاعله مع الوسائل التعليمية سواء في الصف او في الساحات والملاعب ، </a:t>
            </a:r>
            <a:r>
              <a:rPr lang="ar-SA" dirty="0" smtClean="0"/>
              <a:t>استنادا </a:t>
            </a:r>
            <a:r>
              <a:rPr lang="ar-SA" dirty="0" smtClean="0"/>
              <a:t>إلى ما يلي:</a:t>
            </a:r>
          </a:p>
          <a:p>
            <a:pPr marL="514350" indent="-514350">
              <a:buFont typeface="+mj-lt"/>
              <a:buAutoNum type="arabicPeriod"/>
            </a:pPr>
            <a:r>
              <a:rPr lang="ar-SA" dirty="0" smtClean="0"/>
              <a:t>طبيعة النشاط : لفظي أو عملي</a:t>
            </a:r>
          </a:p>
          <a:p>
            <a:pPr marL="514350" indent="-514350">
              <a:buFont typeface="+mj-lt"/>
              <a:buAutoNum type="arabicPeriod"/>
            </a:pPr>
            <a:r>
              <a:rPr lang="ar-SA" dirty="0" smtClean="0"/>
              <a:t>مصدر النشاط: معلم ، متعلم، وسيلة تعليمية، بيئة. </a:t>
            </a:r>
            <a:endParaRPr lang="ar-SA" dirty="0"/>
          </a:p>
        </p:txBody>
      </p:sp>
    </p:spTree>
    <p:extLst>
      <p:ext uri="{BB962C8B-B14F-4D97-AF65-F5344CB8AC3E}">
        <p14:creationId xmlns:p14="http://schemas.microsoft.com/office/powerpoint/2010/main" val="2628697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مراعاة الفروق الفردية في الاسئلة</a:t>
            </a:r>
            <a:endParaRPr lang="ar-SA" dirty="0"/>
          </a:p>
        </p:txBody>
      </p:sp>
      <p:sp>
        <p:nvSpPr>
          <p:cNvPr id="3" name="عنصر نائب للمحتوى 2"/>
          <p:cNvSpPr>
            <a:spLocks noGrp="1"/>
          </p:cNvSpPr>
          <p:nvPr>
            <p:ph idx="1"/>
          </p:nvPr>
        </p:nvSpPr>
        <p:spPr/>
        <p:txBody>
          <a:bodyPr/>
          <a:lstStyle/>
          <a:p>
            <a:r>
              <a:rPr lang="ar-SA" dirty="0" smtClean="0"/>
              <a:t>يقصد </a:t>
            </a:r>
            <a:r>
              <a:rPr lang="ar-SA" dirty="0" smtClean="0"/>
              <a:t>به القدرة على تكليف التلاميذ بأنشطة تعلم تلائم مستويات قدراتهم المختلفة وهم في نفس الصف. </a:t>
            </a:r>
          </a:p>
          <a:p>
            <a:r>
              <a:rPr lang="ar-SA" dirty="0" smtClean="0"/>
              <a:t>توفر الاسئلة من حيث مضمونها وطريقتها ووقت طرحها مستويات مختلفة من التحدي المعرفي بالنسية للتلميذ. </a:t>
            </a:r>
            <a:endParaRPr lang="ar-SA" dirty="0"/>
          </a:p>
        </p:txBody>
      </p:sp>
    </p:spTree>
    <p:extLst>
      <p:ext uri="{BB962C8B-B14F-4D97-AF65-F5344CB8AC3E}">
        <p14:creationId xmlns:p14="http://schemas.microsoft.com/office/powerpoint/2010/main" val="684494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توفير تعزيز ايجابي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هناك حاجة إلى توفير تعزيز إيجابي كلما أجاب التلميذ عن سؤال ويتطلب ذلك ليس تقديم الثناء فحسب بأن تقول «أحسنت أو اجدت العمل « حين تكون الاجابة صحيحة ، بل ان تكون مساندا ومشجعا حين تقترب الاجابة من الصحة أو حين يكون التلميذ قد بذل جهداً. </a:t>
            </a:r>
          </a:p>
          <a:p>
            <a:r>
              <a:rPr lang="ar-SA" dirty="0" smtClean="0"/>
              <a:t>الاستخدام المنظم للثناء يساعد التلاميذ على زيادة </a:t>
            </a:r>
            <a:r>
              <a:rPr lang="ar-SA" dirty="0" smtClean="0"/>
              <a:t>ثقتهم </a:t>
            </a:r>
            <a:r>
              <a:rPr lang="ar-SA" dirty="0" smtClean="0"/>
              <a:t>في محاولة الاجابة عن الاسئلة، والعكس ان يكون المدرس عدائياً أو ان يخجل التلميذ لأن اجابته كانت ضعيفة. مما يؤدي إلى كف التلاميذ وابتعادهم عن الاندماج اللاحق في التعليم. </a:t>
            </a:r>
            <a:endParaRPr lang="ar-SA" dirty="0"/>
          </a:p>
        </p:txBody>
      </p:sp>
    </p:spTree>
    <p:extLst>
      <p:ext uri="{BB962C8B-B14F-4D97-AF65-F5344CB8AC3E}">
        <p14:creationId xmlns:p14="http://schemas.microsoft.com/office/powerpoint/2010/main" val="444567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توفير تعزيز ايجابي </a:t>
            </a:r>
          </a:p>
        </p:txBody>
      </p:sp>
      <p:sp>
        <p:nvSpPr>
          <p:cNvPr id="3" name="عنصر نائب للمحتوى 2"/>
          <p:cNvSpPr>
            <a:spLocks noGrp="1"/>
          </p:cNvSpPr>
          <p:nvPr>
            <p:ph idx="1"/>
          </p:nvPr>
        </p:nvSpPr>
        <p:spPr/>
        <p:txBody>
          <a:bodyPr/>
          <a:lstStyle/>
          <a:p>
            <a:r>
              <a:rPr lang="ar-SA" dirty="0" smtClean="0"/>
              <a:t>يعتبر التناول الفعال من قبل المدرس للتفاعلات الناتجة عن طرح الاسئلة والاجابة عليها من قبل </a:t>
            </a:r>
            <a:r>
              <a:rPr lang="ar-SA" dirty="0" smtClean="0"/>
              <a:t>التلاميذ، </a:t>
            </a:r>
            <a:r>
              <a:rPr lang="ar-SA" dirty="0" smtClean="0"/>
              <a:t>احد جوانب التدريس الهامة التي تسهم إسهاما قويا ومؤثرا في خلق مناخ صفي يشعر التلاميذ فيه شعورا ايجابيا </a:t>
            </a:r>
            <a:r>
              <a:rPr lang="ar-SA" dirty="0" smtClean="0"/>
              <a:t>كمتعلمين، </a:t>
            </a:r>
            <a:r>
              <a:rPr lang="ar-SA" dirty="0" smtClean="0"/>
              <a:t>مما يدفعهم </a:t>
            </a:r>
            <a:r>
              <a:rPr lang="ar-SA" dirty="0" smtClean="0"/>
              <a:t>للمشاركة على </a:t>
            </a:r>
            <a:r>
              <a:rPr lang="ar-SA" dirty="0" smtClean="0"/>
              <a:t>نحو نشط فيما يطرح فيه من مهام واعمال تعليمية. </a:t>
            </a:r>
            <a:endParaRPr lang="ar-SA" dirty="0"/>
          </a:p>
        </p:txBody>
      </p:sp>
    </p:spTree>
    <p:extLst>
      <p:ext uri="{BB962C8B-B14F-4D97-AF65-F5344CB8AC3E}">
        <p14:creationId xmlns:p14="http://schemas.microsoft.com/office/powerpoint/2010/main" val="597426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مراقبة الممارسة والتدخل النشط</a:t>
            </a:r>
            <a:endParaRPr lang="ar-SA" dirty="0"/>
          </a:p>
        </p:txBody>
      </p:sp>
      <p:sp>
        <p:nvSpPr>
          <p:cNvPr id="3" name="عنصر نائب للمحتوى 2"/>
          <p:cNvSpPr>
            <a:spLocks noGrp="1"/>
          </p:cNvSpPr>
          <p:nvPr>
            <p:ph idx="1"/>
          </p:nvPr>
        </p:nvSpPr>
        <p:spPr/>
        <p:txBody>
          <a:bodyPr/>
          <a:lstStyle/>
          <a:p>
            <a:r>
              <a:rPr lang="ar-SA" dirty="0" smtClean="0"/>
              <a:t>أحد مظاهر التعليم المباشر ان يتضمن فترة من الممارسة الموجهة أو المعانة. </a:t>
            </a:r>
          </a:p>
          <a:p>
            <a:r>
              <a:rPr lang="ar-SA" dirty="0" smtClean="0"/>
              <a:t>إن </a:t>
            </a:r>
            <a:r>
              <a:rPr lang="ar-SA" dirty="0" smtClean="0"/>
              <a:t>الممارسة في الصف </a:t>
            </a:r>
            <a:r>
              <a:rPr lang="ar-SA" dirty="0" smtClean="0"/>
              <a:t>إلى جانب التغذية الراجعة تحقق </a:t>
            </a:r>
            <a:r>
              <a:rPr lang="ar-SA" dirty="0" smtClean="0"/>
              <a:t>الاتقان، </a:t>
            </a:r>
            <a:r>
              <a:rPr lang="ar-SA" dirty="0" smtClean="0"/>
              <a:t>وخاصة اذا كانت التغذية الراجعة سريعة </a:t>
            </a:r>
            <a:r>
              <a:rPr lang="ar-SA" dirty="0" smtClean="0"/>
              <a:t>ومساعدة، </a:t>
            </a:r>
            <a:r>
              <a:rPr lang="ar-SA" dirty="0" smtClean="0"/>
              <a:t>وتصدر عن مدرس حساس لنوع التغذية الراجعة التي تحقق أعظم فائدة. </a:t>
            </a:r>
            <a:endParaRPr lang="ar-SA" dirty="0"/>
          </a:p>
        </p:txBody>
      </p:sp>
    </p:spTree>
    <p:extLst>
      <p:ext uri="{BB962C8B-B14F-4D97-AF65-F5344CB8AC3E}">
        <p14:creationId xmlns:p14="http://schemas.microsoft.com/office/powerpoint/2010/main" val="1563203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التغذية من وجهة </a:t>
            </a:r>
            <a:r>
              <a:rPr lang="ar-SA" dirty="0" smtClean="0"/>
              <a:t>النظر نظرية التعلم </a:t>
            </a:r>
            <a:r>
              <a:rPr lang="ar-SA" dirty="0" smtClean="0"/>
              <a:t>البنائية</a:t>
            </a:r>
            <a:endParaRPr lang="ar-SA" dirty="0"/>
          </a:p>
        </p:txBody>
      </p:sp>
      <p:sp>
        <p:nvSpPr>
          <p:cNvPr id="3" name="عنصر نائب للمحتوى 2"/>
          <p:cNvSpPr>
            <a:spLocks noGrp="1"/>
          </p:cNvSpPr>
          <p:nvPr>
            <p:ph idx="1"/>
          </p:nvPr>
        </p:nvSpPr>
        <p:spPr/>
        <p:txBody>
          <a:bodyPr/>
          <a:lstStyle/>
          <a:p>
            <a:r>
              <a:rPr lang="ar-SA" dirty="0" smtClean="0"/>
              <a:t>تقول النظرية البنائية في التعلم أن دور التغذية الراجعة كوسيلة لمساندة تعلم التلميذ حيث يندمج المدرس مع التلميذ اندماجا دقيقا ليساعد التلميذ على تنمية </a:t>
            </a:r>
            <a:r>
              <a:rPr lang="ar-SA" dirty="0" smtClean="0"/>
              <a:t>فهمه. </a:t>
            </a:r>
            <a:endParaRPr lang="ar-SA" dirty="0" smtClean="0"/>
          </a:p>
          <a:p>
            <a:r>
              <a:rPr lang="ar-SA" dirty="0" smtClean="0"/>
              <a:t>مثال : يتدخل المدرس تدخلا فعال ليساعد التلاميذ على ان يتعلموا متى يستخدمون الانشطة بمساعدة الحاسب الالي . أي ان </a:t>
            </a:r>
            <a:r>
              <a:rPr lang="ar-SA" dirty="0" smtClean="0"/>
              <a:t>تقديم </a:t>
            </a:r>
            <a:r>
              <a:rPr lang="ar-SA" dirty="0" smtClean="0"/>
              <a:t>التغذية الراجعة المساعدة في التغلب على نواحي القصور التي </a:t>
            </a:r>
            <a:r>
              <a:rPr lang="ar-SA" dirty="0" smtClean="0"/>
              <a:t>تحدث، </a:t>
            </a:r>
            <a:r>
              <a:rPr lang="ar-SA" dirty="0" smtClean="0"/>
              <a:t>لو ان التلاميذ استخدموا هذه البرامج دون تدخل المدرس.  </a:t>
            </a:r>
            <a:endParaRPr lang="ar-SA" dirty="0"/>
          </a:p>
        </p:txBody>
      </p:sp>
    </p:spTree>
    <p:extLst>
      <p:ext uri="{BB962C8B-B14F-4D97-AF65-F5344CB8AC3E}">
        <p14:creationId xmlns:p14="http://schemas.microsoft.com/office/powerpoint/2010/main" val="945341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ان يكون التدخل نشطاً </a:t>
            </a:r>
            <a:endParaRPr lang="ar-SA" dirty="0"/>
          </a:p>
        </p:txBody>
      </p:sp>
      <p:sp>
        <p:nvSpPr>
          <p:cNvPr id="3" name="عنصر نائب للمحتوى 2"/>
          <p:cNvSpPr>
            <a:spLocks noGrp="1"/>
          </p:cNvSpPr>
          <p:nvPr>
            <p:ph idx="1"/>
          </p:nvPr>
        </p:nvSpPr>
        <p:spPr/>
        <p:txBody>
          <a:bodyPr/>
          <a:lstStyle/>
          <a:p>
            <a:r>
              <a:rPr lang="ar-SA" dirty="0" smtClean="0"/>
              <a:t>من السهل على المدرسين ان يدوروا على التلاميذ في الصف أو الصالة الرياضية، ويقدموا المساعدة حيث يبدوا ان التلاميذ يواجهون مشكلات</a:t>
            </a:r>
            <a:r>
              <a:rPr lang="ar-SA" dirty="0" smtClean="0"/>
              <a:t>،</a:t>
            </a:r>
          </a:p>
          <a:p>
            <a:r>
              <a:rPr lang="ar-SA" dirty="0" smtClean="0"/>
              <a:t>ولكن </a:t>
            </a:r>
            <a:r>
              <a:rPr lang="ar-SA" dirty="0" smtClean="0"/>
              <a:t>بعض التلاميذ الذين يواجهون </a:t>
            </a:r>
            <a:r>
              <a:rPr lang="ar-SA" dirty="0" smtClean="0"/>
              <a:t>مشكلات، </a:t>
            </a:r>
            <a:r>
              <a:rPr lang="ar-SA" dirty="0" smtClean="0"/>
              <a:t>لا يطلبون المساعدة، ويحاولون إظهار أنهم يعملون كلما اقترب منهم </a:t>
            </a:r>
            <a:r>
              <a:rPr lang="ar-SA" dirty="0" smtClean="0"/>
              <a:t>المدرس</a:t>
            </a:r>
            <a:r>
              <a:rPr lang="ar-SA" dirty="0" smtClean="0"/>
              <a:t>. </a:t>
            </a:r>
          </a:p>
          <a:p>
            <a:r>
              <a:rPr lang="ar-SA" dirty="0" smtClean="0"/>
              <a:t>بعض التلاميذ </a:t>
            </a:r>
            <a:r>
              <a:rPr lang="ar-SA" dirty="0" smtClean="0"/>
              <a:t>يفشلون </a:t>
            </a:r>
            <a:r>
              <a:rPr lang="ar-SA" dirty="0" smtClean="0"/>
              <a:t>في إدراك </a:t>
            </a:r>
            <a:r>
              <a:rPr lang="ar-SA" dirty="0" smtClean="0"/>
              <a:t>أنهم </a:t>
            </a:r>
            <a:r>
              <a:rPr lang="ar-SA" dirty="0" smtClean="0"/>
              <a:t>وقعوا في أخطاء وهم يتقدمون في العمل. </a:t>
            </a:r>
            <a:endParaRPr lang="ar-SA" dirty="0"/>
          </a:p>
        </p:txBody>
      </p:sp>
    </p:spTree>
    <p:extLst>
      <p:ext uri="{BB962C8B-B14F-4D97-AF65-F5344CB8AC3E}">
        <p14:creationId xmlns:p14="http://schemas.microsoft.com/office/powerpoint/2010/main" val="343678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a:t>
            </a:r>
            <a:r>
              <a:rPr lang="ar-SA" dirty="0" smtClean="0"/>
              <a:t>ن </a:t>
            </a:r>
            <a:r>
              <a:rPr lang="ar-SA" dirty="0" smtClean="0"/>
              <a:t>يكون التدخل نشطاً</a:t>
            </a:r>
            <a:endParaRPr lang="ar-SA" dirty="0"/>
          </a:p>
        </p:txBody>
      </p:sp>
      <p:sp>
        <p:nvSpPr>
          <p:cNvPr id="3" name="عنصر نائب للمحتوى 2"/>
          <p:cNvSpPr>
            <a:spLocks noGrp="1"/>
          </p:cNvSpPr>
          <p:nvPr>
            <p:ph idx="1"/>
          </p:nvPr>
        </p:nvSpPr>
        <p:spPr/>
        <p:txBody>
          <a:bodyPr/>
          <a:lstStyle/>
          <a:p>
            <a:r>
              <a:rPr lang="ar-SA" dirty="0"/>
              <a:t>يقوم المدرسين باستجواب التلاميذ على نحو </a:t>
            </a:r>
            <a:r>
              <a:rPr lang="ar-SA" dirty="0" smtClean="0"/>
              <a:t>نشط، </a:t>
            </a:r>
            <a:r>
              <a:rPr lang="ar-SA" dirty="0"/>
              <a:t>ليتبينوا هل هم مندمجون في المهمة أو العمل (بدلا من انتظار التلاميذ حتى يطلبوا المساعدة)، وأن يراجعوا عملهم. </a:t>
            </a:r>
          </a:p>
          <a:p>
            <a:r>
              <a:rPr lang="ar-SA" dirty="0" smtClean="0"/>
              <a:t>التدخل النشط يؤدي إلى تحديد المشكلات والكشف عنها في مرحلة مبكرة ، ويضمن توزيع التعليم على جميع التلاميذ </a:t>
            </a:r>
            <a:r>
              <a:rPr lang="ar-SA" dirty="0" smtClean="0"/>
              <a:t>الناجحين، </a:t>
            </a:r>
            <a:r>
              <a:rPr lang="ar-SA" dirty="0" smtClean="0"/>
              <a:t>ومن يواجهون مشكلات سواء طلبوا المساعدة من المدرس ام </a:t>
            </a:r>
            <a:r>
              <a:rPr lang="ar-SA" dirty="0" smtClean="0"/>
              <a:t>لا. </a:t>
            </a:r>
            <a:endParaRPr lang="ar-SA" dirty="0"/>
          </a:p>
        </p:txBody>
      </p:sp>
    </p:spTree>
    <p:extLst>
      <p:ext uri="{BB962C8B-B14F-4D97-AF65-F5344CB8AC3E}">
        <p14:creationId xmlns:p14="http://schemas.microsoft.com/office/powerpoint/2010/main" val="8822989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توفير </a:t>
            </a:r>
            <a:r>
              <a:rPr lang="ar-SA" dirty="0" smtClean="0"/>
              <a:t>أنشطة </a:t>
            </a:r>
            <a:r>
              <a:rPr lang="ar-SA" dirty="0" smtClean="0"/>
              <a:t>لممارسة ما تم تعلمه في الدرس</a:t>
            </a:r>
            <a:endParaRPr lang="ar-SA" dirty="0"/>
          </a:p>
        </p:txBody>
      </p:sp>
      <p:sp>
        <p:nvSpPr>
          <p:cNvPr id="3" name="عنصر نائب للمحتوى 2"/>
          <p:cNvSpPr>
            <a:spLocks noGrp="1"/>
          </p:cNvSpPr>
          <p:nvPr>
            <p:ph idx="1"/>
          </p:nvPr>
        </p:nvSpPr>
        <p:spPr/>
        <p:txBody>
          <a:bodyPr/>
          <a:lstStyle/>
          <a:p>
            <a:r>
              <a:rPr lang="ar-SA" dirty="0" smtClean="0"/>
              <a:t>تخصيص وقت أثناء البرنامج </a:t>
            </a:r>
            <a:r>
              <a:rPr lang="ar-SA" dirty="0" smtClean="0"/>
              <a:t>الدراسي، </a:t>
            </a:r>
            <a:r>
              <a:rPr lang="ar-SA" dirty="0" smtClean="0"/>
              <a:t>لضمان ان يتم اختبار التلاميذ على نحو منتظم وان يعيدوا سرد التعلم السابق.</a:t>
            </a:r>
          </a:p>
          <a:p>
            <a:r>
              <a:rPr lang="ar-SA" dirty="0" smtClean="0"/>
              <a:t>من الخطأ افتراض ان التلاميذ الذين تعلموا شيئا تعلما جيدا سوف يقدرون على استدعاء ما تعلموه واستخدامه فيما </a:t>
            </a:r>
            <a:r>
              <a:rPr lang="ar-SA" dirty="0" smtClean="0"/>
              <a:t>بعد، حين </a:t>
            </a:r>
            <a:r>
              <a:rPr lang="ar-SA" dirty="0" smtClean="0"/>
              <a:t>يتطلب الموقف ذلك. بل يتطلب الاستخدام المتكرر من قبلهم إلى ان يتحقق إتقان التعلم . </a:t>
            </a:r>
            <a:endParaRPr lang="ar-SA" dirty="0"/>
          </a:p>
        </p:txBody>
      </p:sp>
    </p:spTree>
    <p:extLst>
      <p:ext uri="{BB962C8B-B14F-4D97-AF65-F5344CB8AC3E}">
        <p14:creationId xmlns:p14="http://schemas.microsoft.com/office/powerpoint/2010/main" val="6489473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التدريس المباشر بالتفويض</a:t>
            </a:r>
            <a:endParaRPr lang="ar-SA" dirty="0"/>
          </a:p>
        </p:txBody>
      </p:sp>
      <p:sp>
        <p:nvSpPr>
          <p:cNvPr id="3" name="عنصر نائب للمحتوى 2"/>
          <p:cNvSpPr>
            <a:spLocks noGrp="1"/>
          </p:cNvSpPr>
          <p:nvPr>
            <p:ph idx="1"/>
          </p:nvPr>
        </p:nvSpPr>
        <p:spPr/>
        <p:txBody>
          <a:bodyPr/>
          <a:lstStyle/>
          <a:p>
            <a:r>
              <a:rPr lang="ar-SA" dirty="0" smtClean="0"/>
              <a:t>هناك بعض </a:t>
            </a:r>
            <a:r>
              <a:rPr lang="ar-SA" dirty="0" smtClean="0"/>
              <a:t>الانشطة التعليمية </a:t>
            </a:r>
            <a:r>
              <a:rPr lang="ar-SA" dirty="0" smtClean="0"/>
              <a:t>التي يتحول دور المدرس فيها إلى شخص آخر، </a:t>
            </a:r>
            <a:r>
              <a:rPr lang="ar-SA" dirty="0" smtClean="0"/>
              <a:t>أو </a:t>
            </a:r>
            <a:r>
              <a:rPr lang="ar-SA" dirty="0" smtClean="0"/>
              <a:t>التكنولوجيا، والتي </a:t>
            </a:r>
            <a:r>
              <a:rPr lang="ar-SA" dirty="0" smtClean="0"/>
              <a:t>تتمثل في مجموعة متتابعة من المادة </a:t>
            </a:r>
            <a:r>
              <a:rPr lang="ar-SA" dirty="0" smtClean="0"/>
              <a:t>التعليمية. </a:t>
            </a:r>
            <a:endParaRPr lang="ar-SA" dirty="0" smtClean="0"/>
          </a:p>
        </p:txBody>
      </p:sp>
    </p:spTree>
    <p:extLst>
      <p:ext uri="{BB962C8B-B14F-4D97-AF65-F5344CB8AC3E}">
        <p14:creationId xmlns:p14="http://schemas.microsoft.com/office/powerpoint/2010/main" val="5873317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أقسام التدريس </a:t>
            </a:r>
            <a:r>
              <a:rPr lang="ar-SA" dirty="0"/>
              <a:t>المباشرة بالتفويض</a:t>
            </a:r>
          </a:p>
        </p:txBody>
      </p:sp>
      <p:sp>
        <p:nvSpPr>
          <p:cNvPr id="3" name="عنصر نائب للمحتوى 2"/>
          <p:cNvSpPr>
            <a:spLocks noGrp="1"/>
          </p:cNvSpPr>
          <p:nvPr>
            <p:ph idx="1"/>
          </p:nvPr>
        </p:nvSpPr>
        <p:spPr/>
        <p:txBody>
          <a:bodyPr/>
          <a:lstStyle/>
          <a:p>
            <a:pPr marL="0" indent="0">
              <a:buNone/>
            </a:pPr>
            <a:r>
              <a:rPr lang="ar-SA" dirty="0"/>
              <a:t>ينقسم </a:t>
            </a:r>
            <a:r>
              <a:rPr lang="ar-SA" dirty="0" smtClean="0"/>
              <a:t>إلى </a:t>
            </a:r>
            <a:r>
              <a:rPr lang="ar-SA" dirty="0"/>
              <a:t>فئتين هما:</a:t>
            </a:r>
          </a:p>
          <a:p>
            <a:pPr marL="514350" indent="-514350">
              <a:buFont typeface="+mj-lt"/>
              <a:buAutoNum type="arabicPeriod"/>
            </a:pPr>
            <a:r>
              <a:rPr lang="ar-SA" dirty="0"/>
              <a:t>التدريس الخصوصي </a:t>
            </a:r>
          </a:p>
          <a:p>
            <a:pPr marL="514350" indent="-514350">
              <a:buFont typeface="+mj-lt"/>
              <a:buAutoNum type="arabicPeriod"/>
            </a:pPr>
            <a:r>
              <a:rPr lang="ar-SA" dirty="0"/>
              <a:t>التدريس المبرمج بمساعدة الحاسب الآلي. </a:t>
            </a:r>
          </a:p>
          <a:p>
            <a:endParaRPr lang="ar-SA" dirty="0"/>
          </a:p>
        </p:txBody>
      </p:sp>
    </p:spTree>
    <p:extLst>
      <p:ext uri="{BB962C8B-B14F-4D97-AF65-F5344CB8AC3E}">
        <p14:creationId xmlns:p14="http://schemas.microsoft.com/office/powerpoint/2010/main" val="37213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تصنف طرائق التدريس </a:t>
            </a:r>
            <a:endParaRPr lang="ar-SA" dirty="0"/>
          </a:p>
        </p:txBody>
      </p:sp>
      <p:sp>
        <p:nvSpPr>
          <p:cNvPr id="3" name="عنصر نائب للمحتوى 2"/>
          <p:cNvSpPr>
            <a:spLocks noGrp="1"/>
          </p:cNvSpPr>
          <p:nvPr>
            <p:ph idx="1"/>
          </p:nvPr>
        </p:nvSpPr>
        <p:spPr/>
        <p:txBody>
          <a:bodyPr/>
          <a:lstStyle/>
          <a:p>
            <a:r>
              <a:rPr lang="ar-SA" dirty="0" smtClean="0"/>
              <a:t>أولاً: طرائق التدريس اللفظية (الكلامية) وتشمل المحاضرة والقصة والمناقشة والحوار. </a:t>
            </a:r>
          </a:p>
          <a:p>
            <a:r>
              <a:rPr lang="ar-SA" dirty="0" smtClean="0"/>
              <a:t>ثانياً: طرائق التدريس العملية وتشمل العروض العملية والعمل التطبيقي والعمل الميداني. </a:t>
            </a:r>
            <a:endParaRPr lang="ar-SA" dirty="0"/>
          </a:p>
        </p:txBody>
      </p:sp>
    </p:spTree>
    <p:extLst>
      <p:ext uri="{BB962C8B-B14F-4D97-AF65-F5344CB8AC3E}">
        <p14:creationId xmlns:p14="http://schemas.microsoft.com/office/powerpoint/2010/main" val="1501754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التدريس الخصوصي</a:t>
            </a:r>
            <a:endParaRPr lang="ar-SA" dirty="0"/>
          </a:p>
        </p:txBody>
      </p:sp>
      <p:sp>
        <p:nvSpPr>
          <p:cNvPr id="3" name="عنصر نائب للمحتوى 2"/>
          <p:cNvSpPr>
            <a:spLocks noGrp="1"/>
          </p:cNvSpPr>
          <p:nvPr>
            <p:ph idx="1"/>
          </p:nvPr>
        </p:nvSpPr>
        <p:spPr/>
        <p:txBody>
          <a:bodyPr/>
          <a:lstStyle/>
          <a:p>
            <a:pPr marL="0" indent="0">
              <a:buNone/>
            </a:pPr>
            <a:r>
              <a:rPr lang="ar-SA" dirty="0" smtClean="0"/>
              <a:t>عبارة عن أنشطة على يد الوالدين </a:t>
            </a:r>
            <a:r>
              <a:rPr lang="ar-SA" dirty="0" smtClean="0"/>
              <a:t>أو الأقران، </a:t>
            </a:r>
            <a:r>
              <a:rPr lang="ar-SA" dirty="0" smtClean="0"/>
              <a:t>حيث </a:t>
            </a:r>
            <a:r>
              <a:rPr lang="ar-SA" dirty="0" smtClean="0"/>
              <a:t>نجد </a:t>
            </a:r>
            <a:r>
              <a:rPr lang="ar-SA" dirty="0" smtClean="0"/>
              <a:t>احد الوالدين او التلميذ يقوم بدور المدرس في التدريس للتلميذ في إطار إرشادات محددة. </a:t>
            </a:r>
            <a:r>
              <a:rPr lang="ar-SA" dirty="0"/>
              <a:t>تسهم هذه الانشطة في زيادة زمن الاندماج التعليمي وتوفر اهتمام فرديا وانتباها وثيقا للتلميذ. </a:t>
            </a:r>
          </a:p>
          <a:p>
            <a:pPr marL="0" indent="0">
              <a:buNone/>
            </a:pPr>
            <a:endParaRPr lang="ar-SA" dirty="0" smtClean="0"/>
          </a:p>
          <a:p>
            <a:r>
              <a:rPr lang="ar-SA" dirty="0" smtClean="0"/>
              <a:t>مثال : </a:t>
            </a:r>
            <a:r>
              <a:rPr lang="ar-SA" dirty="0" smtClean="0"/>
              <a:t>أنشطة </a:t>
            </a:r>
            <a:r>
              <a:rPr lang="ar-SA" dirty="0" smtClean="0"/>
              <a:t>القراءة أو المساعدة في الحساب في المدارس الابتدائية. </a:t>
            </a:r>
            <a:endParaRPr lang="ar-SA" dirty="0"/>
          </a:p>
        </p:txBody>
      </p:sp>
    </p:spTree>
    <p:extLst>
      <p:ext uri="{BB962C8B-B14F-4D97-AF65-F5344CB8AC3E}">
        <p14:creationId xmlns:p14="http://schemas.microsoft.com/office/powerpoint/2010/main" val="10635991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كتب التعلم المبرمج أو البرامج التعليمية</a:t>
            </a:r>
            <a:endParaRPr lang="ar-SA" dirty="0"/>
          </a:p>
        </p:txBody>
      </p:sp>
      <p:sp>
        <p:nvSpPr>
          <p:cNvPr id="3" name="عنصر نائب للمحتوى 2"/>
          <p:cNvSpPr>
            <a:spLocks noGrp="1"/>
          </p:cNvSpPr>
          <p:nvPr>
            <p:ph idx="1"/>
          </p:nvPr>
        </p:nvSpPr>
        <p:spPr/>
        <p:txBody>
          <a:bodyPr>
            <a:normAutofit/>
          </a:bodyPr>
          <a:lstStyle/>
          <a:p>
            <a:r>
              <a:rPr lang="ar-SA" dirty="0" smtClean="0"/>
              <a:t>أنشطة صممت على نحو متسلسل متتابع ومنظم لخبرات التعلم بمساعدة الحاسب </a:t>
            </a:r>
            <a:r>
              <a:rPr lang="ar-SA" dirty="0" smtClean="0"/>
              <a:t>الآلي، </a:t>
            </a:r>
            <a:r>
              <a:rPr lang="ar-SA" dirty="0" smtClean="0"/>
              <a:t>والصيغ </a:t>
            </a:r>
            <a:r>
              <a:rPr lang="ar-SA" dirty="0" smtClean="0"/>
              <a:t>الاخرى. وهذه الخبرات توفر </a:t>
            </a:r>
            <a:r>
              <a:rPr lang="ar-SA" dirty="0" smtClean="0"/>
              <a:t>عادة صياغة بصرية من شرح المدرس أو عرض البيان مع توافر الفرصة للممارسة من قبل التلاميذ. </a:t>
            </a:r>
          </a:p>
          <a:p>
            <a:r>
              <a:rPr lang="ar-SA" dirty="0" smtClean="0"/>
              <a:t>في حالة الاستجابة الخاطئة تتطلب تغذية </a:t>
            </a:r>
            <a:r>
              <a:rPr lang="ar-SA" dirty="0" smtClean="0"/>
              <a:t>راجعة، </a:t>
            </a:r>
            <a:r>
              <a:rPr lang="ar-SA" dirty="0" smtClean="0"/>
              <a:t>بأن يقدم البرنامج في الكمبيوتر شرحا إضافيا وعرض بيان آخر أو يعيد التلميذ إلى التفسير الاول.</a:t>
            </a:r>
          </a:p>
          <a:p>
            <a:r>
              <a:rPr lang="ar-SA" dirty="0" smtClean="0"/>
              <a:t>مثال: تعليم اللغة الاجنبية أو المفاهيم </a:t>
            </a:r>
            <a:r>
              <a:rPr lang="ar-SA" dirty="0" smtClean="0"/>
              <a:t>الصحية عبر الحاسوب. </a:t>
            </a:r>
            <a:endParaRPr lang="ar-SA" dirty="0"/>
          </a:p>
        </p:txBody>
      </p:sp>
    </p:spTree>
    <p:extLst>
      <p:ext uri="{BB962C8B-B14F-4D97-AF65-F5344CB8AC3E}">
        <p14:creationId xmlns:p14="http://schemas.microsoft.com/office/powerpoint/2010/main" val="17444539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الطريقة </a:t>
            </a:r>
            <a:r>
              <a:rPr lang="ar-SA" dirty="0" err="1" smtClean="0"/>
              <a:t>الأمرية</a:t>
            </a:r>
            <a:r>
              <a:rPr lang="ar-SA" dirty="0" smtClean="0"/>
              <a:t> (التلقين)</a:t>
            </a:r>
            <a:endParaRPr lang="ar-SA" dirty="0"/>
          </a:p>
        </p:txBody>
      </p:sp>
      <p:sp>
        <p:nvSpPr>
          <p:cNvPr id="3" name="عنصر نائب للمحتوى 2"/>
          <p:cNvSpPr>
            <a:spLocks noGrp="1"/>
          </p:cNvSpPr>
          <p:nvPr>
            <p:ph idx="1"/>
          </p:nvPr>
        </p:nvSpPr>
        <p:spPr/>
        <p:txBody>
          <a:bodyPr>
            <a:normAutofit/>
          </a:bodyPr>
          <a:lstStyle/>
          <a:p>
            <a:r>
              <a:rPr lang="ar-SA" dirty="0" smtClean="0"/>
              <a:t>يتعود </a:t>
            </a:r>
            <a:r>
              <a:rPr lang="ar-SA" dirty="0" smtClean="0"/>
              <a:t>الطالب الاستجابة لأمر </a:t>
            </a:r>
            <a:r>
              <a:rPr lang="ar-SA" dirty="0" smtClean="0"/>
              <a:t>المدرس في الطريقة </a:t>
            </a:r>
            <a:r>
              <a:rPr lang="ar-SA" dirty="0" err="1" smtClean="0"/>
              <a:t>الأمرية</a:t>
            </a:r>
            <a:r>
              <a:rPr lang="ar-SA" dirty="0" smtClean="0"/>
              <a:t>، </a:t>
            </a:r>
            <a:r>
              <a:rPr lang="ar-SA" dirty="0" smtClean="0"/>
              <a:t>والتي تعزز حالة الانضباط والنظام </a:t>
            </a:r>
            <a:r>
              <a:rPr lang="ar-SA" dirty="0" smtClean="0"/>
              <a:t>لديهم.</a:t>
            </a:r>
          </a:p>
          <a:p>
            <a:r>
              <a:rPr lang="ar-SA" dirty="0" smtClean="0"/>
              <a:t> يتم </a:t>
            </a:r>
            <a:r>
              <a:rPr lang="ar-SA" dirty="0" smtClean="0"/>
              <a:t>اختيار كل ما يراد تعليمه عن طريق المدرس، حيث يقوم بالشرح والأداء واصلاح الأخطاء، مما يمنحه القدرة على السيطرة الكاملة على طلبته دون مراعاة لميولهم واتجاهاتهم وقدراتهم. </a:t>
            </a:r>
          </a:p>
        </p:txBody>
      </p:sp>
    </p:spTree>
    <p:extLst>
      <p:ext uri="{BB962C8B-B14F-4D97-AF65-F5344CB8AC3E}">
        <p14:creationId xmlns:p14="http://schemas.microsoft.com/office/powerpoint/2010/main" val="1251574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الطريقة </a:t>
            </a:r>
            <a:r>
              <a:rPr lang="ar-SA" dirty="0" err="1"/>
              <a:t>الأمرية</a:t>
            </a:r>
            <a:r>
              <a:rPr lang="ar-SA" dirty="0"/>
              <a:t> (التلقين)</a:t>
            </a:r>
          </a:p>
        </p:txBody>
      </p:sp>
      <p:sp>
        <p:nvSpPr>
          <p:cNvPr id="3" name="عنصر نائب للمحتوى 2"/>
          <p:cNvSpPr>
            <a:spLocks noGrp="1"/>
          </p:cNvSpPr>
          <p:nvPr>
            <p:ph idx="1"/>
          </p:nvPr>
        </p:nvSpPr>
        <p:spPr/>
        <p:txBody>
          <a:bodyPr/>
          <a:lstStyle/>
          <a:p>
            <a:r>
              <a:rPr lang="ar-SA" dirty="0"/>
              <a:t>إن جوهر هذه الطريقة هو العلاقة الآنية والمباشرة بين الحافز الذي يعطيه المدرس وبين الاستجابة التي يقوم بها الطالب. </a:t>
            </a:r>
            <a:endParaRPr lang="ar-SA" dirty="0" smtClean="0"/>
          </a:p>
          <a:p>
            <a:r>
              <a:rPr lang="ar-SA" dirty="0" smtClean="0"/>
              <a:t>يكون </a:t>
            </a:r>
            <a:r>
              <a:rPr lang="ar-SA" dirty="0"/>
              <a:t>المدرس مسؤولاً عن مراحل الدرس </a:t>
            </a:r>
            <a:r>
              <a:rPr lang="ar-SA" dirty="0" smtClean="0"/>
              <a:t>الثلاثة: </a:t>
            </a:r>
            <a:r>
              <a:rPr lang="ar-SA" dirty="0"/>
              <a:t>(مرحلة ما قبل الدرس، مرحلة الدرس، مرحلة ما بعد الدرس). </a:t>
            </a:r>
          </a:p>
          <a:p>
            <a:endParaRPr lang="ar-SA" dirty="0"/>
          </a:p>
        </p:txBody>
      </p:sp>
    </p:spTree>
    <p:extLst>
      <p:ext uri="{BB962C8B-B14F-4D97-AF65-F5344CB8AC3E}">
        <p14:creationId xmlns:p14="http://schemas.microsoft.com/office/powerpoint/2010/main" val="11545418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اسباب عدم تحقيق الطريقة </a:t>
            </a:r>
            <a:r>
              <a:rPr lang="ar-SA" dirty="0" err="1" smtClean="0"/>
              <a:t>الأمرية</a:t>
            </a:r>
            <a:r>
              <a:rPr lang="ar-SA" dirty="0" smtClean="0"/>
              <a:t> </a:t>
            </a:r>
            <a:r>
              <a:rPr lang="ar-SA" dirty="0" smtClean="0"/>
              <a:t>للأهداف</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a:t>عدم فسح المجال أمام الطالب للاستكشاف والابتكار لأنها تعتمد على التلقين وإصدار الأوامر من قبل المدرس.</a:t>
            </a:r>
          </a:p>
          <a:p>
            <a:r>
              <a:rPr lang="ar-SA" dirty="0" smtClean="0"/>
              <a:t>عدم </a:t>
            </a:r>
            <a:r>
              <a:rPr lang="ar-SA" dirty="0" smtClean="0"/>
              <a:t>توافق حركات الطلبة ، لهذا يحتاج المدرس إلى مراجعة الإيقاع الحركي المختار. </a:t>
            </a:r>
          </a:p>
          <a:p>
            <a:r>
              <a:rPr lang="ar-SA" dirty="0" smtClean="0"/>
              <a:t>الشعور بالضجر والملل والتعب من تكرار الحركة نفسها ولعدة مرات. </a:t>
            </a:r>
          </a:p>
          <a:p>
            <a:r>
              <a:rPr lang="ar-SA" dirty="0"/>
              <a:t>ظهور صعوبة في أداء بعض الحركات لعدم ملائمتها لإمكانات جميع الطلبة ورغباتهم. </a:t>
            </a:r>
          </a:p>
          <a:p>
            <a:r>
              <a:rPr lang="ar-SA" dirty="0"/>
              <a:t>عدم أخذ المدرس المكان المناسب في معظم أوقات الدرس.</a:t>
            </a:r>
          </a:p>
          <a:p>
            <a:r>
              <a:rPr lang="ar-SA" dirty="0" smtClean="0"/>
              <a:t>عدم </a:t>
            </a:r>
            <a:r>
              <a:rPr lang="ar-SA" dirty="0" smtClean="0"/>
              <a:t>دقة الارشادات والاوامر التي يقوم بها المدرس</a:t>
            </a:r>
            <a:r>
              <a:rPr lang="ar-SA" dirty="0" smtClean="0"/>
              <a:t>.</a:t>
            </a:r>
            <a:endParaRPr lang="ar-SA" dirty="0" smtClean="0"/>
          </a:p>
        </p:txBody>
      </p:sp>
    </p:spTree>
    <p:extLst>
      <p:ext uri="{BB962C8B-B14F-4D97-AF65-F5344CB8AC3E}">
        <p14:creationId xmlns:p14="http://schemas.microsoft.com/office/powerpoint/2010/main" val="35683425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الطريقة الكلية (النموذج) أو الادراك الكلي</a:t>
            </a:r>
            <a:endParaRPr lang="ar-SA" dirty="0"/>
          </a:p>
        </p:txBody>
      </p:sp>
      <p:sp>
        <p:nvSpPr>
          <p:cNvPr id="3" name="عنصر نائب للمحتوى 2"/>
          <p:cNvSpPr>
            <a:spLocks noGrp="1"/>
          </p:cNvSpPr>
          <p:nvPr>
            <p:ph idx="1"/>
          </p:nvPr>
        </p:nvSpPr>
        <p:spPr/>
        <p:txBody>
          <a:bodyPr>
            <a:normAutofit/>
          </a:bodyPr>
          <a:lstStyle/>
          <a:p>
            <a:r>
              <a:rPr lang="ar-SA" dirty="0" smtClean="0"/>
              <a:t>يفضل الكثير من المختصين والعاملين وخاصة أنصار مدرسة التعليم </a:t>
            </a:r>
            <a:r>
              <a:rPr lang="ar-SA" dirty="0" smtClean="0"/>
              <a:t>بالاستبصار، </a:t>
            </a:r>
            <a:r>
              <a:rPr lang="ar-SA" dirty="0" smtClean="0"/>
              <a:t>استخدام الطريقة </a:t>
            </a:r>
            <a:r>
              <a:rPr lang="ar-SA" dirty="0" smtClean="0"/>
              <a:t>الكلية، لأنها تتميز </a:t>
            </a:r>
            <a:r>
              <a:rPr lang="ar-SA" dirty="0" smtClean="0"/>
              <a:t>بتعليم الطالب المهارة الحركية والتدريب عليها </a:t>
            </a:r>
            <a:r>
              <a:rPr lang="ar-SA" dirty="0" smtClean="0"/>
              <a:t>ككل.</a:t>
            </a:r>
          </a:p>
          <a:p>
            <a:r>
              <a:rPr lang="ar-SA" dirty="0" smtClean="0"/>
              <a:t>هم يرون </a:t>
            </a:r>
            <a:r>
              <a:rPr lang="ar-SA" dirty="0" smtClean="0"/>
              <a:t>ضرورة تعليم المهارة الحركية كوحدة واحدة ذات وظيفية متكاملة دون تجزئتها إلى وحدات </a:t>
            </a:r>
            <a:r>
              <a:rPr lang="ar-SA" dirty="0" smtClean="0"/>
              <a:t>صغيرة، </a:t>
            </a:r>
            <a:r>
              <a:rPr lang="ar-SA" dirty="0" smtClean="0"/>
              <a:t>إذ إن ذلك يساعد على </a:t>
            </a:r>
            <a:r>
              <a:rPr lang="ar-SA" dirty="0" smtClean="0"/>
              <a:t>إدراك </a:t>
            </a:r>
            <a:r>
              <a:rPr lang="ar-SA" dirty="0" smtClean="0"/>
              <a:t>العلاقات بين عناصر المهارة </a:t>
            </a:r>
            <a:r>
              <a:rPr lang="ar-SA" dirty="0" smtClean="0"/>
              <a:t>الحركية، </a:t>
            </a:r>
            <a:r>
              <a:rPr lang="ar-SA" dirty="0" smtClean="0"/>
              <a:t>مما يسهم في سرعة تعلمها وإتقانها. </a:t>
            </a:r>
          </a:p>
          <a:p>
            <a:endParaRPr lang="ar-SA" dirty="0"/>
          </a:p>
        </p:txBody>
      </p:sp>
    </p:spTree>
    <p:extLst>
      <p:ext uri="{BB962C8B-B14F-4D97-AF65-F5344CB8AC3E}">
        <p14:creationId xmlns:p14="http://schemas.microsoft.com/office/powerpoint/2010/main" val="39188679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مميزات الطريقة الكلية</a:t>
            </a:r>
            <a:endParaRPr lang="ar-SA" dirty="0"/>
          </a:p>
        </p:txBody>
      </p:sp>
      <p:sp>
        <p:nvSpPr>
          <p:cNvPr id="3" name="عنصر نائب للمحتوى 2"/>
          <p:cNvSpPr>
            <a:spLocks noGrp="1"/>
          </p:cNvSpPr>
          <p:nvPr>
            <p:ph idx="1"/>
          </p:nvPr>
        </p:nvSpPr>
        <p:spPr/>
        <p:txBody>
          <a:bodyPr>
            <a:normAutofit/>
          </a:bodyPr>
          <a:lstStyle/>
          <a:p>
            <a:pPr marL="514350" indent="-514350">
              <a:buFont typeface="+mj-lt"/>
              <a:buAutoNum type="arabicPeriod"/>
            </a:pPr>
            <a:r>
              <a:rPr lang="ar-SA" dirty="0" smtClean="0"/>
              <a:t>وضوح الغرض العام لكونه ضروري في العملية التربوية. </a:t>
            </a:r>
          </a:p>
          <a:p>
            <a:pPr marL="514350" indent="-514350">
              <a:buFont typeface="+mj-lt"/>
              <a:buAutoNum type="arabicPeriod"/>
            </a:pPr>
            <a:r>
              <a:rPr lang="ar-SA" dirty="0" smtClean="0"/>
              <a:t>مشوفه وتساعد على </a:t>
            </a:r>
            <a:r>
              <a:rPr lang="ar-SA" dirty="0"/>
              <a:t>ا</a:t>
            </a:r>
            <a:r>
              <a:rPr lang="ar-SA" dirty="0" smtClean="0"/>
              <a:t>شباع رغبة المتعلمين في المخاطرة والمجازفة.</a:t>
            </a:r>
          </a:p>
          <a:p>
            <a:pPr marL="514350" indent="-514350">
              <a:buFont typeface="+mj-lt"/>
              <a:buAutoNum type="arabicPeriod"/>
            </a:pPr>
            <a:r>
              <a:rPr lang="ar-SA" dirty="0" smtClean="0"/>
              <a:t>لا تحتاج إلى ارتباطات عصبية كثيرة.</a:t>
            </a:r>
          </a:p>
          <a:p>
            <a:pPr marL="514350" indent="-514350">
              <a:buFont typeface="+mj-lt"/>
              <a:buAutoNum type="arabicPeriod"/>
            </a:pPr>
            <a:r>
              <a:rPr lang="ar-SA" dirty="0" smtClean="0"/>
              <a:t>تتماشى مع روح الالعاب والحركات الأخرى. </a:t>
            </a:r>
          </a:p>
        </p:txBody>
      </p:sp>
    </p:spTree>
    <p:extLst>
      <p:ext uri="{BB962C8B-B14F-4D97-AF65-F5344CB8AC3E}">
        <p14:creationId xmlns:p14="http://schemas.microsoft.com/office/powerpoint/2010/main" val="39715348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مميزات الطريقة الكلية</a:t>
            </a:r>
          </a:p>
        </p:txBody>
      </p:sp>
      <p:sp>
        <p:nvSpPr>
          <p:cNvPr id="3" name="عنصر نائب للمحتوى 2"/>
          <p:cNvSpPr>
            <a:spLocks noGrp="1"/>
          </p:cNvSpPr>
          <p:nvPr>
            <p:ph idx="1"/>
          </p:nvPr>
        </p:nvSpPr>
        <p:spPr/>
        <p:txBody>
          <a:bodyPr/>
          <a:lstStyle/>
          <a:p>
            <a:pPr marL="514350" indent="-514350">
              <a:buFont typeface="+mj-lt"/>
              <a:buAutoNum type="arabicPeriod" startAt="5"/>
            </a:pPr>
            <a:r>
              <a:rPr lang="ar-SA" dirty="0"/>
              <a:t>لا تستغرق وقتاً طويلاً عند إعطاء المادة.</a:t>
            </a:r>
          </a:p>
          <a:p>
            <a:pPr marL="514350" indent="-514350">
              <a:buFont typeface="+mj-lt"/>
              <a:buAutoNum type="arabicPeriod" startAt="5"/>
            </a:pPr>
            <a:r>
              <a:rPr lang="ar-SA" dirty="0"/>
              <a:t>تمتاز بعدم </a:t>
            </a:r>
            <a:r>
              <a:rPr lang="ar-SA" dirty="0" smtClean="0"/>
              <a:t>الشكلية أو التصنع في أداء المهارة.</a:t>
            </a:r>
            <a:endParaRPr lang="ar-SA" dirty="0"/>
          </a:p>
          <a:p>
            <a:pPr marL="514350" indent="-514350">
              <a:buFont typeface="+mj-lt"/>
              <a:buAutoNum type="arabicPeriod" startAt="5"/>
            </a:pPr>
            <a:r>
              <a:rPr lang="ar-SA" dirty="0"/>
              <a:t>مثيرة لعواطف ومهارات </a:t>
            </a:r>
            <a:r>
              <a:rPr lang="ar-SA" dirty="0" smtClean="0"/>
              <a:t>الطلبة أثناء الاداء ، كالشعور بالفرح عند النجاح في محاولة الاداء الصحيح، او الحزن عند الاخفاق. </a:t>
            </a:r>
            <a:endParaRPr lang="ar-SA" dirty="0"/>
          </a:p>
          <a:p>
            <a:pPr marL="514350" indent="-514350">
              <a:buFont typeface="+mj-lt"/>
              <a:buAutoNum type="arabicPeriod" startAt="5"/>
            </a:pPr>
            <a:r>
              <a:rPr lang="ar-SA" dirty="0"/>
              <a:t>لا يواجه المعلم صعوبة عن قيامه بتعليم المهارات بهذه الطريقة.</a:t>
            </a:r>
          </a:p>
          <a:p>
            <a:endParaRPr lang="ar-SA" dirty="0"/>
          </a:p>
        </p:txBody>
      </p:sp>
    </p:spTree>
    <p:extLst>
      <p:ext uri="{BB962C8B-B14F-4D97-AF65-F5344CB8AC3E}">
        <p14:creationId xmlns:p14="http://schemas.microsoft.com/office/powerpoint/2010/main" val="693900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شروط الاداء الحركي في الطريقة الكلية</a:t>
            </a:r>
            <a:endParaRPr lang="ar-SA" dirty="0"/>
          </a:p>
        </p:txBody>
      </p:sp>
      <p:sp>
        <p:nvSpPr>
          <p:cNvPr id="3" name="عنصر نائب للمحتوى 2"/>
          <p:cNvSpPr>
            <a:spLocks noGrp="1"/>
          </p:cNvSpPr>
          <p:nvPr>
            <p:ph idx="1"/>
          </p:nvPr>
        </p:nvSpPr>
        <p:spPr/>
        <p:txBody>
          <a:bodyPr>
            <a:normAutofit/>
          </a:bodyPr>
          <a:lstStyle/>
          <a:p>
            <a:r>
              <a:rPr lang="ar-SA" dirty="0" smtClean="0"/>
              <a:t>أن تكون المهارة أو الفاعلية المراد تعلمها قصيرة حتى تكون الأخطاء قليلة عند الاداء </a:t>
            </a:r>
            <a:r>
              <a:rPr lang="ar-SA" dirty="0" smtClean="0"/>
              <a:t>الحركي، </a:t>
            </a:r>
            <a:r>
              <a:rPr lang="ar-SA" dirty="0" smtClean="0"/>
              <a:t>وبذلك سهولة الربط بين </a:t>
            </a:r>
            <a:r>
              <a:rPr lang="ar-SA" dirty="0" smtClean="0"/>
              <a:t>أجزائها</a:t>
            </a:r>
            <a:r>
              <a:rPr lang="ar-SA" dirty="0" smtClean="0"/>
              <a:t>. </a:t>
            </a:r>
          </a:p>
          <a:p>
            <a:r>
              <a:rPr lang="ar-SA" dirty="0" smtClean="0"/>
              <a:t>أن تكون هناك وسائل إيضاح متوفرة تساعد الطلبة على اكتساب التخيل الحركي السليم. </a:t>
            </a:r>
          </a:p>
          <a:p>
            <a:r>
              <a:rPr lang="ar-SA" dirty="0" smtClean="0"/>
              <a:t>أن تكون المهارة أو الفعالية غير </a:t>
            </a:r>
            <a:r>
              <a:rPr lang="ar-SA" dirty="0" smtClean="0"/>
              <a:t>معقدة، وسهلة </a:t>
            </a:r>
            <a:r>
              <a:rPr lang="ar-SA" dirty="0" smtClean="0"/>
              <a:t>الأداء ومناسبة لإمكانات الطلبة البدنية </a:t>
            </a:r>
            <a:r>
              <a:rPr lang="ar-SA" dirty="0" err="1" smtClean="0"/>
              <a:t>والمهارية</a:t>
            </a:r>
            <a:r>
              <a:rPr lang="ar-SA" dirty="0" smtClean="0"/>
              <a:t> والعقلية. </a:t>
            </a:r>
          </a:p>
          <a:p>
            <a:r>
              <a:rPr lang="ar-SA" dirty="0" smtClean="0"/>
              <a:t>عندما يصعب تجزئة </a:t>
            </a:r>
            <a:r>
              <a:rPr lang="ar-SA" dirty="0" smtClean="0"/>
              <a:t>المهارة الحركية </a:t>
            </a:r>
            <a:r>
              <a:rPr lang="ar-SA" dirty="0" smtClean="0"/>
              <a:t>إلى أجزاء. </a:t>
            </a:r>
          </a:p>
        </p:txBody>
      </p:sp>
    </p:spTree>
    <p:extLst>
      <p:ext uri="{BB962C8B-B14F-4D97-AF65-F5344CB8AC3E}">
        <p14:creationId xmlns:p14="http://schemas.microsoft.com/office/powerpoint/2010/main" val="3350805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شروط الاداء الحركي في الطريقة الكلية</a:t>
            </a:r>
          </a:p>
        </p:txBody>
      </p:sp>
      <p:sp>
        <p:nvSpPr>
          <p:cNvPr id="3" name="عنصر نائب للمحتوى 2"/>
          <p:cNvSpPr>
            <a:spLocks noGrp="1"/>
          </p:cNvSpPr>
          <p:nvPr>
            <p:ph idx="1"/>
          </p:nvPr>
        </p:nvSpPr>
        <p:spPr/>
        <p:txBody>
          <a:bodyPr/>
          <a:lstStyle/>
          <a:p>
            <a:r>
              <a:rPr lang="ar-SA" dirty="0"/>
              <a:t>يجب ان يكون أداء النموذج </a:t>
            </a:r>
            <a:r>
              <a:rPr lang="ar-SA" dirty="0" smtClean="0"/>
              <a:t>متقناً، </a:t>
            </a:r>
            <a:r>
              <a:rPr lang="ar-SA" dirty="0"/>
              <a:t>لأن الكثير من الطلبة يتعلمون بطريقة المشاهدة والتقليد. </a:t>
            </a:r>
          </a:p>
          <a:p>
            <a:r>
              <a:rPr lang="ar-SA" dirty="0"/>
              <a:t>يستحسن </a:t>
            </a:r>
            <a:r>
              <a:rPr lang="ar-SA" dirty="0" smtClean="0"/>
              <a:t>أن </a:t>
            </a:r>
            <a:r>
              <a:rPr lang="ar-SA" dirty="0"/>
              <a:t>يقلل المدرس من أداء </a:t>
            </a:r>
            <a:r>
              <a:rPr lang="ar-SA" dirty="0" smtClean="0"/>
              <a:t>النموذج، </a:t>
            </a:r>
            <a:r>
              <a:rPr lang="ar-SA" dirty="0"/>
              <a:t>حتى يعطي فرصة للطلبة للتصور </a:t>
            </a:r>
            <a:r>
              <a:rPr lang="ar-SA" dirty="0" smtClean="0"/>
              <a:t>والتفكير، </a:t>
            </a:r>
            <a:r>
              <a:rPr lang="ar-SA" dirty="0"/>
              <a:t>وان يقوم به </a:t>
            </a:r>
            <a:r>
              <a:rPr lang="ar-SA" dirty="0" smtClean="0"/>
              <a:t>أحد </a:t>
            </a:r>
            <a:r>
              <a:rPr lang="ar-SA" dirty="0" smtClean="0"/>
              <a:t>الطلبة </a:t>
            </a:r>
            <a:r>
              <a:rPr lang="ar-SA" dirty="0"/>
              <a:t>حتى يشعر الاخرون ان </a:t>
            </a:r>
            <a:r>
              <a:rPr lang="ar-SA" dirty="0" smtClean="0"/>
              <a:t>بإمكانهم </a:t>
            </a:r>
            <a:r>
              <a:rPr lang="ar-SA" dirty="0"/>
              <a:t>القيام به. </a:t>
            </a:r>
          </a:p>
          <a:p>
            <a:endParaRPr lang="ar-SA" dirty="0"/>
          </a:p>
        </p:txBody>
      </p:sp>
    </p:spTree>
    <p:extLst>
      <p:ext uri="{BB962C8B-B14F-4D97-AF65-F5344CB8AC3E}">
        <p14:creationId xmlns:p14="http://schemas.microsoft.com/office/powerpoint/2010/main" val="294707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مهد التقدم الحضاري لظهور </a:t>
            </a:r>
            <a:r>
              <a:rPr lang="ar-SA" dirty="0" smtClean="0"/>
              <a:t>طرق التدريس</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كانت حياة الانساء البدائي </a:t>
            </a:r>
            <a:r>
              <a:rPr lang="ar-SA" dirty="0" smtClean="0"/>
              <a:t>بسيطة، وحاجاته </a:t>
            </a:r>
            <a:r>
              <a:rPr lang="ar-SA" dirty="0" smtClean="0"/>
              <a:t>محددة ويمكن تحقيقها </a:t>
            </a:r>
            <a:r>
              <a:rPr lang="ar-SA" dirty="0" smtClean="0"/>
              <a:t>بسهولة، </a:t>
            </a:r>
            <a:r>
              <a:rPr lang="ar-SA" dirty="0" smtClean="0"/>
              <a:t>فعملية تعلم أبنائه للحياة تتم ببساطة لا تعدو أن تكون تقليد الخبرات من الآخرين، واستعملت في التعليم الملاحظة والتجريب في نقل الخبرات ومن ثم الممارسة الفعلية. </a:t>
            </a:r>
          </a:p>
          <a:p>
            <a:r>
              <a:rPr lang="ar-SA" dirty="0" smtClean="0"/>
              <a:t>تغيرت حياة البشرية وتطورت حاجاتهم فلم تعد الاساليب السابقة فاعلة في نقل الخبرات ، لذا اصبح الافراد يحتاجون إلى الكثير من التدريب والممارسة فضلا عن الوقت والجهد لغرض الاعداد للحياة والتكيف معها. </a:t>
            </a:r>
          </a:p>
        </p:txBody>
      </p:sp>
    </p:spTree>
    <p:extLst>
      <p:ext uri="{BB962C8B-B14F-4D97-AF65-F5344CB8AC3E}">
        <p14:creationId xmlns:p14="http://schemas.microsoft.com/office/powerpoint/2010/main" val="25818174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a:t>
            </a:r>
            <a:r>
              <a:rPr lang="ar-SA" dirty="0" smtClean="0"/>
              <a:t>وجه </a:t>
            </a:r>
            <a:r>
              <a:rPr lang="ar-SA" dirty="0" smtClean="0"/>
              <a:t>النقص في الطريقة الكلية</a:t>
            </a:r>
            <a:endParaRPr lang="ar-SA" dirty="0"/>
          </a:p>
        </p:txBody>
      </p:sp>
      <p:sp>
        <p:nvSpPr>
          <p:cNvPr id="3" name="عنصر نائب للمحتوى 2"/>
          <p:cNvSpPr>
            <a:spLocks noGrp="1"/>
          </p:cNvSpPr>
          <p:nvPr>
            <p:ph idx="1"/>
          </p:nvPr>
        </p:nvSpPr>
        <p:spPr/>
        <p:txBody>
          <a:bodyPr>
            <a:normAutofit/>
          </a:bodyPr>
          <a:lstStyle/>
          <a:p>
            <a:r>
              <a:rPr lang="ar-SA" dirty="0" smtClean="0"/>
              <a:t>لا تتماشى مع قدرات الطلبة وإمكاناتهم في تعلم المهارات الحركية ، ولا تعطي الفرصة المناسبة للطلبة الضعاف للتقدم بالتعلم أسوة بزملائهم الجيدين.</a:t>
            </a:r>
          </a:p>
          <a:p>
            <a:r>
              <a:rPr lang="ar-SA" dirty="0" smtClean="0"/>
              <a:t>عدم معرفة الطلبة بتفاصيل الحركات والالعاب بشكل دقيق.</a:t>
            </a:r>
          </a:p>
          <a:p>
            <a:r>
              <a:rPr lang="ar-SA" dirty="0"/>
              <a:t>وجود صعوبة في تعلم بعض المهارات التي تحتاج إلى تجزئة. </a:t>
            </a:r>
          </a:p>
          <a:p>
            <a:r>
              <a:rPr lang="ar-SA" dirty="0" smtClean="0"/>
              <a:t>كثرة </a:t>
            </a:r>
            <a:r>
              <a:rPr lang="ar-SA" dirty="0" smtClean="0"/>
              <a:t>الاصابات نتيجة لعدم التدرج من التعلم والأداء. </a:t>
            </a:r>
          </a:p>
        </p:txBody>
      </p:sp>
    </p:spTree>
    <p:extLst>
      <p:ext uri="{BB962C8B-B14F-4D97-AF65-F5344CB8AC3E}">
        <p14:creationId xmlns:p14="http://schemas.microsoft.com/office/powerpoint/2010/main" val="31043858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اوجه النقص في الطريقة الكلية</a:t>
            </a:r>
          </a:p>
        </p:txBody>
      </p:sp>
      <p:sp>
        <p:nvSpPr>
          <p:cNvPr id="3" name="عنصر نائب للمحتوى 2"/>
          <p:cNvSpPr>
            <a:spLocks noGrp="1"/>
          </p:cNvSpPr>
          <p:nvPr>
            <p:ph idx="1"/>
          </p:nvPr>
        </p:nvSpPr>
        <p:spPr/>
        <p:txBody>
          <a:bodyPr/>
          <a:lstStyle/>
          <a:p>
            <a:r>
              <a:rPr lang="ar-SA" dirty="0"/>
              <a:t>صعوبة التخلص من العادات الخاطئة التي قد تظهر أثناء الممارسة النشاط أو الحركة. </a:t>
            </a:r>
          </a:p>
          <a:p>
            <a:r>
              <a:rPr lang="ar-SA" dirty="0"/>
              <a:t>لا تصلح للمواد الدراسية أو الأنشطة الشاملة والطويلة </a:t>
            </a:r>
            <a:r>
              <a:rPr lang="ar-SA" dirty="0" smtClean="0"/>
              <a:t>التي تعتمد </a:t>
            </a:r>
            <a:r>
              <a:rPr lang="ar-SA" dirty="0"/>
              <a:t>على التجزئة.</a:t>
            </a:r>
          </a:p>
          <a:p>
            <a:r>
              <a:rPr lang="ar-SA" dirty="0" smtClean="0"/>
              <a:t>عدم </a:t>
            </a:r>
            <a:r>
              <a:rPr lang="ar-SA" dirty="0"/>
              <a:t>وضوح الغرض العام وضوحاً تاماً. </a:t>
            </a:r>
          </a:p>
          <a:p>
            <a:endParaRPr lang="ar-SA" dirty="0"/>
          </a:p>
        </p:txBody>
      </p:sp>
    </p:spTree>
    <p:extLst>
      <p:ext uri="{BB962C8B-B14F-4D97-AF65-F5344CB8AC3E}">
        <p14:creationId xmlns:p14="http://schemas.microsoft.com/office/powerpoint/2010/main" val="34975442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الطريقة الجزئية (الادراك الجزئي) طريقة الارتباطين</a:t>
            </a:r>
            <a:endParaRPr lang="ar-SA" dirty="0"/>
          </a:p>
        </p:txBody>
      </p:sp>
      <p:sp>
        <p:nvSpPr>
          <p:cNvPr id="3" name="عنصر نائب للمحتوى 2"/>
          <p:cNvSpPr>
            <a:spLocks noGrp="1"/>
          </p:cNvSpPr>
          <p:nvPr>
            <p:ph idx="1"/>
          </p:nvPr>
        </p:nvSpPr>
        <p:spPr/>
        <p:txBody>
          <a:bodyPr/>
          <a:lstStyle/>
          <a:p>
            <a:r>
              <a:rPr lang="ar-SA" dirty="0" smtClean="0"/>
              <a:t>تعتمد على تقسيم المهارة الحركية إلى عدة أجزاء رئيسية </a:t>
            </a:r>
            <a:r>
              <a:rPr lang="ar-SA" dirty="0" smtClean="0"/>
              <a:t>صغيرة، </a:t>
            </a:r>
            <a:r>
              <a:rPr lang="ar-SA" dirty="0" smtClean="0"/>
              <a:t>ثم يبدأ المدرس بتعليم كل جزء على </a:t>
            </a:r>
            <a:r>
              <a:rPr lang="ar-SA" dirty="0" smtClean="0"/>
              <a:t>حدة، </a:t>
            </a:r>
            <a:r>
              <a:rPr lang="ar-SA" dirty="0" smtClean="0"/>
              <a:t>ويقوم الطلبة بأداء هذه الاجزاء ثم ينتقل إلى الجزء التالي من المهارة بعد إتقانه للجزء </a:t>
            </a:r>
            <a:r>
              <a:rPr lang="ar-SA" dirty="0" smtClean="0"/>
              <a:t>السابق.</a:t>
            </a:r>
            <a:endParaRPr lang="ar-SA" dirty="0" smtClean="0"/>
          </a:p>
          <a:p>
            <a:r>
              <a:rPr lang="ar-SA" dirty="0" smtClean="0"/>
              <a:t> </a:t>
            </a:r>
            <a:r>
              <a:rPr lang="ar-SA" dirty="0"/>
              <a:t>يقوم الطلبة بأداء الحركة بعد </a:t>
            </a:r>
            <a:r>
              <a:rPr lang="ar-SA" dirty="0" smtClean="0"/>
              <a:t>السيطرة على كل جزء من أجزاء </a:t>
            </a:r>
            <a:r>
              <a:rPr lang="ar-SA" dirty="0" smtClean="0"/>
              <a:t>هذه الحركة، </a:t>
            </a:r>
            <a:r>
              <a:rPr lang="ar-SA" dirty="0" smtClean="0"/>
              <a:t>وتأكد المدرس من </a:t>
            </a:r>
            <a:r>
              <a:rPr lang="ar-SA" dirty="0" smtClean="0"/>
              <a:t>ذلك، والتي </a:t>
            </a:r>
            <a:r>
              <a:rPr lang="ar-SA" dirty="0" smtClean="0"/>
              <a:t>تمثل المهارة مرة واحدة وذلك بربط أجزائها المختلفة. </a:t>
            </a:r>
          </a:p>
          <a:p>
            <a:endParaRPr lang="ar-SA" dirty="0"/>
          </a:p>
        </p:txBody>
      </p:sp>
    </p:spTree>
    <p:extLst>
      <p:ext uri="{BB962C8B-B14F-4D97-AF65-F5344CB8AC3E}">
        <p14:creationId xmlns:p14="http://schemas.microsoft.com/office/powerpoint/2010/main" val="39734380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أي اجزاء الحركة يجب أن </a:t>
            </a:r>
            <a:r>
              <a:rPr lang="ar-SA" dirty="0" smtClean="0"/>
              <a:t>أبدأ </a:t>
            </a:r>
            <a:r>
              <a:rPr lang="ar-SA" dirty="0" smtClean="0"/>
              <a:t>به </a:t>
            </a:r>
            <a:r>
              <a:rPr lang="ar-SA" dirty="0" smtClean="0"/>
              <a:t>في الدرس؟</a:t>
            </a:r>
            <a:endParaRPr lang="ar-SA" dirty="0"/>
          </a:p>
        </p:txBody>
      </p:sp>
      <p:sp>
        <p:nvSpPr>
          <p:cNvPr id="3" name="عنصر نائب للمحتوى 2"/>
          <p:cNvSpPr>
            <a:spLocks noGrp="1"/>
          </p:cNvSpPr>
          <p:nvPr>
            <p:ph idx="1"/>
          </p:nvPr>
        </p:nvSpPr>
        <p:spPr/>
        <p:txBody>
          <a:bodyPr/>
          <a:lstStyle/>
          <a:p>
            <a:r>
              <a:rPr lang="ar-SA" b="1" dirty="0" smtClean="0"/>
              <a:t>الطريقة الأولى</a:t>
            </a:r>
            <a:r>
              <a:rPr lang="ar-SA" dirty="0" smtClean="0"/>
              <a:t>: وتتمثل بالبدء في تعليم الجزء الرئيس والهام من </a:t>
            </a:r>
            <a:r>
              <a:rPr lang="ar-SA" dirty="0" smtClean="0"/>
              <a:t>الحركة، </a:t>
            </a:r>
            <a:r>
              <a:rPr lang="ar-SA" dirty="0" smtClean="0"/>
              <a:t>ثم الأجزاء الأقل أهمية وهكذا، وعند السيطرة على الجزء الأول يبدأ بتعليم الجزء التالي في الاهمية . </a:t>
            </a:r>
          </a:p>
          <a:p>
            <a:r>
              <a:rPr lang="ar-SA" b="1" dirty="0" smtClean="0"/>
              <a:t>الطريقة الثانية</a:t>
            </a:r>
            <a:r>
              <a:rPr lang="ar-SA" dirty="0" smtClean="0"/>
              <a:t>: تعتمد في تعلم الأجزاء حسب تسلسلها </a:t>
            </a:r>
            <a:r>
              <a:rPr lang="ar-SA" dirty="0" smtClean="0"/>
              <a:t>الحركي في الأداء. </a:t>
            </a:r>
            <a:endParaRPr lang="ar-SA" dirty="0" smtClean="0"/>
          </a:p>
          <a:p>
            <a:pPr marL="0" indent="0">
              <a:buNone/>
            </a:pPr>
            <a:r>
              <a:rPr lang="ar-SA" b="1" dirty="0" smtClean="0"/>
              <a:t>ملاحظة</a:t>
            </a:r>
            <a:r>
              <a:rPr lang="ar-SA" dirty="0" smtClean="0"/>
              <a:t> : كلا الطريقتين </a:t>
            </a:r>
            <a:r>
              <a:rPr lang="ar-SA" dirty="0" smtClean="0"/>
              <a:t>تتلاءم </a:t>
            </a:r>
            <a:r>
              <a:rPr lang="ar-SA" dirty="0" smtClean="0"/>
              <a:t>مع نوع الحركات والمهارات المطلوب </a:t>
            </a:r>
            <a:r>
              <a:rPr lang="ar-SA" dirty="0" smtClean="0"/>
              <a:t>تعلمها، </a:t>
            </a:r>
            <a:r>
              <a:rPr lang="ar-SA" dirty="0" smtClean="0"/>
              <a:t>لذا وجب اختيار الطريقة المناسبة. </a:t>
            </a:r>
            <a:endParaRPr lang="ar-SA" dirty="0"/>
          </a:p>
        </p:txBody>
      </p:sp>
    </p:spTree>
    <p:extLst>
      <p:ext uri="{BB962C8B-B14F-4D97-AF65-F5344CB8AC3E}">
        <p14:creationId xmlns:p14="http://schemas.microsoft.com/office/powerpoint/2010/main" val="24067786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استخدام الطريقة الجزئية</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smtClean="0"/>
              <a:t>تصلح لتعلم المهارات التي تتميز بالصعوبة وتتطلب فترة طويلة عند الاداء. </a:t>
            </a:r>
          </a:p>
          <a:p>
            <a:pPr marL="514350" indent="-514350">
              <a:buFont typeface="+mj-lt"/>
              <a:buAutoNum type="arabicPeriod"/>
            </a:pPr>
            <a:r>
              <a:rPr lang="ar-SA" dirty="0"/>
              <a:t>عند وجود الوقت الكافي لتجزئة الحركة والسيطرة على تلك الأجزاء. </a:t>
            </a:r>
          </a:p>
          <a:p>
            <a:pPr marL="514350" indent="-514350">
              <a:buFont typeface="+mj-lt"/>
              <a:buAutoNum type="arabicPeriod"/>
            </a:pPr>
            <a:r>
              <a:rPr lang="ar-SA" dirty="0" smtClean="0"/>
              <a:t>عندما </a:t>
            </a:r>
            <a:r>
              <a:rPr lang="ar-SA" dirty="0" smtClean="0"/>
              <a:t>تكون الحركة معقدة وتحتاج إلى مهارة عالية. </a:t>
            </a:r>
          </a:p>
          <a:p>
            <a:pPr marL="514350" indent="-514350">
              <a:buFont typeface="+mj-lt"/>
              <a:buAutoNum type="arabicPeriod"/>
            </a:pPr>
            <a:r>
              <a:rPr lang="ar-SA" dirty="0" smtClean="0"/>
              <a:t>عند </a:t>
            </a:r>
            <a:r>
              <a:rPr lang="ar-SA" dirty="0" smtClean="0"/>
              <a:t>وجود وسائل ايضاح متوفة لعرضها على الطلبة. </a:t>
            </a:r>
            <a:endParaRPr lang="ar-SA" dirty="0"/>
          </a:p>
        </p:txBody>
      </p:sp>
    </p:spTree>
    <p:extLst>
      <p:ext uri="{BB962C8B-B14F-4D97-AF65-F5344CB8AC3E}">
        <p14:creationId xmlns:p14="http://schemas.microsoft.com/office/powerpoint/2010/main" val="3683058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a:t>
            </a:r>
            <a:r>
              <a:rPr lang="ar-SA" dirty="0" smtClean="0"/>
              <a:t>وجه </a:t>
            </a:r>
            <a:r>
              <a:rPr lang="ar-SA" dirty="0" smtClean="0"/>
              <a:t>النقص في الطريقة الجزئية</a:t>
            </a:r>
            <a:endParaRPr lang="ar-SA" dirty="0"/>
          </a:p>
        </p:txBody>
      </p:sp>
      <p:sp>
        <p:nvSpPr>
          <p:cNvPr id="3" name="عنصر نائب للمحتوى 2"/>
          <p:cNvSpPr>
            <a:spLocks noGrp="1"/>
          </p:cNvSpPr>
          <p:nvPr>
            <p:ph idx="1"/>
          </p:nvPr>
        </p:nvSpPr>
        <p:spPr/>
        <p:txBody>
          <a:bodyPr>
            <a:normAutofit/>
          </a:bodyPr>
          <a:lstStyle/>
          <a:p>
            <a:r>
              <a:rPr lang="ar-SA" dirty="0" smtClean="0"/>
              <a:t>عدم وضوح الغرض العام من </a:t>
            </a:r>
            <a:r>
              <a:rPr lang="ar-SA" dirty="0" smtClean="0"/>
              <a:t>التمرين، </a:t>
            </a:r>
            <a:r>
              <a:rPr lang="ar-SA" dirty="0" smtClean="0"/>
              <a:t>فتقسيم التمرين إلى أجزاء صغيرة لا يوضح حركته . </a:t>
            </a:r>
          </a:p>
          <a:p>
            <a:r>
              <a:rPr lang="ar-SA" dirty="0"/>
              <a:t>تحتاج إلى طاقة عصبية </a:t>
            </a:r>
            <a:r>
              <a:rPr lang="ar-SA" dirty="0" smtClean="0"/>
              <a:t>كبيرة، </a:t>
            </a:r>
            <a:r>
              <a:rPr lang="ar-SA" dirty="0"/>
              <a:t>لان كل جزء يحتاج إلى ارتباطات عصبية عقلية عند ربطه بالأجزاء </a:t>
            </a:r>
            <a:r>
              <a:rPr lang="ar-SA" dirty="0" smtClean="0"/>
              <a:t>الأخرى</a:t>
            </a:r>
            <a:r>
              <a:rPr lang="ar-SA" dirty="0"/>
              <a:t>. </a:t>
            </a:r>
          </a:p>
          <a:p>
            <a:r>
              <a:rPr lang="ar-SA" dirty="0" smtClean="0"/>
              <a:t>مملة </a:t>
            </a:r>
            <a:r>
              <a:rPr lang="ar-SA" dirty="0" smtClean="0"/>
              <a:t>وغير مشوقة للطلبة.</a:t>
            </a:r>
          </a:p>
          <a:p>
            <a:r>
              <a:rPr lang="ar-SA" dirty="0" smtClean="0"/>
              <a:t>تستغرق فترة طويلة </a:t>
            </a:r>
            <a:r>
              <a:rPr lang="ar-SA" dirty="0" smtClean="0"/>
              <a:t>.</a:t>
            </a:r>
            <a:endParaRPr lang="ar-SA" dirty="0" smtClean="0"/>
          </a:p>
        </p:txBody>
      </p:sp>
    </p:spTree>
    <p:extLst>
      <p:ext uri="{BB962C8B-B14F-4D97-AF65-F5344CB8AC3E}">
        <p14:creationId xmlns:p14="http://schemas.microsoft.com/office/powerpoint/2010/main" val="12710056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a:t>
            </a:r>
            <a:r>
              <a:rPr lang="ar-SA" dirty="0" smtClean="0"/>
              <a:t>وجه </a:t>
            </a:r>
            <a:r>
              <a:rPr lang="ar-SA" dirty="0"/>
              <a:t>النقص في الطريقة الجزئية</a:t>
            </a:r>
          </a:p>
        </p:txBody>
      </p:sp>
      <p:sp>
        <p:nvSpPr>
          <p:cNvPr id="3" name="عنصر نائب للمحتوى 2"/>
          <p:cNvSpPr>
            <a:spLocks noGrp="1"/>
          </p:cNvSpPr>
          <p:nvPr>
            <p:ph idx="1"/>
          </p:nvPr>
        </p:nvSpPr>
        <p:spPr/>
        <p:txBody>
          <a:bodyPr/>
          <a:lstStyle/>
          <a:p>
            <a:r>
              <a:rPr lang="ar-SA" dirty="0"/>
              <a:t>لا تخلق عند الطلبة الرغبة والمخاطرة في أداء حركات تتناسب مع قدراتهم وإمكاناتهم. </a:t>
            </a:r>
          </a:p>
          <a:p>
            <a:r>
              <a:rPr lang="ar-SA" dirty="0"/>
              <a:t>فقدان المميزات التربوية للعبة أو </a:t>
            </a:r>
            <a:r>
              <a:rPr lang="ar-SA" dirty="0" smtClean="0"/>
              <a:t>الحركة، </a:t>
            </a:r>
            <a:r>
              <a:rPr lang="ar-SA" dirty="0"/>
              <a:t>من حيث الترويح وطبيعة </a:t>
            </a:r>
            <a:r>
              <a:rPr lang="ar-SA" dirty="0" smtClean="0"/>
              <a:t>المتعلمين، </a:t>
            </a:r>
            <a:r>
              <a:rPr lang="ar-SA" dirty="0"/>
              <a:t>لكونها ستعلم بطريقة شكلية جامدة. </a:t>
            </a:r>
          </a:p>
          <a:p>
            <a:endParaRPr lang="ar-SA" dirty="0"/>
          </a:p>
        </p:txBody>
      </p:sp>
    </p:spTree>
    <p:extLst>
      <p:ext uri="{BB962C8B-B14F-4D97-AF65-F5344CB8AC3E}">
        <p14:creationId xmlns:p14="http://schemas.microsoft.com/office/powerpoint/2010/main" val="39292044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الطريقة الكلية الجزئية (المركبة) المختلطة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وصف الطريقة: </a:t>
            </a:r>
            <a:endParaRPr lang="ar-SA" dirty="0" smtClean="0"/>
          </a:p>
          <a:p>
            <a:pPr marL="0" indent="0">
              <a:buNone/>
            </a:pPr>
            <a:r>
              <a:rPr lang="ar-SA" dirty="0" smtClean="0"/>
              <a:t>تعد </a:t>
            </a:r>
            <a:r>
              <a:rPr lang="ar-SA" dirty="0" smtClean="0"/>
              <a:t>حل وسط للطريقتين، فبعض المهارات الحركية لا يمكن تعليمها بمستوى عال إذا اتبعنا إحدى الطريقتين السابقين، الامر الذي يدعونا إلى إيجاد طريقة أخرى أكثر اقتصادا للوقت والجهد لهذا استخدمت طرق متعددة للربط بين الطريقتين الكلية والجزئية بصورة تبادلية ناجحة.</a:t>
            </a:r>
          </a:p>
          <a:p>
            <a:endParaRPr lang="ar-SA" dirty="0" smtClean="0"/>
          </a:p>
        </p:txBody>
      </p:sp>
    </p:spTree>
    <p:extLst>
      <p:ext uri="{BB962C8B-B14F-4D97-AF65-F5344CB8AC3E}">
        <p14:creationId xmlns:p14="http://schemas.microsoft.com/office/powerpoint/2010/main" val="35162844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تنفيذ الطريقة المختلطة</a:t>
            </a:r>
            <a:endParaRPr lang="ar-SA" dirty="0"/>
          </a:p>
        </p:txBody>
      </p:sp>
      <p:sp>
        <p:nvSpPr>
          <p:cNvPr id="3" name="عنصر نائب للمحتوى 2"/>
          <p:cNvSpPr>
            <a:spLocks noGrp="1"/>
          </p:cNvSpPr>
          <p:nvPr>
            <p:ph idx="1"/>
          </p:nvPr>
        </p:nvSpPr>
        <p:spPr/>
        <p:txBody>
          <a:bodyPr>
            <a:normAutofit/>
          </a:bodyPr>
          <a:lstStyle/>
          <a:p>
            <a:r>
              <a:rPr lang="ar-SA" b="1" dirty="0" smtClean="0"/>
              <a:t>الطريقة الاولى</a:t>
            </a:r>
            <a:r>
              <a:rPr lang="ar-SA" dirty="0" smtClean="0"/>
              <a:t>: تعتمد </a:t>
            </a:r>
            <a:r>
              <a:rPr lang="ar-SA" dirty="0"/>
              <a:t>على تعليم الحركة ككل أولاً، ثم التركيز بعد ذلك على الأجزاء الهامة من </a:t>
            </a:r>
            <a:r>
              <a:rPr lang="ar-SA" dirty="0" smtClean="0"/>
              <a:t>الحركة. </a:t>
            </a:r>
            <a:r>
              <a:rPr lang="ar-SA" dirty="0">
                <a:solidFill>
                  <a:srgbClr val="FF0000"/>
                </a:solidFill>
              </a:rPr>
              <a:t>كلية + جزئية = مختلطة </a:t>
            </a:r>
            <a:endParaRPr lang="ar-SA" dirty="0"/>
          </a:p>
          <a:p>
            <a:r>
              <a:rPr lang="ar-SA" dirty="0" smtClean="0"/>
              <a:t> </a:t>
            </a:r>
            <a:r>
              <a:rPr lang="ar-SA" b="1" dirty="0" smtClean="0"/>
              <a:t>الطريقة الثانية</a:t>
            </a:r>
            <a:r>
              <a:rPr lang="ar-SA" dirty="0"/>
              <a:t>: تعتمد على تعليم </a:t>
            </a:r>
            <a:r>
              <a:rPr lang="ar-SA" dirty="0"/>
              <a:t>أهم أجزاء </a:t>
            </a:r>
            <a:r>
              <a:rPr lang="ar-SA" dirty="0" smtClean="0"/>
              <a:t>الحركة أولاً، </a:t>
            </a:r>
            <a:r>
              <a:rPr lang="ar-SA" dirty="0"/>
              <a:t>ثم تعليم المهارة ككل.  </a:t>
            </a:r>
            <a:r>
              <a:rPr lang="ar-SA" dirty="0" smtClean="0">
                <a:solidFill>
                  <a:srgbClr val="FF0000"/>
                </a:solidFill>
              </a:rPr>
              <a:t>جزئية </a:t>
            </a:r>
            <a:r>
              <a:rPr lang="ar-SA" dirty="0">
                <a:solidFill>
                  <a:srgbClr val="FF0000"/>
                </a:solidFill>
              </a:rPr>
              <a:t>+ كلية = مختلطة </a:t>
            </a:r>
            <a:endParaRPr lang="ar-SA" dirty="0" smtClean="0">
              <a:solidFill>
                <a:srgbClr val="FF0000"/>
              </a:solidFill>
            </a:endParaRPr>
          </a:p>
          <a:p>
            <a:endParaRPr lang="ar-SA" dirty="0">
              <a:solidFill>
                <a:srgbClr val="FF0000"/>
              </a:solidFill>
            </a:endParaRPr>
          </a:p>
          <a:p>
            <a:endParaRPr lang="ar-SA" dirty="0"/>
          </a:p>
        </p:txBody>
      </p:sp>
    </p:spTree>
    <p:extLst>
      <p:ext uri="{BB962C8B-B14F-4D97-AF65-F5344CB8AC3E}">
        <p14:creationId xmlns:p14="http://schemas.microsoft.com/office/powerpoint/2010/main" val="29669624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13792"/>
            <a:ext cx="8229600" cy="1143000"/>
          </a:xfrm>
        </p:spPr>
        <p:txBody>
          <a:bodyPr>
            <a:normAutofit/>
          </a:bodyPr>
          <a:lstStyle/>
          <a:p>
            <a:r>
              <a:rPr lang="ar-SA" dirty="0"/>
              <a:t>تعليمات استخدام </a:t>
            </a:r>
            <a:r>
              <a:rPr lang="ar-SA" dirty="0" smtClean="0"/>
              <a:t>الطريقة المختلطة</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smtClean="0"/>
              <a:t>تعليم </a:t>
            </a:r>
            <a:r>
              <a:rPr lang="ar-SA" dirty="0"/>
              <a:t>المهارة الحركية ككل بصورة مبسطة في أول الأمر.</a:t>
            </a:r>
          </a:p>
          <a:p>
            <a:pPr marL="514350" indent="-514350">
              <a:buFont typeface="+mj-lt"/>
              <a:buAutoNum type="arabicPeriod"/>
            </a:pPr>
            <a:r>
              <a:rPr lang="ar-SA" dirty="0"/>
              <a:t>تعليم الأجزاء الصعبة منفصلة مع ارتباط ذلك بالأداء الكلي للمهارة الحركية. </a:t>
            </a:r>
          </a:p>
          <a:p>
            <a:pPr marL="514350" indent="-514350">
              <a:buFont typeface="+mj-lt"/>
              <a:buAutoNum type="arabicPeriod"/>
            </a:pPr>
            <a:r>
              <a:rPr lang="ar-SA" dirty="0"/>
              <a:t>مراعاة تقسيم المهارة الحركية إلى وحدات متكاملة ومرتبطة عند التدريب عليها كأجزاء. </a:t>
            </a:r>
          </a:p>
          <a:p>
            <a:endParaRPr lang="ar-SA" dirty="0"/>
          </a:p>
        </p:txBody>
      </p:sp>
    </p:spTree>
    <p:extLst>
      <p:ext uri="{BB962C8B-B14F-4D97-AF65-F5344CB8AC3E}">
        <p14:creationId xmlns:p14="http://schemas.microsoft.com/office/powerpoint/2010/main" val="374613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مهد </a:t>
            </a:r>
            <a:r>
              <a:rPr lang="ar-SA" dirty="0" smtClean="0"/>
              <a:t>التقدم </a:t>
            </a:r>
            <a:r>
              <a:rPr lang="ar-SA" dirty="0"/>
              <a:t>الحضاري </a:t>
            </a:r>
            <a:r>
              <a:rPr lang="ar-SA" dirty="0" smtClean="0"/>
              <a:t>لظهور </a:t>
            </a:r>
            <a:r>
              <a:rPr lang="ar-SA" dirty="0"/>
              <a:t>طرق التدريس</a:t>
            </a:r>
          </a:p>
        </p:txBody>
      </p:sp>
      <p:sp>
        <p:nvSpPr>
          <p:cNvPr id="3" name="عنصر نائب للمحتوى 2"/>
          <p:cNvSpPr>
            <a:spLocks noGrp="1"/>
          </p:cNvSpPr>
          <p:nvPr>
            <p:ph idx="1"/>
          </p:nvPr>
        </p:nvSpPr>
        <p:spPr/>
        <p:txBody>
          <a:bodyPr/>
          <a:lstStyle/>
          <a:p>
            <a:r>
              <a:rPr lang="ar-SA" dirty="0"/>
              <a:t>فالاتجاه الحديث للتربية </a:t>
            </a:r>
            <a:r>
              <a:rPr lang="ar-SA" dirty="0" smtClean="0"/>
              <a:t>الرياضية نحو إعداد الفرد المربي بدنياً وصحياً، </a:t>
            </a:r>
            <a:r>
              <a:rPr lang="ar-SA" dirty="0"/>
              <a:t>أدى إلى استعمال عدد كثير من الاساليب في </a:t>
            </a:r>
            <a:r>
              <a:rPr lang="ar-SA" dirty="0" smtClean="0"/>
              <a:t>التدريس</a:t>
            </a:r>
          </a:p>
          <a:p>
            <a:r>
              <a:rPr lang="ar-SA" dirty="0" smtClean="0"/>
              <a:t> </a:t>
            </a:r>
            <a:r>
              <a:rPr lang="ar-SA" dirty="0"/>
              <a:t>فضلاً عن التغيرات التي طرأت على المناهج </a:t>
            </a:r>
            <a:r>
              <a:rPr lang="ar-SA" dirty="0" smtClean="0"/>
              <a:t>في تنظيمها وتصميم خبراتها التعليمية، والتي أدت </a:t>
            </a:r>
            <a:r>
              <a:rPr lang="ar-SA" dirty="0"/>
              <a:t>إلى الحاجة إلى تحقيق </a:t>
            </a:r>
            <a:r>
              <a:rPr lang="ar-SA" dirty="0" smtClean="0"/>
              <a:t>الأهداف </a:t>
            </a:r>
            <a:r>
              <a:rPr lang="ar-SA" dirty="0"/>
              <a:t>وتحليل المحتوى والتغذية الراجعة.</a:t>
            </a:r>
          </a:p>
          <a:p>
            <a:endParaRPr lang="ar-SA" dirty="0"/>
          </a:p>
        </p:txBody>
      </p:sp>
    </p:spTree>
    <p:extLst>
      <p:ext uri="{BB962C8B-B14F-4D97-AF65-F5344CB8AC3E}">
        <p14:creationId xmlns:p14="http://schemas.microsoft.com/office/powerpoint/2010/main" val="7648460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فاعلية الطريقة المختلطة</a:t>
            </a:r>
            <a:endParaRPr lang="ar-SA" dirty="0"/>
          </a:p>
        </p:txBody>
      </p:sp>
      <p:sp>
        <p:nvSpPr>
          <p:cNvPr id="3" name="عنصر نائب للمحتوى 2"/>
          <p:cNvSpPr>
            <a:spLocks noGrp="1"/>
          </p:cNvSpPr>
          <p:nvPr>
            <p:ph idx="1"/>
          </p:nvPr>
        </p:nvSpPr>
        <p:spPr/>
        <p:txBody>
          <a:bodyPr>
            <a:normAutofit/>
          </a:bodyPr>
          <a:lstStyle/>
          <a:p>
            <a:r>
              <a:rPr lang="ar-SA" dirty="0" smtClean="0"/>
              <a:t>دلت </a:t>
            </a:r>
            <a:r>
              <a:rPr lang="ar-SA" dirty="0" smtClean="0"/>
              <a:t>الأبحاث </a:t>
            </a:r>
            <a:r>
              <a:rPr lang="ar-SA" dirty="0" smtClean="0"/>
              <a:t>على أن التدريب بالطريقة المختلطة يحقق أحسن النتائج بالنسبة لمعظم المهارات الحركية وذلك لما تحمله من مميزات مفضلة على الطرق الأخرى. </a:t>
            </a:r>
          </a:p>
          <a:p>
            <a:r>
              <a:rPr lang="ar-SA" dirty="0" smtClean="0"/>
              <a:t>يتم التعليم بالطريقة المختلطة عن طريق عدم تقسيم الحركة إلى أجزاء </a:t>
            </a:r>
            <a:r>
              <a:rPr lang="ar-SA" dirty="0" smtClean="0"/>
              <a:t>صغيرة، </a:t>
            </a:r>
            <a:r>
              <a:rPr lang="ar-SA" dirty="0" smtClean="0"/>
              <a:t>بل إلى وحدات كبيرة وكل وحدة تمثل جانباً كبيراً من اللعبة ، وتعلم هذه الوحدة كلها ثم ينتقل المدرس إلى الوحدة التالية وهكذا. </a:t>
            </a:r>
          </a:p>
        </p:txBody>
      </p:sp>
    </p:spTree>
    <p:extLst>
      <p:ext uri="{BB962C8B-B14F-4D97-AF65-F5344CB8AC3E}">
        <p14:creationId xmlns:p14="http://schemas.microsoft.com/office/powerpoint/2010/main" val="18806273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مميزات الطريقة المختلطة</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smtClean="0"/>
              <a:t>تحديد الأهداف للطلبة ولو جزئياً. </a:t>
            </a:r>
          </a:p>
          <a:p>
            <a:pPr marL="514350" indent="-514350">
              <a:buFont typeface="+mj-lt"/>
              <a:buAutoNum type="arabicPeriod"/>
            </a:pPr>
            <a:r>
              <a:rPr lang="ar-SA" dirty="0" smtClean="0"/>
              <a:t>تعطي فرصاً للطلبة للتعلم حسب قدراتهم الحركية. </a:t>
            </a:r>
          </a:p>
          <a:p>
            <a:pPr marL="514350" indent="-514350">
              <a:buFont typeface="+mj-lt"/>
              <a:buAutoNum type="arabicPeriod"/>
            </a:pPr>
            <a:r>
              <a:rPr lang="ar-SA" dirty="0" smtClean="0"/>
              <a:t>فرص الاصابات فيها أقل بكثير من الطريقة الكلية والجزئية.</a:t>
            </a:r>
          </a:p>
          <a:p>
            <a:pPr marL="514350" indent="-514350">
              <a:buFont typeface="+mj-lt"/>
              <a:buAutoNum type="arabicPeriod"/>
            </a:pPr>
            <a:r>
              <a:rPr lang="ar-SA" dirty="0" smtClean="0"/>
              <a:t>تقلل من الارتباطات العصبية لدى المتعلمين.</a:t>
            </a:r>
          </a:p>
          <a:p>
            <a:pPr marL="514350" indent="-514350">
              <a:buFont typeface="+mj-lt"/>
              <a:buAutoNum type="arabicPeriod"/>
            </a:pPr>
            <a:r>
              <a:rPr lang="ar-SA" dirty="0" smtClean="0"/>
              <a:t>تقلل من الوقت أثناء عملية التعلم. </a:t>
            </a:r>
          </a:p>
          <a:p>
            <a:pPr marL="514350" indent="-514350">
              <a:buFont typeface="+mj-lt"/>
              <a:buAutoNum type="arabicPeriod"/>
            </a:pPr>
            <a:r>
              <a:rPr lang="ar-SA" dirty="0" smtClean="0"/>
              <a:t>تساعد الطلبة على الاستجابة </a:t>
            </a:r>
            <a:r>
              <a:rPr lang="ar-SA" dirty="0" smtClean="0"/>
              <a:t>للأنشطة، </a:t>
            </a:r>
            <a:r>
              <a:rPr lang="ar-SA" dirty="0" smtClean="0"/>
              <a:t>وتمنعهم من السلبية </a:t>
            </a:r>
            <a:r>
              <a:rPr lang="ar-SA" dirty="0" smtClean="0"/>
              <a:t>تجاهها.</a:t>
            </a:r>
            <a:endParaRPr lang="ar-SA" dirty="0"/>
          </a:p>
        </p:txBody>
      </p:sp>
    </p:spTree>
    <p:extLst>
      <p:ext uri="{BB962C8B-B14F-4D97-AF65-F5344CB8AC3E}">
        <p14:creationId xmlns:p14="http://schemas.microsoft.com/office/powerpoint/2010/main" val="26793174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أوجه النقص في الطريقة المختلطة</a:t>
            </a:r>
            <a:endParaRPr lang="ar-SA"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SA" dirty="0" smtClean="0"/>
              <a:t>عدم </a:t>
            </a:r>
            <a:r>
              <a:rPr lang="ar-SA" dirty="0" smtClean="0"/>
              <a:t>الوضوح </a:t>
            </a:r>
            <a:r>
              <a:rPr lang="ar-SA" dirty="0" smtClean="0"/>
              <a:t>التام </a:t>
            </a:r>
            <a:r>
              <a:rPr lang="ar-SA" dirty="0" smtClean="0"/>
              <a:t>للأغراض التعليمية.</a:t>
            </a:r>
            <a:endParaRPr lang="ar-SA" dirty="0" smtClean="0"/>
          </a:p>
          <a:p>
            <a:pPr marL="514350" indent="-514350">
              <a:buFont typeface="+mj-lt"/>
              <a:buAutoNum type="arabicPeriod"/>
            </a:pPr>
            <a:r>
              <a:rPr lang="ar-SA" dirty="0" smtClean="0"/>
              <a:t>تحتاج إلى إمكانات وأدوات كثيرة.</a:t>
            </a:r>
          </a:p>
          <a:p>
            <a:pPr marL="514350" indent="-514350">
              <a:buFont typeface="+mj-lt"/>
              <a:buAutoNum type="arabicPeriod"/>
            </a:pPr>
            <a:r>
              <a:rPr lang="ar-SA" dirty="0" smtClean="0"/>
              <a:t>تستلزم دقة متناهية في تقسيم اللعبة أو الحركة إلى وحدات طبيعية وصحيحة. </a:t>
            </a:r>
            <a:endParaRPr lang="ar-SA" dirty="0"/>
          </a:p>
        </p:txBody>
      </p:sp>
    </p:spTree>
    <p:extLst>
      <p:ext uri="{BB962C8B-B14F-4D97-AF65-F5344CB8AC3E}">
        <p14:creationId xmlns:p14="http://schemas.microsoft.com/office/powerpoint/2010/main" val="36838977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أثر استخدام الطريقة الكلية الجزئية</a:t>
            </a:r>
            <a:endParaRPr lang="ar-SA" dirty="0"/>
          </a:p>
        </p:txBody>
      </p:sp>
      <p:sp>
        <p:nvSpPr>
          <p:cNvPr id="3" name="عنصر نائب للمحتوى 2"/>
          <p:cNvSpPr>
            <a:spLocks noGrp="1"/>
          </p:cNvSpPr>
          <p:nvPr>
            <p:ph idx="1"/>
          </p:nvPr>
        </p:nvSpPr>
        <p:spPr/>
        <p:txBody>
          <a:bodyPr/>
          <a:lstStyle/>
          <a:p>
            <a:r>
              <a:rPr lang="ar-SA" b="1" dirty="0" smtClean="0"/>
              <a:t>عنوان الدراسة</a:t>
            </a:r>
            <a:r>
              <a:rPr lang="ar-SA" dirty="0" smtClean="0"/>
              <a:t>: </a:t>
            </a:r>
            <a:r>
              <a:rPr lang="ar-SA" dirty="0"/>
              <a:t>أثر استخدام الطريقة الكلية الجزئية في تطوير أداء طلاب المرحلة المتوسطة في لعبة كرة القدم بدولة الكويت</a:t>
            </a:r>
          </a:p>
          <a:p>
            <a:r>
              <a:rPr lang="ar-SA" b="1" dirty="0" smtClean="0"/>
              <a:t>الباحث</a:t>
            </a:r>
            <a:r>
              <a:rPr lang="ar-SA" dirty="0" smtClean="0"/>
              <a:t>: عبد الرزاق المطيري</a:t>
            </a:r>
          </a:p>
          <a:p>
            <a:r>
              <a:rPr lang="ar-SA" b="1" dirty="0" smtClean="0"/>
              <a:t>سنة النشر</a:t>
            </a:r>
            <a:r>
              <a:rPr lang="ar-SA" dirty="0" smtClean="0"/>
              <a:t>: </a:t>
            </a:r>
            <a:r>
              <a:rPr lang="ar-SA" dirty="0" smtClean="0"/>
              <a:t>2022</a:t>
            </a:r>
          </a:p>
          <a:p>
            <a:r>
              <a:rPr lang="ar-SA" b="1" dirty="0"/>
              <a:t>أهداف البحث</a:t>
            </a:r>
            <a:r>
              <a:rPr lang="ar-SA" dirty="0"/>
              <a:t>: التعرف على أثر الطريقة الكلية – الجزئية في تطوير الانجاز للطلاب في لعبة كرة القدم.</a:t>
            </a:r>
          </a:p>
          <a:p>
            <a:endParaRPr lang="ar-SA" dirty="0"/>
          </a:p>
        </p:txBody>
      </p:sp>
    </p:spTree>
    <p:extLst>
      <p:ext uri="{BB962C8B-B14F-4D97-AF65-F5344CB8AC3E}">
        <p14:creationId xmlns:p14="http://schemas.microsoft.com/office/powerpoint/2010/main" val="35272896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أثر استخدام الطريقة الكلية الجزئية</a:t>
            </a:r>
            <a:endParaRPr lang="ar-SA" dirty="0"/>
          </a:p>
        </p:txBody>
      </p:sp>
      <p:sp>
        <p:nvSpPr>
          <p:cNvPr id="3" name="عنصر نائب للمحتوى 2"/>
          <p:cNvSpPr>
            <a:spLocks noGrp="1"/>
          </p:cNvSpPr>
          <p:nvPr>
            <p:ph idx="1"/>
          </p:nvPr>
        </p:nvSpPr>
        <p:spPr/>
        <p:txBody>
          <a:bodyPr>
            <a:normAutofit/>
          </a:bodyPr>
          <a:lstStyle/>
          <a:p>
            <a:r>
              <a:rPr lang="ar-SA" b="1" dirty="0" smtClean="0"/>
              <a:t>الفروض </a:t>
            </a:r>
            <a:r>
              <a:rPr lang="ar-SA" dirty="0" smtClean="0"/>
              <a:t>: </a:t>
            </a:r>
            <a:r>
              <a:rPr lang="ar-SA" dirty="0"/>
              <a:t>هناك فروق بين الاختبارين القبلية والبعدية لكلتا المجموعتين في تطوير المتغيرات والانجاز بفعالية لعب كرة القدم. </a:t>
            </a:r>
          </a:p>
          <a:p>
            <a:r>
              <a:rPr lang="ar-SA" b="1" dirty="0" smtClean="0"/>
              <a:t>المنهجية</a:t>
            </a:r>
            <a:r>
              <a:rPr lang="ar-SA" dirty="0" smtClean="0"/>
              <a:t> : المنهج الشبة التجريبي للمجوعتين الضابطة والتجريبية والقياس القبلي و البعدي. </a:t>
            </a:r>
          </a:p>
          <a:p>
            <a:r>
              <a:rPr lang="ar-SA" b="1" dirty="0" smtClean="0"/>
              <a:t>النتيجة</a:t>
            </a:r>
            <a:r>
              <a:rPr lang="ar-SA" dirty="0" smtClean="0"/>
              <a:t> : ان طرائق التدريس المستخدمة من قبل المدرس المادة كان لها تأثير في تطور المتغيرات والانجاز في كرة القدم. </a:t>
            </a:r>
            <a:endParaRPr lang="ar-SA" dirty="0"/>
          </a:p>
        </p:txBody>
      </p:sp>
    </p:spTree>
    <p:extLst>
      <p:ext uri="{BB962C8B-B14F-4D97-AF65-F5344CB8AC3E}">
        <p14:creationId xmlns:p14="http://schemas.microsoft.com/office/powerpoint/2010/main" val="1770356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أثر استخدام الطريقة الكلية الجزئية</a:t>
            </a:r>
            <a:endParaRPr lang="ar-SA" dirty="0"/>
          </a:p>
        </p:txBody>
      </p:sp>
      <p:sp>
        <p:nvSpPr>
          <p:cNvPr id="3" name="عنصر نائب للمحتوى 2"/>
          <p:cNvSpPr>
            <a:spLocks noGrp="1"/>
          </p:cNvSpPr>
          <p:nvPr>
            <p:ph idx="1"/>
          </p:nvPr>
        </p:nvSpPr>
        <p:spPr/>
        <p:txBody>
          <a:bodyPr>
            <a:normAutofit lnSpcReduction="10000"/>
          </a:bodyPr>
          <a:lstStyle/>
          <a:p>
            <a:r>
              <a:rPr lang="ar-SA" b="1" dirty="0" smtClean="0"/>
              <a:t>عنوان الدراسة </a:t>
            </a:r>
            <a:r>
              <a:rPr lang="ar-SA" dirty="0" smtClean="0"/>
              <a:t>: </a:t>
            </a:r>
            <a:r>
              <a:rPr lang="ar-SA" dirty="0"/>
              <a:t>أثر الطريقة الجزئية بالتسلسل الخلفي في تعلم بعض حركات الرد المركب والمضاد بسلاح الشيش لطالبات كلية التربية الرياضية</a:t>
            </a:r>
          </a:p>
          <a:p>
            <a:r>
              <a:rPr lang="ar-SA" b="1" dirty="0" smtClean="0"/>
              <a:t>الباحث</a:t>
            </a:r>
            <a:r>
              <a:rPr lang="ar-SA" dirty="0" smtClean="0"/>
              <a:t>: رولا عبيد </a:t>
            </a:r>
          </a:p>
          <a:p>
            <a:r>
              <a:rPr lang="ar-SA" b="1" dirty="0" smtClean="0"/>
              <a:t>سنة النشر</a:t>
            </a:r>
            <a:r>
              <a:rPr lang="ar-SA" dirty="0" smtClean="0"/>
              <a:t>: </a:t>
            </a:r>
            <a:r>
              <a:rPr lang="ar-SA" dirty="0" smtClean="0"/>
              <a:t>2011</a:t>
            </a:r>
          </a:p>
          <a:p>
            <a:r>
              <a:rPr lang="ar-SA" b="1" dirty="0"/>
              <a:t>أهداف البحث</a:t>
            </a:r>
            <a:r>
              <a:rPr lang="ar-SA" dirty="0"/>
              <a:t>: التعرف على أثر الطريقة الجزئية بالتسلسل الخلفي والطريقة التقليدية المتبعة من قبل مدرس المادة في تعلم بعض حركات الرد المركب والرد المضاد بسلاح الشيش، </a:t>
            </a:r>
          </a:p>
          <a:p>
            <a:endParaRPr lang="ar-SA" dirty="0"/>
          </a:p>
        </p:txBody>
      </p:sp>
    </p:spTree>
    <p:extLst>
      <p:ext uri="{BB962C8B-B14F-4D97-AF65-F5344CB8AC3E}">
        <p14:creationId xmlns:p14="http://schemas.microsoft.com/office/powerpoint/2010/main" val="3043955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أثر استخدام الطريقة الكلية الجزئية</a:t>
            </a:r>
            <a:endParaRPr lang="ar-SA" dirty="0"/>
          </a:p>
        </p:txBody>
      </p:sp>
      <p:sp>
        <p:nvSpPr>
          <p:cNvPr id="3" name="عنصر نائب للمحتوى 2"/>
          <p:cNvSpPr>
            <a:spLocks noGrp="1"/>
          </p:cNvSpPr>
          <p:nvPr>
            <p:ph idx="1"/>
          </p:nvPr>
        </p:nvSpPr>
        <p:spPr/>
        <p:txBody>
          <a:bodyPr>
            <a:noAutofit/>
          </a:bodyPr>
          <a:lstStyle/>
          <a:p>
            <a:r>
              <a:rPr lang="ar-SA" sz="2800" b="1" dirty="0" smtClean="0"/>
              <a:t>الفروض</a:t>
            </a:r>
            <a:r>
              <a:rPr lang="ar-SA" sz="2800" dirty="0" smtClean="0"/>
              <a:t>: وجود </a:t>
            </a:r>
            <a:r>
              <a:rPr lang="ar-SA" sz="2800" dirty="0"/>
              <a:t>فروق ذات دلالة إحصائية بين الاختبارين القبلي والبعدي للمجموعة التجريبية التي استخدمت الطريقة الجزئية بالتسلسل الخلفي والمجموعة الضابطة التي استخدمت طريقة مدرس المادة ولصالح الاختبار البعدي، </a:t>
            </a:r>
            <a:endParaRPr lang="ar-SA" sz="2800" dirty="0" smtClean="0"/>
          </a:p>
          <a:p>
            <a:r>
              <a:rPr lang="ar-SA" sz="2800" b="1" dirty="0" smtClean="0"/>
              <a:t>المنهجية : </a:t>
            </a:r>
            <a:r>
              <a:rPr lang="ar-SA" sz="2800" dirty="0" smtClean="0"/>
              <a:t>المنهج </a:t>
            </a:r>
            <a:r>
              <a:rPr lang="ar-SA" sz="2800" dirty="0"/>
              <a:t>التجريبي لملائمته طبيعة البحث . </a:t>
            </a:r>
            <a:endParaRPr lang="ar-SA" sz="2800" dirty="0" smtClean="0"/>
          </a:p>
          <a:p>
            <a:r>
              <a:rPr lang="ar-SA" sz="2800" b="1" dirty="0" smtClean="0"/>
              <a:t>العينة</a:t>
            </a:r>
            <a:r>
              <a:rPr lang="ar-SA" sz="2800" dirty="0" smtClean="0"/>
              <a:t> : </a:t>
            </a:r>
            <a:r>
              <a:rPr lang="ar-SA" sz="2800" dirty="0"/>
              <a:t>تكونت عينة البحث من (١٢ (طالبة من مجتمع قوامه) ١٧) طالبة من طالبات المرحلة الثالثة /كلية التربية الرياضية /جامعة القادسية للعام الدراسي ٢٠١٠- </a:t>
            </a:r>
            <a:r>
              <a:rPr lang="ar-SA" sz="2800" dirty="0" smtClean="0"/>
              <a:t>٢٠١١</a:t>
            </a:r>
            <a:r>
              <a:rPr lang="ar-SA" sz="2800" dirty="0"/>
              <a:t>.</a:t>
            </a:r>
          </a:p>
        </p:txBody>
      </p:sp>
    </p:spTree>
    <p:extLst>
      <p:ext uri="{BB962C8B-B14F-4D97-AF65-F5344CB8AC3E}">
        <p14:creationId xmlns:p14="http://schemas.microsoft.com/office/powerpoint/2010/main" val="29756957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أثر استخدام الطريقة الكلية الجزئية</a:t>
            </a:r>
            <a:endParaRPr lang="ar-SA" dirty="0"/>
          </a:p>
        </p:txBody>
      </p:sp>
      <p:sp>
        <p:nvSpPr>
          <p:cNvPr id="3" name="عنصر نائب للمحتوى 2"/>
          <p:cNvSpPr>
            <a:spLocks noGrp="1"/>
          </p:cNvSpPr>
          <p:nvPr>
            <p:ph idx="1"/>
          </p:nvPr>
        </p:nvSpPr>
        <p:spPr/>
        <p:txBody>
          <a:bodyPr>
            <a:normAutofit/>
          </a:bodyPr>
          <a:lstStyle/>
          <a:p>
            <a:r>
              <a:rPr lang="ar-SA" b="1" dirty="0" smtClean="0"/>
              <a:t>النتائج</a:t>
            </a:r>
            <a:r>
              <a:rPr lang="ar-SA" dirty="0" smtClean="0"/>
              <a:t> : </a:t>
            </a:r>
            <a:r>
              <a:rPr lang="ar-SA" dirty="0"/>
              <a:t>فاعلية كل من الطريقة الجزئية بالتسلسل الخلفي والطريقة المتبعة من قبل مدرس المادة في تعلم حركات الرد المركب والرد المضاد الواردة بالبحث بسلاح الشيش</a:t>
            </a:r>
            <a:r>
              <a:rPr lang="ar-SA" dirty="0" smtClean="0"/>
              <a:t>،</a:t>
            </a:r>
          </a:p>
          <a:p>
            <a:r>
              <a:rPr lang="ar-SA" dirty="0" smtClean="0"/>
              <a:t> </a:t>
            </a:r>
            <a:r>
              <a:rPr lang="ar-SA" dirty="0"/>
              <a:t>التعلم بالطريقة الجزئية </a:t>
            </a:r>
            <a:r>
              <a:rPr lang="ar-SA" dirty="0" smtClean="0"/>
              <a:t>بالتسلسل </a:t>
            </a:r>
            <a:r>
              <a:rPr lang="ar-SA" dirty="0"/>
              <a:t>الخلفي أكثر فاعلية في تعلم حركات الرد المركب والرد المضاد الواردة بالبحث بسلاح الشيش، </a:t>
            </a:r>
            <a:endParaRPr lang="ar-SA" dirty="0" smtClean="0"/>
          </a:p>
          <a:p>
            <a:endParaRPr lang="ar-SA" dirty="0"/>
          </a:p>
        </p:txBody>
      </p:sp>
    </p:spTree>
    <p:extLst>
      <p:ext uri="{BB962C8B-B14F-4D97-AF65-F5344CB8AC3E}">
        <p14:creationId xmlns:p14="http://schemas.microsoft.com/office/powerpoint/2010/main" val="34898618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r>
              <a:rPr lang="ar-SA" dirty="0"/>
              <a:t>الربيعي ، محمود وأمين سعيد (2010) طرائق تدريس التربية الرياضية </a:t>
            </a:r>
            <a:r>
              <a:rPr lang="ar-SA" dirty="0" smtClean="0"/>
              <a:t>وأساليبها، </a:t>
            </a:r>
            <a:r>
              <a:rPr lang="ar-SA" dirty="0"/>
              <a:t>صفحة :</a:t>
            </a:r>
            <a:r>
              <a:rPr lang="ar-SA" dirty="0" smtClean="0"/>
              <a:t>9-52.</a:t>
            </a:r>
          </a:p>
          <a:p>
            <a:r>
              <a:rPr lang="ar-SA" dirty="0" smtClean="0"/>
              <a:t>جابر عبد الحميد (1999) استراتيجيات التدريس والتعلم </a:t>
            </a:r>
            <a:r>
              <a:rPr lang="ar-SA" smtClean="0"/>
              <a:t>، دار الفكر العربي، صفحة : 44-54. </a:t>
            </a:r>
            <a:endParaRPr lang="ar-SA" dirty="0"/>
          </a:p>
        </p:txBody>
      </p:sp>
    </p:spTree>
    <p:extLst>
      <p:ext uri="{BB962C8B-B14F-4D97-AF65-F5344CB8AC3E}">
        <p14:creationId xmlns:p14="http://schemas.microsoft.com/office/powerpoint/2010/main" val="219385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عوامل تساعد </a:t>
            </a:r>
            <a:r>
              <a:rPr lang="ar-SA" dirty="0" smtClean="0"/>
              <a:t>على </a:t>
            </a:r>
            <a:r>
              <a:rPr lang="ar-SA" dirty="0" smtClean="0"/>
              <a:t>اكتساب مفاهيم التربية الرياضية</a:t>
            </a:r>
            <a:endParaRPr lang="ar-SA" dirty="0"/>
          </a:p>
        </p:txBody>
      </p:sp>
      <p:sp>
        <p:nvSpPr>
          <p:cNvPr id="3" name="عنصر نائب للمحتوى 2"/>
          <p:cNvSpPr>
            <a:spLocks noGrp="1"/>
          </p:cNvSpPr>
          <p:nvPr>
            <p:ph idx="1"/>
          </p:nvPr>
        </p:nvSpPr>
        <p:spPr/>
        <p:txBody>
          <a:bodyPr>
            <a:normAutofit/>
          </a:bodyPr>
          <a:lstStyle/>
          <a:p>
            <a:pPr marL="0" indent="0">
              <a:buNone/>
            </a:pPr>
            <a:r>
              <a:rPr lang="ar-SA" b="1" dirty="0" smtClean="0"/>
              <a:t>الاتجاه البيئي: </a:t>
            </a:r>
            <a:endParaRPr lang="ar-SA" b="1" dirty="0" smtClean="0"/>
          </a:p>
          <a:p>
            <a:pPr marL="0" indent="0">
              <a:buNone/>
            </a:pPr>
            <a:r>
              <a:rPr lang="ar-SA" dirty="0" smtClean="0"/>
              <a:t>من </a:t>
            </a:r>
            <a:r>
              <a:rPr lang="ar-SA" dirty="0" smtClean="0"/>
              <a:t>صفات الطريقة الجيدة هي ان تنطلق من المحيط الذي يعيش فيه الفرد لذا يجب ان نستثمر إمكانيات البيئة التعليمية سواء أكانت طبيعية ام من صنع الانسان، وتعد من العوامل الاساسية في ارساء قواعد العلاقات بين المهارات والعالم المحسوس التي بدورها تساعد على إمكانية المتعلم في تطبيق المهارات الحركية في درس التربية البدنية. </a:t>
            </a:r>
          </a:p>
        </p:txBody>
      </p:sp>
    </p:spTree>
    <p:extLst>
      <p:ext uri="{BB962C8B-B14F-4D97-AF65-F5344CB8AC3E}">
        <p14:creationId xmlns:p14="http://schemas.microsoft.com/office/powerpoint/2010/main" val="179902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عوامل تساعد </a:t>
            </a:r>
            <a:r>
              <a:rPr lang="ar-SA" dirty="0" smtClean="0"/>
              <a:t>على </a:t>
            </a:r>
            <a:r>
              <a:rPr lang="ar-SA" dirty="0"/>
              <a:t>اكتساب مفاهيم التربية الرياضية</a:t>
            </a:r>
          </a:p>
        </p:txBody>
      </p:sp>
      <p:sp>
        <p:nvSpPr>
          <p:cNvPr id="3" name="عنصر نائب للمحتوى 2"/>
          <p:cNvSpPr>
            <a:spLocks noGrp="1"/>
          </p:cNvSpPr>
          <p:nvPr>
            <p:ph idx="1"/>
          </p:nvPr>
        </p:nvSpPr>
        <p:spPr/>
        <p:txBody>
          <a:bodyPr/>
          <a:lstStyle/>
          <a:p>
            <a:pPr marL="0" indent="0">
              <a:buNone/>
            </a:pPr>
            <a:r>
              <a:rPr lang="ar-SA" b="1" dirty="0"/>
              <a:t>استعمال اشياء ملموسة</a:t>
            </a:r>
            <a:r>
              <a:rPr lang="ar-SA" b="1" dirty="0" smtClean="0"/>
              <a:t>:</a:t>
            </a:r>
          </a:p>
          <a:p>
            <a:pPr marL="0" indent="0">
              <a:buNone/>
            </a:pPr>
            <a:r>
              <a:rPr lang="ar-SA" dirty="0" smtClean="0"/>
              <a:t> </a:t>
            </a:r>
            <a:r>
              <a:rPr lang="ar-SA" dirty="0"/>
              <a:t>إن التعامل بالأشياء المتيسرة في البيئة قد لا تكون كافية لإكساب المعرفة والمهارات بشكل </a:t>
            </a:r>
            <a:r>
              <a:rPr lang="ar-SA" dirty="0" smtClean="0"/>
              <a:t>مناسب، </a:t>
            </a:r>
            <a:r>
              <a:rPr lang="ar-SA" dirty="0"/>
              <a:t>ولهذا السبب هناك الكثير من المواد الملموسة المبنية على التوجه البيئي تنتجها كثير من الشركات المتخصصة، ولكن تبقى المواد التي يصنعها المدرس بنفسه وبمساعدة طلبته ذات </a:t>
            </a:r>
            <a:r>
              <a:rPr lang="ar-SA" dirty="0" smtClean="0"/>
              <a:t>أهمية </a:t>
            </a:r>
            <a:r>
              <a:rPr lang="ar-SA" dirty="0"/>
              <a:t>بالغة في تحقيق </a:t>
            </a:r>
            <a:r>
              <a:rPr lang="ar-SA" dirty="0" smtClean="0"/>
              <a:t>بعض </a:t>
            </a:r>
            <a:r>
              <a:rPr lang="ar-SA" dirty="0"/>
              <a:t>الاغراض الخاصة التربوية.</a:t>
            </a:r>
          </a:p>
          <a:p>
            <a:endParaRPr lang="ar-SA" dirty="0"/>
          </a:p>
        </p:txBody>
      </p:sp>
    </p:spTree>
    <p:extLst>
      <p:ext uri="{BB962C8B-B14F-4D97-AF65-F5344CB8AC3E}">
        <p14:creationId xmlns:p14="http://schemas.microsoft.com/office/powerpoint/2010/main" val="42174161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2931</TotalTime>
  <Words>4544</Words>
  <Application>Microsoft Office PowerPoint</Application>
  <PresentationFormat>عرض على الشاشة (3:4)‏</PresentationFormat>
  <Paragraphs>296</Paragraphs>
  <Slides>78</Slides>
  <Notes>0</Notes>
  <HiddenSlides>0</HiddenSlides>
  <MMClips>0</MMClips>
  <ScaleCrop>false</ScaleCrop>
  <HeadingPairs>
    <vt:vector size="4" baseType="variant">
      <vt:variant>
        <vt:lpstr>نسق</vt:lpstr>
      </vt:variant>
      <vt:variant>
        <vt:i4>1</vt:i4>
      </vt:variant>
      <vt:variant>
        <vt:lpstr>عناوين الشرائح</vt:lpstr>
      </vt:variant>
      <vt:variant>
        <vt:i4>78</vt:i4>
      </vt:variant>
    </vt:vector>
  </HeadingPairs>
  <TitlesOfParts>
    <vt:vector size="79" baseType="lpstr">
      <vt:lpstr>نسق Office</vt:lpstr>
      <vt:lpstr>طرائق التدريس في التربية البدنية</vt:lpstr>
      <vt:lpstr>اهداف المحاضرة</vt:lpstr>
      <vt:lpstr>مفهوم التدريس في التربية البدنية</vt:lpstr>
      <vt:lpstr>تصنيف طرائق تدريس التربية البدنية</vt:lpstr>
      <vt:lpstr>تصنف طرائق التدريس </vt:lpstr>
      <vt:lpstr>مهد التقدم الحضاري لظهور طرق التدريس</vt:lpstr>
      <vt:lpstr>مهد التقدم الحضاري لظهور طرق التدريس</vt:lpstr>
      <vt:lpstr>عوامل تساعد على اكتساب مفاهيم التربية الرياضية</vt:lpstr>
      <vt:lpstr>عوامل تساعد على اكتساب مفاهيم التربية الرياضية</vt:lpstr>
      <vt:lpstr>عوامل تساعد على اكتساب مفاهيم التربية الرياضية</vt:lpstr>
      <vt:lpstr>عوامل تساعد على اكتساب مفاهيم التربية الرياضية</vt:lpstr>
      <vt:lpstr>عوامل تساعد على اكتساب مفاهيم التربية الرياضية</vt:lpstr>
      <vt:lpstr>عوامل تساعد على اكتساب مفاهيم التربية الرياضية</vt:lpstr>
      <vt:lpstr>عوامل تساعد المتعلم على اكتساب مفاهيم التربية الرياضية</vt:lpstr>
      <vt:lpstr>عوامل تساعد المتعلم على اكتساب مفاهيم التربية الرياضية</vt:lpstr>
      <vt:lpstr>عوامل تساعد على اكتساب مفاهيم التربية الرياضية</vt:lpstr>
      <vt:lpstr>عرض تقديمي في PowerPoint</vt:lpstr>
      <vt:lpstr>مدخل إلى نمط التعليم المباشر</vt:lpstr>
      <vt:lpstr>طرق التعليم المباشر</vt:lpstr>
      <vt:lpstr>طريقة الإعلام والوصف والشرح</vt:lpstr>
      <vt:lpstr>فئات طرق العرض للإعلام أو الشرح</vt:lpstr>
      <vt:lpstr>فئات طرق العرض للإعلام أو الشرح</vt:lpstr>
      <vt:lpstr>ملاحظة </vt:lpstr>
      <vt:lpstr>توجيهات أوزوبل Ausubel </vt:lpstr>
      <vt:lpstr>توجيهات أوزوبل Ausubel </vt:lpstr>
      <vt:lpstr>توجيهات أوزوبل Ausubel </vt:lpstr>
      <vt:lpstr>عناصر الشرح الفعال</vt:lpstr>
      <vt:lpstr>عناصر الشرح الفعال</vt:lpstr>
      <vt:lpstr>عناصر الشرح الفعال</vt:lpstr>
      <vt:lpstr>طريقة البيان والنمذجة والتدريب</vt:lpstr>
      <vt:lpstr>طريقة البيان والنمذجة والتدريب</vt:lpstr>
      <vt:lpstr>هل يجب ان يكون المعلم أنموذج </vt:lpstr>
      <vt:lpstr>إظهار الاهتمام والحماس تجاه الموضوع</vt:lpstr>
      <vt:lpstr>إعطاء نموذج لكيفية تجزئة المهمة</vt:lpstr>
      <vt:lpstr>أهمية النمذجة </vt:lpstr>
      <vt:lpstr>طرح الأسئلة </vt:lpstr>
      <vt:lpstr>أنواع الاسئلة </vt:lpstr>
      <vt:lpstr>توجيهات حول الأسئلة في الدرس</vt:lpstr>
      <vt:lpstr>مطابقة الاسئلة لمستوى فهم التلاميذ</vt:lpstr>
      <vt:lpstr>مراعاة الفروق الفردية في الاسئلة</vt:lpstr>
      <vt:lpstr>توفير تعزيز ايجابي </vt:lpstr>
      <vt:lpstr>توفير تعزيز ايجابي </vt:lpstr>
      <vt:lpstr>طريقة مراقبة الممارسة والتدخل النشط</vt:lpstr>
      <vt:lpstr>التغذية من وجهة النظر نظرية التعلم البنائية</vt:lpstr>
      <vt:lpstr>ان يكون التدخل نشطاً </vt:lpstr>
      <vt:lpstr>أن يكون التدخل نشطاً</vt:lpstr>
      <vt:lpstr>توفير أنشطة لممارسة ما تم تعلمه في الدرس</vt:lpstr>
      <vt:lpstr>التدريس المباشر بالتفويض</vt:lpstr>
      <vt:lpstr>أقسام التدريس المباشرة بالتفويض</vt:lpstr>
      <vt:lpstr>التدريس الخصوصي</vt:lpstr>
      <vt:lpstr>كتب التعلم المبرمج أو البرامج التعليمية</vt:lpstr>
      <vt:lpstr>الطريقة الأمرية (التلقين)</vt:lpstr>
      <vt:lpstr>الطريقة الأمرية (التلقين)</vt:lpstr>
      <vt:lpstr>اسباب عدم تحقيق الطريقة الأمرية للأهداف</vt:lpstr>
      <vt:lpstr>الطريقة الكلية (النموذج) أو الادراك الكلي</vt:lpstr>
      <vt:lpstr>مميزات الطريقة الكلية</vt:lpstr>
      <vt:lpstr>مميزات الطريقة الكلية</vt:lpstr>
      <vt:lpstr>شروط الاداء الحركي في الطريقة الكلية</vt:lpstr>
      <vt:lpstr>شروط الاداء الحركي في الطريقة الكلية</vt:lpstr>
      <vt:lpstr>أوجه النقص في الطريقة الكلية</vt:lpstr>
      <vt:lpstr>اوجه النقص في الطريقة الكلية</vt:lpstr>
      <vt:lpstr>الطريقة الجزئية (الادراك الجزئي) طريقة الارتباطين</vt:lpstr>
      <vt:lpstr>أي اجزاء الحركة يجب أن أبدأ به في الدرس؟</vt:lpstr>
      <vt:lpstr>استخدام الطريقة الجزئية</vt:lpstr>
      <vt:lpstr>أوجه النقص في الطريقة الجزئية</vt:lpstr>
      <vt:lpstr>أوجه النقص في الطريقة الجزئية</vt:lpstr>
      <vt:lpstr>الطريقة الكلية الجزئية (المركبة) المختلطة</vt:lpstr>
      <vt:lpstr>طريقة تنفيذ الطريقة المختلطة</vt:lpstr>
      <vt:lpstr>تعليمات استخدام الطريقة المختلطة</vt:lpstr>
      <vt:lpstr>فاعلية الطريقة المختلطة</vt:lpstr>
      <vt:lpstr>مميزات الطريقة المختلطة</vt:lpstr>
      <vt:lpstr>أوجه النقص في الطريقة المختلطة</vt:lpstr>
      <vt:lpstr>أثر استخدام الطريقة الكلية الجزئية</vt:lpstr>
      <vt:lpstr>أثر استخدام الطريقة الكلية الجزئية</vt:lpstr>
      <vt:lpstr>أثر استخدام الطريقة الكلية الجزئية</vt:lpstr>
      <vt:lpstr>أثر استخدام الطريقة الكلية الجزئية</vt:lpstr>
      <vt:lpstr>أثر استخدام الطريقة الكلية الجزئية</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طرائق التدريس في التربية البدنية وأساليبها</dc:title>
  <dc:creator>AA</dc:creator>
  <cp:lastModifiedBy>AA</cp:lastModifiedBy>
  <cp:revision>126</cp:revision>
  <dcterms:created xsi:type="dcterms:W3CDTF">2023-01-09T17:55:58Z</dcterms:created>
  <dcterms:modified xsi:type="dcterms:W3CDTF">2024-03-16T13:27:49Z</dcterms:modified>
</cp:coreProperties>
</file>