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7" r:id="rId4"/>
    <p:sldId id="261" r:id="rId5"/>
    <p:sldId id="262" r:id="rId6"/>
    <p:sldId id="263" r:id="rId7"/>
    <p:sldId id="264" r:id="rId8"/>
    <p:sldId id="265" r:id="rId9"/>
    <p:sldId id="266" r:id="rId10"/>
    <p:sldId id="259" r:id="rId11"/>
    <p:sldId id="267" r:id="rId12"/>
    <p:sldId id="268" r:id="rId13"/>
    <p:sldId id="269" r:id="rId14"/>
    <p:sldId id="260" r:id="rId15"/>
    <p:sldId id="270" r:id="rId16"/>
    <p:sldId id="271" r:id="rId17"/>
    <p:sldId id="282" r:id="rId18"/>
    <p:sldId id="272" r:id="rId19"/>
    <p:sldId id="273" r:id="rId20"/>
    <p:sldId id="274" r:id="rId21"/>
    <p:sldId id="275" r:id="rId22"/>
    <p:sldId id="276" r:id="rId23"/>
    <p:sldId id="277" r:id="rId24"/>
    <p:sldId id="278" r:id="rId25"/>
    <p:sldId id="279" r:id="rId26"/>
    <p:sldId id="280" r:id="rId27"/>
    <p:sldId id="281" r:id="rId28"/>
    <p:sldId id="283"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0" d="100"/>
          <a:sy n="50" d="100"/>
        </p:scale>
        <p:origin x="-1956" y="-4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0F16B1-4F91-45F5-AADD-000A82C32809}"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pPr rtl="1"/>
          <a:endParaRPr lang="ar-SA"/>
        </a:p>
      </dgm:t>
    </dgm:pt>
    <dgm:pt modelId="{D87F3301-606A-4B87-8D86-25A9B6DDFC66}">
      <dgm:prSet phldrT="[نص]" custT="1"/>
      <dgm:spPr/>
      <dgm:t>
        <a:bodyPr/>
        <a:lstStyle/>
        <a:p>
          <a:pPr rtl="1"/>
          <a:r>
            <a:rPr lang="ar-SA" sz="2400" dirty="0" smtClean="0"/>
            <a:t>توجهات قيمية </a:t>
          </a:r>
          <a:endParaRPr lang="ar-SA" sz="2400" dirty="0"/>
        </a:p>
      </dgm:t>
    </dgm:pt>
    <dgm:pt modelId="{182BB083-D1F0-4D81-8E15-800312A880CA}" type="parTrans" cxnId="{B0AA931D-FC45-4850-80D0-AF4E12F429E4}">
      <dgm:prSet/>
      <dgm:spPr/>
      <dgm:t>
        <a:bodyPr/>
        <a:lstStyle/>
        <a:p>
          <a:pPr rtl="1"/>
          <a:endParaRPr lang="ar-SA" sz="2400"/>
        </a:p>
      </dgm:t>
    </dgm:pt>
    <dgm:pt modelId="{0B5D36FB-F354-4BFC-96AB-C6116CF89F80}" type="sibTrans" cxnId="{B0AA931D-FC45-4850-80D0-AF4E12F429E4}">
      <dgm:prSet/>
      <dgm:spPr/>
      <dgm:t>
        <a:bodyPr/>
        <a:lstStyle/>
        <a:p>
          <a:pPr rtl="1"/>
          <a:endParaRPr lang="ar-SA" sz="2400"/>
        </a:p>
      </dgm:t>
    </dgm:pt>
    <dgm:pt modelId="{A8D3C8F6-69B5-4EB2-9079-D8FA354A3299}">
      <dgm:prSet phldrT="[نص]" custT="1"/>
      <dgm:spPr/>
      <dgm:t>
        <a:bodyPr/>
        <a:lstStyle/>
        <a:p>
          <a:pPr rtl="1"/>
          <a:r>
            <a:rPr lang="ar-SA" sz="2400" dirty="0" smtClean="0"/>
            <a:t>إجادة المادة الدراسية </a:t>
          </a:r>
          <a:endParaRPr lang="ar-SA" sz="2400" dirty="0"/>
        </a:p>
      </dgm:t>
    </dgm:pt>
    <dgm:pt modelId="{8B3FB118-1509-46B3-90C5-3E8171DCF8B9}" type="parTrans" cxnId="{8C8B457C-46F5-4053-B822-A0EE60947172}">
      <dgm:prSet custT="1"/>
      <dgm:spPr/>
      <dgm:t>
        <a:bodyPr/>
        <a:lstStyle/>
        <a:p>
          <a:pPr rtl="1"/>
          <a:endParaRPr lang="ar-SA" sz="2400"/>
        </a:p>
      </dgm:t>
    </dgm:pt>
    <dgm:pt modelId="{7D5C2E0C-B11A-4D38-AD15-F0C2E27EC6A5}" type="sibTrans" cxnId="{8C8B457C-46F5-4053-B822-A0EE60947172}">
      <dgm:prSet/>
      <dgm:spPr/>
      <dgm:t>
        <a:bodyPr/>
        <a:lstStyle/>
        <a:p>
          <a:pPr rtl="1"/>
          <a:endParaRPr lang="ar-SA" sz="2400"/>
        </a:p>
      </dgm:t>
    </dgm:pt>
    <dgm:pt modelId="{C9B2E5DA-A8AE-4E96-837C-450B5A953D3F}">
      <dgm:prSet phldrT="[نص]" custT="1"/>
      <dgm:spPr/>
      <dgm:t>
        <a:bodyPr/>
        <a:lstStyle/>
        <a:p>
          <a:pPr rtl="1"/>
          <a:r>
            <a:rPr lang="ar-SA" sz="2400" dirty="0" smtClean="0"/>
            <a:t>عمليات التعلم</a:t>
          </a:r>
          <a:endParaRPr lang="ar-SA" sz="2400" dirty="0"/>
        </a:p>
      </dgm:t>
    </dgm:pt>
    <dgm:pt modelId="{2256426D-4E7F-43C0-92FE-C4519F726FAB}" type="parTrans" cxnId="{22D2762A-E738-45EC-B76C-240B31E1A257}">
      <dgm:prSet custT="1"/>
      <dgm:spPr/>
      <dgm:t>
        <a:bodyPr/>
        <a:lstStyle/>
        <a:p>
          <a:pPr rtl="1"/>
          <a:endParaRPr lang="ar-SA" sz="2400"/>
        </a:p>
      </dgm:t>
    </dgm:pt>
    <dgm:pt modelId="{531ED073-611B-4B30-AB35-2B89281413A4}" type="sibTrans" cxnId="{22D2762A-E738-45EC-B76C-240B31E1A257}">
      <dgm:prSet/>
      <dgm:spPr/>
      <dgm:t>
        <a:bodyPr/>
        <a:lstStyle/>
        <a:p>
          <a:pPr rtl="1"/>
          <a:endParaRPr lang="ar-SA" sz="2400"/>
        </a:p>
      </dgm:t>
    </dgm:pt>
    <dgm:pt modelId="{567DC44A-0A9C-48C0-8FD5-E39CB44524E5}">
      <dgm:prSet phldrT="[نص]" custT="1"/>
      <dgm:spPr/>
      <dgm:t>
        <a:bodyPr/>
        <a:lstStyle/>
        <a:p>
          <a:pPr rtl="1"/>
          <a:r>
            <a:rPr lang="ar-SA" sz="2400" dirty="0" smtClean="0"/>
            <a:t>تحقيق الذات</a:t>
          </a:r>
          <a:endParaRPr lang="ar-SA" sz="2400" dirty="0"/>
        </a:p>
      </dgm:t>
    </dgm:pt>
    <dgm:pt modelId="{1B84AF36-0FE7-4363-A819-3E8BF476319E}" type="parTrans" cxnId="{39BF590B-75E1-4765-A18A-9C5C88D859F2}">
      <dgm:prSet custT="1"/>
      <dgm:spPr/>
      <dgm:t>
        <a:bodyPr/>
        <a:lstStyle/>
        <a:p>
          <a:pPr rtl="1"/>
          <a:endParaRPr lang="ar-SA" sz="2400"/>
        </a:p>
      </dgm:t>
    </dgm:pt>
    <dgm:pt modelId="{FB64DD7E-0126-4366-AB8C-E6645F2AB773}" type="sibTrans" cxnId="{39BF590B-75E1-4765-A18A-9C5C88D859F2}">
      <dgm:prSet/>
      <dgm:spPr/>
      <dgm:t>
        <a:bodyPr/>
        <a:lstStyle/>
        <a:p>
          <a:pPr rtl="1"/>
          <a:endParaRPr lang="ar-SA" sz="2400"/>
        </a:p>
      </dgm:t>
    </dgm:pt>
    <dgm:pt modelId="{07C38C4C-D48C-4653-B126-C5D4BD42939B}">
      <dgm:prSet phldrT="[نص]" custT="1"/>
      <dgm:spPr/>
      <dgm:t>
        <a:bodyPr/>
        <a:lstStyle/>
        <a:p>
          <a:pPr rtl="1"/>
          <a:r>
            <a:rPr lang="ar-SA" sz="2400" dirty="0" smtClean="0"/>
            <a:t>اعادة بناء المجتمع </a:t>
          </a:r>
          <a:endParaRPr lang="ar-SA" sz="2400" dirty="0"/>
        </a:p>
      </dgm:t>
    </dgm:pt>
    <dgm:pt modelId="{3B068EC7-6FEC-47C5-AD00-20294C20D25B}" type="parTrans" cxnId="{82C876EC-B0E9-4904-A3C0-72FFC713990F}">
      <dgm:prSet custT="1"/>
      <dgm:spPr/>
      <dgm:t>
        <a:bodyPr/>
        <a:lstStyle/>
        <a:p>
          <a:pPr rtl="1"/>
          <a:endParaRPr lang="ar-SA" sz="2400"/>
        </a:p>
      </dgm:t>
    </dgm:pt>
    <dgm:pt modelId="{FBC640FD-1580-426C-8E44-043F43928952}" type="sibTrans" cxnId="{82C876EC-B0E9-4904-A3C0-72FFC713990F}">
      <dgm:prSet/>
      <dgm:spPr/>
      <dgm:t>
        <a:bodyPr/>
        <a:lstStyle/>
        <a:p>
          <a:pPr rtl="1"/>
          <a:endParaRPr lang="ar-SA" sz="2400"/>
        </a:p>
      </dgm:t>
    </dgm:pt>
    <dgm:pt modelId="{FBF05163-2A4A-4508-93AD-EE94B42A6517}">
      <dgm:prSet custT="1"/>
      <dgm:spPr/>
      <dgm:t>
        <a:bodyPr/>
        <a:lstStyle/>
        <a:p>
          <a:pPr rtl="1"/>
          <a:r>
            <a:rPr lang="ar-SA" sz="2400" dirty="0" smtClean="0"/>
            <a:t>التكامل البيئي </a:t>
          </a:r>
          <a:endParaRPr lang="ar-SA" sz="2400" dirty="0"/>
        </a:p>
      </dgm:t>
    </dgm:pt>
    <dgm:pt modelId="{BEB7C0B9-38A8-4992-BD34-C69742DC5626}" type="parTrans" cxnId="{61BBC66E-687B-4E91-9886-C52121DC7AB3}">
      <dgm:prSet custT="1"/>
      <dgm:spPr/>
      <dgm:t>
        <a:bodyPr/>
        <a:lstStyle/>
        <a:p>
          <a:pPr rtl="1"/>
          <a:endParaRPr lang="ar-SA" sz="2400"/>
        </a:p>
      </dgm:t>
    </dgm:pt>
    <dgm:pt modelId="{FED61588-49A0-46C7-A407-D029113BF7F6}" type="sibTrans" cxnId="{61BBC66E-687B-4E91-9886-C52121DC7AB3}">
      <dgm:prSet/>
      <dgm:spPr/>
      <dgm:t>
        <a:bodyPr/>
        <a:lstStyle/>
        <a:p>
          <a:pPr rtl="1"/>
          <a:endParaRPr lang="ar-SA" sz="2400"/>
        </a:p>
      </dgm:t>
    </dgm:pt>
    <dgm:pt modelId="{2A7CBAEF-F6D9-4E26-9E83-CF96B6309BCA}" type="pres">
      <dgm:prSet presAssocID="{3A0F16B1-4F91-45F5-AADD-000A82C32809}" presName="Name0" presStyleCnt="0">
        <dgm:presLayoutVars>
          <dgm:chMax val="1"/>
          <dgm:dir/>
          <dgm:animLvl val="ctr"/>
          <dgm:resizeHandles val="exact"/>
        </dgm:presLayoutVars>
      </dgm:prSet>
      <dgm:spPr/>
    </dgm:pt>
    <dgm:pt modelId="{F7BE6B08-31C7-4F04-850C-BCAC5DBE071F}" type="pres">
      <dgm:prSet presAssocID="{D87F3301-606A-4B87-8D86-25A9B6DDFC66}" presName="centerShape" presStyleLbl="node0" presStyleIdx="0" presStyleCnt="1"/>
      <dgm:spPr/>
      <dgm:t>
        <a:bodyPr/>
        <a:lstStyle/>
        <a:p>
          <a:pPr rtl="1"/>
          <a:endParaRPr lang="ar-SA"/>
        </a:p>
      </dgm:t>
    </dgm:pt>
    <dgm:pt modelId="{FB33DD65-2AA4-4B51-BB2E-BA985C9E8972}" type="pres">
      <dgm:prSet presAssocID="{8B3FB118-1509-46B3-90C5-3E8171DCF8B9}" presName="parTrans" presStyleLbl="sibTrans2D1" presStyleIdx="0" presStyleCnt="5"/>
      <dgm:spPr/>
    </dgm:pt>
    <dgm:pt modelId="{AB0567E2-4EF5-49C0-B54E-A291B7C1A3AE}" type="pres">
      <dgm:prSet presAssocID="{8B3FB118-1509-46B3-90C5-3E8171DCF8B9}" presName="connectorText" presStyleLbl="sibTrans2D1" presStyleIdx="0" presStyleCnt="5"/>
      <dgm:spPr/>
    </dgm:pt>
    <dgm:pt modelId="{AA990A0E-029D-404B-B296-21C8A18032D2}" type="pres">
      <dgm:prSet presAssocID="{A8D3C8F6-69B5-4EB2-9079-D8FA354A3299}" presName="node" presStyleLbl="node1" presStyleIdx="0" presStyleCnt="5">
        <dgm:presLayoutVars>
          <dgm:bulletEnabled val="1"/>
        </dgm:presLayoutVars>
      </dgm:prSet>
      <dgm:spPr/>
    </dgm:pt>
    <dgm:pt modelId="{A384F044-1742-452C-8685-BC6A8B1991D5}" type="pres">
      <dgm:prSet presAssocID="{2256426D-4E7F-43C0-92FE-C4519F726FAB}" presName="parTrans" presStyleLbl="sibTrans2D1" presStyleIdx="1" presStyleCnt="5"/>
      <dgm:spPr/>
    </dgm:pt>
    <dgm:pt modelId="{F8199F31-D5D5-423C-8FFB-733A7B62AA1C}" type="pres">
      <dgm:prSet presAssocID="{2256426D-4E7F-43C0-92FE-C4519F726FAB}" presName="connectorText" presStyleLbl="sibTrans2D1" presStyleIdx="1" presStyleCnt="5"/>
      <dgm:spPr/>
    </dgm:pt>
    <dgm:pt modelId="{50DDF56C-2039-4956-9D25-3910668E67A2}" type="pres">
      <dgm:prSet presAssocID="{C9B2E5DA-A8AE-4E96-837C-450B5A953D3F}" presName="node" presStyleLbl="node1" presStyleIdx="1" presStyleCnt="5">
        <dgm:presLayoutVars>
          <dgm:bulletEnabled val="1"/>
        </dgm:presLayoutVars>
      </dgm:prSet>
      <dgm:spPr/>
    </dgm:pt>
    <dgm:pt modelId="{BAEE5DAD-FBEF-483F-97CD-5E0AF276E4FB}" type="pres">
      <dgm:prSet presAssocID="{1B84AF36-0FE7-4363-A819-3E8BF476319E}" presName="parTrans" presStyleLbl="sibTrans2D1" presStyleIdx="2" presStyleCnt="5"/>
      <dgm:spPr/>
    </dgm:pt>
    <dgm:pt modelId="{9A77A22A-9F33-4A65-9E3B-218199AA8549}" type="pres">
      <dgm:prSet presAssocID="{1B84AF36-0FE7-4363-A819-3E8BF476319E}" presName="connectorText" presStyleLbl="sibTrans2D1" presStyleIdx="2" presStyleCnt="5"/>
      <dgm:spPr/>
    </dgm:pt>
    <dgm:pt modelId="{D3567F87-0953-456A-96B2-F80BC3AC9D7C}" type="pres">
      <dgm:prSet presAssocID="{567DC44A-0A9C-48C0-8FD5-E39CB44524E5}" presName="node" presStyleLbl="node1" presStyleIdx="2" presStyleCnt="5">
        <dgm:presLayoutVars>
          <dgm:bulletEnabled val="1"/>
        </dgm:presLayoutVars>
      </dgm:prSet>
      <dgm:spPr/>
    </dgm:pt>
    <dgm:pt modelId="{771EB142-A9DC-404A-A69D-DD7E691A906D}" type="pres">
      <dgm:prSet presAssocID="{3B068EC7-6FEC-47C5-AD00-20294C20D25B}" presName="parTrans" presStyleLbl="sibTrans2D1" presStyleIdx="3" presStyleCnt="5"/>
      <dgm:spPr/>
    </dgm:pt>
    <dgm:pt modelId="{BFC9121E-A54A-4C53-82D8-61989799CFEA}" type="pres">
      <dgm:prSet presAssocID="{3B068EC7-6FEC-47C5-AD00-20294C20D25B}" presName="connectorText" presStyleLbl="sibTrans2D1" presStyleIdx="3" presStyleCnt="5"/>
      <dgm:spPr/>
    </dgm:pt>
    <dgm:pt modelId="{09A3F7CE-4CD7-41C0-BF22-2360AC63B124}" type="pres">
      <dgm:prSet presAssocID="{07C38C4C-D48C-4653-B126-C5D4BD42939B}" presName="node" presStyleLbl="node1" presStyleIdx="3" presStyleCnt="5">
        <dgm:presLayoutVars>
          <dgm:bulletEnabled val="1"/>
        </dgm:presLayoutVars>
      </dgm:prSet>
      <dgm:spPr/>
    </dgm:pt>
    <dgm:pt modelId="{A8BECBFA-9469-44C1-80D1-3C8F61F32BF2}" type="pres">
      <dgm:prSet presAssocID="{BEB7C0B9-38A8-4992-BD34-C69742DC5626}" presName="parTrans" presStyleLbl="sibTrans2D1" presStyleIdx="4" presStyleCnt="5"/>
      <dgm:spPr/>
    </dgm:pt>
    <dgm:pt modelId="{25931946-0AFA-4C3D-85AC-FD6949199124}" type="pres">
      <dgm:prSet presAssocID="{BEB7C0B9-38A8-4992-BD34-C69742DC5626}" presName="connectorText" presStyleLbl="sibTrans2D1" presStyleIdx="4" presStyleCnt="5"/>
      <dgm:spPr/>
    </dgm:pt>
    <dgm:pt modelId="{98711644-EFC9-4ABC-B187-C56023DB2BDE}" type="pres">
      <dgm:prSet presAssocID="{FBF05163-2A4A-4508-93AD-EE94B42A6517}" presName="node" presStyleLbl="node1" presStyleIdx="4" presStyleCnt="5">
        <dgm:presLayoutVars>
          <dgm:bulletEnabled val="1"/>
        </dgm:presLayoutVars>
      </dgm:prSet>
      <dgm:spPr/>
    </dgm:pt>
  </dgm:ptLst>
  <dgm:cxnLst>
    <dgm:cxn modelId="{AAB3D3F2-1141-4598-B7C7-A9619EC9CC50}" type="presOf" srcId="{3B068EC7-6FEC-47C5-AD00-20294C20D25B}" destId="{BFC9121E-A54A-4C53-82D8-61989799CFEA}" srcOrd="1" destOrd="0" presId="urn:microsoft.com/office/officeart/2005/8/layout/radial5"/>
    <dgm:cxn modelId="{95353B4E-3A87-41A7-98DF-277355971115}" type="presOf" srcId="{07C38C4C-D48C-4653-B126-C5D4BD42939B}" destId="{09A3F7CE-4CD7-41C0-BF22-2360AC63B124}" srcOrd="0" destOrd="0" presId="urn:microsoft.com/office/officeart/2005/8/layout/radial5"/>
    <dgm:cxn modelId="{D0DFD302-4B85-4C25-8392-51CFAB25A6ED}" type="presOf" srcId="{C9B2E5DA-A8AE-4E96-837C-450B5A953D3F}" destId="{50DDF56C-2039-4956-9D25-3910668E67A2}" srcOrd="0" destOrd="0" presId="urn:microsoft.com/office/officeart/2005/8/layout/radial5"/>
    <dgm:cxn modelId="{61BBC66E-687B-4E91-9886-C52121DC7AB3}" srcId="{D87F3301-606A-4B87-8D86-25A9B6DDFC66}" destId="{FBF05163-2A4A-4508-93AD-EE94B42A6517}" srcOrd="4" destOrd="0" parTransId="{BEB7C0B9-38A8-4992-BD34-C69742DC5626}" sibTransId="{FED61588-49A0-46C7-A407-D029113BF7F6}"/>
    <dgm:cxn modelId="{22D2762A-E738-45EC-B76C-240B31E1A257}" srcId="{D87F3301-606A-4B87-8D86-25A9B6DDFC66}" destId="{C9B2E5DA-A8AE-4E96-837C-450B5A953D3F}" srcOrd="1" destOrd="0" parTransId="{2256426D-4E7F-43C0-92FE-C4519F726FAB}" sibTransId="{531ED073-611B-4B30-AB35-2B89281413A4}"/>
    <dgm:cxn modelId="{52F39CA4-60FB-4F53-9043-02F4A4674302}" type="presOf" srcId="{1B84AF36-0FE7-4363-A819-3E8BF476319E}" destId="{BAEE5DAD-FBEF-483F-97CD-5E0AF276E4FB}" srcOrd="0" destOrd="0" presId="urn:microsoft.com/office/officeart/2005/8/layout/radial5"/>
    <dgm:cxn modelId="{90F9827C-D3B8-481B-9330-0D7F2D9CECD4}" type="presOf" srcId="{1B84AF36-0FE7-4363-A819-3E8BF476319E}" destId="{9A77A22A-9F33-4A65-9E3B-218199AA8549}" srcOrd="1" destOrd="0" presId="urn:microsoft.com/office/officeart/2005/8/layout/radial5"/>
    <dgm:cxn modelId="{420FBC6B-E2D8-4543-A017-889D064814A7}" type="presOf" srcId="{BEB7C0B9-38A8-4992-BD34-C69742DC5626}" destId="{25931946-0AFA-4C3D-85AC-FD6949199124}" srcOrd="1" destOrd="0" presId="urn:microsoft.com/office/officeart/2005/8/layout/radial5"/>
    <dgm:cxn modelId="{8FDFA6BF-3613-4487-944B-DEA9F72AE682}" type="presOf" srcId="{2256426D-4E7F-43C0-92FE-C4519F726FAB}" destId="{A384F044-1742-452C-8685-BC6A8B1991D5}" srcOrd="0" destOrd="0" presId="urn:microsoft.com/office/officeart/2005/8/layout/radial5"/>
    <dgm:cxn modelId="{47FFB1E3-BEBA-4D47-9015-985F56465FE9}" type="presOf" srcId="{3B068EC7-6FEC-47C5-AD00-20294C20D25B}" destId="{771EB142-A9DC-404A-A69D-DD7E691A906D}" srcOrd="0" destOrd="0" presId="urn:microsoft.com/office/officeart/2005/8/layout/radial5"/>
    <dgm:cxn modelId="{8C8B457C-46F5-4053-B822-A0EE60947172}" srcId="{D87F3301-606A-4B87-8D86-25A9B6DDFC66}" destId="{A8D3C8F6-69B5-4EB2-9079-D8FA354A3299}" srcOrd="0" destOrd="0" parTransId="{8B3FB118-1509-46B3-90C5-3E8171DCF8B9}" sibTransId="{7D5C2E0C-B11A-4D38-AD15-F0C2E27EC6A5}"/>
    <dgm:cxn modelId="{40CFEE95-F6C3-42AF-9492-1A15706DE788}" type="presOf" srcId="{8B3FB118-1509-46B3-90C5-3E8171DCF8B9}" destId="{FB33DD65-2AA4-4B51-BB2E-BA985C9E8972}" srcOrd="0" destOrd="0" presId="urn:microsoft.com/office/officeart/2005/8/layout/radial5"/>
    <dgm:cxn modelId="{E263118B-73DE-4E91-835B-6228F228021E}" type="presOf" srcId="{FBF05163-2A4A-4508-93AD-EE94B42A6517}" destId="{98711644-EFC9-4ABC-B187-C56023DB2BDE}" srcOrd="0" destOrd="0" presId="urn:microsoft.com/office/officeart/2005/8/layout/radial5"/>
    <dgm:cxn modelId="{ABC28347-D0E2-40D6-8DCE-AAA69EB02899}" type="presOf" srcId="{BEB7C0B9-38A8-4992-BD34-C69742DC5626}" destId="{A8BECBFA-9469-44C1-80D1-3C8F61F32BF2}" srcOrd="0" destOrd="0" presId="urn:microsoft.com/office/officeart/2005/8/layout/radial5"/>
    <dgm:cxn modelId="{B0AA931D-FC45-4850-80D0-AF4E12F429E4}" srcId="{3A0F16B1-4F91-45F5-AADD-000A82C32809}" destId="{D87F3301-606A-4B87-8D86-25A9B6DDFC66}" srcOrd="0" destOrd="0" parTransId="{182BB083-D1F0-4D81-8E15-800312A880CA}" sibTransId="{0B5D36FB-F354-4BFC-96AB-C6116CF89F80}"/>
    <dgm:cxn modelId="{8C72D756-1DB4-4DB2-A256-A7E52B65042B}" type="presOf" srcId="{2256426D-4E7F-43C0-92FE-C4519F726FAB}" destId="{F8199F31-D5D5-423C-8FFB-733A7B62AA1C}" srcOrd="1" destOrd="0" presId="urn:microsoft.com/office/officeart/2005/8/layout/radial5"/>
    <dgm:cxn modelId="{2BE1D2D1-CCD3-431B-AC03-485D8A1EDF81}" type="presOf" srcId="{3A0F16B1-4F91-45F5-AADD-000A82C32809}" destId="{2A7CBAEF-F6D9-4E26-9E83-CF96B6309BCA}" srcOrd="0" destOrd="0" presId="urn:microsoft.com/office/officeart/2005/8/layout/radial5"/>
    <dgm:cxn modelId="{0AEE28B3-B9B1-431E-8CB1-91F94A27E8FD}" type="presOf" srcId="{A8D3C8F6-69B5-4EB2-9079-D8FA354A3299}" destId="{AA990A0E-029D-404B-B296-21C8A18032D2}" srcOrd="0" destOrd="0" presId="urn:microsoft.com/office/officeart/2005/8/layout/radial5"/>
    <dgm:cxn modelId="{7572FD31-4460-4268-920E-F292DEDD869B}" type="presOf" srcId="{567DC44A-0A9C-48C0-8FD5-E39CB44524E5}" destId="{D3567F87-0953-456A-96B2-F80BC3AC9D7C}" srcOrd="0" destOrd="0" presId="urn:microsoft.com/office/officeart/2005/8/layout/radial5"/>
    <dgm:cxn modelId="{F152969C-189F-44D1-98C5-1227F895D6B6}" type="presOf" srcId="{D87F3301-606A-4B87-8D86-25A9B6DDFC66}" destId="{F7BE6B08-31C7-4F04-850C-BCAC5DBE071F}" srcOrd="0" destOrd="0" presId="urn:microsoft.com/office/officeart/2005/8/layout/radial5"/>
    <dgm:cxn modelId="{F5019A1A-71F2-4CBD-AF0C-8DA7B21BE939}" type="presOf" srcId="{8B3FB118-1509-46B3-90C5-3E8171DCF8B9}" destId="{AB0567E2-4EF5-49C0-B54E-A291B7C1A3AE}" srcOrd="1" destOrd="0" presId="urn:microsoft.com/office/officeart/2005/8/layout/radial5"/>
    <dgm:cxn modelId="{82C876EC-B0E9-4904-A3C0-72FFC713990F}" srcId="{D87F3301-606A-4B87-8D86-25A9B6DDFC66}" destId="{07C38C4C-D48C-4653-B126-C5D4BD42939B}" srcOrd="3" destOrd="0" parTransId="{3B068EC7-6FEC-47C5-AD00-20294C20D25B}" sibTransId="{FBC640FD-1580-426C-8E44-043F43928952}"/>
    <dgm:cxn modelId="{39BF590B-75E1-4765-A18A-9C5C88D859F2}" srcId="{D87F3301-606A-4B87-8D86-25A9B6DDFC66}" destId="{567DC44A-0A9C-48C0-8FD5-E39CB44524E5}" srcOrd="2" destOrd="0" parTransId="{1B84AF36-0FE7-4363-A819-3E8BF476319E}" sibTransId="{FB64DD7E-0126-4366-AB8C-E6645F2AB773}"/>
    <dgm:cxn modelId="{112BACF0-5ACE-47AF-9C2F-DE257B317F1C}" type="presParOf" srcId="{2A7CBAEF-F6D9-4E26-9E83-CF96B6309BCA}" destId="{F7BE6B08-31C7-4F04-850C-BCAC5DBE071F}" srcOrd="0" destOrd="0" presId="urn:microsoft.com/office/officeart/2005/8/layout/radial5"/>
    <dgm:cxn modelId="{3C11377A-C53E-48A8-BB98-1B9169519962}" type="presParOf" srcId="{2A7CBAEF-F6D9-4E26-9E83-CF96B6309BCA}" destId="{FB33DD65-2AA4-4B51-BB2E-BA985C9E8972}" srcOrd="1" destOrd="0" presId="urn:microsoft.com/office/officeart/2005/8/layout/radial5"/>
    <dgm:cxn modelId="{A3400368-DA44-46DC-9477-FD67A9F7338E}" type="presParOf" srcId="{FB33DD65-2AA4-4B51-BB2E-BA985C9E8972}" destId="{AB0567E2-4EF5-49C0-B54E-A291B7C1A3AE}" srcOrd="0" destOrd="0" presId="urn:microsoft.com/office/officeart/2005/8/layout/radial5"/>
    <dgm:cxn modelId="{8E2D9184-8520-4674-A6A3-3929CDB9860E}" type="presParOf" srcId="{2A7CBAEF-F6D9-4E26-9E83-CF96B6309BCA}" destId="{AA990A0E-029D-404B-B296-21C8A18032D2}" srcOrd="2" destOrd="0" presId="urn:microsoft.com/office/officeart/2005/8/layout/radial5"/>
    <dgm:cxn modelId="{784C0DB8-B06A-4E74-822A-7DB989F93F45}" type="presParOf" srcId="{2A7CBAEF-F6D9-4E26-9E83-CF96B6309BCA}" destId="{A384F044-1742-452C-8685-BC6A8B1991D5}" srcOrd="3" destOrd="0" presId="urn:microsoft.com/office/officeart/2005/8/layout/radial5"/>
    <dgm:cxn modelId="{85487E02-2033-4876-8D69-F7DA7A5642D1}" type="presParOf" srcId="{A384F044-1742-452C-8685-BC6A8B1991D5}" destId="{F8199F31-D5D5-423C-8FFB-733A7B62AA1C}" srcOrd="0" destOrd="0" presId="urn:microsoft.com/office/officeart/2005/8/layout/radial5"/>
    <dgm:cxn modelId="{A1ECEA6A-1DAE-4FD1-8380-884478A734F6}" type="presParOf" srcId="{2A7CBAEF-F6D9-4E26-9E83-CF96B6309BCA}" destId="{50DDF56C-2039-4956-9D25-3910668E67A2}" srcOrd="4" destOrd="0" presId="urn:microsoft.com/office/officeart/2005/8/layout/radial5"/>
    <dgm:cxn modelId="{0FD2891E-6534-48B9-B978-4721EE5B1E0B}" type="presParOf" srcId="{2A7CBAEF-F6D9-4E26-9E83-CF96B6309BCA}" destId="{BAEE5DAD-FBEF-483F-97CD-5E0AF276E4FB}" srcOrd="5" destOrd="0" presId="urn:microsoft.com/office/officeart/2005/8/layout/radial5"/>
    <dgm:cxn modelId="{220CEB82-5354-4A88-BBC5-C256BA43253B}" type="presParOf" srcId="{BAEE5DAD-FBEF-483F-97CD-5E0AF276E4FB}" destId="{9A77A22A-9F33-4A65-9E3B-218199AA8549}" srcOrd="0" destOrd="0" presId="urn:microsoft.com/office/officeart/2005/8/layout/radial5"/>
    <dgm:cxn modelId="{FF5A29AE-17E2-40A5-BBB6-AED1FD5042C9}" type="presParOf" srcId="{2A7CBAEF-F6D9-4E26-9E83-CF96B6309BCA}" destId="{D3567F87-0953-456A-96B2-F80BC3AC9D7C}" srcOrd="6" destOrd="0" presId="urn:microsoft.com/office/officeart/2005/8/layout/radial5"/>
    <dgm:cxn modelId="{B16A82C8-934C-4514-B746-F5F3BDBACF93}" type="presParOf" srcId="{2A7CBAEF-F6D9-4E26-9E83-CF96B6309BCA}" destId="{771EB142-A9DC-404A-A69D-DD7E691A906D}" srcOrd="7" destOrd="0" presId="urn:microsoft.com/office/officeart/2005/8/layout/radial5"/>
    <dgm:cxn modelId="{76D1087C-C75F-4EE4-B5CE-49F81C36860C}" type="presParOf" srcId="{771EB142-A9DC-404A-A69D-DD7E691A906D}" destId="{BFC9121E-A54A-4C53-82D8-61989799CFEA}" srcOrd="0" destOrd="0" presId="urn:microsoft.com/office/officeart/2005/8/layout/radial5"/>
    <dgm:cxn modelId="{5D1C459A-C776-43E2-B369-85C432A17721}" type="presParOf" srcId="{2A7CBAEF-F6D9-4E26-9E83-CF96B6309BCA}" destId="{09A3F7CE-4CD7-41C0-BF22-2360AC63B124}" srcOrd="8" destOrd="0" presId="urn:microsoft.com/office/officeart/2005/8/layout/radial5"/>
    <dgm:cxn modelId="{A8094136-4A48-4BCD-B829-F0634A6F94E7}" type="presParOf" srcId="{2A7CBAEF-F6D9-4E26-9E83-CF96B6309BCA}" destId="{A8BECBFA-9469-44C1-80D1-3C8F61F32BF2}" srcOrd="9" destOrd="0" presId="urn:microsoft.com/office/officeart/2005/8/layout/radial5"/>
    <dgm:cxn modelId="{D1AC65C4-525A-4CE0-B6DF-41B054B0B9D6}" type="presParOf" srcId="{A8BECBFA-9469-44C1-80D1-3C8F61F32BF2}" destId="{25931946-0AFA-4C3D-85AC-FD6949199124}" srcOrd="0" destOrd="0" presId="urn:microsoft.com/office/officeart/2005/8/layout/radial5"/>
    <dgm:cxn modelId="{9F363538-AEDD-44B2-B516-EA3CA5D2F4BD}" type="presParOf" srcId="{2A7CBAEF-F6D9-4E26-9E83-CF96B6309BCA}" destId="{98711644-EFC9-4ABC-B187-C56023DB2BDE}"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E6B08-31C7-4F04-850C-BCAC5DBE071F}">
      <dsp:nvSpPr>
        <dsp:cNvPr id="0" name=""/>
        <dsp:cNvSpPr/>
      </dsp:nvSpPr>
      <dsp:spPr>
        <a:xfrm>
          <a:off x="3717263" y="1794908"/>
          <a:ext cx="1278440" cy="1278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توجهات قيمية </a:t>
          </a:r>
          <a:endParaRPr lang="ar-SA" sz="2400" kern="1200" dirty="0"/>
        </a:p>
      </dsp:txBody>
      <dsp:txXfrm>
        <a:off x="3904486" y="1982131"/>
        <a:ext cx="903994" cy="903994"/>
      </dsp:txXfrm>
    </dsp:sp>
    <dsp:sp modelId="{FB33DD65-2AA4-4B51-BB2E-BA985C9E8972}">
      <dsp:nvSpPr>
        <dsp:cNvPr id="0" name=""/>
        <dsp:cNvSpPr/>
      </dsp:nvSpPr>
      <dsp:spPr>
        <a:xfrm rot="16200000">
          <a:off x="4220318" y="1328363"/>
          <a:ext cx="272331" cy="43466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a:p>
      </dsp:txBody>
      <dsp:txXfrm>
        <a:off x="4261168" y="1456147"/>
        <a:ext cx="190632" cy="260801"/>
      </dsp:txXfrm>
    </dsp:sp>
    <dsp:sp modelId="{AA990A0E-029D-404B-B296-21C8A18032D2}">
      <dsp:nvSpPr>
        <dsp:cNvPr id="0" name=""/>
        <dsp:cNvSpPr/>
      </dsp:nvSpPr>
      <dsp:spPr>
        <a:xfrm>
          <a:off x="3717263" y="2633"/>
          <a:ext cx="1278440" cy="127844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إجادة المادة الدراسية </a:t>
          </a:r>
          <a:endParaRPr lang="ar-SA" sz="2400" kern="1200" dirty="0"/>
        </a:p>
      </dsp:txBody>
      <dsp:txXfrm>
        <a:off x="3904486" y="189856"/>
        <a:ext cx="903994" cy="903994"/>
      </dsp:txXfrm>
    </dsp:sp>
    <dsp:sp modelId="{A384F044-1742-452C-8685-BC6A8B1991D5}">
      <dsp:nvSpPr>
        <dsp:cNvPr id="0" name=""/>
        <dsp:cNvSpPr/>
      </dsp:nvSpPr>
      <dsp:spPr>
        <a:xfrm rot="20520000">
          <a:off x="5065264" y="1942253"/>
          <a:ext cx="272331" cy="43466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a:p>
      </dsp:txBody>
      <dsp:txXfrm>
        <a:off x="5067263" y="2041810"/>
        <a:ext cx="190632" cy="260801"/>
      </dsp:txXfrm>
    </dsp:sp>
    <dsp:sp modelId="{50DDF56C-2039-4956-9D25-3910668E67A2}">
      <dsp:nvSpPr>
        <dsp:cNvPr id="0" name=""/>
        <dsp:cNvSpPr/>
      </dsp:nvSpPr>
      <dsp:spPr>
        <a:xfrm>
          <a:off x="5421817" y="1241064"/>
          <a:ext cx="1278440" cy="127844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عمليات التعلم</a:t>
          </a:r>
          <a:endParaRPr lang="ar-SA" sz="2400" kern="1200" dirty="0"/>
        </a:p>
      </dsp:txBody>
      <dsp:txXfrm>
        <a:off x="5609040" y="1428287"/>
        <a:ext cx="903994" cy="903994"/>
      </dsp:txXfrm>
    </dsp:sp>
    <dsp:sp modelId="{BAEE5DAD-FBEF-483F-97CD-5E0AF276E4FB}">
      <dsp:nvSpPr>
        <dsp:cNvPr id="0" name=""/>
        <dsp:cNvSpPr/>
      </dsp:nvSpPr>
      <dsp:spPr>
        <a:xfrm rot="3240000">
          <a:off x="4742523" y="2935548"/>
          <a:ext cx="272331" cy="434669"/>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a:p>
      </dsp:txBody>
      <dsp:txXfrm>
        <a:off x="4759362" y="2989434"/>
        <a:ext cx="190632" cy="260801"/>
      </dsp:txXfrm>
    </dsp:sp>
    <dsp:sp modelId="{D3567F87-0953-456A-96B2-F80BC3AC9D7C}">
      <dsp:nvSpPr>
        <dsp:cNvPr id="0" name=""/>
        <dsp:cNvSpPr/>
      </dsp:nvSpPr>
      <dsp:spPr>
        <a:xfrm>
          <a:off x="4770735" y="3244888"/>
          <a:ext cx="1278440" cy="127844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تحقيق الذات</a:t>
          </a:r>
          <a:endParaRPr lang="ar-SA" sz="2400" kern="1200" dirty="0"/>
        </a:p>
      </dsp:txBody>
      <dsp:txXfrm>
        <a:off x="4957958" y="3432111"/>
        <a:ext cx="903994" cy="903994"/>
      </dsp:txXfrm>
    </dsp:sp>
    <dsp:sp modelId="{771EB142-A9DC-404A-A69D-DD7E691A906D}">
      <dsp:nvSpPr>
        <dsp:cNvPr id="0" name=""/>
        <dsp:cNvSpPr/>
      </dsp:nvSpPr>
      <dsp:spPr>
        <a:xfrm rot="7560000">
          <a:off x="3698112" y="2935548"/>
          <a:ext cx="272331" cy="43466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a:p>
      </dsp:txBody>
      <dsp:txXfrm rot="10800000">
        <a:off x="3762972" y="2989434"/>
        <a:ext cx="190632" cy="260801"/>
      </dsp:txXfrm>
    </dsp:sp>
    <dsp:sp modelId="{09A3F7CE-4CD7-41C0-BF22-2360AC63B124}">
      <dsp:nvSpPr>
        <dsp:cNvPr id="0" name=""/>
        <dsp:cNvSpPr/>
      </dsp:nvSpPr>
      <dsp:spPr>
        <a:xfrm>
          <a:off x="2663791" y="3244888"/>
          <a:ext cx="1278440" cy="127844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اعادة بناء المجتمع </a:t>
          </a:r>
          <a:endParaRPr lang="ar-SA" sz="2400" kern="1200" dirty="0"/>
        </a:p>
      </dsp:txBody>
      <dsp:txXfrm>
        <a:off x="2851014" y="3432111"/>
        <a:ext cx="903994" cy="903994"/>
      </dsp:txXfrm>
    </dsp:sp>
    <dsp:sp modelId="{A8BECBFA-9469-44C1-80D1-3C8F61F32BF2}">
      <dsp:nvSpPr>
        <dsp:cNvPr id="0" name=""/>
        <dsp:cNvSpPr/>
      </dsp:nvSpPr>
      <dsp:spPr>
        <a:xfrm rot="11880000">
          <a:off x="3375371" y="1942253"/>
          <a:ext cx="272331" cy="434669"/>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endParaRPr lang="ar-SA" sz="2400" kern="1200"/>
        </a:p>
      </dsp:txBody>
      <dsp:txXfrm rot="10800000">
        <a:off x="3455071" y="2041810"/>
        <a:ext cx="190632" cy="260801"/>
      </dsp:txXfrm>
    </dsp:sp>
    <dsp:sp modelId="{98711644-EFC9-4ABC-B187-C56023DB2BDE}">
      <dsp:nvSpPr>
        <dsp:cNvPr id="0" name=""/>
        <dsp:cNvSpPr/>
      </dsp:nvSpPr>
      <dsp:spPr>
        <a:xfrm>
          <a:off x="2012709" y="1241064"/>
          <a:ext cx="1278440" cy="1278440"/>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التكامل البيئي </a:t>
          </a:r>
          <a:endParaRPr lang="ar-SA" sz="2400" kern="1200" dirty="0"/>
        </a:p>
      </dsp:txBody>
      <dsp:txXfrm>
        <a:off x="2199932" y="1428287"/>
        <a:ext cx="903994" cy="903994"/>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04/03/45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04/03/45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04/03/45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04/03/45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التوجهات القيمية لدى معلمي التربية البدنية</a:t>
            </a:r>
            <a:endParaRPr lang="ar-SA" dirty="0"/>
          </a:p>
        </p:txBody>
      </p:sp>
      <p:sp>
        <p:nvSpPr>
          <p:cNvPr id="3" name="عنوان فرعي 2"/>
          <p:cNvSpPr>
            <a:spLocks noGrp="1"/>
          </p:cNvSpPr>
          <p:nvPr>
            <p:ph type="subTitle" idx="1"/>
          </p:nvPr>
        </p:nvSpPr>
        <p:spPr/>
        <p:txBody>
          <a:bodyPr/>
          <a:lstStyle/>
          <a:p>
            <a:r>
              <a:rPr lang="ar-SA" dirty="0" smtClean="0"/>
              <a:t>المحاضرة الثانية </a:t>
            </a:r>
          </a:p>
          <a:p>
            <a:r>
              <a:rPr lang="ar-SA" dirty="0" smtClean="0"/>
              <a:t>4-03-1445</a:t>
            </a:r>
            <a:endParaRPr lang="ar-SA" dirty="0"/>
          </a:p>
        </p:txBody>
      </p:sp>
    </p:spTree>
    <p:extLst>
      <p:ext uri="{BB962C8B-B14F-4D97-AF65-F5344CB8AC3E}">
        <p14:creationId xmlns:p14="http://schemas.microsoft.com/office/powerpoint/2010/main" val="879603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رسم توضيحي لأبرز التوجهات القيمية في التربية البدنية </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092466324"/>
              </p:ext>
            </p:extLst>
          </p:nvPr>
        </p:nvGraphicFramePr>
        <p:xfrm>
          <a:off x="251520" y="1600200"/>
          <a:ext cx="871296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088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أولاً: إجادة المادة الدراسية </a:t>
            </a:r>
            <a:r>
              <a:rPr lang="en-US" dirty="0" smtClean="0"/>
              <a:t>Disciplinary Mastery</a:t>
            </a:r>
            <a:endParaRPr lang="ar-SA" dirty="0"/>
          </a:p>
        </p:txBody>
      </p:sp>
      <p:sp>
        <p:nvSpPr>
          <p:cNvPr id="3" name="عنصر نائب للمحتوى 2"/>
          <p:cNvSpPr>
            <a:spLocks noGrp="1"/>
          </p:cNvSpPr>
          <p:nvPr>
            <p:ph idx="1"/>
          </p:nvPr>
        </p:nvSpPr>
        <p:spPr/>
        <p:txBody>
          <a:bodyPr/>
          <a:lstStyle/>
          <a:p>
            <a:r>
              <a:rPr lang="ar-SA" dirty="0" smtClean="0"/>
              <a:t>يعتبر أكثر التوجهات استخداما في عمليات اتخاذ قرارات المنهج ويعطي هذا التوجه أولوية عظمى إلى التمكن من المادة كهدف رئيس. </a:t>
            </a:r>
          </a:p>
          <a:p>
            <a:r>
              <a:rPr lang="ar-SA" dirty="0" smtClean="0"/>
              <a:t>ينظر إلى المعلم في ظل هذا التوجه كأداة لنقل الموروث الثقافي من جيل إلى آخر.</a:t>
            </a:r>
          </a:p>
          <a:p>
            <a:r>
              <a:rPr lang="ar-SA" dirty="0" smtClean="0"/>
              <a:t>يعكس فرضية أساسية تتعلق بالمعارف الأجدر أن تضمن في المنهج. </a:t>
            </a:r>
            <a:endParaRPr lang="ar-SA" dirty="0"/>
          </a:p>
        </p:txBody>
      </p:sp>
    </p:spTree>
    <p:extLst>
      <p:ext uri="{BB962C8B-B14F-4D97-AF65-F5344CB8AC3E}">
        <p14:creationId xmlns:p14="http://schemas.microsoft.com/office/powerpoint/2010/main" val="3307266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أولاً: إجادة المادة الدراسية </a:t>
            </a:r>
            <a:r>
              <a:rPr lang="en-US" dirty="0"/>
              <a:t>Disciplinary Mastery</a:t>
            </a:r>
            <a:endParaRPr lang="ar-SA" dirty="0"/>
          </a:p>
        </p:txBody>
      </p:sp>
      <p:sp>
        <p:nvSpPr>
          <p:cNvPr id="3" name="عنصر نائب للمحتوى 2"/>
          <p:cNvSpPr>
            <a:spLocks noGrp="1"/>
          </p:cNvSpPr>
          <p:nvPr>
            <p:ph idx="1"/>
          </p:nvPr>
        </p:nvSpPr>
        <p:spPr/>
        <p:txBody>
          <a:bodyPr/>
          <a:lstStyle/>
          <a:p>
            <a:r>
              <a:rPr lang="ar-SA" dirty="0" smtClean="0"/>
              <a:t>ظهر الاهتمام بهذا التوجه منذ منتصف الخمسينات وحتى منتصف السبعينات فيما يعرف بالبناء المعرفي (</a:t>
            </a:r>
            <a:r>
              <a:rPr lang="en-US" dirty="0" smtClean="0"/>
              <a:t>Structure Knowledge</a:t>
            </a:r>
            <a:r>
              <a:rPr lang="ar-SA" dirty="0" smtClean="0"/>
              <a:t>) ، إذ عمد التربويون إلى تحليل المفاهيم الرئيسة في مجال موادهم المعنية واقتراح أنماط منهجية منظمة تشكل البنية المعرفية للمادة ، وكانت الصورة أكثر وضوحا في مناهج الرياضيات والعلوم. </a:t>
            </a:r>
            <a:endParaRPr lang="ar-SA" dirty="0"/>
          </a:p>
        </p:txBody>
      </p:sp>
    </p:spTree>
    <p:extLst>
      <p:ext uri="{BB962C8B-B14F-4D97-AF65-F5344CB8AC3E}">
        <p14:creationId xmlns:p14="http://schemas.microsoft.com/office/powerpoint/2010/main" val="4220106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أولاً: إجادة المادة الدراسية </a:t>
            </a:r>
            <a:r>
              <a:rPr lang="en-US" dirty="0"/>
              <a:t>Disciplinary Mastery</a:t>
            </a:r>
            <a:endParaRPr lang="ar-SA" dirty="0"/>
          </a:p>
        </p:txBody>
      </p:sp>
      <p:sp>
        <p:nvSpPr>
          <p:cNvPr id="3" name="عنصر نائب للمحتوى 2"/>
          <p:cNvSpPr>
            <a:spLocks noGrp="1"/>
          </p:cNvSpPr>
          <p:nvPr>
            <p:ph idx="1"/>
          </p:nvPr>
        </p:nvSpPr>
        <p:spPr/>
        <p:txBody>
          <a:bodyPr/>
          <a:lstStyle/>
          <a:p>
            <a:r>
              <a:rPr lang="ar-SA" dirty="0" smtClean="0"/>
              <a:t>يعتبر توجه إجادة المادة الدراسية في مجال التربية البدنية من أكثر التوجهات شيوعاً في تصميم المنهج ، ويعكس هذا التوجه ثلاثة نماذج رئيسة: </a:t>
            </a:r>
          </a:p>
          <a:p>
            <a:pPr marL="514350" indent="-514350">
              <a:buFont typeface="+mj-lt"/>
              <a:buAutoNum type="arabicPeriod"/>
            </a:pPr>
            <a:r>
              <a:rPr lang="ar-SA" dirty="0" smtClean="0"/>
              <a:t>التربية الرياضية </a:t>
            </a:r>
          </a:p>
          <a:p>
            <a:pPr marL="514350" indent="-514350">
              <a:buFont typeface="+mj-lt"/>
              <a:buAutoNum type="arabicPeriod"/>
            </a:pPr>
            <a:r>
              <a:rPr lang="ar-SA" dirty="0" smtClean="0"/>
              <a:t>التربية الحركية </a:t>
            </a:r>
          </a:p>
          <a:p>
            <a:pPr marL="514350" indent="-514350">
              <a:buFont typeface="+mj-lt"/>
              <a:buAutoNum type="arabicPeriod"/>
            </a:pPr>
            <a:r>
              <a:rPr lang="ar-SA" dirty="0" smtClean="0"/>
              <a:t>التحليل الحركي</a:t>
            </a:r>
          </a:p>
          <a:p>
            <a:pPr marL="514350" indent="-514350">
              <a:buFont typeface="+mj-lt"/>
              <a:buAutoNum type="arabicPeriod"/>
            </a:pPr>
            <a:r>
              <a:rPr lang="ar-SA" dirty="0" smtClean="0"/>
              <a:t>التربية في اللياقة البدنية. </a:t>
            </a:r>
            <a:endParaRPr lang="ar-SA" dirty="0"/>
          </a:p>
        </p:txBody>
      </p:sp>
    </p:spTree>
    <p:extLst>
      <p:ext uri="{BB962C8B-B14F-4D97-AF65-F5344CB8AC3E}">
        <p14:creationId xmlns:p14="http://schemas.microsoft.com/office/powerpoint/2010/main" val="2629528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ثانياً: توجه تحقيق الذات </a:t>
            </a:r>
            <a:r>
              <a:rPr lang="en-US" dirty="0" smtClean="0"/>
              <a:t>Self-actualization</a:t>
            </a:r>
            <a:endParaRPr lang="ar-SA" dirty="0"/>
          </a:p>
        </p:txBody>
      </p:sp>
      <p:sp>
        <p:nvSpPr>
          <p:cNvPr id="3" name="عنصر نائب للمحتوى 2"/>
          <p:cNvSpPr>
            <a:spLocks noGrp="1"/>
          </p:cNvSpPr>
          <p:nvPr>
            <p:ph idx="1"/>
          </p:nvPr>
        </p:nvSpPr>
        <p:spPr/>
        <p:txBody>
          <a:bodyPr>
            <a:normAutofit/>
          </a:bodyPr>
          <a:lstStyle/>
          <a:p>
            <a:r>
              <a:rPr lang="ar-SA" dirty="0" smtClean="0"/>
              <a:t>يصمم المنهج في ضوء توجه تحقيق الذات على أساس النمو الكامل للفرد ، وقيادة الذات وتنمية قدرات الإدارة الذاتية. </a:t>
            </a:r>
          </a:p>
          <a:p>
            <a:r>
              <a:rPr lang="ar-SA" dirty="0" smtClean="0"/>
              <a:t>منذ أوائل الستينات ركزت برامج الإعداد المهني للمدرسين على مفهوم تحقيق الذات كقيمة أساسية في بناء المناهج إذا تنظر إلى وظيفة المنهج كعملية اكتشافيه للذات وتكامل في الشخصية. </a:t>
            </a:r>
          </a:p>
        </p:txBody>
      </p:sp>
    </p:spTree>
    <p:extLst>
      <p:ext uri="{BB962C8B-B14F-4D97-AF65-F5344CB8AC3E}">
        <p14:creationId xmlns:p14="http://schemas.microsoft.com/office/powerpoint/2010/main" val="55328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ثانياً: توجه تحقيق الذات </a:t>
            </a:r>
            <a:r>
              <a:rPr lang="en-US" dirty="0"/>
              <a:t>Self-actualization</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a:t>يعطي المنهج الموجه نحو الذات أولية عظمى لتحقيق الاستقلالية الفردية من جهة والعمل على تحقيقها من جهة أخرى ، بما يتناسب مع إمكانات الفرد وقدراته ، وعليه فإن كل فرد مسؤول عن تحديد الأهداف الخاصة بع والعمل على تحقيقها. </a:t>
            </a:r>
            <a:endParaRPr lang="ar-SA" dirty="0" smtClean="0"/>
          </a:p>
          <a:p>
            <a:r>
              <a:rPr lang="ar-SA" dirty="0" smtClean="0"/>
              <a:t>ايضاً، القيمة الكبرى تتجه نحو المتعلم ذاته مراعية احتياجاته وميولة واهتماماته عوضا عن الاهتمام بالمادة أو التركية على حاجات المجتمع. </a:t>
            </a:r>
          </a:p>
          <a:p>
            <a:r>
              <a:rPr lang="ar-SA" dirty="0" smtClean="0"/>
              <a:t>احد عناصر القوة في هذا التوجه هي محاولة تأسيس المنهج في سياقات ذات معنى شخصي بالنسبة للطالب وعليه فإن هذا التوجه يعمل على إيجاد درجة عالية من الدافعية لدى المتعلم الدافعية الذاتية وليست الخارجية . </a:t>
            </a:r>
            <a:endParaRPr lang="ar-SA" dirty="0"/>
          </a:p>
          <a:p>
            <a:endParaRPr lang="ar-SA" dirty="0"/>
          </a:p>
        </p:txBody>
      </p:sp>
    </p:spTree>
    <p:extLst>
      <p:ext uri="{BB962C8B-B14F-4D97-AF65-F5344CB8AC3E}">
        <p14:creationId xmlns:p14="http://schemas.microsoft.com/office/powerpoint/2010/main" val="3942911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ثانياً: توجه تحقيق الذات </a:t>
            </a:r>
            <a:r>
              <a:rPr lang="en-US" dirty="0"/>
              <a:t>Self-actualization</a:t>
            </a:r>
            <a:endParaRPr lang="ar-SA" dirty="0"/>
          </a:p>
        </p:txBody>
      </p:sp>
      <p:sp>
        <p:nvSpPr>
          <p:cNvPr id="3" name="عنصر نائب للمحتوى 2"/>
          <p:cNvSpPr>
            <a:spLocks noGrp="1"/>
          </p:cNvSpPr>
          <p:nvPr>
            <p:ph idx="1"/>
          </p:nvPr>
        </p:nvSpPr>
        <p:spPr/>
        <p:txBody>
          <a:bodyPr/>
          <a:lstStyle/>
          <a:p>
            <a:r>
              <a:rPr lang="ar-SA" dirty="0" smtClean="0"/>
              <a:t>في مجال التربية البدنية ، يمكن تجسيد هذا التوجه من خلال الأنشطة البدنية التي تؤدي إلى تعزيز القدرات ، ومن خلالها يتم تقدير الفرد لذاته وصولا إلى تحقيق الذات. </a:t>
            </a:r>
          </a:p>
          <a:p>
            <a:r>
              <a:rPr lang="ar-SA" dirty="0" smtClean="0"/>
              <a:t>يتوجه الاهتمام نحو تدريس التلاميذ كيفية تولي مسؤولية أكبر تجاه أبدانهم في موجهة عدد من الموانع والحدود ، وتوعيتهم بأن عليهم مسؤولية اجتماعية تفرض ان يكونوا أكثر حساسية تجاه حقوق ومشاعر الآخرين. </a:t>
            </a:r>
            <a:endParaRPr lang="ar-SA" dirty="0"/>
          </a:p>
        </p:txBody>
      </p:sp>
    </p:spTree>
    <p:extLst>
      <p:ext uri="{BB962C8B-B14F-4D97-AF65-F5344CB8AC3E}">
        <p14:creationId xmlns:p14="http://schemas.microsoft.com/office/powerpoint/2010/main" val="359483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ثانياً: توجه تحقيق الذات </a:t>
            </a:r>
            <a:r>
              <a:rPr lang="en-US" dirty="0"/>
              <a:t>Self-actualization</a:t>
            </a:r>
            <a:endParaRPr lang="ar-SA" dirty="0"/>
          </a:p>
        </p:txBody>
      </p:sp>
      <p:sp>
        <p:nvSpPr>
          <p:cNvPr id="3" name="عنصر نائب للمحتوى 2"/>
          <p:cNvSpPr>
            <a:spLocks noGrp="1"/>
          </p:cNvSpPr>
          <p:nvPr>
            <p:ph idx="1"/>
          </p:nvPr>
        </p:nvSpPr>
        <p:spPr/>
        <p:txBody>
          <a:bodyPr/>
          <a:lstStyle/>
          <a:p>
            <a:r>
              <a:rPr lang="ar-SA" dirty="0" smtClean="0"/>
              <a:t>يرى </a:t>
            </a:r>
            <a:r>
              <a:rPr lang="ar-SA" dirty="0" err="1" smtClean="0"/>
              <a:t>هيلسون</a:t>
            </a:r>
            <a:r>
              <a:rPr lang="ar-SA" dirty="0" smtClean="0"/>
              <a:t> ان حقوق الآخرين خطوة سابقة للمشاركة في النشاط البدني ، وتمر في أربع مراحل متدرجة هي :</a:t>
            </a:r>
          </a:p>
          <a:p>
            <a:pPr marL="514350" indent="-514350">
              <a:buFont typeface="+mj-lt"/>
              <a:buAutoNum type="arabicPeriod"/>
            </a:pPr>
            <a:r>
              <a:rPr lang="ar-SA" dirty="0" smtClean="0"/>
              <a:t>السيطرة على الذات واحترام حقوق الاخرين.</a:t>
            </a:r>
          </a:p>
          <a:p>
            <a:pPr marL="514350" indent="-514350">
              <a:buFont typeface="+mj-lt"/>
              <a:buAutoNum type="arabicPeriod"/>
            </a:pPr>
            <a:r>
              <a:rPr lang="ar-SA" dirty="0" smtClean="0"/>
              <a:t>المشاركة في الأنشطة المختلفة مع بذل الجهد. </a:t>
            </a:r>
          </a:p>
          <a:p>
            <a:pPr marL="514350" indent="-514350">
              <a:buFont typeface="+mj-lt"/>
              <a:buAutoNum type="arabicPeriod"/>
            </a:pPr>
            <a:r>
              <a:rPr lang="ar-SA" dirty="0" smtClean="0"/>
              <a:t>التوجه الذاتي بما في ذلك اكتساب الاستقلالية وقدرة تحيد الأهداف وبناء قاعدة معارف والتخطيط والتقويم. </a:t>
            </a:r>
          </a:p>
          <a:p>
            <a:pPr marL="514350" indent="-514350">
              <a:buFont typeface="+mj-lt"/>
              <a:buAutoNum type="arabicPeriod"/>
            </a:pPr>
            <a:r>
              <a:rPr lang="ar-SA" dirty="0" smtClean="0"/>
              <a:t>الاهتمام بالآخرين ومساعدتهم متضمناً دعم الاخرين ومساعدتهم والاهتمام بمصالح الجماعة. </a:t>
            </a:r>
            <a:endParaRPr lang="ar-SA" dirty="0"/>
          </a:p>
        </p:txBody>
      </p:sp>
    </p:spTree>
    <p:extLst>
      <p:ext uri="{BB962C8B-B14F-4D97-AF65-F5344CB8AC3E}">
        <p14:creationId xmlns:p14="http://schemas.microsoft.com/office/powerpoint/2010/main" val="816176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ثالثاً: عمليات التعلم </a:t>
            </a:r>
            <a:r>
              <a:rPr lang="en-US" dirty="0" smtClean="0"/>
              <a:t>Learning Process</a:t>
            </a:r>
            <a:endParaRPr lang="ar-SA" dirty="0"/>
          </a:p>
        </p:txBody>
      </p:sp>
      <p:sp>
        <p:nvSpPr>
          <p:cNvPr id="3" name="عنصر نائب للمحتوى 2"/>
          <p:cNvSpPr>
            <a:spLocks noGrp="1"/>
          </p:cNvSpPr>
          <p:nvPr>
            <p:ph idx="1"/>
          </p:nvPr>
        </p:nvSpPr>
        <p:spPr/>
        <p:txBody>
          <a:bodyPr/>
          <a:lstStyle/>
          <a:p>
            <a:r>
              <a:rPr lang="ar-SA" dirty="0" smtClean="0"/>
              <a:t>ينظر إلى المنهج في ظل هذا التوجه إلى أن تطوير مستويات الأداء الفني في الأنشطة البدني والإلمام بمعارفها الخاصة ليس كافياً للحكم على فاعلية المنهج ، إذ لابد أن يمتلك الأفراد خاصية القدرة على التعلم الموجه ذاتياً أو «القدرة على حل المشكلات». </a:t>
            </a:r>
          </a:p>
          <a:p>
            <a:r>
              <a:rPr lang="ar-SA" dirty="0" smtClean="0"/>
              <a:t>هذه الخاصية هي التي ستمكن التلاميذ من التخطيط الذكي لسلوكهم فيما يتعلق بصحتهم البدنية وأنشطتهم الترويحية معاً. </a:t>
            </a:r>
            <a:endParaRPr lang="ar-SA" dirty="0"/>
          </a:p>
        </p:txBody>
      </p:sp>
    </p:spTree>
    <p:extLst>
      <p:ext uri="{BB962C8B-B14F-4D97-AF65-F5344CB8AC3E}">
        <p14:creationId xmlns:p14="http://schemas.microsoft.com/office/powerpoint/2010/main" val="2897001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ثالثاً: عمليات التعلم </a:t>
            </a:r>
            <a:r>
              <a:rPr lang="en-US" dirty="0"/>
              <a:t>Learning Process</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يقوم هذا التوجه على أساس منطقي مفاده أن انفجار المعرفة جعل من المستحيل على المنهج المدرسي تغطية كل نتاج المعرفة في الحقول الاكاديمية المختلفة. </a:t>
            </a:r>
          </a:p>
          <a:p>
            <a:r>
              <a:rPr lang="ar-SA" dirty="0" smtClean="0"/>
              <a:t>تعددت الحقول الاكاديمية الفرعية في التربية البدنية ، كعلم وظائف أعضاء والجهد البدني، وعلم النفس الرياضي، والتطور والتعلم الحركي، والميكانيكا الحيوية ، وعلم التدريس بالإضافة إلى تعمقها وتعدد جوانب كل منها. </a:t>
            </a:r>
          </a:p>
          <a:p>
            <a:r>
              <a:rPr lang="ar-SA" dirty="0" smtClean="0">
                <a:solidFill>
                  <a:srgbClr val="FF0000"/>
                </a:solidFill>
              </a:rPr>
              <a:t>لذا فإن مهارات التعلم يجب تحتل أهمية عالية في المنهج ، بمعنى ان كيف يتعلم تحتل أهمية أكبر من ماذا نتعلم</a:t>
            </a:r>
            <a:r>
              <a:rPr lang="ar-SA" dirty="0" smtClean="0"/>
              <a:t>. </a:t>
            </a:r>
            <a:endParaRPr lang="ar-SA" dirty="0"/>
          </a:p>
        </p:txBody>
      </p:sp>
    </p:spTree>
    <p:extLst>
      <p:ext uri="{BB962C8B-B14F-4D97-AF65-F5344CB8AC3E}">
        <p14:creationId xmlns:p14="http://schemas.microsoft.com/office/powerpoint/2010/main" val="707078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المحاضرة </a:t>
            </a:r>
            <a:endParaRPr lang="ar-SA" dirty="0"/>
          </a:p>
        </p:txBody>
      </p:sp>
      <p:sp>
        <p:nvSpPr>
          <p:cNvPr id="3" name="عنصر نائب للمحتوى 2"/>
          <p:cNvSpPr>
            <a:spLocks noGrp="1"/>
          </p:cNvSpPr>
          <p:nvPr>
            <p:ph idx="1"/>
          </p:nvPr>
        </p:nvSpPr>
        <p:spPr/>
        <p:txBody>
          <a:bodyPr/>
          <a:lstStyle/>
          <a:p>
            <a:r>
              <a:rPr lang="ar-SA" dirty="0" smtClean="0"/>
              <a:t>سوف يكون الطالب قادرا على :</a:t>
            </a:r>
          </a:p>
          <a:p>
            <a:pPr marL="514350" indent="-514350">
              <a:buFont typeface="+mj-lt"/>
              <a:buAutoNum type="arabicPeriod"/>
            </a:pPr>
            <a:r>
              <a:rPr lang="ar-SA" dirty="0" smtClean="0"/>
              <a:t>التعرف على أهمية التوجهات القيمية في مناهج التربية البدنية لدى المعلمين. </a:t>
            </a:r>
          </a:p>
          <a:p>
            <a:pPr marL="514350" indent="-514350">
              <a:buFont typeface="+mj-lt"/>
              <a:buAutoNum type="arabicPeriod"/>
            </a:pPr>
            <a:r>
              <a:rPr lang="ar-SA" dirty="0" smtClean="0"/>
              <a:t>علاقة المناهج والتوجهات القيمية لدى المعلمين. </a:t>
            </a:r>
          </a:p>
          <a:p>
            <a:pPr marL="514350" indent="-514350">
              <a:buFont typeface="+mj-lt"/>
              <a:buAutoNum type="arabicPeriod"/>
            </a:pPr>
            <a:r>
              <a:rPr lang="ar-SA" dirty="0" smtClean="0"/>
              <a:t>أنواع التوجهات القيمية لدى معلمي التربية البدنية. </a:t>
            </a:r>
          </a:p>
          <a:p>
            <a:pPr marL="514350" indent="-514350">
              <a:buFont typeface="+mj-lt"/>
              <a:buAutoNum type="arabicPeriod"/>
            </a:pPr>
            <a:r>
              <a:rPr lang="ar-SA" dirty="0" smtClean="0"/>
              <a:t>مفهوم كل توجه قيمي وأهدافه الخاصة. </a:t>
            </a:r>
            <a:endParaRPr lang="ar-SA" dirty="0"/>
          </a:p>
        </p:txBody>
      </p:sp>
    </p:spTree>
    <p:extLst>
      <p:ext uri="{BB962C8B-B14F-4D97-AF65-F5344CB8AC3E}">
        <p14:creationId xmlns:p14="http://schemas.microsoft.com/office/powerpoint/2010/main" val="2831665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ثالثاً: عمليات التعلم </a:t>
            </a:r>
            <a:r>
              <a:rPr lang="en-US" dirty="0"/>
              <a:t>Learning Process</a:t>
            </a:r>
            <a:endParaRPr lang="ar-SA" dirty="0"/>
          </a:p>
        </p:txBody>
      </p:sp>
      <p:sp>
        <p:nvSpPr>
          <p:cNvPr id="3" name="عنصر نائب للمحتوى 2"/>
          <p:cNvSpPr>
            <a:spLocks noGrp="1"/>
          </p:cNvSpPr>
          <p:nvPr>
            <p:ph idx="1"/>
          </p:nvPr>
        </p:nvSpPr>
        <p:spPr/>
        <p:txBody>
          <a:bodyPr>
            <a:normAutofit fontScale="92500" lnSpcReduction="20000"/>
          </a:bodyPr>
          <a:lstStyle/>
          <a:p>
            <a:pPr marL="0" indent="0">
              <a:buNone/>
            </a:pPr>
            <a:r>
              <a:rPr lang="ar-SA" dirty="0" smtClean="0"/>
              <a:t>أهداف المنهج التربية البدنية في ظل هذا التوجه :</a:t>
            </a:r>
          </a:p>
          <a:p>
            <a:pPr marL="514350" indent="-514350">
              <a:buFont typeface="+mj-lt"/>
              <a:buAutoNum type="arabicPeriod"/>
            </a:pPr>
            <a:r>
              <a:rPr lang="ar-SA" dirty="0" smtClean="0"/>
              <a:t>إكساب التلاميذ المهارات الضرورية لاكتساب القدرة على حل المشكلات الحركية. </a:t>
            </a:r>
          </a:p>
          <a:p>
            <a:pPr marL="514350" indent="-514350">
              <a:buFont typeface="+mj-lt"/>
              <a:buAutoNum type="arabicPeriod"/>
            </a:pPr>
            <a:r>
              <a:rPr lang="ar-SA" dirty="0" smtClean="0"/>
              <a:t>تشجيع التلاميذ على البحث عن التفوق في الانشطة البدنية التي تختارون ممارستها. </a:t>
            </a:r>
          </a:p>
          <a:p>
            <a:pPr marL="514350" indent="-514350">
              <a:buFont typeface="+mj-lt"/>
              <a:buAutoNum type="arabicPeriod"/>
            </a:pPr>
            <a:r>
              <a:rPr lang="ar-SA" dirty="0" smtClean="0"/>
              <a:t>تعليم التلاميذ كيفية تصميم برنامج حركي شخصي وفقاً لمبادئ المعروفة للتدريب. </a:t>
            </a:r>
          </a:p>
          <a:p>
            <a:pPr marL="514350" indent="-514350">
              <a:buFont typeface="+mj-lt"/>
              <a:buAutoNum type="arabicPeriod"/>
            </a:pPr>
            <a:r>
              <a:rPr lang="ar-SA" dirty="0" smtClean="0"/>
              <a:t>ومع التربية على التكنولوجيا في العقود الاخيرة ، اصبح الحاجة ملحة إلى تركيز المنهج عمليات التعلم من أجل تطوير القدرات  الفردية لتتواكب مع التغيرات السريعة. </a:t>
            </a:r>
            <a:endParaRPr lang="ar-SA" dirty="0"/>
          </a:p>
        </p:txBody>
      </p:sp>
    </p:spTree>
    <p:extLst>
      <p:ext uri="{BB962C8B-B14F-4D97-AF65-F5344CB8AC3E}">
        <p14:creationId xmlns:p14="http://schemas.microsoft.com/office/powerpoint/2010/main" val="4088885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رابعاً: إعادة البناء الاجتماعي </a:t>
            </a:r>
            <a:r>
              <a:rPr lang="en-US" dirty="0" smtClean="0"/>
              <a:t>Social Reconstruction </a:t>
            </a:r>
            <a:endParaRPr lang="ar-SA" dirty="0"/>
          </a:p>
        </p:txBody>
      </p:sp>
      <p:sp>
        <p:nvSpPr>
          <p:cNvPr id="3" name="عنصر نائب للمحتوى 2"/>
          <p:cNvSpPr>
            <a:spLocks noGrp="1"/>
          </p:cNvSpPr>
          <p:nvPr>
            <p:ph idx="1"/>
          </p:nvPr>
        </p:nvSpPr>
        <p:spPr/>
        <p:txBody>
          <a:bodyPr/>
          <a:lstStyle/>
          <a:p>
            <a:r>
              <a:rPr lang="ar-SA" dirty="0" smtClean="0"/>
              <a:t>يولي هذا التوجه الأولوية القصوى على المجتمع كمصدر أساسي للمنهج ، وعلى هذا فإن الحاجات الاجتماعية لها أولوية على حاجات الفرد وطبيعة المادة العلمية ، وأن تغيير الثقافة أكثر أهمية من نشرها. </a:t>
            </a:r>
          </a:p>
          <a:p>
            <a:r>
              <a:rPr lang="ar-SA" dirty="0" smtClean="0"/>
              <a:t>فاذا كان المجتمع بحاجة إلى عمال مهرة أو وعي صحي لدى الأفراد ، أو أفراد يحسنون التعامل مع التقنية أو تعزيز القيم الأخلاقية بين الافراد فلا بد ان يكيف المنهج لتحقيق هذه الحاجات. </a:t>
            </a:r>
          </a:p>
        </p:txBody>
      </p:sp>
    </p:spTree>
    <p:extLst>
      <p:ext uri="{BB962C8B-B14F-4D97-AF65-F5344CB8AC3E}">
        <p14:creationId xmlns:p14="http://schemas.microsoft.com/office/powerpoint/2010/main" val="2855512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رابعاً: إعادة البناء الاجتماعي </a:t>
            </a:r>
            <a:r>
              <a:rPr lang="en-US" dirty="0"/>
              <a:t>Social Reconstruction </a:t>
            </a:r>
            <a:endParaRPr lang="ar-SA" dirty="0"/>
          </a:p>
        </p:txBody>
      </p:sp>
      <p:sp>
        <p:nvSpPr>
          <p:cNvPr id="3" name="عنصر نائب للمحتوى 2"/>
          <p:cNvSpPr>
            <a:spLocks noGrp="1"/>
          </p:cNvSpPr>
          <p:nvPr>
            <p:ph idx="1"/>
          </p:nvPr>
        </p:nvSpPr>
        <p:spPr/>
        <p:txBody>
          <a:bodyPr/>
          <a:lstStyle/>
          <a:p>
            <a:r>
              <a:rPr lang="ar-SA" dirty="0" smtClean="0"/>
              <a:t>المنهج المصمم وفق هذا التوجه يعكس فرضية اساسية مفادها ان المدرسة يجب ان تكون جسرا بين ما هو كائن وما يجب ان يكون ، وعليه أن يشجع الطلاب في النظر إلى انفسهم كعوامل تغيير يمكنهم المساهمة في خلق مجتمع يقترب من تطلعاتهم ويختلف عن الواقع الذي نشأ به آباؤهم. </a:t>
            </a:r>
          </a:p>
          <a:p>
            <a:endParaRPr lang="ar-SA" dirty="0"/>
          </a:p>
        </p:txBody>
      </p:sp>
    </p:spTree>
    <p:extLst>
      <p:ext uri="{BB962C8B-B14F-4D97-AF65-F5344CB8AC3E}">
        <p14:creationId xmlns:p14="http://schemas.microsoft.com/office/powerpoint/2010/main" val="582370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رابعاً: إعادة البناء الاجتماعي </a:t>
            </a:r>
            <a:r>
              <a:rPr lang="en-US" dirty="0"/>
              <a:t>Social Reconstruction </a:t>
            </a:r>
            <a:endParaRPr lang="ar-SA" dirty="0"/>
          </a:p>
        </p:txBody>
      </p:sp>
      <p:sp>
        <p:nvSpPr>
          <p:cNvPr id="3" name="عنصر نائب للمحتوى 2"/>
          <p:cNvSpPr>
            <a:spLocks noGrp="1"/>
          </p:cNvSpPr>
          <p:nvPr>
            <p:ph idx="1"/>
          </p:nvPr>
        </p:nvSpPr>
        <p:spPr/>
        <p:txBody>
          <a:bodyPr/>
          <a:lstStyle/>
          <a:p>
            <a:r>
              <a:rPr lang="ar-SA" dirty="0" smtClean="0"/>
              <a:t>تخطيط المناهج التي تخدم هذا التوجه يجب ان تتضمن مهارات خاصة كمهارة القيادة والمشاركة والتعاون مع الجماعة وحل المشكلات. </a:t>
            </a:r>
          </a:p>
          <a:p>
            <a:r>
              <a:rPr lang="ar-SA" dirty="0" smtClean="0"/>
              <a:t>رؤية هذه التوجه تتعلق بالتغيير من خلال الإصلاح في إطار البنية الاجتماعية القائمة بأكثر مما يتعلق بإعادة المؤسسات القائمة وإعادة تعريف الأدوار والعلاقات الاجتماعية . </a:t>
            </a:r>
            <a:endParaRPr lang="ar-SA" dirty="0"/>
          </a:p>
        </p:txBody>
      </p:sp>
    </p:spTree>
    <p:extLst>
      <p:ext uri="{BB962C8B-B14F-4D97-AF65-F5344CB8AC3E}">
        <p14:creationId xmlns:p14="http://schemas.microsoft.com/office/powerpoint/2010/main" val="2889838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رابعاً: إعادة البناء الاجتماعي </a:t>
            </a:r>
            <a:r>
              <a:rPr lang="en-US" dirty="0"/>
              <a:t>Social Reconstruction </a:t>
            </a:r>
            <a:endParaRPr lang="ar-SA" dirty="0"/>
          </a:p>
        </p:txBody>
      </p:sp>
      <p:sp>
        <p:nvSpPr>
          <p:cNvPr id="3" name="عنصر نائب للمحتوى 2"/>
          <p:cNvSpPr>
            <a:spLocks noGrp="1"/>
          </p:cNvSpPr>
          <p:nvPr>
            <p:ph idx="1"/>
          </p:nvPr>
        </p:nvSpPr>
        <p:spPr/>
        <p:txBody>
          <a:bodyPr/>
          <a:lstStyle/>
          <a:p>
            <a:r>
              <a:rPr lang="ar-SA" dirty="0" smtClean="0"/>
              <a:t>أهداف منهج التربية البدنية في ضوء هذا التوجه هي :</a:t>
            </a:r>
          </a:p>
          <a:p>
            <a:r>
              <a:rPr lang="ar-SA" dirty="0" smtClean="0"/>
              <a:t>إعداد رياضين للتنافس الناجح في البطولات التنافسية العالمية. </a:t>
            </a:r>
          </a:p>
          <a:p>
            <a:r>
              <a:rPr lang="ar-SA" dirty="0" smtClean="0"/>
              <a:t>تطوير المعايير الأخلاقية في الرياضة. </a:t>
            </a:r>
          </a:p>
          <a:p>
            <a:r>
              <a:rPr lang="ar-SA" dirty="0" smtClean="0"/>
              <a:t>إكساب جميع قطاعات المجتمع مستويات عالية من اللياقة البدني لصحة وتعريفهم بكيفية المحافظة عليها. </a:t>
            </a:r>
            <a:endParaRPr lang="ar-SA" dirty="0"/>
          </a:p>
        </p:txBody>
      </p:sp>
    </p:spTree>
    <p:extLst>
      <p:ext uri="{BB962C8B-B14F-4D97-AF65-F5344CB8AC3E}">
        <p14:creationId xmlns:p14="http://schemas.microsoft.com/office/powerpoint/2010/main" val="2651687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خامساً: التكامل البيئي </a:t>
            </a:r>
            <a:r>
              <a:rPr lang="en-US" dirty="0" smtClean="0"/>
              <a:t>Ecological Integration</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يؤكد هذا التوجه على النظر إلى الفرد من خلال سياق اجتماعي ويحاول بناء برامج في إطار هذا السياق. </a:t>
            </a:r>
          </a:p>
          <a:p>
            <a:r>
              <a:rPr lang="ar-SA" dirty="0" smtClean="0"/>
              <a:t>يهتم في البحث عن المعاني الشخصية للأفراد ، وهو يهذا يتداخل مع توجه تحقيق الذات ، إلا انه يذهب إلى أبعد م نذلك من حيث رؤيته للفرد نظرة تكاملية متحدة مع البيئة المحيطة في مكان وزمان محددين . </a:t>
            </a:r>
          </a:p>
          <a:p>
            <a:r>
              <a:rPr lang="ar-SA" dirty="0" smtClean="0"/>
              <a:t>يتداخل هذا التوجه مع توجه إعادة البناء الاجتماعي من حيث إن التغير الاجتماعي ي المخطط له يعتبر استراتيجية ضرورية والقيمة هنا لا تعطى للحاجات الاجتماعية ولا للحاجات الفردين ، وإنما تتوجه القيمة نحو إعداد فرد متميز يمكن تحديد قيمته الفردية فقط في حدود مجتمع يرتبط به كلياً. </a:t>
            </a:r>
          </a:p>
          <a:p>
            <a:r>
              <a:rPr lang="ar-SA" dirty="0" smtClean="0"/>
              <a:t>إن عملية تخطيط المنهج تركز على مطابقة المحتوى المناسب مع التلميذ المناسب في الوقت المناسب.</a:t>
            </a:r>
            <a:endParaRPr lang="ar-SA" dirty="0"/>
          </a:p>
        </p:txBody>
      </p:sp>
    </p:spTree>
    <p:extLst>
      <p:ext uri="{BB962C8B-B14F-4D97-AF65-F5344CB8AC3E}">
        <p14:creationId xmlns:p14="http://schemas.microsoft.com/office/powerpoint/2010/main" val="3179627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خامساً: التكامل البيئي </a:t>
            </a:r>
            <a:r>
              <a:rPr lang="en-US" dirty="0"/>
              <a:t>Ecological Integration</a:t>
            </a:r>
            <a:endParaRPr lang="ar-SA" dirty="0"/>
          </a:p>
        </p:txBody>
      </p:sp>
      <p:sp>
        <p:nvSpPr>
          <p:cNvPr id="3" name="عنصر نائب للمحتوى 2"/>
          <p:cNvSpPr>
            <a:spLocks noGrp="1"/>
          </p:cNvSpPr>
          <p:nvPr>
            <p:ph idx="1"/>
          </p:nvPr>
        </p:nvSpPr>
        <p:spPr/>
        <p:txBody>
          <a:bodyPr>
            <a:normAutofit/>
          </a:bodyPr>
          <a:lstStyle/>
          <a:p>
            <a:r>
              <a:rPr lang="ar-SA" dirty="0" smtClean="0"/>
              <a:t>يترجم هذا التوجه نموذج المعاني الشخصية الذي صاغته جويت حيث نظر إلى التربية البدنية على أنها تعلم ذاتي ويعتمد على النشاط البدني كوسيط تتحقق عبره الأهداف الخاصة بالفرد .</a:t>
            </a:r>
          </a:p>
          <a:p>
            <a:r>
              <a:rPr lang="ar-SA" dirty="0" smtClean="0"/>
              <a:t>المسلمة الاساسية في هذا النموذج هو ان الأفراد وفي جميع الاعمار يمتلكون أهدافا خاصة بهم تدفعهم إلى ممارسة النشاط البدني للوصول إلى معان محددة عبر ممارسة النشاط البدني.</a:t>
            </a:r>
            <a:endParaRPr lang="ar-SA" dirty="0"/>
          </a:p>
        </p:txBody>
      </p:sp>
    </p:spTree>
    <p:extLst>
      <p:ext uri="{BB962C8B-B14F-4D97-AF65-F5344CB8AC3E}">
        <p14:creationId xmlns:p14="http://schemas.microsoft.com/office/powerpoint/2010/main" val="3654345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خامساً: التكامل البيئي </a:t>
            </a:r>
            <a:r>
              <a:rPr lang="en-US" dirty="0"/>
              <a:t>Ecological Integration</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dirty="0" smtClean="0"/>
              <a:t>المعاني الشخصية المختلفة </a:t>
            </a:r>
            <a:r>
              <a:rPr lang="ar-SA" dirty="0"/>
              <a:t>التي قد يمارس من اجلها النشاط البدني كما حددها جويت هي </a:t>
            </a:r>
            <a:r>
              <a:rPr lang="ar-SA" dirty="0" smtClean="0"/>
              <a:t>:</a:t>
            </a:r>
          </a:p>
          <a:p>
            <a:pPr marL="514350" indent="-514350">
              <a:buFont typeface="+mj-lt"/>
              <a:buAutoNum type="arabicPeriod"/>
            </a:pPr>
            <a:r>
              <a:rPr lang="ar-SA" dirty="0" smtClean="0"/>
              <a:t>التطور الفردي : فكل فرد قد يمارس النشاط البدني لزيادة أو المحافظة على كفاءته الفسيولوجية أو تحقيق استقراره النفسي. </a:t>
            </a:r>
          </a:p>
          <a:p>
            <a:pPr marL="514350" indent="-514350">
              <a:buFont typeface="+mj-lt"/>
              <a:buAutoNum type="arabicPeriod"/>
            </a:pPr>
            <a:r>
              <a:rPr lang="ar-SA" dirty="0" smtClean="0"/>
              <a:t>التكيف البيئي: قد يمارس النشاط البدني بهدف العديل أو السيطرة على البيسة الحركية بالتغيير في مكان الممارسة أو الأجهزة أو الأدوات. </a:t>
            </a:r>
          </a:p>
          <a:p>
            <a:pPr marL="514350" indent="-514350">
              <a:buFont typeface="+mj-lt"/>
              <a:buAutoNum type="arabicPeriod"/>
            </a:pPr>
            <a:r>
              <a:rPr lang="ar-SA" dirty="0" smtClean="0"/>
              <a:t>التفاعل الاجتماعي : يشارك الأفراد في النشاط البجين بهدف التواصل مع الاخرين سواء الافراد أو الجماعات وللمشاركة في الثقافة. </a:t>
            </a:r>
            <a:endParaRPr lang="ar-SA" dirty="0"/>
          </a:p>
          <a:p>
            <a:endParaRPr lang="ar-SA" dirty="0"/>
          </a:p>
        </p:txBody>
      </p:sp>
    </p:spTree>
    <p:extLst>
      <p:ext uri="{BB962C8B-B14F-4D97-AF65-F5344CB8AC3E}">
        <p14:creationId xmlns:p14="http://schemas.microsoft.com/office/powerpoint/2010/main" val="1201614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المراجع </a:t>
            </a:r>
            <a:endParaRPr lang="ar-SA" dirty="0"/>
          </a:p>
        </p:txBody>
      </p:sp>
      <p:sp>
        <p:nvSpPr>
          <p:cNvPr id="3" name="عنصر نائب للمحتوى 2"/>
          <p:cNvSpPr>
            <a:spLocks noGrp="1"/>
          </p:cNvSpPr>
          <p:nvPr>
            <p:ph idx="1"/>
          </p:nvPr>
        </p:nvSpPr>
        <p:spPr/>
        <p:txBody>
          <a:bodyPr/>
          <a:lstStyle/>
          <a:p>
            <a:r>
              <a:rPr lang="ar-SA" dirty="0"/>
              <a:t> الصغير، علي بن محمد. (</a:t>
            </a:r>
            <a:r>
              <a:rPr lang="ar-SA" dirty="0" smtClean="0"/>
              <a:t>2003) التوجهات </a:t>
            </a:r>
            <a:r>
              <a:rPr lang="ar-SA" dirty="0"/>
              <a:t>القيمية لمعلمي التربية البدنية بمنطقة الرياض التعليمية</a:t>
            </a:r>
            <a:r>
              <a:rPr lang="ar-SA" dirty="0" smtClean="0"/>
              <a:t>. مجلة </a:t>
            </a:r>
            <a:r>
              <a:rPr lang="ar-SA" dirty="0"/>
              <a:t>جامعة الملك سعود - العلوم التربوية والدراسات الإسلامية، مج 16 ,ع 1 ،313 - 343 </a:t>
            </a:r>
            <a:r>
              <a:rPr lang="ar-SA" dirty="0" smtClean="0"/>
              <a:t>.</a:t>
            </a:r>
            <a:endParaRPr lang="ar-SA" dirty="0"/>
          </a:p>
        </p:txBody>
      </p:sp>
    </p:spTree>
    <p:extLst>
      <p:ext uri="{BB962C8B-B14F-4D97-AF65-F5344CB8AC3E}">
        <p14:creationId xmlns:p14="http://schemas.microsoft.com/office/powerpoint/2010/main" val="2419445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أهمية التعرف على القيم التوجيهية لدى المعلم</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تعتبر القيم ذات تأثير بالغ على تصرفات الأفراد وسلوكياتهم، أي ان ما يعطيه هؤلاء من قيمة أو تقدير يعتبر المحدد الرئيس لأعمالهم، ويقف وراء أفعالهم في جميع مراحل تنفيذ المنهج. </a:t>
            </a:r>
          </a:p>
          <a:p>
            <a:r>
              <a:rPr lang="ar-SA" dirty="0" smtClean="0"/>
              <a:t>المعلمون أكثر الأفراد حاجة في جعل القيمة من مادتهم وأدائهم ذات قيمة ظاهرة لأنفسهم من جهة ولأوليات الأمور والمجتمع بشكل عام من جهة أخرى. </a:t>
            </a:r>
          </a:p>
          <a:p>
            <a:r>
              <a:rPr lang="ar-SA" dirty="0" smtClean="0"/>
              <a:t>يعتبر وضوح القيمة مبررا لوجود المادة من عدمها وبالتالي وضوح المخرجات التعليمية من العمل التربوي . </a:t>
            </a:r>
            <a:endParaRPr lang="ar-SA" dirty="0"/>
          </a:p>
        </p:txBody>
      </p:sp>
    </p:spTree>
    <p:extLst>
      <p:ext uri="{BB962C8B-B14F-4D97-AF65-F5344CB8AC3E}">
        <p14:creationId xmlns:p14="http://schemas.microsoft.com/office/powerpoint/2010/main" val="380561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علاقة المنهج والقيم التوجيهية </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تعد الأيديولوجيا (</a:t>
            </a:r>
            <a:r>
              <a:rPr lang="en-US" dirty="0" smtClean="0"/>
              <a:t>Ideology</a:t>
            </a:r>
            <a:r>
              <a:rPr lang="ar-SA" dirty="0" smtClean="0"/>
              <a:t>) من أهم المكونات الرئيسة المستخدمة في دراسة المنهج. </a:t>
            </a:r>
          </a:p>
          <a:p>
            <a:r>
              <a:rPr lang="ar-SA" dirty="0" smtClean="0"/>
              <a:t>تعرف بأنها: مجموعة القيم والأفكار والمعتقدات والتي تشكل إطاراً لتخطيط المنهج ، وتقف وراء أفعالنا في كل مراحل تطوير المنهج. </a:t>
            </a:r>
          </a:p>
          <a:p>
            <a:r>
              <a:rPr lang="ar-SA" dirty="0" smtClean="0"/>
              <a:t>هذه الرؤى والافكار لم تبنى من فراغ ، وإنما تكونت من تراكم معرفي وتطبيقي مر به الأفراد عبر عدة خبرات سواء عندما كانوا طلاباً في مراحل التعليم العم أو في مرحلة الإعداد الجامعية أو من خلال خبراتهم العملية من خلال تفاعلهم وانفعالهم مع البيئة . </a:t>
            </a:r>
            <a:endParaRPr lang="ar-SA" dirty="0"/>
          </a:p>
        </p:txBody>
      </p:sp>
    </p:spTree>
    <p:extLst>
      <p:ext uri="{BB962C8B-B14F-4D97-AF65-F5344CB8AC3E}">
        <p14:creationId xmlns:p14="http://schemas.microsoft.com/office/powerpoint/2010/main" val="106284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التربية البدنية </a:t>
            </a:r>
            <a:endParaRPr lang="ar-SA" dirty="0"/>
          </a:p>
        </p:txBody>
      </p:sp>
      <p:sp>
        <p:nvSpPr>
          <p:cNvPr id="3" name="عنصر نائب للمحتوى 2"/>
          <p:cNvSpPr>
            <a:spLocks noGrp="1"/>
          </p:cNvSpPr>
          <p:nvPr>
            <p:ph idx="1"/>
          </p:nvPr>
        </p:nvSpPr>
        <p:spPr/>
        <p:txBody>
          <a:bodyPr/>
          <a:lstStyle/>
          <a:p>
            <a:endParaRPr lang="ar-SA" dirty="0" smtClean="0"/>
          </a:p>
          <a:p>
            <a:pPr marL="0" indent="0" algn="ctr">
              <a:buNone/>
            </a:pPr>
            <a:r>
              <a:rPr lang="ar-SA" sz="4000" dirty="0" smtClean="0">
                <a:solidFill>
                  <a:srgbClr val="FF0000"/>
                </a:solidFill>
              </a:rPr>
              <a:t>ما الذي يجب أن تحققه في مادة التربية البدنية؟ </a:t>
            </a:r>
          </a:p>
          <a:p>
            <a:endParaRPr lang="ar-SA" dirty="0" smtClean="0"/>
          </a:p>
          <a:p>
            <a:r>
              <a:rPr lang="ar-SA" dirty="0" smtClean="0"/>
              <a:t>ظل هذا السؤال محل اهتمام منظري المناهج التربية البدنية ، الذين اتفقوا إلى حد كبير حول الاجابة عليه في خمسة أهداف رئيسة هي كالتالي </a:t>
            </a:r>
          </a:p>
        </p:txBody>
      </p:sp>
    </p:spTree>
    <p:extLst>
      <p:ext uri="{BB962C8B-B14F-4D97-AF65-F5344CB8AC3E}">
        <p14:creationId xmlns:p14="http://schemas.microsoft.com/office/powerpoint/2010/main" val="2537671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منهج التربية البدنية </a:t>
            </a:r>
            <a:endParaRPr lang="ar-SA" dirty="0"/>
          </a:p>
        </p:txBody>
      </p:sp>
      <p:sp>
        <p:nvSpPr>
          <p:cNvPr id="3" name="عنصر نائب للمحتوى 2"/>
          <p:cNvSpPr>
            <a:spLocks noGrp="1"/>
          </p:cNvSpPr>
          <p:nvPr>
            <p:ph idx="1"/>
          </p:nvPr>
        </p:nvSpPr>
        <p:spPr/>
        <p:txBody>
          <a:bodyPr>
            <a:normAutofit fontScale="92500" lnSpcReduction="20000"/>
          </a:bodyPr>
          <a:lstStyle/>
          <a:p>
            <a:pPr marL="514350" indent="-514350">
              <a:buFont typeface="+mj-lt"/>
              <a:buAutoNum type="arabicPeriod"/>
            </a:pPr>
            <a:r>
              <a:rPr lang="ar-SA" dirty="0" smtClean="0">
                <a:solidFill>
                  <a:srgbClr val="FF0000"/>
                </a:solidFill>
              </a:rPr>
              <a:t>التطور البدني</a:t>
            </a:r>
            <a:r>
              <a:rPr lang="ar-SA" dirty="0" smtClean="0"/>
              <a:t>: تطوير قدرات الفرد البدنية من خلال تطوير أجهزة جسمه العضوية </a:t>
            </a:r>
          </a:p>
          <a:p>
            <a:pPr marL="514350" indent="-514350">
              <a:buFont typeface="+mj-lt"/>
              <a:buAutoNum type="arabicPeriod"/>
            </a:pPr>
            <a:r>
              <a:rPr lang="ar-SA" dirty="0">
                <a:solidFill>
                  <a:srgbClr val="FF0000"/>
                </a:solidFill>
              </a:rPr>
              <a:t>التطور </a:t>
            </a:r>
            <a:r>
              <a:rPr lang="ar-SA" dirty="0" err="1">
                <a:solidFill>
                  <a:srgbClr val="FF0000"/>
                </a:solidFill>
              </a:rPr>
              <a:t>المهاري</a:t>
            </a:r>
            <a:r>
              <a:rPr lang="ar-SA" dirty="0">
                <a:solidFill>
                  <a:srgbClr val="FF0000"/>
                </a:solidFill>
              </a:rPr>
              <a:t> أو الحركي </a:t>
            </a:r>
            <a:r>
              <a:rPr lang="ar-SA" dirty="0" smtClean="0"/>
              <a:t>: تطوير أداء الفرد من خلال الاقتصاد في الجهد المبذول وزيادة كفاءة الحركة. </a:t>
            </a:r>
          </a:p>
          <a:p>
            <a:pPr marL="514350" indent="-514350">
              <a:buFont typeface="+mj-lt"/>
              <a:buAutoNum type="arabicPeriod"/>
            </a:pPr>
            <a:r>
              <a:rPr lang="ar-SA" dirty="0">
                <a:solidFill>
                  <a:srgbClr val="FF0000"/>
                </a:solidFill>
              </a:rPr>
              <a:t>التطور المعرفي </a:t>
            </a:r>
            <a:r>
              <a:rPr lang="ar-SA" dirty="0" smtClean="0"/>
              <a:t>: الإلمام بالمعارف والمعلومات المرتبطة بالنشاط البدني. </a:t>
            </a:r>
          </a:p>
          <a:p>
            <a:pPr marL="514350" indent="-514350">
              <a:buFont typeface="+mj-lt"/>
              <a:buAutoNum type="arabicPeriod"/>
            </a:pPr>
            <a:r>
              <a:rPr lang="ar-SA" dirty="0">
                <a:solidFill>
                  <a:srgbClr val="FF0000"/>
                </a:solidFill>
              </a:rPr>
              <a:t>التطور الاجتماعي </a:t>
            </a:r>
            <a:r>
              <a:rPr lang="ar-SA" dirty="0" smtClean="0"/>
              <a:t>: تكيف التلميذ الشخصي والجماعي في بيئته. </a:t>
            </a:r>
          </a:p>
          <a:p>
            <a:pPr marL="514350" indent="-514350">
              <a:buFont typeface="+mj-lt"/>
              <a:buAutoNum type="arabicPeriod"/>
            </a:pPr>
            <a:r>
              <a:rPr lang="ar-SA" dirty="0">
                <a:solidFill>
                  <a:srgbClr val="FF0000"/>
                </a:solidFill>
              </a:rPr>
              <a:t>التطور الوجداني </a:t>
            </a:r>
            <a:r>
              <a:rPr lang="ar-SA" dirty="0" smtClean="0"/>
              <a:t>: تعزيز القيم والاتجاهات الاهتمامات والأوجه العاطفية للتعلم. </a:t>
            </a:r>
            <a:endParaRPr lang="ar-SA" dirty="0"/>
          </a:p>
        </p:txBody>
      </p:sp>
    </p:spTree>
    <p:extLst>
      <p:ext uri="{BB962C8B-B14F-4D97-AF65-F5344CB8AC3E}">
        <p14:creationId xmlns:p14="http://schemas.microsoft.com/office/powerpoint/2010/main" val="2644692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لماذا يرغب مطور المناهج فهم وقياس التوجهات القيمية </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أوردت العالمة نيس ، أن الرغبة في فهم وقياس التوجهات القيمية يتأسس على افتراض مفاده أن الخلافات في القيم تشكل جوهر خيارات البشر وصراعاتهم ، ومن قرارات المنهج تتأسس الخيارات بناء على القيم النسبية والمطلقة بطبيعة المتعلم ، وأهمية المادة الدراسية ، ودور المدرسة في المجتمع. </a:t>
            </a:r>
          </a:p>
          <a:p>
            <a:r>
              <a:rPr lang="ar-SA" dirty="0" smtClean="0"/>
              <a:t>يوجد مسلمة في أدب المناهج مفادها أن المعلمين الذين يعملون في إطار توجهات قيمية واضحة التعريف وصريحة المغزى سيتخذون قرارات المنهج والتدريس بحيث تتسق توجهاتهم القيمية مع ممارستهم العملية. </a:t>
            </a:r>
          </a:p>
          <a:p>
            <a:endParaRPr lang="ar-SA" dirty="0"/>
          </a:p>
        </p:txBody>
      </p:sp>
    </p:spTree>
    <p:extLst>
      <p:ext uri="{BB962C8B-B14F-4D97-AF65-F5344CB8AC3E}">
        <p14:creationId xmlns:p14="http://schemas.microsoft.com/office/powerpoint/2010/main" val="1487634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مشكلة منهج التربية البدنية في ظل غياب التوجه القيمي</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عدم وضوح القيمية التربوية من مادة التربية البدنية لدى المعلمين يترتب عليه الارتباك وعدم الاتساق في تنفيذ المنهج ويجعل من الصعوبة تحقيق الفائدة التربوية ومخرجات التعلم ، وتفقد  المادة قيمتها التربوية والتعليمية . </a:t>
            </a:r>
          </a:p>
          <a:p>
            <a:r>
              <a:rPr lang="ar-SA" dirty="0" smtClean="0"/>
              <a:t>المتأمل في وضع منهج التربية البدنية يجد أنها لا تقوم على أساس فلسفي أو نظري متسق وبدلا من ذلك فإنها تبنى باختيار الأنشطة الرياضية على اعتبارات عملية مثل الإمكانات ، والوقت المتاح والأدوات وغيرها . </a:t>
            </a:r>
          </a:p>
          <a:p>
            <a:r>
              <a:rPr lang="ar-SA" dirty="0" smtClean="0"/>
              <a:t>دونما بنية فلسفية موجهة فإن سؤال ماهية ما سيدرس في المنهج سيجاب عنه في ضوء مدى وفرة الاجهزة والادوات اوقت المتاح بدلا عن الجابة عنه في ضوء قيم تربوية متأسس على المتعلم والمادة والمجتمع. </a:t>
            </a:r>
            <a:endParaRPr lang="ar-SA" dirty="0"/>
          </a:p>
        </p:txBody>
      </p:sp>
    </p:spTree>
    <p:extLst>
      <p:ext uri="{BB962C8B-B14F-4D97-AF65-F5344CB8AC3E}">
        <p14:creationId xmlns:p14="http://schemas.microsoft.com/office/powerpoint/2010/main" val="3234185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المصطلحات العلمية </a:t>
            </a:r>
            <a:endParaRPr lang="ar-SA" dirty="0"/>
          </a:p>
        </p:txBody>
      </p:sp>
      <p:sp>
        <p:nvSpPr>
          <p:cNvPr id="3" name="عنصر نائب للمحتوى 2"/>
          <p:cNvSpPr>
            <a:spLocks noGrp="1"/>
          </p:cNvSpPr>
          <p:nvPr>
            <p:ph idx="1"/>
          </p:nvPr>
        </p:nvSpPr>
        <p:spPr/>
        <p:txBody>
          <a:bodyPr/>
          <a:lstStyle/>
          <a:p>
            <a:pPr marL="0" indent="0">
              <a:buNone/>
            </a:pPr>
            <a:r>
              <a:rPr lang="ar-SA" dirty="0" smtClean="0"/>
              <a:t>التوجهات القيمية للمعلمين :</a:t>
            </a:r>
          </a:p>
          <a:p>
            <a:pPr marL="0" indent="0">
              <a:buNone/>
            </a:pPr>
            <a:r>
              <a:rPr lang="ar-SA" dirty="0" smtClean="0"/>
              <a:t> هي الرؤية الخاصة التي تمثل الفلسفة والاعتقادات التي توجه المعلمين نحو أهداف تعليمية معينة دون غيرها. </a:t>
            </a:r>
            <a:endParaRPr lang="ar-SA" dirty="0"/>
          </a:p>
        </p:txBody>
      </p:sp>
    </p:spTree>
    <p:extLst>
      <p:ext uri="{BB962C8B-B14F-4D97-AF65-F5344CB8AC3E}">
        <p14:creationId xmlns:p14="http://schemas.microsoft.com/office/powerpoint/2010/main" val="3815997524"/>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1787</Words>
  <Application>Microsoft Office PowerPoint</Application>
  <PresentationFormat>عرض على الشاشة (3:4)‏</PresentationFormat>
  <Paragraphs>114</Paragraphs>
  <Slides>28</Slides>
  <Notes>0</Notes>
  <HiddenSlides>0</HiddenSlides>
  <MMClips>0</MMClips>
  <ScaleCrop>false</ScaleCrop>
  <HeadingPairs>
    <vt:vector size="4" baseType="variant">
      <vt:variant>
        <vt:lpstr>نسق</vt:lpstr>
      </vt:variant>
      <vt:variant>
        <vt:i4>1</vt:i4>
      </vt:variant>
      <vt:variant>
        <vt:lpstr>عناوين الشرائح</vt:lpstr>
      </vt:variant>
      <vt:variant>
        <vt:i4>28</vt:i4>
      </vt:variant>
    </vt:vector>
  </HeadingPairs>
  <TitlesOfParts>
    <vt:vector size="29" baseType="lpstr">
      <vt:lpstr>سمة Office</vt:lpstr>
      <vt:lpstr>التوجهات القيمية لدى معلمي التربية البدنية</vt:lpstr>
      <vt:lpstr>أهداف المحاضرة </vt:lpstr>
      <vt:lpstr>أهمية التعرف على القيم التوجيهية لدى المعلم</vt:lpstr>
      <vt:lpstr>علاقة المنهج والقيم التوجيهية </vt:lpstr>
      <vt:lpstr>أهداف التربية البدنية </vt:lpstr>
      <vt:lpstr>أهداف منهج التربية البدنية </vt:lpstr>
      <vt:lpstr>لماذا يرغب مطور المناهج فهم وقياس التوجهات القيمية </vt:lpstr>
      <vt:lpstr>مشكلة منهج التربية البدنية في ظل غياب التوجه القيمي</vt:lpstr>
      <vt:lpstr>المصطلحات العلمية </vt:lpstr>
      <vt:lpstr>رسم توضيحي لأبرز التوجهات القيمية في التربية البدنية </vt:lpstr>
      <vt:lpstr>أولاً: إجادة المادة الدراسية Disciplinary Mastery</vt:lpstr>
      <vt:lpstr>أولاً: إجادة المادة الدراسية Disciplinary Mastery</vt:lpstr>
      <vt:lpstr>أولاً: إجادة المادة الدراسية Disciplinary Mastery</vt:lpstr>
      <vt:lpstr>ثانياً: توجه تحقيق الذات Self-actualization</vt:lpstr>
      <vt:lpstr>ثانياً: توجه تحقيق الذات Self-actualization</vt:lpstr>
      <vt:lpstr>ثانياً: توجه تحقيق الذات Self-actualization</vt:lpstr>
      <vt:lpstr>ثانياً: توجه تحقيق الذات Self-actualization</vt:lpstr>
      <vt:lpstr>ثالثاً: عمليات التعلم Learning Process</vt:lpstr>
      <vt:lpstr>ثالثاً: عمليات التعلم Learning Process</vt:lpstr>
      <vt:lpstr>ثالثاً: عمليات التعلم Learning Process</vt:lpstr>
      <vt:lpstr>رابعاً: إعادة البناء الاجتماعي Social Reconstruction </vt:lpstr>
      <vt:lpstr>رابعاً: إعادة البناء الاجتماعي Social Reconstruction </vt:lpstr>
      <vt:lpstr>رابعاً: إعادة البناء الاجتماعي Social Reconstruction </vt:lpstr>
      <vt:lpstr>رابعاً: إعادة البناء الاجتماعي Social Reconstruction </vt:lpstr>
      <vt:lpstr>خامساً: التكامل البيئي Ecological Integration</vt:lpstr>
      <vt:lpstr>خامساً: التكامل البيئي Ecological Integration</vt:lpstr>
      <vt:lpstr>خامساً: التكامل البيئي Ecological Integration</vt:lpstr>
      <vt:lpstr>المراجع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التوجهات القيمية لدى معلمي التربية البدنية</dc:title>
  <dc:creator>AA</dc:creator>
  <cp:lastModifiedBy>AA</cp:lastModifiedBy>
  <cp:revision>32</cp:revision>
  <dcterms:created xsi:type="dcterms:W3CDTF">2023-09-18T07:52:17Z</dcterms:created>
  <dcterms:modified xsi:type="dcterms:W3CDTF">2023-09-18T11:18:02Z</dcterms:modified>
</cp:coreProperties>
</file>