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8" r:id="rId33"/>
    <p:sldId id="287" r:id="rId3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نمط متوسط 1 - تميي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E9639D4-E3E2-4D34-9284-5A2195B3D0D7}" styleName="النمط الفاتح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نمط فاتح 2 - تمييز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43" d="100"/>
          <a:sy n="43" d="100"/>
        </p:scale>
        <p:origin x="-130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2013BD1F-11FE-4314-A756-32F2C5BE62B2}" type="datetimeFigureOut">
              <a:rPr lang="ar-SA" smtClean="0"/>
              <a:t>22/04/45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04F3A5B-3FC6-40CF-8793-BF3F19F29182}" type="slidenum">
              <a:rPr lang="ar-SA" smtClean="0"/>
              <a:t>‹#›</a:t>
            </a:fld>
            <a:endParaRPr lang="ar-SA"/>
          </a:p>
        </p:txBody>
      </p:sp>
    </p:spTree>
    <p:extLst>
      <p:ext uri="{BB962C8B-B14F-4D97-AF65-F5344CB8AC3E}">
        <p14:creationId xmlns:p14="http://schemas.microsoft.com/office/powerpoint/2010/main" val="1897157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013BD1F-11FE-4314-A756-32F2C5BE62B2}" type="datetimeFigureOut">
              <a:rPr lang="ar-SA" smtClean="0"/>
              <a:t>22/04/45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04F3A5B-3FC6-40CF-8793-BF3F19F29182}" type="slidenum">
              <a:rPr lang="ar-SA" smtClean="0"/>
              <a:t>‹#›</a:t>
            </a:fld>
            <a:endParaRPr lang="ar-SA"/>
          </a:p>
        </p:txBody>
      </p:sp>
    </p:spTree>
    <p:extLst>
      <p:ext uri="{BB962C8B-B14F-4D97-AF65-F5344CB8AC3E}">
        <p14:creationId xmlns:p14="http://schemas.microsoft.com/office/powerpoint/2010/main" val="1117392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013BD1F-11FE-4314-A756-32F2C5BE62B2}" type="datetimeFigureOut">
              <a:rPr lang="ar-SA" smtClean="0"/>
              <a:t>22/04/45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04F3A5B-3FC6-40CF-8793-BF3F19F29182}" type="slidenum">
              <a:rPr lang="ar-SA" smtClean="0"/>
              <a:t>‹#›</a:t>
            </a:fld>
            <a:endParaRPr lang="ar-SA"/>
          </a:p>
        </p:txBody>
      </p:sp>
    </p:spTree>
    <p:extLst>
      <p:ext uri="{BB962C8B-B14F-4D97-AF65-F5344CB8AC3E}">
        <p14:creationId xmlns:p14="http://schemas.microsoft.com/office/powerpoint/2010/main" val="2220702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013BD1F-11FE-4314-A756-32F2C5BE62B2}" type="datetimeFigureOut">
              <a:rPr lang="ar-SA" smtClean="0"/>
              <a:t>22/04/45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04F3A5B-3FC6-40CF-8793-BF3F19F29182}" type="slidenum">
              <a:rPr lang="ar-SA" smtClean="0"/>
              <a:t>‹#›</a:t>
            </a:fld>
            <a:endParaRPr lang="ar-SA"/>
          </a:p>
        </p:txBody>
      </p:sp>
    </p:spTree>
    <p:extLst>
      <p:ext uri="{BB962C8B-B14F-4D97-AF65-F5344CB8AC3E}">
        <p14:creationId xmlns:p14="http://schemas.microsoft.com/office/powerpoint/2010/main" val="1307008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013BD1F-11FE-4314-A756-32F2C5BE62B2}" type="datetimeFigureOut">
              <a:rPr lang="ar-SA" smtClean="0"/>
              <a:t>22/04/45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04F3A5B-3FC6-40CF-8793-BF3F19F29182}" type="slidenum">
              <a:rPr lang="ar-SA" smtClean="0"/>
              <a:t>‹#›</a:t>
            </a:fld>
            <a:endParaRPr lang="ar-SA"/>
          </a:p>
        </p:txBody>
      </p:sp>
    </p:spTree>
    <p:extLst>
      <p:ext uri="{BB962C8B-B14F-4D97-AF65-F5344CB8AC3E}">
        <p14:creationId xmlns:p14="http://schemas.microsoft.com/office/powerpoint/2010/main" val="3577026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2013BD1F-11FE-4314-A756-32F2C5BE62B2}" type="datetimeFigureOut">
              <a:rPr lang="ar-SA" smtClean="0"/>
              <a:t>22/04/45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04F3A5B-3FC6-40CF-8793-BF3F19F29182}" type="slidenum">
              <a:rPr lang="ar-SA" smtClean="0"/>
              <a:t>‹#›</a:t>
            </a:fld>
            <a:endParaRPr lang="ar-SA"/>
          </a:p>
        </p:txBody>
      </p:sp>
    </p:spTree>
    <p:extLst>
      <p:ext uri="{BB962C8B-B14F-4D97-AF65-F5344CB8AC3E}">
        <p14:creationId xmlns:p14="http://schemas.microsoft.com/office/powerpoint/2010/main" val="3165344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2013BD1F-11FE-4314-A756-32F2C5BE62B2}" type="datetimeFigureOut">
              <a:rPr lang="ar-SA" smtClean="0"/>
              <a:t>22/04/45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F04F3A5B-3FC6-40CF-8793-BF3F19F29182}" type="slidenum">
              <a:rPr lang="ar-SA" smtClean="0"/>
              <a:t>‹#›</a:t>
            </a:fld>
            <a:endParaRPr lang="ar-SA"/>
          </a:p>
        </p:txBody>
      </p:sp>
    </p:spTree>
    <p:extLst>
      <p:ext uri="{BB962C8B-B14F-4D97-AF65-F5344CB8AC3E}">
        <p14:creationId xmlns:p14="http://schemas.microsoft.com/office/powerpoint/2010/main" val="954055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2013BD1F-11FE-4314-A756-32F2C5BE62B2}" type="datetimeFigureOut">
              <a:rPr lang="ar-SA" smtClean="0"/>
              <a:t>22/04/45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F04F3A5B-3FC6-40CF-8793-BF3F19F29182}" type="slidenum">
              <a:rPr lang="ar-SA" smtClean="0"/>
              <a:t>‹#›</a:t>
            </a:fld>
            <a:endParaRPr lang="ar-SA"/>
          </a:p>
        </p:txBody>
      </p:sp>
    </p:spTree>
    <p:extLst>
      <p:ext uri="{BB962C8B-B14F-4D97-AF65-F5344CB8AC3E}">
        <p14:creationId xmlns:p14="http://schemas.microsoft.com/office/powerpoint/2010/main" val="82586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013BD1F-11FE-4314-A756-32F2C5BE62B2}" type="datetimeFigureOut">
              <a:rPr lang="ar-SA" smtClean="0"/>
              <a:t>22/04/45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F04F3A5B-3FC6-40CF-8793-BF3F19F29182}" type="slidenum">
              <a:rPr lang="ar-SA" smtClean="0"/>
              <a:t>‹#›</a:t>
            </a:fld>
            <a:endParaRPr lang="ar-SA"/>
          </a:p>
        </p:txBody>
      </p:sp>
    </p:spTree>
    <p:extLst>
      <p:ext uri="{BB962C8B-B14F-4D97-AF65-F5344CB8AC3E}">
        <p14:creationId xmlns:p14="http://schemas.microsoft.com/office/powerpoint/2010/main" val="1864387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013BD1F-11FE-4314-A756-32F2C5BE62B2}" type="datetimeFigureOut">
              <a:rPr lang="ar-SA" smtClean="0"/>
              <a:t>22/04/45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04F3A5B-3FC6-40CF-8793-BF3F19F29182}" type="slidenum">
              <a:rPr lang="ar-SA" smtClean="0"/>
              <a:t>‹#›</a:t>
            </a:fld>
            <a:endParaRPr lang="ar-SA"/>
          </a:p>
        </p:txBody>
      </p:sp>
    </p:spTree>
    <p:extLst>
      <p:ext uri="{BB962C8B-B14F-4D97-AF65-F5344CB8AC3E}">
        <p14:creationId xmlns:p14="http://schemas.microsoft.com/office/powerpoint/2010/main" val="1079777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013BD1F-11FE-4314-A756-32F2C5BE62B2}" type="datetimeFigureOut">
              <a:rPr lang="ar-SA" smtClean="0"/>
              <a:t>22/04/45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04F3A5B-3FC6-40CF-8793-BF3F19F29182}" type="slidenum">
              <a:rPr lang="ar-SA" smtClean="0"/>
              <a:t>‹#›</a:t>
            </a:fld>
            <a:endParaRPr lang="ar-SA"/>
          </a:p>
        </p:txBody>
      </p:sp>
    </p:spTree>
    <p:extLst>
      <p:ext uri="{BB962C8B-B14F-4D97-AF65-F5344CB8AC3E}">
        <p14:creationId xmlns:p14="http://schemas.microsoft.com/office/powerpoint/2010/main" val="4246641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013BD1F-11FE-4314-A756-32F2C5BE62B2}" type="datetimeFigureOut">
              <a:rPr lang="ar-SA" smtClean="0"/>
              <a:t>22/04/45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04F3A5B-3FC6-40CF-8793-BF3F19F29182}" type="slidenum">
              <a:rPr lang="ar-SA" smtClean="0"/>
              <a:t>‹#›</a:t>
            </a:fld>
            <a:endParaRPr lang="ar-SA"/>
          </a:p>
        </p:txBody>
      </p:sp>
    </p:spTree>
    <p:extLst>
      <p:ext uri="{BB962C8B-B14F-4D97-AF65-F5344CB8AC3E}">
        <p14:creationId xmlns:p14="http://schemas.microsoft.com/office/powerpoint/2010/main" val="3635925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SA" dirty="0" smtClean="0"/>
              <a:t>اسلوب التدريس </a:t>
            </a:r>
            <a:r>
              <a:rPr lang="ar-SA" dirty="0"/>
              <a:t>بالعرض </a:t>
            </a:r>
            <a:r>
              <a:rPr lang="ar-SA" dirty="0" smtClean="0"/>
              <a:t>التوضيحي</a:t>
            </a:r>
            <a:br>
              <a:rPr lang="ar-SA" dirty="0" smtClean="0"/>
            </a:br>
            <a:r>
              <a:rPr lang="ar-SA" dirty="0"/>
              <a:t>(</a:t>
            </a:r>
            <a:r>
              <a:rPr lang="ar-SA" dirty="0" smtClean="0"/>
              <a:t>الأمري) , واسلوب التدريس بتوجيه المعلم (التدريبي)</a:t>
            </a:r>
            <a:endParaRPr lang="ar-SA" dirty="0"/>
          </a:p>
        </p:txBody>
      </p:sp>
      <p:sp>
        <p:nvSpPr>
          <p:cNvPr id="3" name="عنوان فرعي 2"/>
          <p:cNvSpPr>
            <a:spLocks noGrp="1"/>
          </p:cNvSpPr>
          <p:nvPr>
            <p:ph type="subTitle" idx="1"/>
          </p:nvPr>
        </p:nvSpPr>
        <p:spPr>
          <a:xfrm>
            <a:off x="1371600" y="4196680"/>
            <a:ext cx="6400800" cy="1752600"/>
          </a:xfrm>
        </p:spPr>
        <p:txBody>
          <a:bodyPr/>
          <a:lstStyle/>
          <a:p>
            <a:r>
              <a:rPr lang="ar-SA" dirty="0" smtClean="0"/>
              <a:t>المحاضرة 6</a:t>
            </a:r>
          </a:p>
          <a:p>
            <a:r>
              <a:rPr lang="ar-SA" dirty="0" smtClean="0"/>
              <a:t>21-04-1445هـ </a:t>
            </a:r>
            <a:endParaRPr lang="ar-SA" dirty="0"/>
          </a:p>
        </p:txBody>
      </p:sp>
    </p:spTree>
    <p:extLst>
      <p:ext uri="{BB962C8B-B14F-4D97-AF65-F5344CB8AC3E}">
        <p14:creationId xmlns:p14="http://schemas.microsoft.com/office/powerpoint/2010/main" val="209846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p:txBody>
          <a:bodyPr/>
          <a:lstStyle/>
          <a:p>
            <a:r>
              <a:rPr lang="ar-SA" dirty="0" smtClean="0"/>
              <a:t>أسلوب التطبيق بتوجيه المعلم (التدريبي)</a:t>
            </a:r>
            <a:endParaRPr lang="ar-SA" dirty="0"/>
          </a:p>
        </p:txBody>
      </p:sp>
      <p:sp>
        <p:nvSpPr>
          <p:cNvPr id="6" name="عنوان فرعي 5"/>
          <p:cNvSpPr>
            <a:spLocks noGrp="1"/>
          </p:cNvSpPr>
          <p:nvPr>
            <p:ph type="subTitle" idx="1"/>
          </p:nvPr>
        </p:nvSpPr>
        <p:spPr/>
        <p:txBody>
          <a:bodyPr/>
          <a:lstStyle/>
          <a:p>
            <a:endParaRPr lang="ar-SA"/>
          </a:p>
        </p:txBody>
      </p:sp>
    </p:spTree>
    <p:extLst>
      <p:ext uri="{BB962C8B-B14F-4D97-AF65-F5344CB8AC3E}">
        <p14:creationId xmlns:p14="http://schemas.microsoft.com/office/powerpoint/2010/main" val="2969022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وصف الأسلوب التدريبي</a:t>
            </a:r>
            <a:endParaRPr lang="ar-SA" dirty="0"/>
          </a:p>
        </p:txBody>
      </p:sp>
      <p:sp>
        <p:nvSpPr>
          <p:cNvPr id="3" name="عنصر نائب للمحتوى 2"/>
          <p:cNvSpPr>
            <a:spLocks noGrp="1"/>
          </p:cNvSpPr>
          <p:nvPr>
            <p:ph idx="1"/>
          </p:nvPr>
        </p:nvSpPr>
        <p:spPr/>
        <p:txBody>
          <a:bodyPr/>
          <a:lstStyle/>
          <a:p>
            <a:r>
              <a:rPr lang="ar-SA" dirty="0" smtClean="0"/>
              <a:t>وهو الأسلوب الثاني في سلسلة أساليب موسكا </a:t>
            </a:r>
            <a:r>
              <a:rPr lang="ar-SA" dirty="0" err="1" smtClean="0"/>
              <a:t>موستون</a:t>
            </a:r>
            <a:r>
              <a:rPr lang="ar-SA" dirty="0" smtClean="0"/>
              <a:t> ويسميه البعض بأسلوب الممارسة.</a:t>
            </a:r>
          </a:p>
          <a:p>
            <a:r>
              <a:rPr lang="ar-SA" dirty="0" smtClean="0"/>
              <a:t> يتفق هذا الأسلوب التعليم بالعرض التوضيحي (الأمري) في قرارات التخطيط والتقويم ويختلف عنه في قرارات التنفيذ حيث تتحول مجموعة من صلاحيات اتخاذ القرار من المعلم إلى الطالب ويظهر هذا التحول في النقاط التسع. </a:t>
            </a:r>
            <a:endParaRPr lang="en-US" dirty="0" smtClean="0"/>
          </a:p>
          <a:p>
            <a:endParaRPr lang="ar-SA" dirty="0"/>
          </a:p>
        </p:txBody>
      </p:sp>
    </p:spTree>
    <p:extLst>
      <p:ext uri="{BB962C8B-B14F-4D97-AF65-F5344CB8AC3E}">
        <p14:creationId xmlns:p14="http://schemas.microsoft.com/office/powerpoint/2010/main" val="1840286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a:t>قرارات الطالب التسعة في الاسلوب التدريبي</a:t>
            </a:r>
          </a:p>
        </p:txBody>
      </p:sp>
      <p:sp>
        <p:nvSpPr>
          <p:cNvPr id="3" name="عنصر نائب للمحتوى 2"/>
          <p:cNvSpPr>
            <a:spLocks noGrp="1"/>
          </p:cNvSpPr>
          <p:nvPr>
            <p:ph idx="1"/>
          </p:nvPr>
        </p:nvSpPr>
        <p:spPr/>
        <p:txBody>
          <a:bodyPr>
            <a:normAutofit fontScale="92500" lnSpcReduction="10000"/>
          </a:bodyPr>
          <a:lstStyle/>
          <a:p>
            <a:pPr marL="514350" lvl="0" indent="-514350">
              <a:buFont typeface="+mj-lt"/>
              <a:buAutoNum type="arabicPeriod"/>
            </a:pPr>
            <a:r>
              <a:rPr lang="ar-SA" u="sng" dirty="0">
                <a:solidFill>
                  <a:srgbClr val="FF0000"/>
                </a:solidFill>
              </a:rPr>
              <a:t>المكان</a:t>
            </a:r>
            <a:r>
              <a:rPr lang="ar-SA" dirty="0"/>
              <a:t>: لكل تمرين أو مهارة وضعها الابتدائي حيث يختار الطالب المكان الذي يناسبه.</a:t>
            </a:r>
            <a:endParaRPr lang="en-US" dirty="0"/>
          </a:p>
          <a:p>
            <a:pPr marL="514350" lvl="0" indent="-514350">
              <a:buFont typeface="+mj-lt"/>
              <a:buAutoNum type="arabicPeriod"/>
            </a:pPr>
            <a:r>
              <a:rPr lang="ar-SA" u="sng" dirty="0">
                <a:solidFill>
                  <a:srgbClr val="FF0000"/>
                </a:solidFill>
              </a:rPr>
              <a:t>الأوضاع</a:t>
            </a:r>
            <a:r>
              <a:rPr lang="ar-SA" dirty="0"/>
              <a:t>: كل تمرين أو مهارة لها وضعها الابتدائي، حيث يختار كل طالب الوضع الذي يشعر فيه بالراحة النفسية.</a:t>
            </a:r>
            <a:endParaRPr lang="en-US" dirty="0"/>
          </a:p>
          <a:p>
            <a:pPr marL="514350" lvl="0" indent="-514350">
              <a:buFont typeface="+mj-lt"/>
              <a:buAutoNum type="arabicPeriod"/>
            </a:pPr>
            <a:r>
              <a:rPr lang="ar-SA" u="sng" dirty="0">
                <a:solidFill>
                  <a:srgbClr val="FF0000"/>
                </a:solidFill>
              </a:rPr>
              <a:t>نظام العمل</a:t>
            </a:r>
            <a:r>
              <a:rPr lang="ar-SA" dirty="0"/>
              <a:t>: إعطاء فرصة لكل طالب ليعمل بمفرده.</a:t>
            </a:r>
            <a:endParaRPr lang="en-US" dirty="0"/>
          </a:p>
          <a:p>
            <a:pPr marL="514350" lvl="0" indent="-514350">
              <a:buFont typeface="+mj-lt"/>
              <a:buAutoNum type="arabicPeriod"/>
            </a:pPr>
            <a:r>
              <a:rPr lang="ar-SA" u="sng" dirty="0">
                <a:solidFill>
                  <a:srgbClr val="FF0000"/>
                </a:solidFill>
              </a:rPr>
              <a:t>وقت البداية للعمل</a:t>
            </a:r>
            <a:r>
              <a:rPr lang="ar-SA" dirty="0"/>
              <a:t>: الطالب هو الذي يحدد البداية حسب استجابته للتعليمات.</a:t>
            </a:r>
            <a:endParaRPr lang="en-US" dirty="0"/>
          </a:p>
          <a:p>
            <a:pPr marL="514350" lvl="0" indent="-514350">
              <a:buFont typeface="+mj-lt"/>
              <a:buAutoNum type="arabicPeriod"/>
            </a:pPr>
            <a:r>
              <a:rPr lang="ar-SA" u="sng" dirty="0">
                <a:solidFill>
                  <a:srgbClr val="FF0000"/>
                </a:solidFill>
              </a:rPr>
              <a:t>الإيقاع الحركي</a:t>
            </a:r>
            <a:r>
              <a:rPr lang="ar-SA" dirty="0"/>
              <a:t>: يختلف كل طالب عن الآخر في سرعة أداء التمرين أو الانسيابية في أداء المهارة.</a:t>
            </a:r>
            <a:endParaRPr lang="en-US" dirty="0"/>
          </a:p>
          <a:p>
            <a:endParaRPr lang="ar-SA" dirty="0"/>
          </a:p>
        </p:txBody>
      </p:sp>
    </p:spTree>
    <p:extLst>
      <p:ext uri="{BB962C8B-B14F-4D97-AF65-F5344CB8AC3E}">
        <p14:creationId xmlns:p14="http://schemas.microsoft.com/office/powerpoint/2010/main" val="3004214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قرارات الطالب التسعة في الاسلوب التدريبي</a:t>
            </a:r>
            <a:endParaRPr lang="ar-SA" dirty="0"/>
          </a:p>
        </p:txBody>
      </p:sp>
      <p:sp>
        <p:nvSpPr>
          <p:cNvPr id="3" name="عنصر نائب للمحتوى 2"/>
          <p:cNvSpPr>
            <a:spLocks noGrp="1"/>
          </p:cNvSpPr>
          <p:nvPr>
            <p:ph idx="1"/>
          </p:nvPr>
        </p:nvSpPr>
        <p:spPr/>
        <p:txBody>
          <a:bodyPr>
            <a:normAutofit lnSpcReduction="10000"/>
          </a:bodyPr>
          <a:lstStyle/>
          <a:p>
            <a:pPr marL="514350" lvl="0" indent="-514350">
              <a:buFont typeface="+mj-lt"/>
              <a:buAutoNum type="arabicPeriod" startAt="6"/>
            </a:pPr>
            <a:r>
              <a:rPr lang="ar-SA" sz="3000" u="sng" dirty="0">
                <a:solidFill>
                  <a:srgbClr val="FF0000"/>
                </a:solidFill>
              </a:rPr>
              <a:t>الانتهاء من العمل</a:t>
            </a:r>
            <a:r>
              <a:rPr lang="ar-SA" dirty="0" smtClean="0"/>
              <a:t>: الطالب هو الذي يحدد الانتهاء من العمل حسب قدراته وإمكاناته.</a:t>
            </a:r>
            <a:endParaRPr lang="en-US" dirty="0" smtClean="0"/>
          </a:p>
          <a:p>
            <a:pPr marL="514350" lvl="0" indent="-514350">
              <a:buFont typeface="+mj-lt"/>
              <a:buAutoNum type="arabicPeriod" startAt="6"/>
            </a:pPr>
            <a:r>
              <a:rPr lang="ar-SA" sz="3000" u="sng" dirty="0">
                <a:solidFill>
                  <a:srgbClr val="FF0000"/>
                </a:solidFill>
              </a:rPr>
              <a:t>الراحة</a:t>
            </a:r>
            <a:r>
              <a:rPr lang="ar-SA" dirty="0" smtClean="0"/>
              <a:t>: بعض الطلاب يحتاج إلى راحة أكثر من زميله الآخر.</a:t>
            </a:r>
            <a:endParaRPr lang="en-US" dirty="0" smtClean="0"/>
          </a:p>
          <a:p>
            <a:pPr marL="514350" lvl="0" indent="-514350">
              <a:buFont typeface="+mj-lt"/>
              <a:buAutoNum type="arabicPeriod" startAt="6"/>
            </a:pPr>
            <a:r>
              <a:rPr lang="ar-SA" sz="3000" u="sng" dirty="0">
                <a:solidFill>
                  <a:srgbClr val="FF0000"/>
                </a:solidFill>
              </a:rPr>
              <a:t>المظهر</a:t>
            </a:r>
            <a:r>
              <a:rPr lang="ar-SA" dirty="0" smtClean="0"/>
              <a:t>: يختلف الطالب في مظهره العام أثناء أداء التمرين أو المهارة عن زميله.</a:t>
            </a:r>
            <a:endParaRPr lang="en-US" dirty="0" smtClean="0"/>
          </a:p>
          <a:p>
            <a:pPr marL="514350" lvl="0" indent="-514350">
              <a:buFont typeface="+mj-lt"/>
              <a:buAutoNum type="arabicPeriod" startAt="6"/>
            </a:pPr>
            <a:r>
              <a:rPr lang="ar-SA" sz="3000" u="sng" dirty="0">
                <a:solidFill>
                  <a:srgbClr val="FF0000"/>
                </a:solidFill>
              </a:rPr>
              <a:t>إلقاء الأسئلة للتوضيح</a:t>
            </a:r>
            <a:r>
              <a:rPr lang="ar-SA" dirty="0" smtClean="0"/>
              <a:t>: ليس هناك وقت محدد للطلاب في الاستفسار حيث أن كل طالب يسأل المعلم في الوقت الذي يحتاج إلى توضيح عن الأداء أو العمل.</a:t>
            </a:r>
            <a:endParaRPr lang="en-US" dirty="0" smtClean="0"/>
          </a:p>
          <a:p>
            <a:endParaRPr lang="ar-SA" dirty="0"/>
          </a:p>
        </p:txBody>
      </p:sp>
    </p:spTree>
    <p:extLst>
      <p:ext uri="{BB962C8B-B14F-4D97-AF65-F5344CB8AC3E}">
        <p14:creationId xmlns:p14="http://schemas.microsoft.com/office/powerpoint/2010/main" val="864421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ملاحظة </a:t>
            </a:r>
            <a:endParaRPr lang="ar-SA" dirty="0"/>
          </a:p>
        </p:txBody>
      </p:sp>
      <p:sp>
        <p:nvSpPr>
          <p:cNvPr id="3" name="عنصر نائب للمحتوى 2"/>
          <p:cNvSpPr>
            <a:spLocks noGrp="1"/>
          </p:cNvSpPr>
          <p:nvPr>
            <p:ph idx="1"/>
          </p:nvPr>
        </p:nvSpPr>
        <p:spPr/>
        <p:txBody>
          <a:bodyPr/>
          <a:lstStyle/>
          <a:p>
            <a:r>
              <a:rPr lang="ar-SA" dirty="0" smtClean="0"/>
              <a:t>هذا الأسلوب يوجد ظروف ملائمة للتعلم وتحقيق العديد من الأهداف، فيما يتعلق بالأداء ودور الطالب في الأسلوب، كما أن الطالب لديه مساحة من الوقت لممارسة الأداء بعد تحديد إعطاء إشارة البدء وتحديد السرعة والإيقاع.</a:t>
            </a:r>
            <a:endParaRPr lang="en-US" dirty="0" smtClean="0"/>
          </a:p>
          <a:p>
            <a:endParaRPr lang="ar-SA" dirty="0"/>
          </a:p>
        </p:txBody>
      </p:sp>
    </p:spTree>
    <p:extLst>
      <p:ext uri="{BB962C8B-B14F-4D97-AF65-F5344CB8AC3E}">
        <p14:creationId xmlns:p14="http://schemas.microsoft.com/office/powerpoint/2010/main" val="7063539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a:t>بنية أسلوب </a:t>
            </a:r>
            <a:r>
              <a:rPr lang="ar-SA" dirty="0" smtClean="0"/>
              <a:t>التدريبي</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940010165"/>
              </p:ext>
            </p:extLst>
          </p:nvPr>
        </p:nvGraphicFramePr>
        <p:xfrm>
          <a:off x="1403648" y="2204865"/>
          <a:ext cx="6552728" cy="2847036"/>
        </p:xfrm>
        <a:graphic>
          <a:graphicData uri="http://schemas.openxmlformats.org/drawingml/2006/table">
            <a:tbl>
              <a:tblPr rtl="1" firstRow="1" firstCol="1" lastRow="1" lastCol="1" bandRow="1" bandCol="1">
                <a:tableStyleId>{69012ECD-51FC-41F1-AA8D-1B2483CD663E}</a:tableStyleId>
              </a:tblPr>
              <a:tblGrid>
                <a:gridCol w="3227649"/>
                <a:gridCol w="3325079"/>
              </a:tblGrid>
              <a:tr h="711759">
                <a:tc>
                  <a:txBody>
                    <a:bodyPr/>
                    <a:lstStyle/>
                    <a:p>
                      <a:pPr algn="ctr" rtl="1">
                        <a:spcAft>
                          <a:spcPts val="0"/>
                        </a:spcAft>
                      </a:pPr>
                      <a:r>
                        <a:rPr lang="ar-SA" sz="2800">
                          <a:effectLst/>
                        </a:rPr>
                        <a:t>القـرارات</a:t>
                      </a:r>
                      <a:endParaRPr lang="en-US" sz="2800">
                        <a:effectLst/>
                        <a:latin typeface="Arial"/>
                        <a:ea typeface="Times New Roman"/>
                        <a:cs typeface="Simplified Arabic"/>
                      </a:endParaRPr>
                    </a:p>
                  </a:txBody>
                  <a:tcPr marL="68580" marR="68580" marT="0" marB="0"/>
                </a:tc>
                <a:tc>
                  <a:txBody>
                    <a:bodyPr/>
                    <a:lstStyle/>
                    <a:p>
                      <a:pPr algn="ctr" rtl="1">
                        <a:spcAft>
                          <a:spcPts val="0"/>
                        </a:spcAft>
                      </a:pPr>
                      <a:r>
                        <a:rPr lang="ar-SA" sz="2800">
                          <a:effectLst/>
                        </a:rPr>
                        <a:t>متخذ القرار</a:t>
                      </a:r>
                      <a:endParaRPr lang="en-US" sz="2800">
                        <a:effectLst/>
                        <a:latin typeface="Arial"/>
                        <a:ea typeface="Times New Roman"/>
                        <a:cs typeface="Simplified Arabic"/>
                      </a:endParaRPr>
                    </a:p>
                  </a:txBody>
                  <a:tcPr marL="68580" marR="68580" marT="0" marB="0"/>
                </a:tc>
              </a:tr>
              <a:tr h="711759">
                <a:tc>
                  <a:txBody>
                    <a:bodyPr/>
                    <a:lstStyle/>
                    <a:p>
                      <a:pPr algn="ctr" rtl="1">
                        <a:spcAft>
                          <a:spcPts val="0"/>
                        </a:spcAft>
                      </a:pPr>
                      <a:r>
                        <a:rPr lang="ar-SA" sz="2800" dirty="0">
                          <a:effectLst/>
                        </a:rPr>
                        <a:t>- قرارات التخطيط</a:t>
                      </a:r>
                      <a:endParaRPr lang="en-US" sz="2800" dirty="0">
                        <a:effectLst/>
                        <a:latin typeface="Arial"/>
                        <a:ea typeface="Times New Roman"/>
                        <a:cs typeface="Simplified Arabic"/>
                      </a:endParaRPr>
                    </a:p>
                  </a:txBody>
                  <a:tcPr marL="68580" marR="68580" marT="0" marB="0" anchor="ctr"/>
                </a:tc>
                <a:tc>
                  <a:txBody>
                    <a:bodyPr/>
                    <a:lstStyle/>
                    <a:p>
                      <a:pPr algn="ctr" rtl="1">
                        <a:spcAft>
                          <a:spcPts val="0"/>
                        </a:spcAft>
                      </a:pPr>
                      <a:r>
                        <a:rPr lang="ar-SA" sz="2800">
                          <a:effectLst/>
                        </a:rPr>
                        <a:t>المعلم</a:t>
                      </a:r>
                      <a:endParaRPr lang="en-US" sz="2800">
                        <a:effectLst/>
                        <a:latin typeface="Arial"/>
                        <a:ea typeface="Times New Roman"/>
                        <a:cs typeface="Simplified Arabic"/>
                      </a:endParaRPr>
                    </a:p>
                  </a:txBody>
                  <a:tcPr marL="68580" marR="68580" marT="0" marB="0" anchor="ctr"/>
                </a:tc>
              </a:tr>
              <a:tr h="711759">
                <a:tc>
                  <a:txBody>
                    <a:bodyPr/>
                    <a:lstStyle/>
                    <a:p>
                      <a:pPr algn="ctr" rtl="1">
                        <a:spcAft>
                          <a:spcPts val="0"/>
                        </a:spcAft>
                      </a:pPr>
                      <a:r>
                        <a:rPr lang="ar-SA" sz="2800" dirty="0">
                          <a:effectLst/>
                        </a:rPr>
                        <a:t>- قرارات التنفيـذ</a:t>
                      </a:r>
                      <a:endParaRPr lang="en-US" sz="2800" dirty="0">
                        <a:effectLst/>
                        <a:latin typeface="Arial"/>
                        <a:ea typeface="Times New Roman"/>
                        <a:cs typeface="Simplified Arabic"/>
                      </a:endParaRPr>
                    </a:p>
                  </a:txBody>
                  <a:tcPr marL="68580" marR="68580" marT="0" marB="0" anchor="ctr"/>
                </a:tc>
                <a:tc>
                  <a:txBody>
                    <a:bodyPr/>
                    <a:lstStyle/>
                    <a:p>
                      <a:pPr algn="ctr" rtl="1">
                        <a:spcAft>
                          <a:spcPts val="0"/>
                        </a:spcAft>
                      </a:pPr>
                      <a:r>
                        <a:rPr lang="ar-SA" sz="2800" dirty="0">
                          <a:effectLst/>
                        </a:rPr>
                        <a:t>الطالب</a:t>
                      </a:r>
                      <a:endParaRPr lang="en-US" sz="2800" dirty="0">
                        <a:effectLst/>
                        <a:latin typeface="Arial"/>
                        <a:ea typeface="Times New Roman"/>
                        <a:cs typeface="Simplified Arabic"/>
                      </a:endParaRPr>
                    </a:p>
                  </a:txBody>
                  <a:tcPr marL="68580" marR="68580" marT="0" marB="0" anchor="ctr"/>
                </a:tc>
              </a:tr>
              <a:tr h="711759">
                <a:tc>
                  <a:txBody>
                    <a:bodyPr/>
                    <a:lstStyle/>
                    <a:p>
                      <a:pPr algn="ctr" rtl="1">
                        <a:spcAft>
                          <a:spcPts val="0"/>
                        </a:spcAft>
                      </a:pPr>
                      <a:r>
                        <a:rPr lang="ar-SA" sz="2800">
                          <a:effectLst/>
                        </a:rPr>
                        <a:t>- قرارات التقويم</a:t>
                      </a:r>
                      <a:endParaRPr lang="en-US" sz="2800">
                        <a:effectLst/>
                        <a:latin typeface="Arial"/>
                        <a:ea typeface="Times New Roman"/>
                        <a:cs typeface="Simplified Arabic"/>
                      </a:endParaRPr>
                    </a:p>
                  </a:txBody>
                  <a:tcPr marL="68580" marR="68580" marT="0" marB="0" anchor="ctr"/>
                </a:tc>
                <a:tc>
                  <a:txBody>
                    <a:bodyPr/>
                    <a:lstStyle/>
                    <a:p>
                      <a:pPr algn="ctr" rtl="1">
                        <a:spcAft>
                          <a:spcPts val="0"/>
                        </a:spcAft>
                      </a:pPr>
                      <a:r>
                        <a:rPr lang="ar-SA" sz="2800" dirty="0">
                          <a:effectLst/>
                        </a:rPr>
                        <a:t>المعلم</a:t>
                      </a:r>
                      <a:endParaRPr lang="en-US" sz="2800" dirty="0">
                        <a:effectLst/>
                        <a:latin typeface="Arial"/>
                        <a:ea typeface="Times New Roman"/>
                        <a:cs typeface="Simplified Arabic"/>
                      </a:endParaRPr>
                    </a:p>
                  </a:txBody>
                  <a:tcPr marL="68580" marR="68580" marT="0" marB="0" anchor="ctr"/>
                </a:tc>
              </a:tr>
            </a:tbl>
          </a:graphicData>
        </a:graphic>
      </p:graphicFrame>
    </p:spTree>
    <p:extLst>
      <p:ext uri="{BB962C8B-B14F-4D97-AF65-F5344CB8AC3E}">
        <p14:creationId xmlns:p14="http://schemas.microsoft.com/office/powerpoint/2010/main" val="19048836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أهداف أسلوب التطبيق بتوجيه المعلم</a:t>
            </a:r>
            <a:endParaRPr lang="ar-SA" dirty="0"/>
          </a:p>
        </p:txBody>
      </p:sp>
      <p:sp>
        <p:nvSpPr>
          <p:cNvPr id="3" name="عنصر نائب للمحتوى 2"/>
          <p:cNvSpPr>
            <a:spLocks noGrp="1"/>
          </p:cNvSpPr>
          <p:nvPr>
            <p:ph idx="1"/>
          </p:nvPr>
        </p:nvSpPr>
        <p:spPr/>
        <p:txBody>
          <a:bodyPr>
            <a:normAutofit fontScale="92500"/>
          </a:bodyPr>
          <a:lstStyle/>
          <a:p>
            <a:pPr marL="0" indent="0">
              <a:buNone/>
            </a:pPr>
            <a:r>
              <a:rPr lang="ar-SA" b="1" dirty="0" smtClean="0">
                <a:solidFill>
                  <a:srgbClr val="FF0000"/>
                </a:solidFill>
              </a:rPr>
              <a:t>أ</a:t>
            </a:r>
            <a:r>
              <a:rPr lang="ar-SA" b="1" dirty="0">
                <a:solidFill>
                  <a:srgbClr val="FF0000"/>
                </a:solidFill>
              </a:rPr>
              <a:t>) أهداف مرتبطة بالموضوع:</a:t>
            </a:r>
            <a:endParaRPr lang="en-US" b="1" dirty="0">
              <a:solidFill>
                <a:srgbClr val="FF0000"/>
              </a:solidFill>
            </a:endParaRPr>
          </a:p>
          <a:p>
            <a:pPr marL="514350" indent="-514350">
              <a:buFont typeface="+mj-lt"/>
              <a:buAutoNum type="arabicPeriod"/>
            </a:pPr>
            <a:r>
              <a:rPr lang="ar-SA" dirty="0" smtClean="0"/>
              <a:t>يتعرف الطالب بالخبرة على أن هذه المعلومات يمكن الحصول عليها من أشكال متعددة من التغذية الراجعة.</a:t>
            </a:r>
            <a:endParaRPr lang="en-US" dirty="0" smtClean="0"/>
          </a:p>
          <a:p>
            <a:pPr marL="514350" indent="-514350">
              <a:buFont typeface="+mj-lt"/>
              <a:buAutoNum type="arabicPeriod"/>
            </a:pPr>
            <a:r>
              <a:rPr lang="ar-SA" dirty="0" smtClean="0"/>
              <a:t>أن يتعرف الطالب على أن الأداء الجيد مرتبط بتكرار العمل.</a:t>
            </a:r>
            <a:endParaRPr lang="en-US" dirty="0" smtClean="0"/>
          </a:p>
          <a:p>
            <a:pPr marL="514350" indent="-514350">
              <a:buFont typeface="+mj-lt"/>
              <a:buAutoNum type="arabicPeriod"/>
            </a:pPr>
            <a:r>
              <a:rPr lang="ar-SA" dirty="0" smtClean="0"/>
              <a:t>التعرف بالخبرة أن الأداء الجيد مرتبط بالمعلومات عن الأداء.</a:t>
            </a:r>
            <a:endParaRPr lang="en-US" dirty="0" smtClean="0"/>
          </a:p>
          <a:p>
            <a:pPr marL="514350" lvl="0" indent="-514350">
              <a:buFont typeface="+mj-lt"/>
              <a:buAutoNum type="arabicPeriod"/>
            </a:pPr>
            <a:r>
              <a:rPr lang="ar-SA" dirty="0" smtClean="0"/>
              <a:t>أن </a:t>
            </a:r>
            <a:r>
              <a:rPr lang="ar-SA" dirty="0"/>
              <a:t>يؤدي الطالب الأعمال المطلوبة كما شرحت له.</a:t>
            </a:r>
            <a:endParaRPr lang="en-US" dirty="0"/>
          </a:p>
          <a:p>
            <a:pPr marL="514350" indent="-514350">
              <a:buFont typeface="+mj-lt"/>
              <a:buAutoNum type="arabicPeriod"/>
            </a:pPr>
            <a:r>
              <a:rPr lang="ar-SA" dirty="0" smtClean="0"/>
              <a:t>محاولة الوصول إلى الأداء المطلوب قدر الإمكان.</a:t>
            </a:r>
            <a:endParaRPr lang="en-US" dirty="0" smtClean="0"/>
          </a:p>
          <a:p>
            <a:pPr marL="514350" lvl="0" indent="-514350">
              <a:buFont typeface="+mj-lt"/>
              <a:buAutoNum type="arabicPeriod"/>
            </a:pPr>
            <a:r>
              <a:rPr lang="ar-SA" dirty="0" smtClean="0"/>
              <a:t>أن </a:t>
            </a:r>
            <a:r>
              <a:rPr lang="ar-SA" dirty="0"/>
              <a:t>يربط الطالب بين العمل والوقت الملائم له.</a:t>
            </a:r>
            <a:endParaRPr lang="en-US" dirty="0"/>
          </a:p>
          <a:p>
            <a:endParaRPr lang="ar-SA" dirty="0"/>
          </a:p>
        </p:txBody>
      </p:sp>
    </p:spTree>
    <p:extLst>
      <p:ext uri="{BB962C8B-B14F-4D97-AF65-F5344CB8AC3E}">
        <p14:creationId xmlns:p14="http://schemas.microsoft.com/office/powerpoint/2010/main" val="39559178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أهداف أسلوب التطبيق بتوجيه المعلم</a:t>
            </a:r>
            <a:endParaRPr lang="ar-SA" dirty="0"/>
          </a:p>
        </p:txBody>
      </p:sp>
      <p:sp>
        <p:nvSpPr>
          <p:cNvPr id="3" name="عنصر نائب للمحتوى 2"/>
          <p:cNvSpPr>
            <a:spLocks noGrp="1"/>
          </p:cNvSpPr>
          <p:nvPr>
            <p:ph idx="1"/>
          </p:nvPr>
        </p:nvSpPr>
        <p:spPr>
          <a:xfrm>
            <a:off x="457200" y="1600200"/>
            <a:ext cx="8229600" cy="4925144"/>
          </a:xfrm>
        </p:spPr>
        <p:txBody>
          <a:bodyPr>
            <a:normAutofit fontScale="85000" lnSpcReduction="20000"/>
          </a:bodyPr>
          <a:lstStyle/>
          <a:p>
            <a:pPr marL="0" indent="0">
              <a:buNone/>
            </a:pPr>
            <a:r>
              <a:rPr lang="ar-SA" b="1" dirty="0">
                <a:solidFill>
                  <a:srgbClr val="FF0000"/>
                </a:solidFill>
              </a:rPr>
              <a:t>ب) أهداف مرتبطة بدور الطالب:</a:t>
            </a:r>
            <a:endParaRPr lang="en-US" dirty="0">
              <a:solidFill>
                <a:srgbClr val="FF0000"/>
              </a:solidFill>
            </a:endParaRPr>
          </a:p>
          <a:p>
            <a:pPr lvl="0"/>
            <a:r>
              <a:rPr lang="ar-SA" dirty="0"/>
              <a:t>اتخاذ القرارات التسعة التي انتقلت إليه عند تنفيذ قرارات التخطيط (الإعداد).</a:t>
            </a:r>
            <a:endParaRPr lang="en-US" dirty="0"/>
          </a:p>
          <a:p>
            <a:r>
              <a:rPr lang="ar-SA" dirty="0" smtClean="0"/>
              <a:t>البدء في خبرة النشاط التعليمي بأسلوب التعليم بتوجيه المعلم (التدريبي) وتعلم تحويل القرارات عما كان عليه في الأسلوب الأمري.</a:t>
            </a:r>
            <a:endParaRPr lang="en-US" dirty="0" smtClean="0"/>
          </a:p>
          <a:p>
            <a:r>
              <a:rPr lang="ar-SA" dirty="0" smtClean="0"/>
              <a:t>الدخول في خبرة علاقة جديدة والتي تتضمن توقع التغذية الراجعة الخاصة للفرد.</a:t>
            </a:r>
            <a:endParaRPr lang="en-US" dirty="0" smtClean="0"/>
          </a:p>
          <a:p>
            <a:r>
              <a:rPr lang="ar-SA" dirty="0" smtClean="0"/>
              <a:t>يحترم دور زملائه الآخرين وقراراتهم في الفئات التسع.</a:t>
            </a:r>
            <a:endParaRPr lang="en-US" dirty="0" smtClean="0"/>
          </a:p>
          <a:p>
            <a:r>
              <a:rPr lang="ar-SA" dirty="0" smtClean="0"/>
              <a:t>يتقبل أدائه في العمل دون مقارنة دائمة مع الآخرين.</a:t>
            </a:r>
            <a:endParaRPr lang="en-US" dirty="0" smtClean="0"/>
          </a:p>
          <a:p>
            <a:r>
              <a:rPr lang="ar-SA" dirty="0" smtClean="0"/>
              <a:t>أن يتحمل المسؤولية في اتخاذ القرارات التسعة.</a:t>
            </a:r>
            <a:endParaRPr lang="en-US" dirty="0" smtClean="0"/>
          </a:p>
          <a:p>
            <a:pPr lvl="0"/>
            <a:r>
              <a:rPr lang="ar-SA" dirty="0" smtClean="0"/>
              <a:t>يتعرف </a:t>
            </a:r>
            <a:r>
              <a:rPr lang="ar-SA" dirty="0"/>
              <a:t>بالخبرة بأن اتخاذ القرار يلائم العمل.</a:t>
            </a:r>
            <a:endParaRPr lang="en-US" dirty="0"/>
          </a:p>
          <a:p>
            <a:pPr lvl="0"/>
            <a:r>
              <a:rPr lang="ar-SA" dirty="0"/>
              <a:t>البدء في أول العمل الإفرادي لفترة معينة.</a:t>
            </a:r>
            <a:endParaRPr lang="en-US" dirty="0"/>
          </a:p>
          <a:p>
            <a:endParaRPr lang="ar-SA" dirty="0"/>
          </a:p>
        </p:txBody>
      </p:sp>
    </p:spTree>
    <p:extLst>
      <p:ext uri="{BB962C8B-B14F-4D97-AF65-F5344CB8AC3E}">
        <p14:creationId xmlns:p14="http://schemas.microsoft.com/office/powerpoint/2010/main" val="22006540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قنوات النمو في أسلوب التطبيق بتوجيه المعلم</a:t>
            </a:r>
            <a:endParaRPr lang="ar-SA" dirty="0"/>
          </a:p>
        </p:txBody>
      </p:sp>
      <p:sp>
        <p:nvSpPr>
          <p:cNvPr id="3" name="عنصر نائب للمحتوى 2"/>
          <p:cNvSpPr>
            <a:spLocks noGrp="1"/>
          </p:cNvSpPr>
          <p:nvPr>
            <p:ph idx="1"/>
          </p:nvPr>
        </p:nvSpPr>
        <p:spPr>
          <a:xfrm>
            <a:off x="457200" y="1600200"/>
            <a:ext cx="8229600" cy="4709120"/>
          </a:xfrm>
        </p:spPr>
        <p:txBody>
          <a:bodyPr>
            <a:normAutofit fontScale="92500" lnSpcReduction="20000"/>
          </a:bodyPr>
          <a:lstStyle/>
          <a:p>
            <a:pPr marL="0" indent="0">
              <a:buNone/>
            </a:pPr>
            <a:r>
              <a:rPr lang="ar-SA" dirty="0" smtClean="0"/>
              <a:t>يلاحظ تقدم </a:t>
            </a:r>
            <a:r>
              <a:rPr lang="ar-SA" dirty="0" smtClean="0"/>
              <a:t>هذا الأسلوب </a:t>
            </a:r>
            <a:r>
              <a:rPr lang="ar-SA" dirty="0" smtClean="0"/>
              <a:t>في </a:t>
            </a:r>
            <a:r>
              <a:rPr lang="ar-SA" dirty="0"/>
              <a:t>جوانب النمو نتيجة اتخاذ الطالب للقرارات التسعة ما عدا الجانب </a:t>
            </a:r>
            <a:r>
              <a:rPr lang="ar-SA" dirty="0" smtClean="0"/>
              <a:t>المعرفي.</a:t>
            </a:r>
          </a:p>
          <a:p>
            <a:pPr marL="0" indent="0">
              <a:buNone/>
            </a:pPr>
            <a:endParaRPr lang="en-US" dirty="0"/>
          </a:p>
          <a:p>
            <a:pPr lvl="0"/>
            <a:r>
              <a:rPr lang="ar-SA" dirty="0">
                <a:solidFill>
                  <a:srgbClr val="FF0000"/>
                </a:solidFill>
              </a:rPr>
              <a:t>الجانب </a:t>
            </a:r>
            <a:r>
              <a:rPr lang="ar-SA" dirty="0" err="1">
                <a:solidFill>
                  <a:srgbClr val="FF0000"/>
                </a:solidFill>
              </a:rPr>
              <a:t>المهـــــــــــاري</a:t>
            </a:r>
            <a:r>
              <a:rPr lang="ar-SA" dirty="0"/>
              <a:t>: هناك تقدم نتيجة أن الطالب يمارس العمل بدون أوامر.</a:t>
            </a:r>
            <a:endParaRPr lang="en-US" dirty="0"/>
          </a:p>
          <a:p>
            <a:pPr lvl="0"/>
            <a:r>
              <a:rPr lang="ar-SA" dirty="0">
                <a:solidFill>
                  <a:srgbClr val="FF0000"/>
                </a:solidFill>
              </a:rPr>
              <a:t>الجانب الاجتماعي</a:t>
            </a:r>
            <a:r>
              <a:rPr lang="ar-SA" dirty="0"/>
              <a:t>: إن حرية اختيار الطالب للأماكن يجعل الطالب يختار المكان القريب من زميله الذي يرتاح إليه.</a:t>
            </a:r>
            <a:endParaRPr lang="en-US" dirty="0"/>
          </a:p>
          <a:p>
            <a:pPr lvl="0"/>
            <a:r>
              <a:rPr lang="ar-SA" dirty="0">
                <a:solidFill>
                  <a:srgbClr val="FF0000"/>
                </a:solidFill>
              </a:rPr>
              <a:t>الجانب الانفعالي</a:t>
            </a:r>
            <a:r>
              <a:rPr lang="ar-SA" dirty="0"/>
              <a:t>: ينمو في هذا الأسلوب الجانب الانفعالي أكثر من سابقه وذلك نتيجة لزيادة نمو الجانبين </a:t>
            </a:r>
            <a:r>
              <a:rPr lang="ar-SA" dirty="0" err="1"/>
              <a:t>المهاري</a:t>
            </a:r>
            <a:r>
              <a:rPr lang="ar-SA" dirty="0"/>
              <a:t> والاجتماعي.</a:t>
            </a:r>
            <a:endParaRPr lang="en-US" dirty="0"/>
          </a:p>
          <a:p>
            <a:r>
              <a:rPr lang="ar-SA" dirty="0">
                <a:solidFill>
                  <a:srgbClr val="FF0000"/>
                </a:solidFill>
              </a:rPr>
              <a:t>الجانب المعرفي</a:t>
            </a:r>
            <a:r>
              <a:rPr lang="ar-SA" dirty="0"/>
              <a:t>: يكون النمو قليلاً في هذا الأسلوب نظراً للتركيز على جانب التذكر</a:t>
            </a:r>
          </a:p>
        </p:txBody>
      </p:sp>
    </p:spTree>
    <p:extLst>
      <p:ext uri="{BB962C8B-B14F-4D97-AF65-F5344CB8AC3E}">
        <p14:creationId xmlns:p14="http://schemas.microsoft.com/office/powerpoint/2010/main" val="33355009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قنوات النمو في أسلوب التطبيق بتوجيه المعلم</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567034091"/>
              </p:ext>
            </p:extLst>
          </p:nvPr>
        </p:nvGraphicFramePr>
        <p:xfrm>
          <a:off x="827581" y="2420889"/>
          <a:ext cx="7344818" cy="3217720"/>
        </p:xfrm>
        <a:graphic>
          <a:graphicData uri="http://schemas.openxmlformats.org/drawingml/2006/table">
            <a:tbl>
              <a:tblPr rtl="1" firstRow="1" firstCol="1" lastRow="1" lastCol="1" bandRow="1" bandCol="1">
                <a:tableStyleId>{69012ECD-51FC-41F1-AA8D-1B2483CD663E}</a:tableStyleId>
              </a:tblPr>
              <a:tblGrid>
                <a:gridCol w="996573"/>
                <a:gridCol w="1682102"/>
                <a:gridCol w="1107448"/>
                <a:gridCol w="1250477"/>
                <a:gridCol w="1154109"/>
                <a:gridCol w="1154109"/>
              </a:tblGrid>
              <a:tr h="522734">
                <a:tc rowSpan="2">
                  <a:txBody>
                    <a:bodyPr/>
                    <a:lstStyle/>
                    <a:p>
                      <a:pPr algn="ctr" rtl="1">
                        <a:spcAft>
                          <a:spcPts val="0"/>
                        </a:spcAft>
                      </a:pPr>
                      <a:r>
                        <a:rPr lang="ar-SA" sz="2800" dirty="0">
                          <a:effectLst/>
                        </a:rPr>
                        <a:t>الرقم</a:t>
                      </a:r>
                      <a:endParaRPr lang="en-US" sz="2800" dirty="0">
                        <a:effectLst/>
                        <a:latin typeface="Arial"/>
                        <a:ea typeface="Times New Roman"/>
                        <a:cs typeface="Simplified Arabic"/>
                      </a:endParaRPr>
                    </a:p>
                  </a:txBody>
                  <a:tcPr marL="68580" marR="68580" marT="0" marB="0" anchor="ctr"/>
                </a:tc>
                <a:tc rowSpan="2">
                  <a:txBody>
                    <a:bodyPr/>
                    <a:lstStyle/>
                    <a:p>
                      <a:pPr algn="ctr" rtl="1">
                        <a:spcAft>
                          <a:spcPts val="0"/>
                        </a:spcAft>
                      </a:pPr>
                      <a:r>
                        <a:rPr lang="ar-SA" sz="2800" dirty="0">
                          <a:effectLst/>
                        </a:rPr>
                        <a:t>اسم الأسلوب</a:t>
                      </a:r>
                      <a:endParaRPr lang="en-US" sz="2800" dirty="0">
                        <a:effectLst/>
                        <a:latin typeface="Arial"/>
                        <a:ea typeface="Times New Roman"/>
                        <a:cs typeface="Simplified Arabic"/>
                      </a:endParaRPr>
                    </a:p>
                  </a:txBody>
                  <a:tcPr marL="68580" marR="68580" marT="0" marB="0" anchor="ctr"/>
                </a:tc>
                <a:tc gridSpan="4">
                  <a:txBody>
                    <a:bodyPr/>
                    <a:lstStyle/>
                    <a:p>
                      <a:pPr algn="ctr" rtl="1">
                        <a:spcAft>
                          <a:spcPts val="0"/>
                        </a:spcAft>
                      </a:pPr>
                      <a:r>
                        <a:rPr lang="ar-SA" sz="2800">
                          <a:effectLst/>
                        </a:rPr>
                        <a:t>قنـــوات النمـو</a:t>
                      </a:r>
                      <a:endParaRPr lang="en-US" sz="2800">
                        <a:effectLst/>
                        <a:latin typeface="Arial"/>
                        <a:ea typeface="Times New Roman"/>
                        <a:cs typeface="Simplified Arabic"/>
                      </a:endParaRPr>
                    </a:p>
                  </a:txBody>
                  <a:tcPr marL="68580" marR="68580" marT="0" marB="0"/>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1061441">
                <a:tc vMerge="1">
                  <a:txBody>
                    <a:bodyPr/>
                    <a:lstStyle/>
                    <a:p>
                      <a:pPr rtl="1"/>
                      <a:endParaRPr lang="ar-SA"/>
                    </a:p>
                  </a:txBody>
                  <a:tcPr/>
                </a:tc>
                <a:tc vMerge="1">
                  <a:txBody>
                    <a:bodyPr/>
                    <a:lstStyle/>
                    <a:p>
                      <a:pPr rtl="1"/>
                      <a:endParaRPr lang="ar-SA"/>
                    </a:p>
                  </a:txBody>
                  <a:tcPr/>
                </a:tc>
                <a:tc>
                  <a:txBody>
                    <a:bodyPr/>
                    <a:lstStyle/>
                    <a:p>
                      <a:pPr algn="ctr" rtl="1">
                        <a:spcAft>
                          <a:spcPts val="0"/>
                        </a:spcAft>
                      </a:pPr>
                      <a:r>
                        <a:rPr lang="ar-SA" sz="2400" dirty="0">
                          <a:effectLst/>
                        </a:rPr>
                        <a:t>الجانب </a:t>
                      </a:r>
                      <a:r>
                        <a:rPr lang="ar-SA" sz="2400" dirty="0" err="1">
                          <a:effectLst/>
                        </a:rPr>
                        <a:t>المهاري</a:t>
                      </a:r>
                      <a:endParaRPr lang="en-US" sz="2400" dirty="0">
                        <a:effectLst/>
                        <a:latin typeface="Arial"/>
                        <a:ea typeface="Times New Roman"/>
                        <a:cs typeface="Simplified Arabic"/>
                      </a:endParaRPr>
                    </a:p>
                  </a:txBody>
                  <a:tcPr marL="68580" marR="68580" marT="0" marB="0" anchor="ctr"/>
                </a:tc>
                <a:tc>
                  <a:txBody>
                    <a:bodyPr/>
                    <a:lstStyle/>
                    <a:p>
                      <a:pPr algn="ctr" rtl="1">
                        <a:spcAft>
                          <a:spcPts val="0"/>
                        </a:spcAft>
                      </a:pPr>
                      <a:r>
                        <a:rPr lang="ar-SA" sz="2400" spc="-30" dirty="0">
                          <a:effectLst/>
                        </a:rPr>
                        <a:t>الجانب الاجتماعي</a:t>
                      </a:r>
                      <a:endParaRPr lang="en-US" sz="2400" dirty="0">
                        <a:effectLst/>
                        <a:latin typeface="Arial"/>
                        <a:ea typeface="Times New Roman"/>
                        <a:cs typeface="Simplified Arabic"/>
                      </a:endParaRPr>
                    </a:p>
                  </a:txBody>
                  <a:tcPr marL="68580" marR="68580" marT="0" marB="0" anchor="ctr"/>
                </a:tc>
                <a:tc>
                  <a:txBody>
                    <a:bodyPr/>
                    <a:lstStyle/>
                    <a:p>
                      <a:pPr algn="ctr" rtl="1">
                        <a:spcAft>
                          <a:spcPts val="0"/>
                        </a:spcAft>
                      </a:pPr>
                      <a:r>
                        <a:rPr lang="ar-SA" sz="2400" dirty="0">
                          <a:effectLst/>
                        </a:rPr>
                        <a:t>الجانب الانفعالي</a:t>
                      </a:r>
                      <a:endParaRPr lang="en-US" sz="2400" dirty="0">
                        <a:effectLst/>
                        <a:latin typeface="Arial"/>
                        <a:ea typeface="Times New Roman"/>
                        <a:cs typeface="Simplified Arabic"/>
                      </a:endParaRPr>
                    </a:p>
                  </a:txBody>
                  <a:tcPr marL="68580" marR="68580" marT="0" marB="0" anchor="ctr"/>
                </a:tc>
                <a:tc>
                  <a:txBody>
                    <a:bodyPr/>
                    <a:lstStyle/>
                    <a:p>
                      <a:pPr algn="ctr" rtl="1">
                        <a:spcAft>
                          <a:spcPts val="0"/>
                        </a:spcAft>
                      </a:pPr>
                      <a:r>
                        <a:rPr lang="ar-SA" sz="2400" b="0" dirty="0">
                          <a:effectLst/>
                        </a:rPr>
                        <a:t>الجانب المعرفي</a:t>
                      </a:r>
                      <a:endParaRPr lang="en-US" sz="2400" b="0" dirty="0">
                        <a:effectLst/>
                        <a:latin typeface="Arial"/>
                        <a:ea typeface="Times New Roman"/>
                        <a:cs typeface="Simplified Arabic"/>
                      </a:endParaRPr>
                    </a:p>
                  </a:txBody>
                  <a:tcPr marL="68580" marR="68580" marT="0" marB="0" anchor="ctr"/>
                </a:tc>
              </a:tr>
              <a:tr h="1633545">
                <a:tc>
                  <a:txBody>
                    <a:bodyPr/>
                    <a:lstStyle/>
                    <a:p>
                      <a:pPr algn="ctr" rtl="1">
                        <a:spcAft>
                          <a:spcPts val="0"/>
                        </a:spcAft>
                      </a:pPr>
                      <a:r>
                        <a:rPr lang="ar-SA" sz="2800" dirty="0">
                          <a:effectLst/>
                        </a:rPr>
                        <a:t>2</a:t>
                      </a:r>
                      <a:endParaRPr lang="en-US" sz="2800" dirty="0">
                        <a:effectLst/>
                        <a:latin typeface="Arial"/>
                        <a:ea typeface="Times New Roman"/>
                        <a:cs typeface="Simplified Arabic"/>
                      </a:endParaRPr>
                    </a:p>
                  </a:txBody>
                  <a:tcPr marL="68580" marR="68580" marT="0" marB="0" anchor="ctr"/>
                </a:tc>
                <a:tc>
                  <a:txBody>
                    <a:bodyPr/>
                    <a:lstStyle/>
                    <a:p>
                      <a:pPr algn="justLow" rtl="1">
                        <a:lnSpc>
                          <a:spcPts val="2100"/>
                        </a:lnSpc>
                        <a:spcAft>
                          <a:spcPts val="0"/>
                        </a:spcAft>
                      </a:pPr>
                      <a:r>
                        <a:rPr lang="ar-SA" sz="2400" dirty="0">
                          <a:effectLst/>
                        </a:rPr>
                        <a:t>أسلوب التطبيق بتوجيه المعلم (التدريبي)</a:t>
                      </a:r>
                      <a:endParaRPr lang="en-US" sz="2400" dirty="0">
                        <a:effectLst/>
                        <a:latin typeface="Arial"/>
                        <a:ea typeface="Times New Roman"/>
                        <a:cs typeface="Simplified Arabic"/>
                      </a:endParaRPr>
                    </a:p>
                  </a:txBody>
                  <a:tcPr marL="68580" marR="68580" marT="0" marB="0" anchor="ctr"/>
                </a:tc>
                <a:tc>
                  <a:txBody>
                    <a:bodyPr/>
                    <a:lstStyle/>
                    <a:p>
                      <a:pPr algn="ctr" rtl="1">
                        <a:spcAft>
                          <a:spcPts val="0"/>
                        </a:spcAft>
                      </a:pPr>
                      <a:r>
                        <a:rPr lang="ar-SA" sz="2800" dirty="0">
                          <a:effectLst/>
                        </a:rPr>
                        <a:t>1</a:t>
                      </a:r>
                      <a:endParaRPr lang="en-US" sz="2800" dirty="0">
                        <a:effectLst/>
                        <a:latin typeface="Arial"/>
                        <a:ea typeface="Times New Roman"/>
                        <a:cs typeface="Simplified Arabic"/>
                      </a:endParaRPr>
                    </a:p>
                  </a:txBody>
                  <a:tcPr marL="68580" marR="68580" marT="0" marB="0" anchor="ctr"/>
                </a:tc>
                <a:tc>
                  <a:txBody>
                    <a:bodyPr/>
                    <a:lstStyle/>
                    <a:p>
                      <a:pPr algn="ctr" rtl="1">
                        <a:spcAft>
                          <a:spcPts val="0"/>
                        </a:spcAft>
                      </a:pPr>
                      <a:r>
                        <a:rPr lang="ar-SA" sz="2800" dirty="0">
                          <a:effectLst/>
                        </a:rPr>
                        <a:t>2</a:t>
                      </a:r>
                      <a:endParaRPr lang="en-US" sz="2800" dirty="0">
                        <a:effectLst/>
                        <a:latin typeface="Arial"/>
                        <a:ea typeface="Times New Roman"/>
                        <a:cs typeface="Simplified Arabic"/>
                      </a:endParaRPr>
                    </a:p>
                  </a:txBody>
                  <a:tcPr marL="68580" marR="68580" marT="0" marB="0" anchor="ctr"/>
                </a:tc>
                <a:tc>
                  <a:txBody>
                    <a:bodyPr/>
                    <a:lstStyle/>
                    <a:p>
                      <a:pPr algn="ctr" rtl="1">
                        <a:spcAft>
                          <a:spcPts val="0"/>
                        </a:spcAft>
                      </a:pPr>
                      <a:r>
                        <a:rPr lang="ar-SA" sz="2800" dirty="0">
                          <a:effectLst/>
                        </a:rPr>
                        <a:t>2</a:t>
                      </a:r>
                      <a:endParaRPr lang="en-US" sz="2800" dirty="0">
                        <a:effectLst/>
                        <a:latin typeface="Arial"/>
                        <a:ea typeface="Times New Roman"/>
                        <a:cs typeface="Simplified Arabic"/>
                      </a:endParaRPr>
                    </a:p>
                  </a:txBody>
                  <a:tcPr marL="68580" marR="68580" marT="0" marB="0" anchor="ctr"/>
                </a:tc>
                <a:tc>
                  <a:txBody>
                    <a:bodyPr/>
                    <a:lstStyle/>
                    <a:p>
                      <a:pPr algn="ctr" rtl="1">
                        <a:spcAft>
                          <a:spcPts val="0"/>
                        </a:spcAft>
                      </a:pPr>
                      <a:r>
                        <a:rPr lang="ar-SA" sz="2800" dirty="0">
                          <a:effectLst/>
                        </a:rPr>
                        <a:t>1</a:t>
                      </a:r>
                      <a:endParaRPr lang="en-US" sz="2800" dirty="0">
                        <a:effectLst/>
                        <a:latin typeface="Arial"/>
                        <a:ea typeface="Times New Roman"/>
                        <a:cs typeface="Simplified Arabic"/>
                      </a:endParaRPr>
                    </a:p>
                  </a:txBody>
                  <a:tcPr marL="68580" marR="68580" marT="0" marB="0" anchor="ctr"/>
                </a:tc>
              </a:tr>
            </a:tbl>
          </a:graphicData>
        </a:graphic>
      </p:graphicFrame>
    </p:spTree>
    <p:extLst>
      <p:ext uri="{BB962C8B-B14F-4D97-AF65-F5344CB8AC3E}">
        <p14:creationId xmlns:p14="http://schemas.microsoft.com/office/powerpoint/2010/main" val="2586748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اهداف المحاضرة </a:t>
            </a:r>
            <a:endParaRPr lang="ar-SA" dirty="0"/>
          </a:p>
        </p:txBody>
      </p:sp>
      <p:sp>
        <p:nvSpPr>
          <p:cNvPr id="3" name="عنصر نائب للمحتوى 2"/>
          <p:cNvSpPr>
            <a:spLocks noGrp="1"/>
          </p:cNvSpPr>
          <p:nvPr>
            <p:ph idx="1"/>
          </p:nvPr>
        </p:nvSpPr>
        <p:spPr/>
        <p:txBody>
          <a:bodyPr/>
          <a:lstStyle/>
          <a:p>
            <a:r>
              <a:rPr lang="ar-SA" b="1" dirty="0" smtClean="0"/>
              <a:t>سوف يكون الطالب قادراً على : </a:t>
            </a:r>
          </a:p>
          <a:p>
            <a:pPr marL="514350" indent="-514350">
              <a:buFont typeface="+mj-lt"/>
              <a:buAutoNum type="arabicPeriod"/>
            </a:pPr>
            <a:r>
              <a:rPr lang="ar-SA" dirty="0" smtClean="0"/>
              <a:t>وصف مفهوم وبنية اسلوب التدريس بالعرض والإيضاح.</a:t>
            </a:r>
          </a:p>
          <a:p>
            <a:pPr marL="514350" indent="-514350">
              <a:buFont typeface="+mj-lt"/>
              <a:buAutoNum type="arabicPeriod"/>
            </a:pPr>
            <a:r>
              <a:rPr lang="ar-SA" dirty="0" smtClean="0"/>
              <a:t> توضيح أهداف  وقنوات النمو في </a:t>
            </a:r>
            <a:r>
              <a:rPr lang="ar-SA" dirty="0" smtClean="0"/>
              <a:t>بالعرض والإيضاح</a:t>
            </a:r>
            <a:r>
              <a:rPr lang="ar-SA" dirty="0" smtClean="0"/>
              <a:t>. </a:t>
            </a:r>
          </a:p>
          <a:p>
            <a:pPr marL="514350" indent="-514350">
              <a:buFont typeface="+mj-lt"/>
              <a:buAutoNum type="arabicPeriod"/>
            </a:pPr>
            <a:r>
              <a:rPr lang="ar-SA" dirty="0" smtClean="0"/>
              <a:t>وصف مفهوم وبنية اسلوب التدريس بتوجيه المعلم.</a:t>
            </a:r>
          </a:p>
          <a:p>
            <a:pPr marL="514350" indent="-514350">
              <a:buFont typeface="+mj-lt"/>
              <a:buAutoNum type="arabicPeriod"/>
            </a:pPr>
            <a:r>
              <a:rPr lang="ar-SA" dirty="0" smtClean="0"/>
              <a:t> توضيح أهداف وقنوات النمو في اسلوب التدريس بتوجيه المعلم. </a:t>
            </a:r>
          </a:p>
          <a:p>
            <a:pPr marL="514350" indent="-514350">
              <a:buFont typeface="+mj-lt"/>
              <a:buAutoNum type="arabicPeriod"/>
            </a:pPr>
            <a:r>
              <a:rPr lang="ar-SA" dirty="0" smtClean="0"/>
              <a:t>تصميم ورقة عمل في تدريس مهارة كرة الطائرة وفق اسلوب توجيه المعلم .</a:t>
            </a:r>
          </a:p>
          <a:p>
            <a:endParaRPr lang="ar-SA" dirty="0" smtClean="0"/>
          </a:p>
          <a:p>
            <a:endParaRPr lang="ar-SA" dirty="0"/>
          </a:p>
        </p:txBody>
      </p:sp>
    </p:spTree>
    <p:extLst>
      <p:ext uri="{BB962C8B-B14F-4D97-AF65-F5344CB8AC3E}">
        <p14:creationId xmlns:p14="http://schemas.microsoft.com/office/powerpoint/2010/main" val="9039386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5"/>
          <p:cNvSpPr>
            <a:spLocks noGrp="1"/>
          </p:cNvSpPr>
          <p:nvPr>
            <p:ph type="title"/>
          </p:nvPr>
        </p:nvSpPr>
        <p:spPr/>
        <p:txBody>
          <a:bodyPr>
            <a:normAutofit/>
          </a:bodyPr>
          <a:lstStyle/>
          <a:p>
            <a:r>
              <a:rPr lang="ar-SA" dirty="0" smtClean="0"/>
              <a:t>خطوات استخدام أسلوب التطبيق بتوجيه المعلم</a:t>
            </a:r>
            <a:endParaRPr lang="ar-SA" dirty="0"/>
          </a:p>
        </p:txBody>
      </p:sp>
      <p:sp>
        <p:nvSpPr>
          <p:cNvPr id="5" name="عنصر نائب للنص 4"/>
          <p:cNvSpPr>
            <a:spLocks noGrp="1"/>
          </p:cNvSpPr>
          <p:nvPr>
            <p:ph idx="1"/>
          </p:nvPr>
        </p:nvSpPr>
        <p:spPr/>
        <p:txBody>
          <a:bodyPr/>
          <a:lstStyle/>
          <a:p>
            <a:pPr marL="514350" indent="-514350">
              <a:buFont typeface="+mj-lt"/>
              <a:buAutoNum type="arabicPeriod"/>
            </a:pPr>
            <a:r>
              <a:rPr lang="ar-SA" dirty="0" smtClean="0"/>
              <a:t>قرارات التخطيط</a:t>
            </a:r>
          </a:p>
          <a:p>
            <a:pPr marL="514350" indent="-514350">
              <a:buFont typeface="+mj-lt"/>
              <a:buAutoNum type="arabicPeriod"/>
            </a:pPr>
            <a:r>
              <a:rPr lang="ar-SA" dirty="0" smtClean="0"/>
              <a:t>قرارات التنفيذ </a:t>
            </a:r>
          </a:p>
          <a:p>
            <a:pPr marL="514350" indent="-514350">
              <a:buFont typeface="+mj-lt"/>
              <a:buAutoNum type="arabicPeriod"/>
            </a:pPr>
            <a:r>
              <a:rPr lang="ar-SA" dirty="0" smtClean="0"/>
              <a:t>قرارات التقويم </a:t>
            </a:r>
            <a:endParaRPr lang="ar-SA" dirty="0"/>
          </a:p>
        </p:txBody>
      </p:sp>
    </p:spTree>
    <p:extLst>
      <p:ext uri="{BB962C8B-B14F-4D97-AF65-F5344CB8AC3E}">
        <p14:creationId xmlns:p14="http://schemas.microsoft.com/office/powerpoint/2010/main" val="39710574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rgbClr val="FF0000"/>
                </a:solidFill>
              </a:rPr>
              <a:t>قرارات التخطيط</a:t>
            </a:r>
            <a:endParaRPr lang="ar-SA" dirty="0"/>
          </a:p>
        </p:txBody>
      </p:sp>
      <p:sp>
        <p:nvSpPr>
          <p:cNvPr id="3" name="عنصر نائب للمحتوى 2"/>
          <p:cNvSpPr>
            <a:spLocks noGrp="1"/>
          </p:cNvSpPr>
          <p:nvPr>
            <p:ph idx="1"/>
          </p:nvPr>
        </p:nvSpPr>
        <p:spPr/>
        <p:txBody>
          <a:bodyPr>
            <a:normAutofit fontScale="85000" lnSpcReduction="10000"/>
          </a:bodyPr>
          <a:lstStyle/>
          <a:p>
            <a:pPr marL="0" indent="0">
              <a:buNone/>
            </a:pPr>
            <a:r>
              <a:rPr lang="ar-SA" dirty="0" smtClean="0"/>
              <a:t>وهي القرارات التي يتخذها المعلم قبل تدريس أي جزء من أجزاء الدرس.</a:t>
            </a:r>
          </a:p>
          <a:p>
            <a:pPr marL="0" indent="0">
              <a:buNone/>
            </a:pPr>
            <a:endParaRPr lang="en-US" dirty="0" smtClean="0">
              <a:solidFill>
                <a:srgbClr val="FF0000"/>
              </a:solidFill>
            </a:endParaRPr>
          </a:p>
          <a:p>
            <a:pPr marL="0" indent="0">
              <a:buNone/>
            </a:pPr>
            <a:r>
              <a:rPr lang="ar-SA" b="1" dirty="0" smtClean="0"/>
              <a:t>أ- </a:t>
            </a:r>
            <a:r>
              <a:rPr lang="ar-SA" b="1" dirty="0" smtClean="0">
                <a:solidFill>
                  <a:srgbClr val="FF0000"/>
                </a:solidFill>
              </a:rPr>
              <a:t>تحديد موضوع الدرس</a:t>
            </a:r>
            <a:r>
              <a:rPr lang="ar-SA" dirty="0" smtClean="0"/>
              <a:t>: كرة طائرة – كرة قدم ....</a:t>
            </a:r>
            <a:endParaRPr lang="en-US" dirty="0" smtClean="0"/>
          </a:p>
          <a:p>
            <a:pPr marL="0" indent="0">
              <a:buNone/>
            </a:pPr>
            <a:r>
              <a:rPr lang="ar-SA" dirty="0" smtClean="0"/>
              <a:t>ب- </a:t>
            </a:r>
            <a:r>
              <a:rPr lang="ar-SA" b="1" dirty="0" smtClean="0">
                <a:solidFill>
                  <a:srgbClr val="FF0000"/>
                </a:solidFill>
              </a:rPr>
              <a:t>تحديد الأهداف </a:t>
            </a:r>
            <a:r>
              <a:rPr lang="ar-SA" dirty="0" smtClean="0"/>
              <a:t>– (مثال) أن يؤدي الطالب الإرسال من أسفل المواجه في كرة الطائرة بطريقة صحيحة ووفق مواصفات الأداء الفني للمهارة.</a:t>
            </a:r>
            <a:endParaRPr lang="en-US" dirty="0" smtClean="0"/>
          </a:p>
          <a:p>
            <a:pPr marL="0" indent="0">
              <a:buNone/>
            </a:pPr>
            <a:r>
              <a:rPr lang="ar-SA" dirty="0" smtClean="0"/>
              <a:t>ج- </a:t>
            </a:r>
            <a:r>
              <a:rPr lang="ar-SA" b="1" dirty="0">
                <a:solidFill>
                  <a:srgbClr val="FF0000"/>
                </a:solidFill>
              </a:rPr>
              <a:t>تحديد جزء من الدرس </a:t>
            </a:r>
            <a:r>
              <a:rPr lang="ar-SA" dirty="0" smtClean="0"/>
              <a:t>التمرينات- تعليم المهارة- التدريب على المهارة والنشاط التطبيقي.</a:t>
            </a:r>
            <a:endParaRPr lang="en-US" dirty="0" smtClean="0"/>
          </a:p>
          <a:p>
            <a:pPr marL="0" indent="0">
              <a:buNone/>
            </a:pPr>
            <a:r>
              <a:rPr lang="ar-SA" dirty="0" smtClean="0"/>
              <a:t>د- </a:t>
            </a:r>
            <a:r>
              <a:rPr lang="ar-SA" b="1" dirty="0">
                <a:solidFill>
                  <a:srgbClr val="FF0000"/>
                </a:solidFill>
              </a:rPr>
              <a:t>تحديد الأسلوب</a:t>
            </a:r>
            <a:r>
              <a:rPr lang="ar-SA" dirty="0" smtClean="0"/>
              <a:t>- الأسلوب التدريبي.</a:t>
            </a:r>
            <a:endParaRPr lang="en-US" dirty="0" smtClean="0"/>
          </a:p>
          <a:p>
            <a:pPr marL="0" indent="0">
              <a:buNone/>
            </a:pPr>
            <a:r>
              <a:rPr lang="ar-SA" dirty="0" smtClean="0"/>
              <a:t>هـ- </a:t>
            </a:r>
            <a:r>
              <a:rPr lang="ar-SA" b="1" dirty="0">
                <a:solidFill>
                  <a:srgbClr val="FF0000"/>
                </a:solidFill>
              </a:rPr>
              <a:t>النظام</a:t>
            </a:r>
            <a:r>
              <a:rPr lang="ar-SA" dirty="0" smtClean="0"/>
              <a:t>: تطبيق الأدوات والأجهزة وتجهيز ورقة المعيار.</a:t>
            </a:r>
            <a:endParaRPr lang="en-US" dirty="0" smtClean="0"/>
          </a:p>
          <a:p>
            <a:pPr marL="0" indent="0">
              <a:buNone/>
            </a:pPr>
            <a:r>
              <a:rPr lang="ar-SA" dirty="0" smtClean="0"/>
              <a:t>و- </a:t>
            </a:r>
            <a:r>
              <a:rPr lang="ar-SA" b="1" dirty="0">
                <a:solidFill>
                  <a:srgbClr val="FF0000"/>
                </a:solidFill>
              </a:rPr>
              <a:t>الزمن</a:t>
            </a:r>
            <a:r>
              <a:rPr lang="ar-SA" dirty="0" smtClean="0"/>
              <a:t>: تحديد الزمن المناسب لجميع الطلاب لممارسة العمل.</a:t>
            </a:r>
            <a:endParaRPr lang="en-US" dirty="0" smtClean="0"/>
          </a:p>
          <a:p>
            <a:endParaRPr lang="ar-SA" dirty="0" smtClean="0"/>
          </a:p>
          <a:p>
            <a:endParaRPr lang="ar-SA" dirty="0"/>
          </a:p>
        </p:txBody>
      </p:sp>
    </p:spTree>
    <p:extLst>
      <p:ext uri="{BB962C8B-B14F-4D97-AF65-F5344CB8AC3E}">
        <p14:creationId xmlns:p14="http://schemas.microsoft.com/office/powerpoint/2010/main" val="1780101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a:t>قرارات </a:t>
            </a:r>
            <a:r>
              <a:rPr lang="ar-SA" dirty="0" smtClean="0"/>
              <a:t>التنفيذ</a:t>
            </a:r>
            <a:endParaRPr lang="ar-SA" dirty="0"/>
          </a:p>
        </p:txBody>
      </p:sp>
      <p:sp>
        <p:nvSpPr>
          <p:cNvPr id="3" name="عنصر نائب للمحتوى 2"/>
          <p:cNvSpPr>
            <a:spLocks noGrp="1"/>
          </p:cNvSpPr>
          <p:nvPr>
            <p:ph idx="1"/>
          </p:nvPr>
        </p:nvSpPr>
        <p:spPr/>
        <p:txBody>
          <a:bodyPr/>
          <a:lstStyle/>
          <a:p>
            <a:pPr marL="0" indent="0">
              <a:buNone/>
            </a:pPr>
            <a:r>
              <a:rPr lang="ar-SA" b="1" u="sng" dirty="0">
                <a:solidFill>
                  <a:srgbClr val="FF0000"/>
                </a:solidFill>
              </a:rPr>
              <a:t>أ- دور المعلم:</a:t>
            </a:r>
            <a:endParaRPr lang="en-US" b="1" dirty="0">
              <a:solidFill>
                <a:srgbClr val="FF0000"/>
              </a:solidFill>
            </a:endParaRPr>
          </a:p>
          <a:p>
            <a:pPr marL="514350" lvl="0" indent="-514350">
              <a:buFont typeface="+mj-lt"/>
              <a:buAutoNum type="arabicPeriod"/>
            </a:pPr>
            <a:r>
              <a:rPr lang="ar-SA" dirty="0"/>
              <a:t>يشرح المعلم أسلوب التنفيذ ومسئولية الطالب في اتخاذ القرارات التسعة.</a:t>
            </a:r>
            <a:endParaRPr lang="en-US" dirty="0"/>
          </a:p>
          <a:p>
            <a:pPr marL="514350" lvl="0" indent="-514350">
              <a:buFont typeface="+mj-lt"/>
              <a:buAutoNum type="arabicPeriod"/>
            </a:pPr>
            <a:r>
              <a:rPr lang="ar-SA" dirty="0"/>
              <a:t>إعطاء وقت لكل طالب ليعمل بمفرده.</a:t>
            </a:r>
            <a:endParaRPr lang="en-US" dirty="0"/>
          </a:p>
          <a:p>
            <a:pPr marL="514350" lvl="0" indent="-514350">
              <a:buFont typeface="+mj-lt"/>
              <a:buAutoNum type="arabicPeriod"/>
            </a:pPr>
            <a:r>
              <a:rPr lang="ar-SA" dirty="0"/>
              <a:t>تقديم التغذية الراجعة.</a:t>
            </a:r>
            <a:endParaRPr lang="en-US" dirty="0"/>
          </a:p>
          <a:p>
            <a:pPr marL="514350" lvl="0" indent="-514350">
              <a:buFont typeface="+mj-lt"/>
              <a:buAutoNum type="arabicPeriod"/>
            </a:pPr>
            <a:r>
              <a:rPr lang="ar-SA" dirty="0"/>
              <a:t>الإجابة على تساؤلات الطالب قبل البدء في الأداء.</a:t>
            </a:r>
            <a:endParaRPr lang="en-US" dirty="0"/>
          </a:p>
          <a:p>
            <a:endParaRPr lang="ar-SA" dirty="0"/>
          </a:p>
        </p:txBody>
      </p:sp>
    </p:spTree>
    <p:extLst>
      <p:ext uri="{BB962C8B-B14F-4D97-AF65-F5344CB8AC3E}">
        <p14:creationId xmlns:p14="http://schemas.microsoft.com/office/powerpoint/2010/main" val="19244857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تابع </a:t>
            </a:r>
            <a:r>
              <a:rPr lang="ar-SA" dirty="0" smtClean="0"/>
              <a:t>قرارات التنفيذ</a:t>
            </a:r>
            <a:endParaRPr lang="ar-SA" dirty="0"/>
          </a:p>
        </p:txBody>
      </p:sp>
      <p:sp>
        <p:nvSpPr>
          <p:cNvPr id="3" name="عنصر نائب للمحتوى 2"/>
          <p:cNvSpPr>
            <a:spLocks noGrp="1"/>
          </p:cNvSpPr>
          <p:nvPr>
            <p:ph idx="1"/>
          </p:nvPr>
        </p:nvSpPr>
        <p:spPr/>
        <p:txBody>
          <a:bodyPr>
            <a:normAutofit lnSpcReduction="10000"/>
          </a:bodyPr>
          <a:lstStyle/>
          <a:p>
            <a:pPr marL="0" indent="0">
              <a:buNone/>
            </a:pPr>
            <a:r>
              <a:rPr lang="ar-SA" b="1" u="sng" dirty="0">
                <a:solidFill>
                  <a:srgbClr val="FF0000"/>
                </a:solidFill>
              </a:rPr>
              <a:t>ب- دور الطالب:</a:t>
            </a:r>
            <a:endParaRPr lang="en-US" dirty="0">
              <a:solidFill>
                <a:srgbClr val="FF0000"/>
              </a:solidFill>
            </a:endParaRPr>
          </a:p>
          <a:p>
            <a:pPr marL="514350" lvl="0" indent="-514350">
              <a:buFont typeface="+mj-lt"/>
              <a:buAutoNum type="arabicPeriod"/>
            </a:pPr>
            <a:r>
              <a:rPr lang="ar-SA" dirty="0"/>
              <a:t>استلام بطاقة المهام </a:t>
            </a:r>
            <a:r>
              <a:rPr lang="ar-SA" dirty="0" err="1"/>
              <a:t>والمحكات</a:t>
            </a:r>
            <a:r>
              <a:rPr lang="ar-SA" dirty="0"/>
              <a:t> من المعلم وهي من أهم الوسائل المساعدة.</a:t>
            </a:r>
            <a:endParaRPr lang="en-US" dirty="0"/>
          </a:p>
          <a:p>
            <a:pPr marL="514350" lvl="0" indent="-514350">
              <a:buFont typeface="+mj-lt"/>
              <a:buAutoNum type="arabicPeriod"/>
            </a:pPr>
            <a:r>
              <a:rPr lang="ar-SA" dirty="0"/>
              <a:t>تسجيل المعلومات العامة في الورقة مثل الاسم والتاريخ.</a:t>
            </a:r>
            <a:endParaRPr lang="en-US" dirty="0"/>
          </a:p>
          <a:p>
            <a:pPr marL="514350" lvl="0" indent="-514350">
              <a:buFont typeface="+mj-lt"/>
              <a:buAutoNum type="arabicPeriod"/>
            </a:pPr>
            <a:r>
              <a:rPr lang="ar-SA" dirty="0"/>
              <a:t>أخذ المكان المناسب.</a:t>
            </a:r>
            <a:endParaRPr lang="en-US" dirty="0"/>
          </a:p>
          <a:p>
            <a:pPr marL="514350" lvl="0" indent="-514350">
              <a:buFont typeface="+mj-lt"/>
              <a:buAutoNum type="arabicPeriod"/>
            </a:pPr>
            <a:r>
              <a:rPr lang="ar-SA" dirty="0"/>
              <a:t>البدء في العمل وتسجيل النتائج.</a:t>
            </a:r>
            <a:endParaRPr lang="en-US" dirty="0"/>
          </a:p>
          <a:p>
            <a:pPr marL="514350" lvl="0" indent="-514350">
              <a:buFont typeface="+mj-lt"/>
              <a:buAutoNum type="arabicPeriod"/>
            </a:pPr>
            <a:r>
              <a:rPr lang="ar-SA" dirty="0"/>
              <a:t>الاتصال بالمعلم عند الحاجة.</a:t>
            </a:r>
            <a:endParaRPr lang="en-US" dirty="0"/>
          </a:p>
          <a:p>
            <a:pPr marL="514350" lvl="0" indent="-514350">
              <a:buFont typeface="+mj-lt"/>
              <a:buAutoNum type="arabicPeriod"/>
            </a:pPr>
            <a:r>
              <a:rPr lang="ar-SA" dirty="0"/>
              <a:t>تسليم بطاقة المهام </a:t>
            </a:r>
            <a:r>
              <a:rPr lang="ar-SA" dirty="0" err="1"/>
              <a:t>والمحكات</a:t>
            </a:r>
            <a:r>
              <a:rPr lang="ar-SA" dirty="0"/>
              <a:t> إلى المعلم.</a:t>
            </a:r>
            <a:endParaRPr lang="en-US" dirty="0"/>
          </a:p>
          <a:p>
            <a:endParaRPr lang="ar-SA" dirty="0"/>
          </a:p>
        </p:txBody>
      </p:sp>
    </p:spTree>
    <p:extLst>
      <p:ext uri="{BB962C8B-B14F-4D97-AF65-F5344CB8AC3E}">
        <p14:creationId xmlns:p14="http://schemas.microsoft.com/office/powerpoint/2010/main" val="4017434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قرارات التقويم </a:t>
            </a:r>
            <a:endParaRPr lang="ar-SA" dirty="0"/>
          </a:p>
        </p:txBody>
      </p:sp>
      <p:sp>
        <p:nvSpPr>
          <p:cNvPr id="3" name="عنصر نائب للمحتوى 2"/>
          <p:cNvSpPr>
            <a:spLocks noGrp="1"/>
          </p:cNvSpPr>
          <p:nvPr>
            <p:ph idx="1"/>
          </p:nvPr>
        </p:nvSpPr>
        <p:spPr/>
        <p:txBody>
          <a:bodyPr/>
          <a:lstStyle/>
          <a:p>
            <a:pPr marL="0" indent="0">
              <a:buNone/>
            </a:pPr>
            <a:r>
              <a:rPr lang="ar-SA" b="1" dirty="0" smtClean="0">
                <a:solidFill>
                  <a:srgbClr val="FF0000"/>
                </a:solidFill>
              </a:rPr>
              <a:t>ج- </a:t>
            </a:r>
            <a:r>
              <a:rPr lang="ar-SA" b="1" dirty="0">
                <a:solidFill>
                  <a:srgbClr val="FF0000"/>
                </a:solidFill>
              </a:rPr>
              <a:t>قرارات التقويم:</a:t>
            </a:r>
            <a:endParaRPr lang="en-US" b="1" dirty="0">
              <a:solidFill>
                <a:srgbClr val="FF0000"/>
              </a:solidFill>
            </a:endParaRPr>
          </a:p>
          <a:p>
            <a:pPr marL="0" indent="0">
              <a:buNone/>
            </a:pPr>
            <a:endParaRPr lang="ar-SA" b="1" dirty="0" smtClean="0"/>
          </a:p>
          <a:p>
            <a:pPr marL="0" indent="0">
              <a:buNone/>
            </a:pPr>
            <a:r>
              <a:rPr lang="ar-SA" dirty="0" smtClean="0"/>
              <a:t>إن </a:t>
            </a:r>
            <a:r>
              <a:rPr lang="ar-SA" dirty="0"/>
              <a:t>الأهداف في قرارات التقويم تركز على إعطاء تغذية راجعة لكل طالب، ولإتمام ذلك يتحرك المعلم من طالب إلى آخر ليلاحظ أداء الطلاب وقدرتهم على اتخاذ القرارات التسع ليسجل ملاحظاته على ورقة العمل.</a:t>
            </a:r>
            <a:endParaRPr lang="en-US" dirty="0"/>
          </a:p>
          <a:p>
            <a:endParaRPr lang="ar-SA" dirty="0"/>
          </a:p>
        </p:txBody>
      </p:sp>
    </p:spTree>
    <p:extLst>
      <p:ext uri="{BB962C8B-B14F-4D97-AF65-F5344CB8AC3E}">
        <p14:creationId xmlns:p14="http://schemas.microsoft.com/office/powerpoint/2010/main" val="9595222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a:t>تصميم بطاقة المهام (المعيار) في أسلوب التطبيق بتوجيه </a:t>
            </a:r>
            <a:r>
              <a:rPr lang="ar-SA" dirty="0" smtClean="0"/>
              <a:t>المعلم</a:t>
            </a:r>
            <a:endParaRPr lang="ar-SA" dirty="0"/>
          </a:p>
        </p:txBody>
      </p:sp>
      <p:sp>
        <p:nvSpPr>
          <p:cNvPr id="3" name="عنصر نائب للمحتوى 2"/>
          <p:cNvSpPr>
            <a:spLocks noGrp="1"/>
          </p:cNvSpPr>
          <p:nvPr>
            <p:ph idx="1"/>
          </p:nvPr>
        </p:nvSpPr>
        <p:spPr/>
        <p:txBody>
          <a:bodyPr>
            <a:normAutofit fontScale="92500" lnSpcReduction="10000"/>
          </a:bodyPr>
          <a:lstStyle/>
          <a:p>
            <a:pPr marL="0" indent="0">
              <a:buNone/>
            </a:pPr>
            <a:r>
              <a:rPr lang="ar-SA" b="1" dirty="0"/>
              <a:t>تشمل ورقة المعيار التعليمات الضرورية عن ماذا يفعل الطالب أثناء أداء أو استخدام الأسلوب التدريبي؟ وتتضمن عادة البيانات الآتية:</a:t>
            </a:r>
            <a:endParaRPr lang="en-US" dirty="0"/>
          </a:p>
          <a:p>
            <a:pPr marL="514350" lvl="0" indent="-514350">
              <a:buFont typeface="+mj-lt"/>
              <a:buAutoNum type="arabicPeriod"/>
            </a:pPr>
            <a:r>
              <a:rPr lang="ar-SA" b="1" dirty="0"/>
              <a:t>بيانات عن الاسم والفصل والتاريخ.</a:t>
            </a:r>
            <a:endParaRPr lang="en-US" dirty="0"/>
          </a:p>
          <a:p>
            <a:pPr marL="514350" lvl="0" indent="-514350">
              <a:buFont typeface="+mj-lt"/>
              <a:buAutoNum type="arabicPeriod"/>
            </a:pPr>
            <a:r>
              <a:rPr lang="ar-SA" b="1" dirty="0"/>
              <a:t>أسلوب التدريس المستخدم (التدريبي).</a:t>
            </a:r>
            <a:endParaRPr lang="en-US" dirty="0"/>
          </a:p>
          <a:p>
            <a:pPr marL="514350" lvl="0" indent="-514350">
              <a:buFont typeface="+mj-lt"/>
              <a:buAutoNum type="arabicPeriod"/>
            </a:pPr>
            <a:r>
              <a:rPr lang="ar-SA" b="1" dirty="0"/>
              <a:t>رقم ورقة العمل.</a:t>
            </a:r>
            <a:endParaRPr lang="en-US" dirty="0"/>
          </a:p>
          <a:p>
            <a:pPr marL="514350" lvl="0" indent="-514350">
              <a:buFont typeface="+mj-lt"/>
              <a:buAutoNum type="arabicPeriod"/>
            </a:pPr>
            <a:r>
              <a:rPr lang="ar-SA" b="1" dirty="0"/>
              <a:t>موضوع الدرس واسم النشاط مثال كرة طائرة الإرسال من أسفل المواجه.</a:t>
            </a:r>
            <a:endParaRPr lang="en-US" dirty="0"/>
          </a:p>
          <a:p>
            <a:pPr marL="514350" lvl="0" indent="-514350">
              <a:buFont typeface="+mj-lt"/>
              <a:buAutoNum type="arabicPeriod"/>
            </a:pPr>
            <a:r>
              <a:rPr lang="ar-SA" b="1" dirty="0"/>
              <a:t>توجيهات للطالب حول طريقة استخدام الورقة والغرض منها.</a:t>
            </a:r>
            <a:endParaRPr lang="en-US" dirty="0"/>
          </a:p>
          <a:p>
            <a:endParaRPr lang="ar-SA" dirty="0"/>
          </a:p>
        </p:txBody>
      </p:sp>
    </p:spTree>
    <p:extLst>
      <p:ext uri="{BB962C8B-B14F-4D97-AF65-F5344CB8AC3E}">
        <p14:creationId xmlns:p14="http://schemas.microsoft.com/office/powerpoint/2010/main" val="1066611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تصميم بطاقة المهام (المعيار) في أسلوب التطبيق بتوجيه المعلم</a:t>
            </a:r>
            <a:endParaRPr lang="ar-SA" dirty="0"/>
          </a:p>
        </p:txBody>
      </p:sp>
      <p:sp>
        <p:nvSpPr>
          <p:cNvPr id="3" name="عنصر نائب للمحتوى 2"/>
          <p:cNvSpPr>
            <a:spLocks noGrp="1"/>
          </p:cNvSpPr>
          <p:nvPr>
            <p:ph idx="1"/>
          </p:nvPr>
        </p:nvSpPr>
        <p:spPr/>
        <p:txBody>
          <a:bodyPr/>
          <a:lstStyle/>
          <a:p>
            <a:pPr marL="514350" lvl="0" indent="-514350">
              <a:buFont typeface="+mj-lt"/>
              <a:buAutoNum type="arabicPeriod" startAt="6"/>
            </a:pPr>
            <a:r>
              <a:rPr lang="ar-SA" dirty="0" smtClean="0"/>
              <a:t>وصف العمل- توضيح الأعمال التي يقوم بها الطالب داخل الأسلوب.</a:t>
            </a:r>
            <a:endParaRPr lang="en-US" dirty="0" smtClean="0"/>
          </a:p>
          <a:p>
            <a:pPr marL="514350" lvl="0" indent="-514350">
              <a:buFont typeface="+mj-lt"/>
              <a:buAutoNum type="arabicPeriod" startAt="6"/>
            </a:pPr>
            <a:r>
              <a:rPr lang="ar-SA" dirty="0" smtClean="0"/>
              <a:t>الكم- عدد مرات التكرار وعدد المحاولات الناجحة.</a:t>
            </a:r>
            <a:endParaRPr lang="en-US" dirty="0" smtClean="0"/>
          </a:p>
          <a:p>
            <a:pPr marL="514350" lvl="0" indent="-514350">
              <a:buFont typeface="+mj-lt"/>
              <a:buAutoNum type="arabicPeriod" startAt="6"/>
            </a:pPr>
            <a:r>
              <a:rPr lang="ar-SA" dirty="0" smtClean="0"/>
              <a:t>بيانات عن التقدم: الأعمال التي اكتملت والتي لم تكتمل.</a:t>
            </a:r>
            <a:endParaRPr lang="en-US" dirty="0" smtClean="0"/>
          </a:p>
          <a:p>
            <a:pPr marL="514350" lvl="0" indent="-514350">
              <a:buFont typeface="+mj-lt"/>
              <a:buAutoNum type="arabicPeriod" startAt="6"/>
            </a:pPr>
            <a:r>
              <a:rPr lang="ar-SA" dirty="0" smtClean="0"/>
              <a:t>بيانات عن التغذية الراجعة.</a:t>
            </a:r>
            <a:endParaRPr lang="en-US" dirty="0" smtClean="0"/>
          </a:p>
          <a:p>
            <a:pPr marL="514350" lvl="0" indent="-514350">
              <a:buFont typeface="+mj-lt"/>
              <a:buAutoNum type="arabicPeriod" startAt="6"/>
            </a:pPr>
            <a:r>
              <a:rPr lang="ar-SA" dirty="0" smtClean="0"/>
              <a:t>رسومات أو صور توضيحية.</a:t>
            </a:r>
            <a:endParaRPr lang="en-US" dirty="0" smtClean="0"/>
          </a:p>
          <a:p>
            <a:endParaRPr lang="ar-SA" dirty="0"/>
          </a:p>
        </p:txBody>
      </p:sp>
    </p:spTree>
    <p:extLst>
      <p:ext uri="{BB962C8B-B14F-4D97-AF65-F5344CB8AC3E}">
        <p14:creationId xmlns:p14="http://schemas.microsoft.com/office/powerpoint/2010/main" val="21014278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أهمية ورقة العمل</a:t>
            </a:r>
            <a:endParaRPr lang="ar-SA" dirty="0"/>
          </a:p>
        </p:txBody>
      </p:sp>
      <p:sp>
        <p:nvSpPr>
          <p:cNvPr id="3" name="عنصر نائب للمحتوى 2"/>
          <p:cNvSpPr>
            <a:spLocks noGrp="1"/>
          </p:cNvSpPr>
          <p:nvPr>
            <p:ph idx="1"/>
          </p:nvPr>
        </p:nvSpPr>
        <p:spPr/>
        <p:txBody>
          <a:bodyPr/>
          <a:lstStyle/>
          <a:p>
            <a:pPr marL="514350" lvl="0" indent="-514350">
              <a:buFont typeface="+mj-lt"/>
              <a:buAutoNum type="arabicPeriod"/>
            </a:pPr>
            <a:r>
              <a:rPr lang="ar-SA" dirty="0" smtClean="0"/>
              <a:t>تقلل </a:t>
            </a:r>
            <a:r>
              <a:rPr lang="ar-SA" dirty="0"/>
              <a:t>من شرح المعلم للمهارة.</a:t>
            </a:r>
            <a:endParaRPr lang="en-US" dirty="0"/>
          </a:p>
          <a:p>
            <a:pPr marL="514350" lvl="0" indent="-514350">
              <a:buFont typeface="+mj-lt"/>
              <a:buAutoNum type="arabicPeriod"/>
            </a:pPr>
            <a:r>
              <a:rPr lang="ar-SA" dirty="0"/>
              <a:t>تعيين الطلاب على تذكر جزئيات المهارة وطريقة أدائها.</a:t>
            </a:r>
            <a:endParaRPr lang="en-US" dirty="0"/>
          </a:p>
          <a:p>
            <a:pPr marL="514350" lvl="0" indent="-514350">
              <a:buFont typeface="+mj-lt"/>
              <a:buAutoNum type="arabicPeriod"/>
            </a:pPr>
            <a:r>
              <a:rPr lang="ar-SA" dirty="0"/>
              <a:t>تجعل الطلاب على يركزون مع المعلم خلال شرح المهارة.</a:t>
            </a:r>
            <a:endParaRPr lang="en-US" dirty="0"/>
          </a:p>
          <a:p>
            <a:pPr marL="514350" lvl="0" indent="-514350">
              <a:buFont typeface="+mj-lt"/>
              <a:buAutoNum type="arabicPeriod"/>
            </a:pPr>
            <a:r>
              <a:rPr lang="ar-SA" dirty="0"/>
              <a:t>تعين الطلاب على التركيز والانتباه ومتابعة خطوات الأداء.</a:t>
            </a:r>
            <a:endParaRPr lang="en-US" dirty="0"/>
          </a:p>
          <a:p>
            <a:pPr marL="514350" lvl="0" indent="-514350">
              <a:buFont typeface="+mj-lt"/>
              <a:buAutoNum type="arabicPeriod"/>
            </a:pPr>
            <a:r>
              <a:rPr lang="ar-SA" dirty="0"/>
              <a:t>تدوين تقدم الطالب خلال الأداء.</a:t>
            </a:r>
            <a:endParaRPr lang="en-US" dirty="0"/>
          </a:p>
          <a:p>
            <a:endParaRPr lang="ar-SA" dirty="0"/>
          </a:p>
        </p:txBody>
      </p:sp>
    </p:spTree>
    <p:extLst>
      <p:ext uri="{BB962C8B-B14F-4D97-AF65-F5344CB8AC3E}">
        <p14:creationId xmlns:p14="http://schemas.microsoft.com/office/powerpoint/2010/main" val="30050292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مثال ورقة عمل (1) </a:t>
            </a:r>
            <a:endParaRPr lang="ar-SA" dirty="0"/>
          </a:p>
        </p:txBody>
      </p:sp>
      <p:sp>
        <p:nvSpPr>
          <p:cNvPr id="3" name="عنصر نائب للمحتوى 2"/>
          <p:cNvSpPr>
            <a:spLocks noGrp="1"/>
          </p:cNvSpPr>
          <p:nvPr>
            <p:ph idx="1"/>
          </p:nvPr>
        </p:nvSpPr>
        <p:spPr/>
        <p:txBody>
          <a:bodyPr/>
          <a:lstStyle/>
          <a:p>
            <a:endParaRPr lang="ar-SA" b="1" dirty="0" smtClean="0"/>
          </a:p>
          <a:p>
            <a:endParaRPr lang="ar-SA" b="1" dirty="0"/>
          </a:p>
          <a:p>
            <a:pPr marL="0" indent="0" algn="ctr">
              <a:buNone/>
            </a:pPr>
            <a:r>
              <a:rPr lang="ar-SA" b="1" dirty="0" smtClean="0"/>
              <a:t>ورقة </a:t>
            </a:r>
            <a:r>
              <a:rPr lang="ar-SA" b="1" dirty="0"/>
              <a:t>عمل (1) الإرسال في كرة الطائرة من أسفل مواجهة، الأسلوب: التدريبي</a:t>
            </a:r>
          </a:p>
        </p:txBody>
      </p:sp>
    </p:spTree>
    <p:extLst>
      <p:ext uri="{BB962C8B-B14F-4D97-AF65-F5344CB8AC3E}">
        <p14:creationId xmlns:p14="http://schemas.microsoft.com/office/powerpoint/2010/main" val="12343645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702715033"/>
              </p:ext>
            </p:extLst>
          </p:nvPr>
        </p:nvGraphicFramePr>
        <p:xfrm>
          <a:off x="827584" y="2924944"/>
          <a:ext cx="7560840" cy="3240364"/>
        </p:xfrm>
        <a:graphic>
          <a:graphicData uri="http://schemas.openxmlformats.org/drawingml/2006/table">
            <a:tbl>
              <a:tblPr rtl="1" firstRow="1" firstCol="1" lastRow="1" lastCol="1" bandRow="1" bandCol="1">
                <a:tableStyleId>{7E9639D4-E3E2-4D34-9284-5A2195B3D0D7}</a:tableStyleId>
              </a:tblPr>
              <a:tblGrid>
                <a:gridCol w="667237"/>
                <a:gridCol w="6893603"/>
              </a:tblGrid>
              <a:tr h="405046">
                <a:tc>
                  <a:txBody>
                    <a:bodyPr/>
                    <a:lstStyle/>
                    <a:p>
                      <a:pPr algn="ctr" rtl="1">
                        <a:spcAft>
                          <a:spcPts val="0"/>
                        </a:spcAft>
                      </a:pPr>
                      <a:r>
                        <a:rPr lang="ar-SA" sz="2400" dirty="0">
                          <a:effectLst/>
                        </a:rPr>
                        <a:t>الرقم</a:t>
                      </a:r>
                      <a:endParaRPr lang="en-US" sz="2400" b="0" dirty="0">
                        <a:effectLst/>
                        <a:latin typeface="Arial"/>
                        <a:ea typeface="Times New Roman"/>
                        <a:cs typeface="Simplified Arabic"/>
                      </a:endParaRPr>
                    </a:p>
                  </a:txBody>
                  <a:tcPr marL="68580" marR="68580" marT="0" marB="0"/>
                </a:tc>
                <a:tc>
                  <a:txBody>
                    <a:bodyPr/>
                    <a:lstStyle/>
                    <a:p>
                      <a:pPr algn="ctr" rtl="1">
                        <a:spcAft>
                          <a:spcPts val="0"/>
                        </a:spcAft>
                      </a:pPr>
                      <a:r>
                        <a:rPr lang="ar-SA" sz="2400">
                          <a:effectLst/>
                        </a:rPr>
                        <a:t>تسلسـل المهـــــارة</a:t>
                      </a:r>
                      <a:endParaRPr lang="en-US" sz="2400" b="0">
                        <a:effectLst/>
                        <a:latin typeface="Arial"/>
                        <a:ea typeface="Times New Roman"/>
                        <a:cs typeface="Simplified Arabic"/>
                      </a:endParaRPr>
                    </a:p>
                  </a:txBody>
                  <a:tcPr marL="68580" marR="68580" marT="0" marB="0"/>
                </a:tc>
              </a:tr>
              <a:tr h="810090">
                <a:tc>
                  <a:txBody>
                    <a:bodyPr/>
                    <a:lstStyle/>
                    <a:p>
                      <a:pPr algn="ctr" rtl="1">
                        <a:spcAft>
                          <a:spcPts val="0"/>
                        </a:spcAft>
                      </a:pPr>
                      <a:r>
                        <a:rPr lang="ar-SA" sz="2400">
                          <a:effectLst/>
                        </a:rPr>
                        <a:t>1</a:t>
                      </a:r>
                      <a:endParaRPr lang="en-US" sz="2400" b="0">
                        <a:effectLst/>
                        <a:latin typeface="Arial"/>
                        <a:ea typeface="Times New Roman"/>
                        <a:cs typeface="Simplified Arabic"/>
                      </a:endParaRPr>
                    </a:p>
                  </a:txBody>
                  <a:tcPr marL="68580" marR="68580" marT="0" marB="0"/>
                </a:tc>
                <a:tc>
                  <a:txBody>
                    <a:bodyPr/>
                    <a:lstStyle/>
                    <a:p>
                      <a:pPr algn="justLow" rtl="1">
                        <a:spcAft>
                          <a:spcPts val="0"/>
                        </a:spcAft>
                      </a:pPr>
                      <a:r>
                        <a:rPr lang="ar-SA" sz="2400" b="0" dirty="0">
                          <a:effectLst/>
                        </a:rPr>
                        <a:t>قف خلف خط الإرسال والصدر مواجه الشبكة وإحدى القدمين للأمام والأخرى للخلف</a:t>
                      </a:r>
                      <a:endParaRPr lang="en-US" sz="2400" b="0" dirty="0">
                        <a:effectLst/>
                        <a:latin typeface="Arial"/>
                        <a:ea typeface="Times New Roman"/>
                        <a:cs typeface="Simplified Arabic"/>
                      </a:endParaRPr>
                    </a:p>
                  </a:txBody>
                  <a:tcPr marL="68580" marR="68580" marT="0" marB="0"/>
                </a:tc>
              </a:tr>
              <a:tr h="405046">
                <a:tc>
                  <a:txBody>
                    <a:bodyPr/>
                    <a:lstStyle/>
                    <a:p>
                      <a:pPr algn="ctr" rtl="1">
                        <a:spcAft>
                          <a:spcPts val="0"/>
                        </a:spcAft>
                      </a:pPr>
                      <a:r>
                        <a:rPr lang="ar-SA" sz="2400">
                          <a:effectLst/>
                        </a:rPr>
                        <a:t>2</a:t>
                      </a:r>
                      <a:endParaRPr lang="en-US" sz="2400" b="0">
                        <a:effectLst/>
                        <a:latin typeface="Arial"/>
                        <a:ea typeface="Times New Roman"/>
                        <a:cs typeface="Simplified Arabic"/>
                      </a:endParaRPr>
                    </a:p>
                  </a:txBody>
                  <a:tcPr marL="68580" marR="68580" marT="0" marB="0"/>
                </a:tc>
                <a:tc>
                  <a:txBody>
                    <a:bodyPr/>
                    <a:lstStyle/>
                    <a:p>
                      <a:pPr algn="justLow" rtl="1">
                        <a:spcAft>
                          <a:spcPts val="0"/>
                        </a:spcAft>
                      </a:pPr>
                      <a:r>
                        <a:rPr lang="ar-SA" sz="2400" b="0" dirty="0">
                          <a:effectLst/>
                        </a:rPr>
                        <a:t>ضع الكرة على راحة اليد غير الضاربة أمام الرجل الخلفية</a:t>
                      </a:r>
                      <a:endParaRPr lang="en-US" sz="2400" b="0" dirty="0">
                        <a:effectLst/>
                        <a:latin typeface="Arial"/>
                        <a:ea typeface="Times New Roman"/>
                        <a:cs typeface="Simplified Arabic"/>
                      </a:endParaRPr>
                    </a:p>
                  </a:txBody>
                  <a:tcPr marL="68580" marR="68580" marT="0" marB="0"/>
                </a:tc>
              </a:tr>
              <a:tr h="405046">
                <a:tc>
                  <a:txBody>
                    <a:bodyPr/>
                    <a:lstStyle/>
                    <a:p>
                      <a:pPr algn="ctr" rtl="1">
                        <a:spcAft>
                          <a:spcPts val="0"/>
                        </a:spcAft>
                      </a:pPr>
                      <a:r>
                        <a:rPr lang="ar-SA" sz="2400">
                          <a:effectLst/>
                        </a:rPr>
                        <a:t>3</a:t>
                      </a:r>
                      <a:endParaRPr lang="en-US" sz="2400" b="0">
                        <a:effectLst/>
                        <a:latin typeface="Arial"/>
                        <a:ea typeface="Times New Roman"/>
                        <a:cs typeface="Simplified Arabic"/>
                      </a:endParaRPr>
                    </a:p>
                  </a:txBody>
                  <a:tcPr marL="68580" marR="68580" marT="0" marB="0"/>
                </a:tc>
                <a:tc>
                  <a:txBody>
                    <a:bodyPr/>
                    <a:lstStyle/>
                    <a:p>
                      <a:pPr algn="justLow" rtl="1">
                        <a:spcAft>
                          <a:spcPts val="0"/>
                        </a:spcAft>
                      </a:pPr>
                      <a:r>
                        <a:rPr lang="ar-SA" sz="2400" b="0" dirty="0">
                          <a:effectLst/>
                        </a:rPr>
                        <a:t>ادفع اليد الحاملة للكرة لأعلى في ارتفاع الكتف.</a:t>
                      </a:r>
                      <a:endParaRPr lang="en-US" sz="2400" b="0" dirty="0">
                        <a:effectLst/>
                        <a:latin typeface="Arial"/>
                        <a:ea typeface="Times New Roman"/>
                        <a:cs typeface="Simplified Arabic"/>
                      </a:endParaRPr>
                    </a:p>
                  </a:txBody>
                  <a:tcPr marL="68580" marR="68580" marT="0" marB="0"/>
                </a:tc>
              </a:tr>
              <a:tr h="405046">
                <a:tc>
                  <a:txBody>
                    <a:bodyPr/>
                    <a:lstStyle/>
                    <a:p>
                      <a:pPr algn="ctr" rtl="1">
                        <a:spcAft>
                          <a:spcPts val="0"/>
                        </a:spcAft>
                      </a:pPr>
                      <a:r>
                        <a:rPr lang="ar-SA" sz="2400">
                          <a:effectLst/>
                        </a:rPr>
                        <a:t>4</a:t>
                      </a:r>
                      <a:endParaRPr lang="en-US" sz="2400" b="0">
                        <a:effectLst/>
                        <a:latin typeface="Arial"/>
                        <a:ea typeface="Times New Roman"/>
                        <a:cs typeface="Simplified Arabic"/>
                      </a:endParaRPr>
                    </a:p>
                  </a:txBody>
                  <a:tcPr marL="68580" marR="68580" marT="0" marB="0"/>
                </a:tc>
                <a:tc>
                  <a:txBody>
                    <a:bodyPr/>
                    <a:lstStyle/>
                    <a:p>
                      <a:pPr algn="justLow" rtl="1">
                        <a:spcAft>
                          <a:spcPts val="0"/>
                        </a:spcAft>
                      </a:pPr>
                      <a:r>
                        <a:rPr lang="ar-SA" sz="2400" b="0" dirty="0">
                          <a:effectLst/>
                        </a:rPr>
                        <a:t>مرجحة اليد الضاربة مع مميل الجسم للأمام</a:t>
                      </a:r>
                      <a:endParaRPr lang="en-US" sz="2400" b="0" dirty="0">
                        <a:effectLst/>
                        <a:latin typeface="Arial"/>
                        <a:ea typeface="Times New Roman"/>
                        <a:cs typeface="Simplified Arabic"/>
                      </a:endParaRPr>
                    </a:p>
                  </a:txBody>
                  <a:tcPr marL="68580" marR="68580" marT="0" marB="0"/>
                </a:tc>
              </a:tr>
              <a:tr h="810090">
                <a:tc>
                  <a:txBody>
                    <a:bodyPr/>
                    <a:lstStyle/>
                    <a:p>
                      <a:pPr algn="ctr" rtl="1">
                        <a:spcAft>
                          <a:spcPts val="0"/>
                        </a:spcAft>
                      </a:pPr>
                      <a:r>
                        <a:rPr lang="ar-SA" sz="2400">
                          <a:effectLst/>
                        </a:rPr>
                        <a:t>5</a:t>
                      </a:r>
                      <a:endParaRPr lang="en-US" sz="2400" b="0">
                        <a:effectLst/>
                        <a:latin typeface="Arial"/>
                        <a:ea typeface="Times New Roman"/>
                        <a:cs typeface="Simplified Arabic"/>
                      </a:endParaRPr>
                    </a:p>
                  </a:txBody>
                  <a:tcPr marL="68580" marR="68580" marT="0" marB="0"/>
                </a:tc>
                <a:tc>
                  <a:txBody>
                    <a:bodyPr/>
                    <a:lstStyle/>
                    <a:p>
                      <a:pPr algn="justLow" rtl="1">
                        <a:spcAft>
                          <a:spcPts val="0"/>
                        </a:spcAft>
                      </a:pPr>
                      <a:r>
                        <a:rPr lang="ar-SA" sz="2400" b="0" dirty="0">
                          <a:effectLst/>
                        </a:rPr>
                        <a:t>اضرب الكرة باليد وهي متخذه شكل السطح الخارجي للكرة أو اضرب بالأصابع مضمومة</a:t>
                      </a:r>
                      <a:endParaRPr lang="en-US" sz="2400" b="0" dirty="0">
                        <a:effectLst/>
                        <a:latin typeface="Arial"/>
                        <a:ea typeface="Times New Roman"/>
                        <a:cs typeface="Simplified Arabic"/>
                      </a:endParaRPr>
                    </a:p>
                  </a:txBody>
                  <a:tcPr marL="68580" marR="68580" marT="0" marB="0"/>
                </a:tc>
              </a:tr>
            </a:tbl>
          </a:graphicData>
        </a:graphic>
      </p:graphicFrame>
      <p:sp>
        <p:nvSpPr>
          <p:cNvPr id="5" name="Rectangle 1"/>
          <p:cNvSpPr>
            <a:spLocks noChangeArrowheads="1"/>
          </p:cNvSpPr>
          <p:nvPr/>
        </p:nvSpPr>
        <p:spPr bwMode="auto">
          <a:xfrm>
            <a:off x="827584" y="548680"/>
            <a:ext cx="7826767"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altLang="ar-SA" sz="24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اسم الطالب:             الفصل:	              التاريخ     /     /	        رقم البطاقة (15)</a:t>
            </a:r>
            <a:endParaRPr kumimoji="0" lang="ar-SA" altLang="ar-SA" sz="2400" b="0" i="0" u="none" strike="noStrike" cap="none" normalizeH="0" baseline="0" dirty="0" smtClean="0">
              <a:ln>
                <a:noFill/>
              </a:ln>
              <a:solidFill>
                <a:schemeClr val="tx1"/>
              </a:solidFill>
              <a:effectLst/>
              <a:latin typeface="AL-Mateen"/>
              <a:ea typeface="Times New Roman" pitchFamily="18" charset="0"/>
              <a:cs typeface="Simplified Arabic" pitchFamily="18"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ar-SA" sz="2400" b="1" i="0" u="none" strike="noStrike" cap="none" normalizeH="0" baseline="0" dirty="0" smtClean="0">
                <a:ln>
                  <a:noFill/>
                </a:ln>
                <a:solidFill>
                  <a:schemeClr val="tx1"/>
                </a:solidFill>
                <a:effectLst/>
                <a:latin typeface="AL-Mateen"/>
                <a:ea typeface="Times New Roman" pitchFamily="18" charset="0"/>
                <a:cs typeface="Simplified Arabic" pitchFamily="18" charset="-78"/>
              </a:rPr>
              <a:t>تعليمات الطالب:</a:t>
            </a:r>
          </a:p>
          <a:p>
            <a:pPr algn="ctr" eaLnBrk="0" fontAlgn="base" hangingPunct="0">
              <a:spcBef>
                <a:spcPct val="0"/>
              </a:spcBef>
              <a:spcAft>
                <a:spcPct val="0"/>
              </a:spcAft>
            </a:pPr>
            <a:r>
              <a:rPr kumimoji="0" lang="ar-SA" altLang="ar-SA" sz="2400" b="0" i="0" u="none" strike="noStrike" cap="none" normalizeH="0" baseline="0" dirty="0" smtClean="0">
                <a:ln>
                  <a:noFill/>
                </a:ln>
                <a:solidFill>
                  <a:schemeClr val="tx1"/>
                </a:solidFill>
                <a:effectLst/>
                <a:latin typeface="AL-Mateen"/>
                <a:ea typeface="Times New Roman" pitchFamily="18" charset="0"/>
                <a:cs typeface="Simplified Arabic" pitchFamily="18" charset="-78"/>
              </a:rPr>
              <a:t>(النشاط</a:t>
            </a:r>
            <a:r>
              <a:rPr kumimoji="0" lang="ar-SA" altLang="ar-SA" sz="2400" b="0" i="0" u="none" strike="noStrike" cap="none" normalizeH="0" dirty="0" smtClean="0">
                <a:ln>
                  <a:noFill/>
                </a:ln>
                <a:solidFill>
                  <a:schemeClr val="tx1"/>
                </a:solidFill>
                <a:effectLst/>
                <a:latin typeface="AL-Mateen"/>
                <a:ea typeface="Times New Roman" pitchFamily="18" charset="0"/>
                <a:cs typeface="Simplified Arabic" pitchFamily="18" charset="-78"/>
              </a:rPr>
              <a:t> </a:t>
            </a:r>
            <a:r>
              <a:rPr kumimoji="0" lang="ar-SA" altLang="ar-SA" sz="2400" b="0" i="0" u="none" strike="noStrike" cap="none" normalizeH="0" baseline="0" dirty="0" smtClean="0">
                <a:ln>
                  <a:noFill/>
                </a:ln>
                <a:solidFill>
                  <a:schemeClr val="tx1"/>
                </a:solidFill>
                <a:effectLst/>
                <a:latin typeface="AL-Mateen"/>
                <a:ea typeface="Times New Roman" pitchFamily="18" charset="0"/>
                <a:cs typeface="Simplified Arabic" pitchFamily="18" charset="-78"/>
              </a:rPr>
              <a:t>التعليمي)</a:t>
            </a:r>
            <a:endParaRPr kumimoji="0" lang="en-US" altLang="ar-SA"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24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1- مارس العمل كما هو موصوف.		</a:t>
            </a: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24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 2- أداء الإرسال من أسفل مواجه أربع مرات.</a:t>
            </a:r>
            <a:endParaRPr kumimoji="0" lang="en-US" altLang="ar-SA"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225160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وصف الاسلوب</a:t>
            </a:r>
            <a:endParaRPr lang="ar-SA" dirty="0"/>
          </a:p>
        </p:txBody>
      </p:sp>
      <p:sp>
        <p:nvSpPr>
          <p:cNvPr id="3" name="عنصر نائب للمحتوى 2"/>
          <p:cNvSpPr>
            <a:spLocks noGrp="1"/>
          </p:cNvSpPr>
          <p:nvPr>
            <p:ph idx="1"/>
          </p:nvPr>
        </p:nvSpPr>
        <p:spPr/>
        <p:txBody>
          <a:bodyPr>
            <a:normAutofit fontScale="92500"/>
          </a:bodyPr>
          <a:lstStyle/>
          <a:p>
            <a:r>
              <a:rPr lang="ar-SA" dirty="0" smtClean="0"/>
              <a:t>أول </a:t>
            </a:r>
            <a:r>
              <a:rPr lang="ar-SA" dirty="0"/>
              <a:t>أسلوب من أساليب موسكا </a:t>
            </a:r>
            <a:r>
              <a:rPr lang="ar-SA" dirty="0" err="1"/>
              <a:t>موستون</a:t>
            </a:r>
            <a:r>
              <a:rPr lang="ar-SA" dirty="0"/>
              <a:t> </a:t>
            </a:r>
            <a:r>
              <a:rPr lang="ar-SA" dirty="0" smtClean="0"/>
              <a:t>للتدريس.</a:t>
            </a:r>
          </a:p>
          <a:p>
            <a:r>
              <a:rPr lang="ar-SA" dirty="0" smtClean="0"/>
              <a:t>تعتمد </a:t>
            </a:r>
            <a:r>
              <a:rPr lang="ar-SA" dirty="0"/>
              <a:t>بنية هذا الأسلوب على الأوامر فحسب حيث يدفع المعلم طلابه إلى ما يراه </a:t>
            </a:r>
            <a:r>
              <a:rPr lang="ar-SA" dirty="0" smtClean="0"/>
              <a:t>مناسباً.</a:t>
            </a:r>
          </a:p>
          <a:p>
            <a:r>
              <a:rPr lang="ar-SA" dirty="0" smtClean="0"/>
              <a:t>المعلم </a:t>
            </a:r>
            <a:r>
              <a:rPr lang="ar-SA" dirty="0"/>
              <a:t>يلعب الدور الأساسي في التدريس، حيث أن أي حركة أو عمل يقوم به الطالب يجب أن </a:t>
            </a:r>
            <a:r>
              <a:rPr lang="ar-SA" dirty="0" smtClean="0"/>
              <a:t>تسببه </a:t>
            </a:r>
            <a:r>
              <a:rPr lang="ar-SA" dirty="0"/>
              <a:t>إشارة الأمر من </a:t>
            </a:r>
            <a:r>
              <a:rPr lang="ar-SA" dirty="0" smtClean="0"/>
              <a:t>المعلم.</a:t>
            </a:r>
          </a:p>
          <a:p>
            <a:r>
              <a:rPr lang="ar-SA" dirty="0" smtClean="0"/>
              <a:t> يتخذ </a:t>
            </a:r>
            <a:r>
              <a:rPr lang="ar-SA" dirty="0"/>
              <a:t>المعلم في هذا الأسلوب جميع القرارات الثلاثة التخطيط والتنفيذ والتقويم بالإضافة إلى كافة القرارات </a:t>
            </a:r>
            <a:r>
              <a:rPr lang="ar-SA" dirty="0" smtClean="0"/>
              <a:t>الخاصة: </a:t>
            </a:r>
            <a:r>
              <a:rPr lang="ar-SA" dirty="0"/>
              <a:t>مثل تحديد المكان، </a:t>
            </a:r>
            <a:r>
              <a:rPr lang="ar-SA" dirty="0" smtClean="0"/>
              <a:t>الأوضاع، </a:t>
            </a:r>
            <a:r>
              <a:rPr lang="ar-SA" dirty="0"/>
              <a:t>والوقت، والبداية، والنهاية، </a:t>
            </a:r>
            <a:r>
              <a:rPr lang="ar-SA" dirty="0" smtClean="0"/>
              <a:t>والإيقاع</a:t>
            </a:r>
            <a:r>
              <a:rPr lang="ar-SA" dirty="0"/>
              <a:t>، والراحة.</a:t>
            </a:r>
            <a:endParaRPr lang="en-US" dirty="0"/>
          </a:p>
          <a:p>
            <a:endParaRPr lang="ar-SA" dirty="0"/>
          </a:p>
        </p:txBody>
      </p:sp>
    </p:spTree>
    <p:extLst>
      <p:ext uri="{BB962C8B-B14F-4D97-AF65-F5344CB8AC3E}">
        <p14:creationId xmlns:p14="http://schemas.microsoft.com/office/powerpoint/2010/main" val="11102095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773303533"/>
              </p:ext>
            </p:extLst>
          </p:nvPr>
        </p:nvGraphicFramePr>
        <p:xfrm>
          <a:off x="611560" y="2060848"/>
          <a:ext cx="7920880" cy="4023360"/>
        </p:xfrm>
        <a:graphic>
          <a:graphicData uri="http://schemas.openxmlformats.org/drawingml/2006/table">
            <a:tbl>
              <a:tblPr rtl="1" firstRow="1" firstCol="1" lastRow="1" lastCol="1" bandRow="1" bandCol="1">
                <a:tableStyleId>{7E9639D4-E3E2-4D34-9284-5A2195B3D0D7}</a:tableStyleId>
              </a:tblPr>
              <a:tblGrid>
                <a:gridCol w="3873521"/>
                <a:gridCol w="1139835"/>
                <a:gridCol w="600158"/>
                <a:gridCol w="629184"/>
                <a:gridCol w="1678182"/>
              </a:tblGrid>
              <a:tr h="0">
                <a:tc rowSpan="2">
                  <a:txBody>
                    <a:bodyPr/>
                    <a:lstStyle/>
                    <a:p>
                      <a:pPr algn="ctr" rtl="1">
                        <a:spcBef>
                          <a:spcPts val="600"/>
                        </a:spcBef>
                        <a:spcAft>
                          <a:spcPts val="0"/>
                        </a:spcAft>
                      </a:pPr>
                      <a:r>
                        <a:rPr lang="ar-SA" sz="2400" dirty="0">
                          <a:effectLst/>
                        </a:rPr>
                        <a:t>الأعمـــال</a:t>
                      </a:r>
                      <a:endParaRPr lang="en-US" sz="2400" b="0" dirty="0">
                        <a:effectLst/>
                        <a:latin typeface="Arial"/>
                        <a:ea typeface="Times New Roman"/>
                        <a:cs typeface="Simplified Arabic"/>
                      </a:endParaRPr>
                    </a:p>
                  </a:txBody>
                  <a:tcPr marL="68580" marR="68580" marT="0" marB="0" anchor="ctr"/>
                </a:tc>
                <a:tc rowSpan="2">
                  <a:txBody>
                    <a:bodyPr/>
                    <a:lstStyle/>
                    <a:p>
                      <a:pPr algn="ctr" rtl="1">
                        <a:spcBef>
                          <a:spcPts val="600"/>
                        </a:spcBef>
                        <a:spcAft>
                          <a:spcPts val="0"/>
                        </a:spcAft>
                      </a:pPr>
                      <a:r>
                        <a:rPr lang="ar-SA" sz="2400" dirty="0">
                          <a:effectLst/>
                        </a:rPr>
                        <a:t>عدد التكرار</a:t>
                      </a:r>
                      <a:endParaRPr lang="en-US" sz="2400" b="0" dirty="0">
                        <a:effectLst/>
                        <a:latin typeface="Arial"/>
                        <a:ea typeface="Times New Roman"/>
                        <a:cs typeface="Simplified Arabic"/>
                      </a:endParaRPr>
                    </a:p>
                  </a:txBody>
                  <a:tcPr marL="68580" marR="68580" marT="0" marB="0" anchor="ctr"/>
                </a:tc>
                <a:tc gridSpan="2">
                  <a:txBody>
                    <a:bodyPr/>
                    <a:lstStyle/>
                    <a:p>
                      <a:pPr algn="ctr" rtl="1">
                        <a:spcAft>
                          <a:spcPts val="0"/>
                        </a:spcAft>
                      </a:pPr>
                      <a:r>
                        <a:rPr lang="ar-SA" sz="2400">
                          <a:effectLst/>
                        </a:rPr>
                        <a:t>النتــائج</a:t>
                      </a:r>
                      <a:endParaRPr lang="en-US" sz="2400" b="0">
                        <a:effectLst/>
                        <a:latin typeface="Arial"/>
                        <a:ea typeface="Times New Roman"/>
                        <a:cs typeface="Simplified Arabic"/>
                      </a:endParaRPr>
                    </a:p>
                  </a:txBody>
                  <a:tcPr marL="68580" marR="68580" marT="0" marB="0"/>
                </a:tc>
                <a:tc hMerge="1">
                  <a:txBody>
                    <a:bodyPr/>
                    <a:lstStyle/>
                    <a:p>
                      <a:pPr rtl="1"/>
                      <a:endParaRPr lang="ar-SA"/>
                    </a:p>
                  </a:txBody>
                  <a:tcPr/>
                </a:tc>
                <a:tc rowSpan="2">
                  <a:txBody>
                    <a:bodyPr/>
                    <a:lstStyle/>
                    <a:p>
                      <a:pPr algn="ctr" rtl="1">
                        <a:spcAft>
                          <a:spcPts val="0"/>
                        </a:spcAft>
                      </a:pPr>
                      <a:r>
                        <a:rPr lang="ar-SA" sz="2400" dirty="0">
                          <a:effectLst/>
                        </a:rPr>
                        <a:t>التغذية الراجعة من المعلم</a:t>
                      </a:r>
                      <a:endParaRPr lang="en-US" sz="2400" b="0" dirty="0">
                        <a:effectLst/>
                        <a:latin typeface="Arial"/>
                        <a:ea typeface="Times New Roman"/>
                        <a:cs typeface="Simplified Arabic"/>
                      </a:endParaRPr>
                    </a:p>
                  </a:txBody>
                  <a:tcPr marL="68580" marR="68580" marT="0" marB="0" anchor="ctr"/>
                </a:tc>
              </a:tr>
              <a:tr h="0">
                <a:tc vMerge="1">
                  <a:txBody>
                    <a:bodyPr/>
                    <a:lstStyle/>
                    <a:p>
                      <a:pPr rtl="1"/>
                      <a:endParaRPr lang="ar-SA"/>
                    </a:p>
                  </a:txBody>
                  <a:tcPr/>
                </a:tc>
                <a:tc vMerge="1">
                  <a:txBody>
                    <a:bodyPr/>
                    <a:lstStyle/>
                    <a:p>
                      <a:pPr rtl="1"/>
                      <a:endParaRPr lang="ar-SA"/>
                    </a:p>
                  </a:txBody>
                  <a:tcPr/>
                </a:tc>
                <a:tc>
                  <a:txBody>
                    <a:bodyPr/>
                    <a:lstStyle/>
                    <a:p>
                      <a:pPr algn="ctr" rtl="1">
                        <a:spcAft>
                          <a:spcPts val="0"/>
                        </a:spcAft>
                      </a:pPr>
                      <a:r>
                        <a:rPr lang="ar-SA" sz="2400" dirty="0">
                          <a:effectLst/>
                        </a:rPr>
                        <a:t>1</a:t>
                      </a:r>
                      <a:endParaRPr lang="en-US" sz="2400" b="0" dirty="0">
                        <a:effectLst/>
                        <a:latin typeface="Arial"/>
                        <a:ea typeface="Times New Roman"/>
                        <a:cs typeface="Simplified Arabic"/>
                      </a:endParaRPr>
                    </a:p>
                  </a:txBody>
                  <a:tcPr marL="68580" marR="68580" marT="0" marB="0" anchor="ctr"/>
                </a:tc>
                <a:tc>
                  <a:txBody>
                    <a:bodyPr/>
                    <a:lstStyle/>
                    <a:p>
                      <a:pPr algn="ctr" rtl="1">
                        <a:spcAft>
                          <a:spcPts val="0"/>
                        </a:spcAft>
                      </a:pPr>
                      <a:r>
                        <a:rPr lang="ar-SA" sz="2400" dirty="0">
                          <a:effectLst/>
                        </a:rPr>
                        <a:t>2</a:t>
                      </a:r>
                      <a:endParaRPr lang="en-US" sz="2400" b="0" dirty="0">
                        <a:effectLst/>
                        <a:latin typeface="Arial"/>
                        <a:ea typeface="Times New Roman"/>
                        <a:cs typeface="Simplified Arabic"/>
                      </a:endParaRPr>
                    </a:p>
                  </a:txBody>
                  <a:tcPr marL="68580" marR="68580" marT="0" marB="0" anchor="ctr"/>
                </a:tc>
                <a:tc vMerge="1">
                  <a:txBody>
                    <a:bodyPr/>
                    <a:lstStyle/>
                    <a:p>
                      <a:pPr rtl="1"/>
                      <a:endParaRPr lang="ar-SA"/>
                    </a:p>
                  </a:txBody>
                  <a:tcPr/>
                </a:tc>
              </a:tr>
              <a:tr h="0">
                <a:tc>
                  <a:txBody>
                    <a:bodyPr/>
                    <a:lstStyle/>
                    <a:p>
                      <a:pPr algn="justLow" rtl="1">
                        <a:spcAft>
                          <a:spcPts val="0"/>
                        </a:spcAft>
                      </a:pPr>
                      <a:r>
                        <a:rPr lang="ar-SA" sz="2400" dirty="0">
                          <a:effectLst/>
                        </a:rPr>
                        <a:t>1- أداء الإرسال على الحائط من مسافة 3م</a:t>
                      </a:r>
                      <a:endParaRPr lang="en-US" sz="2400" b="0" dirty="0">
                        <a:effectLst/>
                        <a:latin typeface="Arial"/>
                        <a:ea typeface="Times New Roman"/>
                        <a:cs typeface="Simplified Arabic"/>
                      </a:endParaRPr>
                    </a:p>
                  </a:txBody>
                  <a:tcPr marL="68580" marR="68580" marT="0" marB="0"/>
                </a:tc>
                <a:tc>
                  <a:txBody>
                    <a:bodyPr/>
                    <a:lstStyle/>
                    <a:p>
                      <a:pPr algn="ctr" rtl="1">
                        <a:spcAft>
                          <a:spcPts val="0"/>
                        </a:spcAft>
                      </a:pPr>
                      <a:r>
                        <a:rPr lang="ar-SA" sz="2400">
                          <a:effectLst/>
                        </a:rPr>
                        <a:t>3 مرات</a:t>
                      </a:r>
                      <a:endParaRPr lang="en-US" sz="2400" b="0">
                        <a:effectLst/>
                        <a:latin typeface="Arial"/>
                        <a:ea typeface="Times New Roman"/>
                        <a:cs typeface="Simplified Arabic"/>
                      </a:endParaRPr>
                    </a:p>
                  </a:txBody>
                  <a:tcPr marL="68580" marR="68580" marT="0" marB="0"/>
                </a:tc>
                <a:tc>
                  <a:txBody>
                    <a:bodyPr/>
                    <a:lstStyle/>
                    <a:p>
                      <a:pPr algn="justLow" rtl="1">
                        <a:spcAft>
                          <a:spcPts val="0"/>
                        </a:spcAft>
                      </a:pPr>
                      <a:r>
                        <a:rPr lang="ar-SA" sz="2400" dirty="0">
                          <a:effectLst/>
                        </a:rPr>
                        <a:t> </a:t>
                      </a:r>
                      <a:endParaRPr lang="en-US" sz="2400" b="0" dirty="0">
                        <a:effectLst/>
                        <a:latin typeface="Arial"/>
                        <a:ea typeface="Times New Roman"/>
                        <a:cs typeface="Simplified Arabic"/>
                      </a:endParaRPr>
                    </a:p>
                  </a:txBody>
                  <a:tcPr marL="68580" marR="68580" marT="0" marB="0"/>
                </a:tc>
                <a:tc>
                  <a:txBody>
                    <a:bodyPr/>
                    <a:lstStyle/>
                    <a:p>
                      <a:pPr algn="justLow" rtl="1">
                        <a:spcAft>
                          <a:spcPts val="0"/>
                        </a:spcAft>
                      </a:pPr>
                      <a:r>
                        <a:rPr lang="ar-SA" sz="2400">
                          <a:effectLst/>
                        </a:rPr>
                        <a:t> </a:t>
                      </a:r>
                      <a:endParaRPr lang="en-US" sz="2400" b="0">
                        <a:effectLst/>
                        <a:latin typeface="Arial"/>
                        <a:ea typeface="Times New Roman"/>
                        <a:cs typeface="Simplified Arabic"/>
                      </a:endParaRPr>
                    </a:p>
                  </a:txBody>
                  <a:tcPr marL="68580" marR="68580" marT="0" marB="0"/>
                </a:tc>
                <a:tc>
                  <a:txBody>
                    <a:bodyPr/>
                    <a:lstStyle/>
                    <a:p>
                      <a:pPr algn="justLow" rtl="1">
                        <a:spcAft>
                          <a:spcPts val="0"/>
                        </a:spcAft>
                      </a:pPr>
                      <a:r>
                        <a:rPr lang="ar-SA" sz="2400">
                          <a:effectLst/>
                        </a:rPr>
                        <a:t> </a:t>
                      </a:r>
                      <a:endParaRPr lang="en-US" sz="2400" b="0">
                        <a:effectLst/>
                        <a:latin typeface="Arial"/>
                        <a:ea typeface="Times New Roman"/>
                        <a:cs typeface="Simplified Arabic"/>
                      </a:endParaRPr>
                    </a:p>
                  </a:txBody>
                  <a:tcPr marL="68580" marR="68580" marT="0" marB="0"/>
                </a:tc>
              </a:tr>
              <a:tr h="0">
                <a:tc>
                  <a:txBody>
                    <a:bodyPr/>
                    <a:lstStyle/>
                    <a:p>
                      <a:pPr algn="justLow" rtl="1">
                        <a:spcAft>
                          <a:spcPts val="0"/>
                        </a:spcAft>
                      </a:pPr>
                      <a:r>
                        <a:rPr lang="ar-SA" sz="2400">
                          <a:effectLst/>
                        </a:rPr>
                        <a:t>2- أداء الإرسال على الحائط من مسافة 4م</a:t>
                      </a:r>
                      <a:endParaRPr lang="en-US" sz="2400" b="0">
                        <a:effectLst/>
                        <a:latin typeface="Arial"/>
                        <a:ea typeface="Times New Roman"/>
                        <a:cs typeface="Simplified Arabic"/>
                      </a:endParaRPr>
                    </a:p>
                  </a:txBody>
                  <a:tcPr marL="68580" marR="68580" marT="0" marB="0"/>
                </a:tc>
                <a:tc>
                  <a:txBody>
                    <a:bodyPr/>
                    <a:lstStyle/>
                    <a:p>
                      <a:pPr algn="ctr" rtl="1">
                        <a:spcAft>
                          <a:spcPts val="0"/>
                        </a:spcAft>
                      </a:pPr>
                      <a:r>
                        <a:rPr lang="ar-SA" sz="2400">
                          <a:effectLst/>
                        </a:rPr>
                        <a:t>3 مرات</a:t>
                      </a:r>
                      <a:endParaRPr lang="en-US" sz="2400" b="0">
                        <a:effectLst/>
                        <a:latin typeface="Arial"/>
                        <a:ea typeface="Times New Roman"/>
                        <a:cs typeface="Simplified Arabic"/>
                      </a:endParaRPr>
                    </a:p>
                  </a:txBody>
                  <a:tcPr marL="68580" marR="68580" marT="0" marB="0"/>
                </a:tc>
                <a:tc>
                  <a:txBody>
                    <a:bodyPr/>
                    <a:lstStyle/>
                    <a:p>
                      <a:pPr algn="justLow" rtl="1">
                        <a:spcAft>
                          <a:spcPts val="0"/>
                        </a:spcAft>
                      </a:pPr>
                      <a:r>
                        <a:rPr lang="ar-SA" sz="2400">
                          <a:effectLst/>
                        </a:rPr>
                        <a:t> </a:t>
                      </a:r>
                      <a:endParaRPr lang="en-US" sz="2400" b="0">
                        <a:effectLst/>
                        <a:latin typeface="Arial"/>
                        <a:ea typeface="Times New Roman"/>
                        <a:cs typeface="Simplified Arabic"/>
                      </a:endParaRPr>
                    </a:p>
                  </a:txBody>
                  <a:tcPr marL="68580" marR="68580" marT="0" marB="0"/>
                </a:tc>
                <a:tc>
                  <a:txBody>
                    <a:bodyPr/>
                    <a:lstStyle/>
                    <a:p>
                      <a:pPr algn="justLow" rtl="1">
                        <a:spcAft>
                          <a:spcPts val="0"/>
                        </a:spcAft>
                      </a:pPr>
                      <a:r>
                        <a:rPr lang="ar-SA" sz="2400">
                          <a:effectLst/>
                        </a:rPr>
                        <a:t> </a:t>
                      </a:r>
                      <a:endParaRPr lang="en-US" sz="2400" b="0">
                        <a:effectLst/>
                        <a:latin typeface="Arial"/>
                        <a:ea typeface="Times New Roman"/>
                        <a:cs typeface="Simplified Arabic"/>
                      </a:endParaRPr>
                    </a:p>
                  </a:txBody>
                  <a:tcPr marL="68580" marR="68580" marT="0" marB="0"/>
                </a:tc>
                <a:tc>
                  <a:txBody>
                    <a:bodyPr/>
                    <a:lstStyle/>
                    <a:p>
                      <a:pPr algn="justLow" rtl="1">
                        <a:spcAft>
                          <a:spcPts val="0"/>
                        </a:spcAft>
                      </a:pPr>
                      <a:r>
                        <a:rPr lang="ar-SA" sz="2400">
                          <a:effectLst/>
                        </a:rPr>
                        <a:t> </a:t>
                      </a:r>
                      <a:endParaRPr lang="en-US" sz="2400" b="0">
                        <a:effectLst/>
                        <a:latin typeface="Arial"/>
                        <a:ea typeface="Times New Roman"/>
                        <a:cs typeface="Simplified Arabic"/>
                      </a:endParaRPr>
                    </a:p>
                  </a:txBody>
                  <a:tcPr marL="68580" marR="68580" marT="0" marB="0"/>
                </a:tc>
              </a:tr>
              <a:tr h="0">
                <a:tc>
                  <a:txBody>
                    <a:bodyPr/>
                    <a:lstStyle/>
                    <a:p>
                      <a:pPr algn="justLow" rtl="1">
                        <a:spcAft>
                          <a:spcPts val="0"/>
                        </a:spcAft>
                      </a:pPr>
                      <a:r>
                        <a:rPr lang="ar-SA" sz="2400">
                          <a:effectLst/>
                        </a:rPr>
                        <a:t>3- أداء الإرسال من فوق الشبكة من مسافة 3م</a:t>
                      </a:r>
                      <a:endParaRPr lang="en-US" sz="2400" b="0">
                        <a:effectLst/>
                        <a:latin typeface="Arial"/>
                        <a:ea typeface="Times New Roman"/>
                        <a:cs typeface="Simplified Arabic"/>
                      </a:endParaRPr>
                    </a:p>
                  </a:txBody>
                  <a:tcPr marL="68580" marR="68580" marT="0" marB="0"/>
                </a:tc>
                <a:tc>
                  <a:txBody>
                    <a:bodyPr/>
                    <a:lstStyle/>
                    <a:p>
                      <a:pPr algn="ctr" rtl="1">
                        <a:spcAft>
                          <a:spcPts val="0"/>
                        </a:spcAft>
                      </a:pPr>
                      <a:r>
                        <a:rPr lang="ar-SA" sz="2400">
                          <a:effectLst/>
                        </a:rPr>
                        <a:t>5 مرات</a:t>
                      </a:r>
                      <a:endParaRPr lang="en-US" sz="2400" b="0">
                        <a:effectLst/>
                        <a:latin typeface="Arial"/>
                        <a:ea typeface="Times New Roman"/>
                        <a:cs typeface="Simplified Arabic"/>
                      </a:endParaRPr>
                    </a:p>
                  </a:txBody>
                  <a:tcPr marL="68580" marR="68580" marT="0" marB="0"/>
                </a:tc>
                <a:tc>
                  <a:txBody>
                    <a:bodyPr/>
                    <a:lstStyle/>
                    <a:p>
                      <a:pPr algn="justLow" rtl="1">
                        <a:spcAft>
                          <a:spcPts val="0"/>
                        </a:spcAft>
                      </a:pPr>
                      <a:r>
                        <a:rPr lang="ar-SA" sz="2400">
                          <a:effectLst/>
                        </a:rPr>
                        <a:t> </a:t>
                      </a:r>
                      <a:endParaRPr lang="en-US" sz="2400" b="0">
                        <a:effectLst/>
                        <a:latin typeface="Arial"/>
                        <a:ea typeface="Times New Roman"/>
                        <a:cs typeface="Simplified Arabic"/>
                      </a:endParaRPr>
                    </a:p>
                  </a:txBody>
                  <a:tcPr marL="68580" marR="68580" marT="0" marB="0"/>
                </a:tc>
                <a:tc>
                  <a:txBody>
                    <a:bodyPr/>
                    <a:lstStyle/>
                    <a:p>
                      <a:pPr algn="justLow" rtl="1">
                        <a:spcAft>
                          <a:spcPts val="0"/>
                        </a:spcAft>
                      </a:pPr>
                      <a:r>
                        <a:rPr lang="ar-SA" sz="2400">
                          <a:effectLst/>
                        </a:rPr>
                        <a:t> </a:t>
                      </a:r>
                      <a:endParaRPr lang="en-US" sz="2400" b="0">
                        <a:effectLst/>
                        <a:latin typeface="Arial"/>
                        <a:ea typeface="Times New Roman"/>
                        <a:cs typeface="Simplified Arabic"/>
                      </a:endParaRPr>
                    </a:p>
                  </a:txBody>
                  <a:tcPr marL="68580" marR="68580" marT="0" marB="0"/>
                </a:tc>
                <a:tc>
                  <a:txBody>
                    <a:bodyPr/>
                    <a:lstStyle/>
                    <a:p>
                      <a:pPr algn="justLow" rtl="1">
                        <a:spcAft>
                          <a:spcPts val="0"/>
                        </a:spcAft>
                      </a:pPr>
                      <a:r>
                        <a:rPr lang="ar-SA" sz="2400">
                          <a:effectLst/>
                        </a:rPr>
                        <a:t> </a:t>
                      </a:r>
                      <a:endParaRPr lang="en-US" sz="2400" b="0">
                        <a:effectLst/>
                        <a:latin typeface="Arial"/>
                        <a:ea typeface="Times New Roman"/>
                        <a:cs typeface="Simplified Arabic"/>
                      </a:endParaRPr>
                    </a:p>
                  </a:txBody>
                  <a:tcPr marL="68580" marR="68580" marT="0" marB="0"/>
                </a:tc>
              </a:tr>
              <a:tr h="0">
                <a:tc>
                  <a:txBody>
                    <a:bodyPr/>
                    <a:lstStyle/>
                    <a:p>
                      <a:pPr algn="justLow" rtl="1">
                        <a:spcAft>
                          <a:spcPts val="0"/>
                        </a:spcAft>
                      </a:pPr>
                      <a:r>
                        <a:rPr lang="ar-SA" sz="2400">
                          <a:effectLst/>
                        </a:rPr>
                        <a:t>4- أداء الإرسال من فوق الشبكة من مسافة 4م</a:t>
                      </a:r>
                      <a:endParaRPr lang="en-US" sz="2400" b="0">
                        <a:effectLst/>
                        <a:latin typeface="Arial"/>
                        <a:ea typeface="Times New Roman"/>
                        <a:cs typeface="Simplified Arabic"/>
                      </a:endParaRPr>
                    </a:p>
                  </a:txBody>
                  <a:tcPr marL="68580" marR="68580" marT="0" marB="0"/>
                </a:tc>
                <a:tc>
                  <a:txBody>
                    <a:bodyPr/>
                    <a:lstStyle/>
                    <a:p>
                      <a:pPr algn="ctr" rtl="1">
                        <a:spcAft>
                          <a:spcPts val="0"/>
                        </a:spcAft>
                      </a:pPr>
                      <a:r>
                        <a:rPr lang="ar-SA" sz="2400">
                          <a:effectLst/>
                        </a:rPr>
                        <a:t>5 مرات</a:t>
                      </a:r>
                      <a:endParaRPr lang="en-US" sz="2400" b="0">
                        <a:effectLst/>
                        <a:latin typeface="Arial"/>
                        <a:ea typeface="Times New Roman"/>
                        <a:cs typeface="Simplified Arabic"/>
                      </a:endParaRPr>
                    </a:p>
                  </a:txBody>
                  <a:tcPr marL="68580" marR="68580" marT="0" marB="0"/>
                </a:tc>
                <a:tc>
                  <a:txBody>
                    <a:bodyPr/>
                    <a:lstStyle/>
                    <a:p>
                      <a:pPr algn="justLow" rtl="1">
                        <a:spcAft>
                          <a:spcPts val="0"/>
                        </a:spcAft>
                      </a:pPr>
                      <a:r>
                        <a:rPr lang="ar-SA" sz="2400">
                          <a:effectLst/>
                        </a:rPr>
                        <a:t> </a:t>
                      </a:r>
                      <a:endParaRPr lang="en-US" sz="2400" b="0">
                        <a:effectLst/>
                        <a:latin typeface="Arial"/>
                        <a:ea typeface="Times New Roman"/>
                        <a:cs typeface="Simplified Arabic"/>
                      </a:endParaRPr>
                    </a:p>
                  </a:txBody>
                  <a:tcPr marL="68580" marR="68580" marT="0" marB="0"/>
                </a:tc>
                <a:tc>
                  <a:txBody>
                    <a:bodyPr/>
                    <a:lstStyle/>
                    <a:p>
                      <a:pPr algn="justLow" rtl="1">
                        <a:spcAft>
                          <a:spcPts val="0"/>
                        </a:spcAft>
                      </a:pPr>
                      <a:r>
                        <a:rPr lang="ar-SA" sz="2400">
                          <a:effectLst/>
                        </a:rPr>
                        <a:t> </a:t>
                      </a:r>
                      <a:endParaRPr lang="en-US" sz="2400" b="0">
                        <a:effectLst/>
                        <a:latin typeface="Arial"/>
                        <a:ea typeface="Times New Roman"/>
                        <a:cs typeface="Simplified Arabic"/>
                      </a:endParaRPr>
                    </a:p>
                  </a:txBody>
                  <a:tcPr marL="68580" marR="68580" marT="0" marB="0"/>
                </a:tc>
                <a:tc>
                  <a:txBody>
                    <a:bodyPr/>
                    <a:lstStyle/>
                    <a:p>
                      <a:pPr algn="justLow" rtl="1">
                        <a:spcAft>
                          <a:spcPts val="0"/>
                        </a:spcAft>
                      </a:pPr>
                      <a:r>
                        <a:rPr lang="ar-SA" sz="2400">
                          <a:effectLst/>
                        </a:rPr>
                        <a:t> </a:t>
                      </a:r>
                      <a:endParaRPr lang="en-US" sz="2400" b="0">
                        <a:effectLst/>
                        <a:latin typeface="Arial"/>
                        <a:ea typeface="Times New Roman"/>
                        <a:cs typeface="Simplified Arabic"/>
                      </a:endParaRPr>
                    </a:p>
                  </a:txBody>
                  <a:tcPr marL="68580" marR="68580" marT="0" marB="0"/>
                </a:tc>
              </a:tr>
              <a:tr h="0">
                <a:tc>
                  <a:txBody>
                    <a:bodyPr/>
                    <a:lstStyle/>
                    <a:p>
                      <a:pPr algn="justLow" rtl="1">
                        <a:spcAft>
                          <a:spcPts val="0"/>
                        </a:spcAft>
                      </a:pPr>
                      <a:r>
                        <a:rPr lang="ar-SA" sz="2400">
                          <a:effectLst/>
                        </a:rPr>
                        <a:t>5- أداء الإرسال من منطقة الإرسال</a:t>
                      </a:r>
                      <a:endParaRPr lang="en-US" sz="2400" b="0">
                        <a:effectLst/>
                        <a:latin typeface="Arial"/>
                        <a:ea typeface="Times New Roman"/>
                        <a:cs typeface="Simplified Arabic"/>
                      </a:endParaRPr>
                    </a:p>
                  </a:txBody>
                  <a:tcPr marL="68580" marR="68580" marT="0" marB="0"/>
                </a:tc>
                <a:tc>
                  <a:txBody>
                    <a:bodyPr/>
                    <a:lstStyle/>
                    <a:p>
                      <a:pPr algn="ctr" rtl="1">
                        <a:spcAft>
                          <a:spcPts val="0"/>
                        </a:spcAft>
                      </a:pPr>
                      <a:r>
                        <a:rPr lang="ar-SA" sz="2400" b="0" dirty="0">
                          <a:effectLst/>
                        </a:rPr>
                        <a:t>5 مرات</a:t>
                      </a:r>
                      <a:endParaRPr lang="en-US" sz="2400" b="0" dirty="0">
                        <a:effectLst/>
                        <a:latin typeface="Arial"/>
                        <a:ea typeface="Times New Roman"/>
                        <a:cs typeface="Simplified Arabic"/>
                      </a:endParaRPr>
                    </a:p>
                  </a:txBody>
                  <a:tcPr marL="68580" marR="68580" marT="0" marB="0"/>
                </a:tc>
                <a:tc>
                  <a:txBody>
                    <a:bodyPr/>
                    <a:lstStyle/>
                    <a:p>
                      <a:pPr algn="justLow" rtl="1">
                        <a:spcAft>
                          <a:spcPts val="0"/>
                        </a:spcAft>
                      </a:pPr>
                      <a:r>
                        <a:rPr lang="ar-SA" sz="2400">
                          <a:effectLst/>
                        </a:rPr>
                        <a:t> </a:t>
                      </a:r>
                      <a:endParaRPr lang="en-US" sz="2400" b="0">
                        <a:effectLst/>
                        <a:latin typeface="Arial"/>
                        <a:ea typeface="Times New Roman"/>
                        <a:cs typeface="Simplified Arabic"/>
                      </a:endParaRPr>
                    </a:p>
                  </a:txBody>
                  <a:tcPr marL="68580" marR="68580" marT="0" marB="0"/>
                </a:tc>
                <a:tc>
                  <a:txBody>
                    <a:bodyPr/>
                    <a:lstStyle/>
                    <a:p>
                      <a:pPr algn="justLow" rtl="1">
                        <a:spcAft>
                          <a:spcPts val="0"/>
                        </a:spcAft>
                      </a:pPr>
                      <a:r>
                        <a:rPr lang="ar-SA" sz="2400">
                          <a:effectLst/>
                        </a:rPr>
                        <a:t> </a:t>
                      </a:r>
                      <a:endParaRPr lang="en-US" sz="2400" b="0">
                        <a:effectLst/>
                        <a:latin typeface="Arial"/>
                        <a:ea typeface="Times New Roman"/>
                        <a:cs typeface="Simplified Arabic"/>
                      </a:endParaRPr>
                    </a:p>
                  </a:txBody>
                  <a:tcPr marL="68580" marR="68580" marT="0" marB="0"/>
                </a:tc>
                <a:tc>
                  <a:txBody>
                    <a:bodyPr/>
                    <a:lstStyle/>
                    <a:p>
                      <a:pPr algn="justLow" rtl="1">
                        <a:spcAft>
                          <a:spcPts val="0"/>
                        </a:spcAft>
                      </a:pPr>
                      <a:r>
                        <a:rPr lang="ar-SA" sz="2400" dirty="0">
                          <a:effectLst/>
                        </a:rPr>
                        <a:t> </a:t>
                      </a:r>
                      <a:endParaRPr lang="en-US" sz="2400" b="0" dirty="0">
                        <a:effectLst/>
                        <a:latin typeface="Arial"/>
                        <a:ea typeface="Times New Roman"/>
                        <a:cs typeface="Simplified Arabic"/>
                      </a:endParaRPr>
                    </a:p>
                  </a:txBody>
                  <a:tcPr marL="68580" marR="68580" marT="0" marB="0"/>
                </a:tc>
              </a:tr>
            </a:tbl>
          </a:graphicData>
        </a:graphic>
      </p:graphicFrame>
      <p:sp>
        <p:nvSpPr>
          <p:cNvPr id="5" name="Rectangle 1"/>
          <p:cNvSpPr>
            <a:spLocks noChangeArrowheads="1"/>
          </p:cNvSpPr>
          <p:nvPr/>
        </p:nvSpPr>
        <p:spPr bwMode="auto">
          <a:xfrm>
            <a:off x="611560" y="548680"/>
            <a:ext cx="792088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ar-SA" sz="2400" b="0" i="0" u="none" strike="noStrike" cap="none" normalizeH="0" baseline="0" dirty="0" smtClean="0">
                <a:ln>
                  <a:noFill/>
                </a:ln>
                <a:solidFill>
                  <a:schemeClr val="tx1"/>
                </a:solidFill>
                <a:effectLst/>
                <a:latin typeface="AL-Mateen"/>
                <a:ea typeface="Times New Roman" pitchFamily="18" charset="0"/>
                <a:cs typeface="Simplified Arabic" pitchFamily="18" charset="-78"/>
              </a:rPr>
              <a:t>(النشاط</a:t>
            </a:r>
            <a:r>
              <a:rPr kumimoji="0" lang="ar-SA" altLang="ar-SA" sz="2400" b="0" i="0" u="none" strike="noStrike" cap="none" normalizeH="0" dirty="0" smtClean="0">
                <a:ln>
                  <a:noFill/>
                </a:ln>
                <a:solidFill>
                  <a:schemeClr val="tx1"/>
                </a:solidFill>
                <a:effectLst/>
                <a:latin typeface="AL-Mateen"/>
                <a:ea typeface="Times New Roman" pitchFamily="18" charset="0"/>
                <a:cs typeface="Simplified Arabic" pitchFamily="18" charset="-78"/>
              </a:rPr>
              <a:t> </a:t>
            </a:r>
            <a:r>
              <a:rPr kumimoji="0" lang="ar-SA" altLang="ar-SA" sz="2400" b="0" i="0" u="none" strike="noStrike" cap="none" normalizeH="0" baseline="0" dirty="0" smtClean="0">
                <a:ln>
                  <a:noFill/>
                </a:ln>
                <a:solidFill>
                  <a:schemeClr val="tx1"/>
                </a:solidFill>
                <a:effectLst/>
                <a:latin typeface="AL-Mateen"/>
                <a:ea typeface="Times New Roman" pitchFamily="18" charset="0"/>
                <a:cs typeface="Simplified Arabic" pitchFamily="18" charset="-78"/>
              </a:rPr>
              <a:t>التطبيقي)</a:t>
            </a:r>
            <a:endParaRPr kumimoji="0" lang="en-US" altLang="ar-SA"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24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1- أداء الأعمال كما هو موضح في الورقة.</a:t>
            </a:r>
            <a:endParaRPr lang="ar-SA" altLang="ar-SA" sz="2400" dirty="0">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altLang="ar-SA" sz="24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وضع علامة (</a:t>
            </a:r>
            <a:r>
              <a:rPr kumimoji="0" lang="en-US" altLang="ar-SA" sz="2400" b="0" i="0" u="none" strike="noStrike" cap="none" normalizeH="0" baseline="0" dirty="0" smtClean="0">
                <a:ln>
                  <a:noFill/>
                </a:ln>
                <a:solidFill>
                  <a:schemeClr val="tx1"/>
                </a:solidFill>
                <a:effectLst/>
                <a:latin typeface="Times New Roman" pitchFamily="18" charset="0"/>
                <a:ea typeface="Times New Roman" pitchFamily="18" charset="0"/>
                <a:cs typeface="Traditional Arabic" pitchFamily="18" charset="-78"/>
                <a:sym typeface="Wingdings" pitchFamily="2" charset="2"/>
              </a:rPr>
              <a:t></a:t>
            </a:r>
            <a:r>
              <a:rPr kumimoji="0" lang="ar-SA" altLang="ar-SA" sz="24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 أمام العمل المكتمل وعلامة (×) أمام العمل الغير مكتمل.</a:t>
            </a:r>
            <a:endParaRPr kumimoji="0" lang="en-US" altLang="ar-SA" sz="2400" b="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ar-SA" sz="2400" b="0" i="0" u="none" strike="noStrike" cap="none" normalizeH="0" baseline="0" dirty="0" smtClean="0">
              <a:ln>
                <a:noFill/>
              </a:ln>
              <a:solidFill>
                <a:schemeClr val="tx1"/>
              </a:solidFill>
              <a:effectLst/>
              <a:latin typeface="Times New Roman" pitchFamily="18" charset="0"/>
              <a:ea typeface="Times New Roman" pitchFamily="18" charset="0"/>
              <a:cs typeface="Traditional Arabic" pitchFamily="18" charset="-78"/>
              <a:sym typeface="Wingdings" pitchFamily="2" charset="2"/>
            </a:endParaRPr>
          </a:p>
        </p:txBody>
      </p:sp>
    </p:spTree>
    <p:extLst>
      <p:ext uri="{BB962C8B-B14F-4D97-AF65-F5344CB8AC3E}">
        <p14:creationId xmlns:p14="http://schemas.microsoft.com/office/powerpoint/2010/main" val="27399178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عنصر نائب للمحتوى 6"/>
          <p:cNvPicPr>
            <a:picLocks noGrp="1" noChangeAspect="1"/>
          </p:cNvPicPr>
          <p:nvPr>
            <p:ph idx="1"/>
          </p:nvPr>
        </p:nvPicPr>
        <p:blipFill rotWithShape="1">
          <a:blip r:embed="rId2">
            <a:extLst>
              <a:ext uri="{28A0092B-C50C-407E-A947-70E740481C1C}">
                <a14:useLocalDpi xmlns:a14="http://schemas.microsoft.com/office/drawing/2010/main" val="0"/>
              </a:ext>
            </a:extLst>
          </a:blip>
          <a:srcRect l="6966" t="7981" r="8857" b="7349"/>
          <a:stretch/>
        </p:blipFill>
        <p:spPr>
          <a:xfrm>
            <a:off x="1370296" y="404663"/>
            <a:ext cx="6514072" cy="590465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9886971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47664" y="2060848"/>
            <a:ext cx="5972682" cy="3705275"/>
          </a:xfrm>
        </p:spPr>
      </p:pic>
    </p:spTree>
    <p:extLst>
      <p:ext uri="{BB962C8B-B14F-4D97-AF65-F5344CB8AC3E}">
        <p14:creationId xmlns:p14="http://schemas.microsoft.com/office/powerpoint/2010/main" val="16963733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المراجع </a:t>
            </a:r>
            <a:endParaRPr lang="ar-SA" dirty="0"/>
          </a:p>
        </p:txBody>
      </p:sp>
      <p:sp>
        <p:nvSpPr>
          <p:cNvPr id="3" name="عنصر نائب للمحتوى 2"/>
          <p:cNvSpPr>
            <a:spLocks noGrp="1"/>
          </p:cNvSpPr>
          <p:nvPr>
            <p:ph idx="1"/>
          </p:nvPr>
        </p:nvSpPr>
        <p:spPr/>
        <p:txBody>
          <a:bodyPr/>
          <a:lstStyle/>
          <a:p>
            <a:r>
              <a:rPr lang="ar-SA" dirty="0" smtClean="0"/>
              <a:t>كتاب الحمد والسبر (1426) </a:t>
            </a:r>
            <a:r>
              <a:rPr lang="ar-SA" dirty="0"/>
              <a:t>أساليب التعليم في التربية </a:t>
            </a:r>
            <a:r>
              <a:rPr lang="ar-SA" dirty="0" smtClean="0"/>
              <a:t>الرياضية، المملكة العربية السعودية </a:t>
            </a:r>
            <a:endParaRPr lang="ar-SA" dirty="0"/>
          </a:p>
        </p:txBody>
      </p:sp>
    </p:spTree>
    <p:extLst>
      <p:ext uri="{BB962C8B-B14F-4D97-AF65-F5344CB8AC3E}">
        <p14:creationId xmlns:p14="http://schemas.microsoft.com/office/powerpoint/2010/main" val="3156551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a:t>بنية أسلوب التعليم </a:t>
            </a:r>
            <a:r>
              <a:rPr lang="ar-SA" dirty="0" smtClean="0"/>
              <a:t>الأمري</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635185643"/>
              </p:ext>
            </p:extLst>
          </p:nvPr>
        </p:nvGraphicFramePr>
        <p:xfrm>
          <a:off x="827584" y="2276872"/>
          <a:ext cx="7344816" cy="2952328"/>
        </p:xfrm>
        <a:graphic>
          <a:graphicData uri="http://schemas.openxmlformats.org/drawingml/2006/table">
            <a:tbl>
              <a:tblPr rtl="1" firstRow="1" firstCol="1" lastRow="1" lastCol="1" bandRow="1" bandCol="1">
                <a:tableStyleId>{69012ECD-51FC-41F1-AA8D-1B2483CD663E}</a:tableStyleId>
              </a:tblPr>
              <a:tblGrid>
                <a:gridCol w="3617804"/>
                <a:gridCol w="3727012"/>
              </a:tblGrid>
              <a:tr h="738082">
                <a:tc>
                  <a:txBody>
                    <a:bodyPr/>
                    <a:lstStyle/>
                    <a:p>
                      <a:pPr algn="ctr" rtl="1">
                        <a:spcAft>
                          <a:spcPts val="0"/>
                        </a:spcAft>
                      </a:pPr>
                      <a:r>
                        <a:rPr lang="ar-SA" sz="3200" dirty="0">
                          <a:effectLst/>
                        </a:rPr>
                        <a:t>القـرارات</a:t>
                      </a:r>
                      <a:endParaRPr lang="en-US" sz="3200" dirty="0">
                        <a:effectLst/>
                        <a:latin typeface="Arial"/>
                        <a:ea typeface="Times New Roman"/>
                        <a:cs typeface="Simplified Arabic"/>
                      </a:endParaRPr>
                    </a:p>
                  </a:txBody>
                  <a:tcPr marL="68580" marR="68580" marT="0" marB="0"/>
                </a:tc>
                <a:tc>
                  <a:txBody>
                    <a:bodyPr/>
                    <a:lstStyle/>
                    <a:p>
                      <a:pPr algn="ctr" rtl="1">
                        <a:spcAft>
                          <a:spcPts val="0"/>
                        </a:spcAft>
                      </a:pPr>
                      <a:r>
                        <a:rPr lang="ar-SA" sz="3200">
                          <a:effectLst/>
                        </a:rPr>
                        <a:t>متخذ القرار</a:t>
                      </a:r>
                      <a:endParaRPr lang="en-US" sz="3200">
                        <a:effectLst/>
                        <a:latin typeface="Arial"/>
                        <a:ea typeface="Times New Roman"/>
                        <a:cs typeface="Simplified Arabic"/>
                      </a:endParaRPr>
                    </a:p>
                  </a:txBody>
                  <a:tcPr marL="68580" marR="68580" marT="0" marB="0"/>
                </a:tc>
              </a:tr>
              <a:tr h="738082">
                <a:tc>
                  <a:txBody>
                    <a:bodyPr/>
                    <a:lstStyle/>
                    <a:p>
                      <a:pPr algn="ctr" rtl="1">
                        <a:spcAft>
                          <a:spcPts val="0"/>
                        </a:spcAft>
                      </a:pPr>
                      <a:r>
                        <a:rPr lang="ar-SA" sz="3200" dirty="0">
                          <a:effectLst/>
                        </a:rPr>
                        <a:t>- قرارات التخطيط</a:t>
                      </a:r>
                      <a:endParaRPr lang="en-US" sz="3200" dirty="0">
                        <a:effectLst/>
                        <a:latin typeface="Arial"/>
                        <a:ea typeface="Times New Roman"/>
                        <a:cs typeface="Simplified Arabic"/>
                      </a:endParaRPr>
                    </a:p>
                  </a:txBody>
                  <a:tcPr marL="68580" marR="68580" marT="0" marB="0"/>
                </a:tc>
                <a:tc>
                  <a:txBody>
                    <a:bodyPr/>
                    <a:lstStyle/>
                    <a:p>
                      <a:pPr algn="ctr" rtl="1">
                        <a:spcAft>
                          <a:spcPts val="0"/>
                        </a:spcAft>
                      </a:pPr>
                      <a:r>
                        <a:rPr lang="ar-SA" sz="3200">
                          <a:effectLst/>
                        </a:rPr>
                        <a:t>المعلم</a:t>
                      </a:r>
                      <a:endParaRPr lang="en-US" sz="3200">
                        <a:effectLst/>
                        <a:latin typeface="Arial"/>
                        <a:ea typeface="Times New Roman"/>
                        <a:cs typeface="Simplified Arabic"/>
                      </a:endParaRPr>
                    </a:p>
                  </a:txBody>
                  <a:tcPr marL="68580" marR="68580" marT="0" marB="0"/>
                </a:tc>
              </a:tr>
              <a:tr h="738082">
                <a:tc>
                  <a:txBody>
                    <a:bodyPr/>
                    <a:lstStyle/>
                    <a:p>
                      <a:pPr algn="ctr" rtl="1">
                        <a:spcAft>
                          <a:spcPts val="0"/>
                        </a:spcAft>
                      </a:pPr>
                      <a:r>
                        <a:rPr lang="ar-SA" sz="3200">
                          <a:effectLst/>
                        </a:rPr>
                        <a:t>- قرارات التنفيـذ</a:t>
                      </a:r>
                      <a:endParaRPr lang="en-US" sz="3200">
                        <a:effectLst/>
                        <a:latin typeface="Arial"/>
                        <a:ea typeface="Times New Roman"/>
                        <a:cs typeface="Simplified Arabic"/>
                      </a:endParaRPr>
                    </a:p>
                  </a:txBody>
                  <a:tcPr marL="68580" marR="68580" marT="0" marB="0"/>
                </a:tc>
                <a:tc>
                  <a:txBody>
                    <a:bodyPr/>
                    <a:lstStyle/>
                    <a:p>
                      <a:pPr algn="ctr" rtl="1">
                        <a:spcAft>
                          <a:spcPts val="0"/>
                        </a:spcAft>
                      </a:pPr>
                      <a:r>
                        <a:rPr lang="ar-SA" sz="3200">
                          <a:effectLst/>
                        </a:rPr>
                        <a:t>المعلم</a:t>
                      </a:r>
                      <a:endParaRPr lang="en-US" sz="3200">
                        <a:effectLst/>
                        <a:latin typeface="Arial"/>
                        <a:ea typeface="Times New Roman"/>
                        <a:cs typeface="Simplified Arabic"/>
                      </a:endParaRPr>
                    </a:p>
                  </a:txBody>
                  <a:tcPr marL="68580" marR="68580" marT="0" marB="0"/>
                </a:tc>
              </a:tr>
              <a:tr h="738082">
                <a:tc>
                  <a:txBody>
                    <a:bodyPr/>
                    <a:lstStyle/>
                    <a:p>
                      <a:pPr algn="ctr" rtl="1">
                        <a:spcAft>
                          <a:spcPts val="0"/>
                        </a:spcAft>
                      </a:pPr>
                      <a:r>
                        <a:rPr lang="ar-SA" sz="3200">
                          <a:effectLst/>
                        </a:rPr>
                        <a:t>- قرارات التقويم</a:t>
                      </a:r>
                      <a:endParaRPr lang="en-US" sz="3200">
                        <a:effectLst/>
                        <a:latin typeface="Arial"/>
                        <a:ea typeface="Times New Roman"/>
                        <a:cs typeface="Simplified Arabic"/>
                      </a:endParaRPr>
                    </a:p>
                  </a:txBody>
                  <a:tcPr marL="68580" marR="68580" marT="0" marB="0"/>
                </a:tc>
                <a:tc>
                  <a:txBody>
                    <a:bodyPr/>
                    <a:lstStyle/>
                    <a:p>
                      <a:pPr algn="ctr" rtl="1">
                        <a:spcAft>
                          <a:spcPts val="0"/>
                        </a:spcAft>
                      </a:pPr>
                      <a:r>
                        <a:rPr lang="ar-SA" sz="3200" dirty="0">
                          <a:effectLst/>
                        </a:rPr>
                        <a:t>المعلم</a:t>
                      </a:r>
                      <a:endParaRPr lang="en-US" sz="3200" dirty="0">
                        <a:effectLst/>
                        <a:latin typeface="Arial"/>
                        <a:ea typeface="Times New Roman"/>
                        <a:cs typeface="Simplified Arabic"/>
                      </a:endParaRPr>
                    </a:p>
                  </a:txBody>
                  <a:tcPr marL="68580" marR="68580" marT="0" marB="0"/>
                </a:tc>
              </a:tr>
            </a:tbl>
          </a:graphicData>
        </a:graphic>
      </p:graphicFrame>
    </p:spTree>
    <p:extLst>
      <p:ext uri="{BB962C8B-B14F-4D97-AF65-F5344CB8AC3E}">
        <p14:creationId xmlns:p14="http://schemas.microsoft.com/office/powerpoint/2010/main" val="3485147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60648"/>
            <a:ext cx="8229600" cy="1143000"/>
          </a:xfrm>
        </p:spPr>
        <p:txBody>
          <a:bodyPr>
            <a:normAutofit/>
          </a:bodyPr>
          <a:lstStyle/>
          <a:p>
            <a:r>
              <a:rPr lang="ar-SA" dirty="0"/>
              <a:t>أهداف أسلوب التعليم </a:t>
            </a:r>
            <a:r>
              <a:rPr lang="ar-SA" dirty="0" smtClean="0"/>
              <a:t>الأمري</a:t>
            </a:r>
            <a:endParaRPr lang="ar-SA" dirty="0"/>
          </a:p>
        </p:txBody>
      </p:sp>
      <p:sp>
        <p:nvSpPr>
          <p:cNvPr id="3" name="عنصر نائب للمحتوى 2"/>
          <p:cNvSpPr>
            <a:spLocks noGrp="1"/>
          </p:cNvSpPr>
          <p:nvPr>
            <p:ph idx="1"/>
          </p:nvPr>
        </p:nvSpPr>
        <p:spPr/>
        <p:txBody>
          <a:bodyPr/>
          <a:lstStyle/>
          <a:p>
            <a:pPr marL="514350" lvl="0" indent="-514350">
              <a:buFont typeface="+mj-lt"/>
              <a:buAutoNum type="arabicPeriod"/>
            </a:pPr>
            <a:r>
              <a:rPr lang="ar-SA" dirty="0"/>
              <a:t>الاستجابة المباشرة لأمر المعلم.</a:t>
            </a:r>
            <a:endParaRPr lang="en-US" dirty="0"/>
          </a:p>
          <a:p>
            <a:pPr marL="514350" lvl="0" indent="-514350">
              <a:buFont typeface="+mj-lt"/>
              <a:buAutoNum type="arabicPeriod"/>
            </a:pPr>
            <a:r>
              <a:rPr lang="ar-SA" dirty="0"/>
              <a:t>التقيد بالنموذج الذي يقدمه المعلم أو أحد الطلاب المتميزين في المهارة.</a:t>
            </a:r>
            <a:endParaRPr lang="en-US" dirty="0"/>
          </a:p>
          <a:p>
            <a:pPr marL="514350" lvl="0" indent="-514350">
              <a:buFont typeface="+mj-lt"/>
              <a:buAutoNum type="arabicPeriod"/>
            </a:pPr>
            <a:r>
              <a:rPr lang="ar-SA" dirty="0"/>
              <a:t>أداء جميع الطلاب في وقت واحد.</a:t>
            </a:r>
            <a:endParaRPr lang="en-US" dirty="0"/>
          </a:p>
          <a:p>
            <a:pPr marL="514350" lvl="0" indent="-514350">
              <a:buFont typeface="+mj-lt"/>
              <a:buAutoNum type="arabicPeriod"/>
            </a:pPr>
            <a:r>
              <a:rPr lang="ar-SA" dirty="0"/>
              <a:t>تنمية روح الجماعة ويستخدم الوقت بكفاية عالية.</a:t>
            </a:r>
            <a:endParaRPr lang="en-US" dirty="0"/>
          </a:p>
          <a:p>
            <a:pPr marL="514350" lvl="0" indent="-514350">
              <a:buFont typeface="+mj-lt"/>
              <a:buAutoNum type="arabicPeriod"/>
            </a:pPr>
            <a:r>
              <a:rPr lang="ar-SA" dirty="0"/>
              <a:t>مراعاة عوامل الأمن والسلامة.</a:t>
            </a:r>
            <a:endParaRPr lang="en-US" dirty="0"/>
          </a:p>
          <a:p>
            <a:endParaRPr lang="ar-SA" dirty="0"/>
          </a:p>
        </p:txBody>
      </p:sp>
    </p:spTree>
    <p:extLst>
      <p:ext uri="{BB962C8B-B14F-4D97-AF65-F5344CB8AC3E}">
        <p14:creationId xmlns:p14="http://schemas.microsoft.com/office/powerpoint/2010/main" val="334205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ملاحظة </a:t>
            </a:r>
            <a:endParaRPr lang="ar-SA" dirty="0"/>
          </a:p>
        </p:txBody>
      </p:sp>
      <p:sp>
        <p:nvSpPr>
          <p:cNvPr id="3" name="عنصر نائب للمحتوى 2"/>
          <p:cNvSpPr>
            <a:spLocks noGrp="1"/>
          </p:cNvSpPr>
          <p:nvPr>
            <p:ph idx="1"/>
          </p:nvPr>
        </p:nvSpPr>
        <p:spPr/>
        <p:txBody>
          <a:bodyPr/>
          <a:lstStyle/>
          <a:p>
            <a:r>
              <a:rPr lang="ar-SA" dirty="0" smtClean="0"/>
              <a:t>هذا </a:t>
            </a:r>
            <a:r>
              <a:rPr lang="ar-SA" dirty="0"/>
              <a:t>الأسلوب هو الأسلوب التقليدي الذي يستخدم عادة في كثير من دروس التربية </a:t>
            </a:r>
            <a:r>
              <a:rPr lang="ar-SA" dirty="0" smtClean="0"/>
              <a:t>البدنية.</a:t>
            </a:r>
          </a:p>
          <a:p>
            <a:r>
              <a:rPr lang="ar-SA" dirty="0" smtClean="0"/>
              <a:t>يؤخذ </a:t>
            </a:r>
            <a:r>
              <a:rPr lang="ar-SA" dirty="0"/>
              <a:t>عليه أنه لا يحقق أهداف التربية البدنية جميعها وذلك لأنه يقلل من الاهتمام بمبدأ الفروق الفردية وقدرة الطالب على الابتكار والإنجاز والثقة بالنفس.</a:t>
            </a:r>
            <a:endParaRPr lang="en-US" dirty="0"/>
          </a:p>
          <a:p>
            <a:endParaRPr lang="ar-SA" dirty="0"/>
          </a:p>
        </p:txBody>
      </p:sp>
    </p:spTree>
    <p:extLst>
      <p:ext uri="{BB962C8B-B14F-4D97-AF65-F5344CB8AC3E}">
        <p14:creationId xmlns:p14="http://schemas.microsoft.com/office/powerpoint/2010/main" val="2848038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332656"/>
            <a:ext cx="8229600" cy="1143000"/>
          </a:xfrm>
        </p:spPr>
        <p:txBody>
          <a:bodyPr>
            <a:normAutofit/>
          </a:bodyPr>
          <a:lstStyle/>
          <a:p>
            <a:r>
              <a:rPr lang="ar-SA" dirty="0"/>
              <a:t>قنوات النمو في أسلوب التعليم </a:t>
            </a:r>
            <a:r>
              <a:rPr lang="ar-SA" dirty="0" smtClean="0"/>
              <a:t>الأمري</a:t>
            </a:r>
            <a:endParaRPr lang="ar-SA" dirty="0"/>
          </a:p>
        </p:txBody>
      </p:sp>
      <p:sp>
        <p:nvSpPr>
          <p:cNvPr id="3" name="عنصر نائب للمحتوى 2"/>
          <p:cNvSpPr>
            <a:spLocks noGrp="1"/>
          </p:cNvSpPr>
          <p:nvPr>
            <p:ph idx="1"/>
          </p:nvPr>
        </p:nvSpPr>
        <p:spPr/>
        <p:txBody>
          <a:bodyPr/>
          <a:lstStyle/>
          <a:p>
            <a:r>
              <a:rPr lang="ar-SA" dirty="0"/>
              <a:t>إن قنوات النمو في أي أسلوب توضح مدى تقدم الطالب ونموه من الناحية </a:t>
            </a:r>
            <a:r>
              <a:rPr lang="ar-SA" dirty="0" err="1"/>
              <a:t>المهارية</a:t>
            </a:r>
            <a:r>
              <a:rPr lang="ar-SA" dirty="0"/>
              <a:t> والاجتماعية والانفعالية </a:t>
            </a:r>
            <a:r>
              <a:rPr lang="ar-SA" dirty="0" smtClean="0"/>
              <a:t>والمعرفية.</a:t>
            </a:r>
          </a:p>
          <a:p>
            <a:r>
              <a:rPr lang="ar-SA" dirty="0" smtClean="0"/>
              <a:t>كل </a:t>
            </a:r>
            <a:r>
              <a:rPr lang="ar-SA" dirty="0"/>
              <a:t>طالب يمكن أن يتحرك في هذه القنوات من أدنى إلى أقصى مستوى في النمو أو فيما بينهما وذلك باستخدام </a:t>
            </a:r>
            <a:r>
              <a:rPr lang="ar-SA" dirty="0" err="1"/>
              <a:t>محكات</a:t>
            </a:r>
            <a:r>
              <a:rPr lang="ar-SA" dirty="0"/>
              <a:t> </a:t>
            </a:r>
            <a:r>
              <a:rPr lang="ar-SA" dirty="0" smtClean="0"/>
              <a:t>مثل: </a:t>
            </a:r>
            <a:r>
              <a:rPr lang="ar-SA" dirty="0"/>
              <a:t>درجة الاستقلال أو مدى اعتماد الطالب على نفسه أو على الغير أو درجة الابتكار.</a:t>
            </a:r>
          </a:p>
        </p:txBody>
      </p:sp>
    </p:spTree>
    <p:extLst>
      <p:ext uri="{BB962C8B-B14F-4D97-AF65-F5344CB8AC3E}">
        <p14:creationId xmlns:p14="http://schemas.microsoft.com/office/powerpoint/2010/main" val="8218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قنوات النمو في أسلوب التعليم الأمري</a:t>
            </a:r>
            <a:endParaRPr lang="ar-SA" dirty="0"/>
          </a:p>
        </p:txBody>
      </p:sp>
      <p:sp>
        <p:nvSpPr>
          <p:cNvPr id="3" name="عنصر نائب للمحتوى 2"/>
          <p:cNvSpPr>
            <a:spLocks noGrp="1"/>
          </p:cNvSpPr>
          <p:nvPr>
            <p:ph idx="1"/>
          </p:nvPr>
        </p:nvSpPr>
        <p:spPr/>
        <p:txBody>
          <a:bodyPr>
            <a:normAutofit fontScale="92500" lnSpcReduction="10000"/>
          </a:bodyPr>
          <a:lstStyle/>
          <a:p>
            <a:pPr lvl="0"/>
            <a:r>
              <a:rPr lang="ar-SA" dirty="0">
                <a:solidFill>
                  <a:srgbClr val="FF0000"/>
                </a:solidFill>
              </a:rPr>
              <a:t>الجانب </a:t>
            </a:r>
            <a:r>
              <a:rPr lang="ar-SA" dirty="0" err="1">
                <a:solidFill>
                  <a:srgbClr val="FF0000"/>
                </a:solidFill>
              </a:rPr>
              <a:t>المهاري</a:t>
            </a:r>
            <a:r>
              <a:rPr lang="ar-SA" dirty="0"/>
              <a:t>: يقف دور الطالب عند حد التلقي وبذلك يكون في أدنى مستوى له.</a:t>
            </a:r>
            <a:endParaRPr lang="en-US" dirty="0"/>
          </a:p>
          <a:p>
            <a:pPr lvl="0"/>
            <a:r>
              <a:rPr lang="ar-SA" dirty="0">
                <a:solidFill>
                  <a:srgbClr val="FF0000"/>
                </a:solidFill>
              </a:rPr>
              <a:t>الجانب الاجتماعي</a:t>
            </a:r>
            <a:r>
              <a:rPr lang="ar-SA" dirty="0"/>
              <a:t>: إن تلقي الأوامر من المعلم لا يؤدي إلى تفاعل اجتماعي وبذلك يكون النمو الاجتماعي في أدنى مستوى له.</a:t>
            </a:r>
            <a:endParaRPr lang="en-US" dirty="0"/>
          </a:p>
          <a:p>
            <a:pPr lvl="0"/>
            <a:r>
              <a:rPr lang="ar-SA" dirty="0">
                <a:solidFill>
                  <a:srgbClr val="FF0000"/>
                </a:solidFill>
              </a:rPr>
              <a:t>الجانب الانفعالي</a:t>
            </a:r>
            <a:r>
              <a:rPr lang="ar-SA" dirty="0"/>
              <a:t>: بعض الطلاب لا يتقبلون الأوامر بشكل دائم مما يؤثر على مستوى الراحة النفسية لديهم، والبعض يتقبل الأوامر والتلقين فيشعرون براحة كبيرة.</a:t>
            </a:r>
            <a:endParaRPr lang="en-US" dirty="0"/>
          </a:p>
          <a:p>
            <a:pPr lvl="0"/>
            <a:r>
              <a:rPr lang="ar-SA" dirty="0">
                <a:solidFill>
                  <a:srgbClr val="FF0000"/>
                </a:solidFill>
              </a:rPr>
              <a:t>الجانب المعرفي</a:t>
            </a:r>
            <a:r>
              <a:rPr lang="ar-SA" dirty="0"/>
              <a:t>: يركز هذا الأسلوب على مستوى التذكر وهو أقل مستويات المعرفة.</a:t>
            </a:r>
            <a:endParaRPr lang="en-US" dirty="0"/>
          </a:p>
          <a:p>
            <a:endParaRPr lang="ar-SA" dirty="0"/>
          </a:p>
        </p:txBody>
      </p:sp>
    </p:spTree>
    <p:extLst>
      <p:ext uri="{BB962C8B-B14F-4D97-AF65-F5344CB8AC3E}">
        <p14:creationId xmlns:p14="http://schemas.microsoft.com/office/powerpoint/2010/main" val="1569616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قنوات النمو في أسلوب التعليم الأمري</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916082459"/>
              </p:ext>
            </p:extLst>
          </p:nvPr>
        </p:nvGraphicFramePr>
        <p:xfrm>
          <a:off x="683568" y="2564904"/>
          <a:ext cx="7776864" cy="2892069"/>
        </p:xfrm>
        <a:graphic>
          <a:graphicData uri="http://schemas.openxmlformats.org/drawingml/2006/table">
            <a:tbl>
              <a:tblPr rtl="1" firstRow="1" firstCol="1" lastRow="1" lastCol="1" bandRow="1" bandCol="1">
                <a:tableStyleId>{B301B821-A1FF-4177-AEE7-76D212191A09}</a:tableStyleId>
              </a:tblPr>
              <a:tblGrid>
                <a:gridCol w="1199141"/>
                <a:gridCol w="1485661"/>
                <a:gridCol w="1324034"/>
                <a:gridCol w="1324034"/>
                <a:gridCol w="1221997"/>
                <a:gridCol w="1221997"/>
              </a:tblGrid>
              <a:tr h="579315">
                <a:tc rowSpan="2">
                  <a:txBody>
                    <a:bodyPr/>
                    <a:lstStyle/>
                    <a:p>
                      <a:pPr algn="ctr" rtl="1">
                        <a:spcAft>
                          <a:spcPts val="0"/>
                        </a:spcAft>
                      </a:pPr>
                      <a:r>
                        <a:rPr lang="ar-SA" sz="2800">
                          <a:effectLst/>
                        </a:rPr>
                        <a:t>الرقم</a:t>
                      </a:r>
                      <a:endParaRPr lang="en-US" sz="2800">
                        <a:effectLst/>
                        <a:latin typeface="Arial"/>
                        <a:ea typeface="Times New Roman"/>
                        <a:cs typeface="Simplified Arabic"/>
                      </a:endParaRPr>
                    </a:p>
                  </a:txBody>
                  <a:tcPr marL="68580" marR="68580" marT="0" marB="0"/>
                </a:tc>
                <a:tc rowSpan="2">
                  <a:txBody>
                    <a:bodyPr/>
                    <a:lstStyle/>
                    <a:p>
                      <a:pPr algn="ctr" rtl="1">
                        <a:spcAft>
                          <a:spcPts val="0"/>
                        </a:spcAft>
                      </a:pPr>
                      <a:r>
                        <a:rPr lang="ar-SA" sz="2800" dirty="0">
                          <a:effectLst/>
                        </a:rPr>
                        <a:t>اسم الأسلوب</a:t>
                      </a:r>
                      <a:endParaRPr lang="en-US" sz="2800" dirty="0">
                        <a:effectLst/>
                        <a:latin typeface="Arial"/>
                        <a:ea typeface="Times New Roman"/>
                        <a:cs typeface="Simplified Arabic"/>
                      </a:endParaRPr>
                    </a:p>
                  </a:txBody>
                  <a:tcPr marL="68580" marR="68580" marT="0" marB="0"/>
                </a:tc>
                <a:tc gridSpan="4">
                  <a:txBody>
                    <a:bodyPr/>
                    <a:lstStyle/>
                    <a:p>
                      <a:pPr algn="ctr" rtl="1">
                        <a:spcAft>
                          <a:spcPts val="0"/>
                        </a:spcAft>
                      </a:pPr>
                      <a:r>
                        <a:rPr lang="ar-SA" sz="2800">
                          <a:effectLst/>
                        </a:rPr>
                        <a:t>قنـــوات النمـو</a:t>
                      </a:r>
                      <a:endParaRPr lang="en-US" sz="2800">
                        <a:effectLst/>
                        <a:latin typeface="Arial"/>
                        <a:ea typeface="Times New Roman"/>
                        <a:cs typeface="Simplified Arabic"/>
                      </a:endParaRPr>
                    </a:p>
                  </a:txBody>
                  <a:tcPr marL="68580" marR="68580" marT="0" marB="0"/>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860845">
                <a:tc vMerge="1">
                  <a:txBody>
                    <a:bodyPr/>
                    <a:lstStyle/>
                    <a:p>
                      <a:pPr rtl="1"/>
                      <a:endParaRPr lang="ar-SA"/>
                    </a:p>
                  </a:txBody>
                  <a:tcPr/>
                </a:tc>
                <a:tc vMerge="1">
                  <a:txBody>
                    <a:bodyPr/>
                    <a:lstStyle/>
                    <a:p>
                      <a:pPr rtl="1"/>
                      <a:endParaRPr lang="ar-SA"/>
                    </a:p>
                  </a:txBody>
                  <a:tcPr/>
                </a:tc>
                <a:tc>
                  <a:txBody>
                    <a:bodyPr/>
                    <a:lstStyle/>
                    <a:p>
                      <a:pPr algn="ctr" rtl="1">
                        <a:spcAft>
                          <a:spcPts val="0"/>
                        </a:spcAft>
                      </a:pPr>
                      <a:r>
                        <a:rPr lang="ar-SA" sz="2400" dirty="0">
                          <a:effectLst/>
                        </a:rPr>
                        <a:t>الجانب </a:t>
                      </a:r>
                      <a:r>
                        <a:rPr lang="ar-SA" sz="2400" dirty="0" err="1">
                          <a:effectLst/>
                        </a:rPr>
                        <a:t>المهاري</a:t>
                      </a:r>
                      <a:endParaRPr lang="en-US" sz="2400" dirty="0">
                        <a:effectLst/>
                        <a:latin typeface="Arial"/>
                        <a:ea typeface="Times New Roman"/>
                        <a:cs typeface="Simplified Arabic"/>
                      </a:endParaRPr>
                    </a:p>
                  </a:txBody>
                  <a:tcPr marL="68580" marR="68580" marT="0" marB="0"/>
                </a:tc>
                <a:tc>
                  <a:txBody>
                    <a:bodyPr/>
                    <a:lstStyle/>
                    <a:p>
                      <a:pPr algn="ctr" rtl="1">
                        <a:spcAft>
                          <a:spcPts val="0"/>
                        </a:spcAft>
                      </a:pPr>
                      <a:r>
                        <a:rPr lang="ar-SA" sz="2400" spc="-30" dirty="0">
                          <a:effectLst/>
                        </a:rPr>
                        <a:t>الجانب الاجتماعي</a:t>
                      </a:r>
                      <a:endParaRPr lang="en-US" sz="2400" dirty="0">
                        <a:effectLst/>
                        <a:latin typeface="Arial"/>
                        <a:ea typeface="Times New Roman"/>
                        <a:cs typeface="Simplified Arabic"/>
                      </a:endParaRPr>
                    </a:p>
                  </a:txBody>
                  <a:tcPr marL="68580" marR="68580" marT="0" marB="0"/>
                </a:tc>
                <a:tc>
                  <a:txBody>
                    <a:bodyPr/>
                    <a:lstStyle/>
                    <a:p>
                      <a:pPr algn="ctr" rtl="1">
                        <a:spcAft>
                          <a:spcPts val="0"/>
                        </a:spcAft>
                      </a:pPr>
                      <a:r>
                        <a:rPr lang="ar-SA" sz="2400" dirty="0">
                          <a:effectLst/>
                        </a:rPr>
                        <a:t>الجانب الانفعالي</a:t>
                      </a:r>
                      <a:endParaRPr lang="en-US" sz="2400" dirty="0">
                        <a:effectLst/>
                        <a:latin typeface="Arial"/>
                        <a:ea typeface="Times New Roman"/>
                        <a:cs typeface="Simplified Arabic"/>
                      </a:endParaRPr>
                    </a:p>
                  </a:txBody>
                  <a:tcPr marL="68580" marR="68580" marT="0" marB="0"/>
                </a:tc>
                <a:tc>
                  <a:txBody>
                    <a:bodyPr/>
                    <a:lstStyle/>
                    <a:p>
                      <a:pPr algn="ctr" rtl="1">
                        <a:spcAft>
                          <a:spcPts val="0"/>
                        </a:spcAft>
                      </a:pPr>
                      <a:r>
                        <a:rPr lang="ar-SA" sz="2400" b="0" dirty="0">
                          <a:effectLst/>
                        </a:rPr>
                        <a:t>الجانب المعرفي</a:t>
                      </a:r>
                      <a:endParaRPr lang="en-US" sz="2400" b="0" dirty="0">
                        <a:effectLst/>
                        <a:latin typeface="Arial"/>
                        <a:ea typeface="Times New Roman"/>
                        <a:cs typeface="Simplified Arabic"/>
                      </a:endParaRPr>
                    </a:p>
                  </a:txBody>
                  <a:tcPr marL="68580" marR="68580" marT="0" marB="0"/>
                </a:tc>
              </a:tr>
              <a:tr h="1451909">
                <a:tc>
                  <a:txBody>
                    <a:bodyPr/>
                    <a:lstStyle/>
                    <a:p>
                      <a:pPr algn="ctr" rtl="1">
                        <a:spcAft>
                          <a:spcPts val="0"/>
                        </a:spcAft>
                      </a:pPr>
                      <a:r>
                        <a:rPr lang="ar-SA" sz="2800" dirty="0" smtClean="0">
                          <a:effectLst/>
                          <a:latin typeface="+mn-lt"/>
                          <a:ea typeface="+mn-ea"/>
                          <a:cs typeface="+mn-cs"/>
                        </a:rPr>
                        <a:t>1</a:t>
                      </a:r>
                      <a:endParaRPr lang="en-US" sz="2800" dirty="0">
                        <a:effectLst/>
                        <a:latin typeface="Arial"/>
                        <a:ea typeface="Times New Roman"/>
                        <a:cs typeface="Simplified Arabic"/>
                      </a:endParaRPr>
                    </a:p>
                  </a:txBody>
                  <a:tcPr marL="68580" marR="68580" marT="0" marB="0" anchor="ctr"/>
                </a:tc>
                <a:tc>
                  <a:txBody>
                    <a:bodyPr/>
                    <a:lstStyle/>
                    <a:p>
                      <a:pPr algn="justLow" rtl="1">
                        <a:lnSpc>
                          <a:spcPts val="2100"/>
                        </a:lnSpc>
                        <a:spcAft>
                          <a:spcPts val="0"/>
                        </a:spcAft>
                      </a:pPr>
                      <a:r>
                        <a:rPr lang="ar-SA" sz="2400" dirty="0">
                          <a:effectLst/>
                        </a:rPr>
                        <a:t>أسلوب التعليم بالعرض التوضيحي (الأمري)</a:t>
                      </a:r>
                      <a:endParaRPr lang="en-US" sz="2400" dirty="0">
                        <a:effectLst/>
                        <a:latin typeface="Arial"/>
                        <a:ea typeface="Times New Roman"/>
                        <a:cs typeface="Simplified Arabic"/>
                      </a:endParaRPr>
                    </a:p>
                  </a:txBody>
                  <a:tcPr marL="68580" marR="68580" marT="0" marB="0"/>
                </a:tc>
                <a:tc>
                  <a:txBody>
                    <a:bodyPr/>
                    <a:lstStyle/>
                    <a:p>
                      <a:pPr algn="ctr" rtl="1">
                        <a:spcAft>
                          <a:spcPts val="0"/>
                        </a:spcAft>
                      </a:pPr>
                      <a:r>
                        <a:rPr lang="ar-SA" sz="2800" dirty="0">
                          <a:effectLst/>
                        </a:rPr>
                        <a:t>1</a:t>
                      </a:r>
                      <a:endParaRPr lang="en-US" sz="2800" dirty="0">
                        <a:effectLst/>
                        <a:latin typeface="Arial"/>
                        <a:ea typeface="Times New Roman"/>
                        <a:cs typeface="Simplified Arabic"/>
                      </a:endParaRPr>
                    </a:p>
                  </a:txBody>
                  <a:tcPr marL="68580" marR="68580" marT="0" marB="0" anchor="ctr"/>
                </a:tc>
                <a:tc>
                  <a:txBody>
                    <a:bodyPr/>
                    <a:lstStyle/>
                    <a:p>
                      <a:pPr algn="ctr" rtl="1">
                        <a:spcAft>
                          <a:spcPts val="0"/>
                        </a:spcAft>
                      </a:pPr>
                      <a:r>
                        <a:rPr lang="ar-SA" sz="2800" dirty="0">
                          <a:effectLst/>
                        </a:rPr>
                        <a:t>1</a:t>
                      </a:r>
                      <a:endParaRPr lang="en-US" sz="2800" dirty="0">
                        <a:effectLst/>
                        <a:latin typeface="Arial"/>
                        <a:ea typeface="Times New Roman"/>
                        <a:cs typeface="Simplified Arabic"/>
                      </a:endParaRPr>
                    </a:p>
                  </a:txBody>
                  <a:tcPr marL="68580" marR="68580" marT="0" marB="0" anchor="ctr"/>
                </a:tc>
                <a:tc>
                  <a:txBody>
                    <a:bodyPr/>
                    <a:lstStyle/>
                    <a:p>
                      <a:pPr algn="ctr" rtl="1">
                        <a:spcAft>
                          <a:spcPts val="0"/>
                        </a:spcAft>
                      </a:pPr>
                      <a:r>
                        <a:rPr lang="ar-SA" sz="2800" dirty="0">
                          <a:effectLst/>
                        </a:rPr>
                        <a:t>1</a:t>
                      </a:r>
                      <a:endParaRPr lang="en-US" sz="2800" dirty="0">
                        <a:effectLst/>
                        <a:latin typeface="Arial"/>
                        <a:ea typeface="Times New Roman"/>
                        <a:cs typeface="Simplified Arabic"/>
                      </a:endParaRPr>
                    </a:p>
                  </a:txBody>
                  <a:tcPr marL="68580" marR="68580" marT="0" marB="0" anchor="ctr"/>
                </a:tc>
                <a:tc>
                  <a:txBody>
                    <a:bodyPr/>
                    <a:lstStyle/>
                    <a:p>
                      <a:pPr algn="ctr" rtl="1">
                        <a:spcAft>
                          <a:spcPts val="0"/>
                        </a:spcAft>
                      </a:pPr>
                      <a:r>
                        <a:rPr lang="ar-SA" sz="2800" dirty="0">
                          <a:effectLst/>
                        </a:rPr>
                        <a:t>1</a:t>
                      </a:r>
                      <a:endParaRPr lang="en-US" sz="2800" dirty="0">
                        <a:effectLst/>
                        <a:latin typeface="Arial"/>
                        <a:ea typeface="Times New Roman"/>
                        <a:cs typeface="Simplified Arabic"/>
                      </a:endParaRPr>
                    </a:p>
                  </a:txBody>
                  <a:tcPr marL="68580" marR="68580" marT="0" marB="0" anchor="ctr"/>
                </a:tc>
              </a:tr>
            </a:tbl>
          </a:graphicData>
        </a:graphic>
      </p:graphicFrame>
    </p:spTree>
    <p:extLst>
      <p:ext uri="{BB962C8B-B14F-4D97-AF65-F5344CB8AC3E}">
        <p14:creationId xmlns:p14="http://schemas.microsoft.com/office/powerpoint/2010/main" val="246712701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1586</Words>
  <Application>Microsoft Office PowerPoint</Application>
  <PresentationFormat>عرض على الشاشة (3:4)‏</PresentationFormat>
  <Paragraphs>227</Paragraphs>
  <Slides>33</Slides>
  <Notes>0</Notes>
  <HiddenSlides>0</HiddenSlides>
  <MMClips>0</MMClips>
  <ScaleCrop>false</ScaleCrop>
  <HeadingPairs>
    <vt:vector size="4" baseType="variant">
      <vt:variant>
        <vt:lpstr>نسق</vt:lpstr>
      </vt:variant>
      <vt:variant>
        <vt:i4>1</vt:i4>
      </vt:variant>
      <vt:variant>
        <vt:lpstr>عناوين الشرائح</vt:lpstr>
      </vt:variant>
      <vt:variant>
        <vt:i4>33</vt:i4>
      </vt:variant>
    </vt:vector>
  </HeadingPairs>
  <TitlesOfParts>
    <vt:vector size="34" baseType="lpstr">
      <vt:lpstr>نسق Office</vt:lpstr>
      <vt:lpstr>اسلوب التدريس بالعرض التوضيحي (الأمري) , واسلوب التدريس بتوجيه المعلم (التدريبي)</vt:lpstr>
      <vt:lpstr>اهداف المحاضرة </vt:lpstr>
      <vt:lpstr>وصف الاسلوب</vt:lpstr>
      <vt:lpstr>بنية أسلوب التعليم الأمري</vt:lpstr>
      <vt:lpstr>أهداف أسلوب التعليم الأمري</vt:lpstr>
      <vt:lpstr>ملاحظة </vt:lpstr>
      <vt:lpstr>قنوات النمو في أسلوب التعليم الأمري</vt:lpstr>
      <vt:lpstr>قنوات النمو في أسلوب التعليم الأمري</vt:lpstr>
      <vt:lpstr>قنوات النمو في أسلوب التعليم الأمري</vt:lpstr>
      <vt:lpstr>أسلوب التطبيق بتوجيه المعلم (التدريبي)</vt:lpstr>
      <vt:lpstr>وصف الأسلوب التدريبي</vt:lpstr>
      <vt:lpstr>قرارات الطالب التسعة في الاسلوب التدريبي</vt:lpstr>
      <vt:lpstr>قرارات الطالب التسعة في الاسلوب التدريبي</vt:lpstr>
      <vt:lpstr>ملاحظة </vt:lpstr>
      <vt:lpstr>بنية أسلوب التدريبي</vt:lpstr>
      <vt:lpstr>أهداف أسلوب التطبيق بتوجيه المعلم</vt:lpstr>
      <vt:lpstr>أهداف أسلوب التطبيق بتوجيه المعلم</vt:lpstr>
      <vt:lpstr>قنوات النمو في أسلوب التطبيق بتوجيه المعلم</vt:lpstr>
      <vt:lpstr>قنوات النمو في أسلوب التطبيق بتوجيه المعلم</vt:lpstr>
      <vt:lpstr>خطوات استخدام أسلوب التطبيق بتوجيه المعلم</vt:lpstr>
      <vt:lpstr>قرارات التخطيط</vt:lpstr>
      <vt:lpstr>قرارات التنفيذ</vt:lpstr>
      <vt:lpstr>تابع قرارات التنفيذ</vt:lpstr>
      <vt:lpstr>قرارات التقويم </vt:lpstr>
      <vt:lpstr>تصميم بطاقة المهام (المعيار) في أسلوب التطبيق بتوجيه المعلم</vt:lpstr>
      <vt:lpstr>تصميم بطاقة المهام (المعيار) في أسلوب التطبيق بتوجيه المعلم</vt:lpstr>
      <vt:lpstr>أهمية ورقة العمل</vt:lpstr>
      <vt:lpstr>مثال ورقة عمل (1) </vt:lpstr>
      <vt:lpstr>عرض تقديمي في PowerPoint</vt:lpstr>
      <vt:lpstr>عرض تقديمي في PowerPoint</vt:lpstr>
      <vt:lpstr>عرض تقديمي في PowerPoint</vt:lpstr>
      <vt:lpstr>عرض تقديمي في PowerPoint</vt:lpstr>
      <vt:lpstr>المراجع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اسلوب التدريس بالعرض التوضيحي (الأمري)</dc:title>
  <dc:creator>AA</dc:creator>
  <cp:lastModifiedBy>AA</cp:lastModifiedBy>
  <cp:revision>28</cp:revision>
  <dcterms:created xsi:type="dcterms:W3CDTF">2023-11-05T05:15:58Z</dcterms:created>
  <dcterms:modified xsi:type="dcterms:W3CDTF">2023-11-05T06:48:24Z</dcterms:modified>
</cp:coreProperties>
</file>