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0"/>
  </p:notesMasterIdLst>
  <p:sldIdLst>
    <p:sldId id="256" r:id="rId2"/>
    <p:sldId id="264" r:id="rId3"/>
    <p:sldId id="263" r:id="rId4"/>
    <p:sldId id="311" r:id="rId5"/>
    <p:sldId id="262" r:id="rId6"/>
    <p:sldId id="261" r:id="rId7"/>
    <p:sldId id="318" r:id="rId8"/>
    <p:sldId id="260" r:id="rId9"/>
    <p:sldId id="269" r:id="rId10"/>
    <p:sldId id="259" r:id="rId11"/>
    <p:sldId id="274" r:id="rId12"/>
    <p:sldId id="273" r:id="rId13"/>
    <p:sldId id="270" r:id="rId14"/>
    <p:sldId id="276" r:id="rId15"/>
    <p:sldId id="275" r:id="rId16"/>
    <p:sldId id="309" r:id="rId17"/>
    <p:sldId id="278" r:id="rId18"/>
    <p:sldId id="319" r:id="rId19"/>
    <p:sldId id="320" r:id="rId20"/>
    <p:sldId id="272" r:id="rId21"/>
    <p:sldId id="308" r:id="rId22"/>
    <p:sldId id="282" r:id="rId23"/>
    <p:sldId id="290" r:id="rId24"/>
    <p:sldId id="291" r:id="rId25"/>
    <p:sldId id="292" r:id="rId26"/>
    <p:sldId id="258" r:id="rId27"/>
    <p:sldId id="297" r:id="rId28"/>
    <p:sldId id="298" r:id="rId29"/>
    <p:sldId id="302" r:id="rId30"/>
    <p:sldId id="303" r:id="rId31"/>
    <p:sldId id="299" r:id="rId32"/>
    <p:sldId id="314" r:id="rId33"/>
    <p:sldId id="296" r:id="rId34"/>
    <p:sldId id="317" r:id="rId35"/>
    <p:sldId id="315" r:id="rId36"/>
    <p:sldId id="300" r:id="rId37"/>
    <p:sldId id="306" r:id="rId38"/>
    <p:sldId id="305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4122"/>
    <a:srgbClr val="E3F1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167" autoAdjust="0"/>
    <p:restoredTop sz="94660"/>
  </p:normalViewPr>
  <p:slideViewPr>
    <p:cSldViewPr>
      <p:cViewPr varScale="1">
        <p:scale>
          <a:sx n="91" d="100"/>
          <a:sy n="91" d="100"/>
        </p:scale>
        <p:origin x="629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ima Alghannam" userId="aae284d06b8493fa" providerId="LiveId" clId="{BF83648F-5730-4020-ADAB-BB017EB63D7E}"/>
    <pc:docChg chg="undo custSel addSld modSld">
      <pc:chgData name="Shaima Alghannam" userId="aae284d06b8493fa" providerId="LiveId" clId="{BF83648F-5730-4020-ADAB-BB017EB63D7E}" dt="2025-01-14T21:10:52.821" v="471" actId="20577"/>
      <pc:docMkLst>
        <pc:docMk/>
      </pc:docMkLst>
      <pc:sldChg chg="modSp mod">
        <pc:chgData name="Shaima Alghannam" userId="aae284d06b8493fa" providerId="LiveId" clId="{BF83648F-5730-4020-ADAB-BB017EB63D7E}" dt="2025-01-13T14:04:30.823" v="374" actId="20577"/>
        <pc:sldMkLst>
          <pc:docMk/>
          <pc:sldMk cId="575927638" sldId="274"/>
        </pc:sldMkLst>
      </pc:sldChg>
      <pc:sldChg chg="modSp mod">
        <pc:chgData name="Shaima Alghannam" userId="aae284d06b8493fa" providerId="LiveId" clId="{BF83648F-5730-4020-ADAB-BB017EB63D7E}" dt="2025-01-13T14:21:46.032" v="395" actId="20577"/>
        <pc:sldMkLst>
          <pc:docMk/>
          <pc:sldMk cId="738059854" sldId="275"/>
        </pc:sldMkLst>
      </pc:sldChg>
      <pc:sldChg chg="modSp mod">
        <pc:chgData name="Shaima Alghannam" userId="aae284d06b8493fa" providerId="LiveId" clId="{BF83648F-5730-4020-ADAB-BB017EB63D7E}" dt="2025-01-13T14:20:49.396" v="376" actId="207"/>
        <pc:sldMkLst>
          <pc:docMk/>
          <pc:sldMk cId="4272920108" sldId="277"/>
        </pc:sldMkLst>
      </pc:sldChg>
      <pc:sldChg chg="modSp mod">
        <pc:chgData name="Shaima Alghannam" userId="aae284d06b8493fa" providerId="LiveId" clId="{BF83648F-5730-4020-ADAB-BB017EB63D7E}" dt="2025-01-14T21:10:52.821" v="471" actId="20577"/>
        <pc:sldMkLst>
          <pc:docMk/>
          <pc:sldMk cId="3895103337" sldId="297"/>
        </pc:sldMkLst>
      </pc:sldChg>
      <pc:sldChg chg="modSp mod">
        <pc:chgData name="Shaima Alghannam" userId="aae284d06b8493fa" providerId="LiveId" clId="{BF83648F-5730-4020-ADAB-BB017EB63D7E}" dt="2025-01-14T20:53:59.883" v="418" actId="115"/>
        <pc:sldMkLst>
          <pc:docMk/>
          <pc:sldMk cId="0" sldId="308"/>
        </pc:sldMkLst>
      </pc:sldChg>
      <pc:sldChg chg="modSp new mod">
        <pc:chgData name="Shaima Alghannam" userId="aae284d06b8493fa" providerId="LiveId" clId="{BF83648F-5730-4020-ADAB-BB017EB63D7E}" dt="2025-01-13T13:58:37.508" v="373" actId="207"/>
        <pc:sldMkLst>
          <pc:docMk/>
          <pc:sldMk cId="1160658504" sldId="318"/>
        </pc:sldMkLst>
      </pc:sldChg>
    </pc:docChg>
  </pc:docChgLst>
  <pc:docChgLst>
    <pc:chgData name="suha al_mowina" userId="594dc659a711d62a" providerId="LiveId" clId="{3CACC58F-C794-46C2-BE3E-561B1832D395}"/>
    <pc:docChg chg="custSel addSld delSld modSld">
      <pc:chgData name="suha al_mowina" userId="594dc659a711d62a" providerId="LiveId" clId="{3CACC58F-C794-46C2-BE3E-561B1832D395}" dt="2025-09-06T11:20:19.980" v="50" actId="2696"/>
      <pc:docMkLst>
        <pc:docMk/>
      </pc:docMkLst>
      <pc:sldChg chg="modSp mod">
        <pc:chgData name="suha al_mowina" userId="594dc659a711d62a" providerId="LiveId" clId="{3CACC58F-C794-46C2-BE3E-561B1832D395}" dt="2025-09-06T11:02:05.371" v="1" actId="20577"/>
        <pc:sldMkLst>
          <pc:docMk/>
          <pc:sldMk cId="675076138" sldId="262"/>
        </pc:sldMkLst>
        <pc:spChg chg="mod">
          <ac:chgData name="suha al_mowina" userId="594dc659a711d62a" providerId="LiveId" clId="{3CACC58F-C794-46C2-BE3E-561B1832D395}" dt="2025-09-06T11:02:05.371" v="1" actId="20577"/>
          <ac:spMkLst>
            <pc:docMk/>
            <pc:sldMk cId="675076138" sldId="262"/>
            <ac:spMk id="3" creationId="{00000000-0000-0000-0000-000000000000}"/>
          </ac:spMkLst>
        </pc:spChg>
      </pc:sldChg>
      <pc:sldChg chg="del">
        <pc:chgData name="suha al_mowina" userId="594dc659a711d62a" providerId="LiveId" clId="{3CACC58F-C794-46C2-BE3E-561B1832D395}" dt="2025-09-06T11:02:55.536" v="3" actId="2696"/>
        <pc:sldMkLst>
          <pc:docMk/>
          <pc:sldMk cId="4272920108" sldId="277"/>
        </pc:sldMkLst>
      </pc:sldChg>
      <pc:sldChg chg="delSp modSp mod">
        <pc:chgData name="suha al_mowina" userId="594dc659a711d62a" providerId="LiveId" clId="{3CACC58F-C794-46C2-BE3E-561B1832D395}" dt="2025-09-06T11:18:24.197" v="39" actId="21"/>
        <pc:sldMkLst>
          <pc:docMk/>
          <pc:sldMk cId="3895103337" sldId="297"/>
        </pc:sldMkLst>
        <pc:spChg chg="mod">
          <ac:chgData name="suha al_mowina" userId="594dc659a711d62a" providerId="LiveId" clId="{3CACC58F-C794-46C2-BE3E-561B1832D395}" dt="2025-09-06T11:16:48.896" v="36" actId="14100"/>
          <ac:spMkLst>
            <pc:docMk/>
            <pc:sldMk cId="3895103337" sldId="297"/>
            <ac:spMk id="2" creationId="{00000000-0000-0000-0000-000000000000}"/>
          </ac:spMkLst>
        </pc:spChg>
        <pc:spChg chg="del">
          <ac:chgData name="suha al_mowina" userId="594dc659a711d62a" providerId="LiveId" clId="{3CACC58F-C794-46C2-BE3E-561B1832D395}" dt="2025-09-06T11:18:24.197" v="39" actId="21"/>
          <ac:spMkLst>
            <pc:docMk/>
            <pc:sldMk cId="3895103337" sldId="297"/>
            <ac:spMk id="4" creationId="{00000000-0000-0000-0000-000000000000}"/>
          </ac:spMkLst>
        </pc:spChg>
        <pc:spChg chg="mod">
          <ac:chgData name="suha al_mowina" userId="594dc659a711d62a" providerId="LiveId" clId="{3CACC58F-C794-46C2-BE3E-561B1832D395}" dt="2025-09-06T11:17:20.335" v="37" actId="1076"/>
          <ac:spMkLst>
            <pc:docMk/>
            <pc:sldMk cId="3895103337" sldId="297"/>
            <ac:spMk id="7" creationId="{00000000-0000-0000-0000-000000000000}"/>
          </ac:spMkLst>
        </pc:spChg>
        <pc:spChg chg="del">
          <ac:chgData name="suha al_mowina" userId="594dc659a711d62a" providerId="LiveId" clId="{3CACC58F-C794-46C2-BE3E-561B1832D395}" dt="2025-09-06T11:18:17.384" v="38" actId="21"/>
          <ac:spMkLst>
            <pc:docMk/>
            <pc:sldMk cId="3895103337" sldId="297"/>
            <ac:spMk id="8" creationId="{C49CFDBD-C06B-36F0-914E-D1C77CF8ECB6}"/>
          </ac:spMkLst>
        </pc:spChg>
        <pc:graphicFrameChg chg="mod modGraphic">
          <ac:chgData name="suha al_mowina" userId="594dc659a711d62a" providerId="LiveId" clId="{3CACC58F-C794-46C2-BE3E-561B1832D395}" dt="2025-09-06T11:16:43.695" v="35" actId="1076"/>
          <ac:graphicFrameMkLst>
            <pc:docMk/>
            <pc:sldMk cId="3895103337" sldId="297"/>
            <ac:graphicFrameMk id="6" creationId="{00000000-0000-0000-0000-000000000000}"/>
          </ac:graphicFrameMkLst>
        </pc:graphicFrameChg>
      </pc:sldChg>
      <pc:sldChg chg="delSp mod">
        <pc:chgData name="suha al_mowina" userId="594dc659a711d62a" providerId="LiveId" clId="{3CACC58F-C794-46C2-BE3E-561B1832D395}" dt="2025-09-06T11:18:41.601" v="41" actId="21"/>
        <pc:sldMkLst>
          <pc:docMk/>
          <pc:sldMk cId="3884891694" sldId="298"/>
        </pc:sldMkLst>
        <pc:spChg chg="del">
          <ac:chgData name="suha al_mowina" userId="594dc659a711d62a" providerId="LiveId" clId="{3CACC58F-C794-46C2-BE3E-561B1832D395}" dt="2025-09-06T11:18:41.601" v="41" actId="21"/>
          <ac:spMkLst>
            <pc:docMk/>
            <pc:sldMk cId="3884891694" sldId="298"/>
            <ac:spMk id="4" creationId="{00000000-0000-0000-0000-000000000000}"/>
          </ac:spMkLst>
        </pc:spChg>
        <pc:spChg chg="del">
          <ac:chgData name="suha al_mowina" userId="594dc659a711d62a" providerId="LiveId" clId="{3CACC58F-C794-46C2-BE3E-561B1832D395}" dt="2025-09-06T11:18:35.823" v="40" actId="21"/>
          <ac:spMkLst>
            <pc:docMk/>
            <pc:sldMk cId="3884891694" sldId="298"/>
            <ac:spMk id="7" creationId="{0F56E060-B64D-2F10-80D8-3541FE3EB0EB}"/>
          </ac:spMkLst>
        </pc:spChg>
      </pc:sldChg>
      <pc:sldChg chg="delSp mod">
        <pc:chgData name="suha al_mowina" userId="594dc659a711d62a" providerId="LiveId" clId="{3CACC58F-C794-46C2-BE3E-561B1832D395}" dt="2025-09-06T11:19:26.020" v="47" actId="21"/>
        <pc:sldMkLst>
          <pc:docMk/>
          <pc:sldMk cId="2640100246" sldId="299"/>
        </pc:sldMkLst>
        <pc:spChg chg="del">
          <ac:chgData name="suha al_mowina" userId="594dc659a711d62a" providerId="LiveId" clId="{3CACC58F-C794-46C2-BE3E-561B1832D395}" dt="2025-09-06T11:19:22.088" v="46" actId="21"/>
          <ac:spMkLst>
            <pc:docMk/>
            <pc:sldMk cId="2640100246" sldId="299"/>
            <ac:spMk id="3" creationId="{089B9821-672B-AD3A-9B80-66589BFCE8BA}"/>
          </ac:spMkLst>
        </pc:spChg>
        <pc:spChg chg="del">
          <ac:chgData name="suha al_mowina" userId="594dc659a711d62a" providerId="LiveId" clId="{3CACC58F-C794-46C2-BE3E-561B1832D395}" dt="2025-09-06T11:19:26.020" v="47" actId="21"/>
          <ac:spMkLst>
            <pc:docMk/>
            <pc:sldMk cId="2640100246" sldId="299"/>
            <ac:spMk id="4" creationId="{00000000-0000-0000-0000-000000000000}"/>
          </ac:spMkLst>
        </pc:spChg>
      </pc:sldChg>
      <pc:sldChg chg="delSp mod">
        <pc:chgData name="suha al_mowina" userId="594dc659a711d62a" providerId="LiveId" clId="{3CACC58F-C794-46C2-BE3E-561B1832D395}" dt="2025-09-06T11:18:57.951" v="43" actId="21"/>
        <pc:sldMkLst>
          <pc:docMk/>
          <pc:sldMk cId="2352146690" sldId="302"/>
        </pc:sldMkLst>
        <pc:spChg chg="del">
          <ac:chgData name="suha al_mowina" userId="594dc659a711d62a" providerId="LiveId" clId="{3CACC58F-C794-46C2-BE3E-561B1832D395}" dt="2025-09-06T11:18:57.951" v="43" actId="21"/>
          <ac:spMkLst>
            <pc:docMk/>
            <pc:sldMk cId="2352146690" sldId="302"/>
            <ac:spMk id="4" creationId="{00000000-0000-0000-0000-000000000000}"/>
          </ac:spMkLst>
        </pc:spChg>
        <pc:spChg chg="del">
          <ac:chgData name="suha al_mowina" userId="594dc659a711d62a" providerId="LiveId" clId="{3CACC58F-C794-46C2-BE3E-561B1832D395}" dt="2025-09-06T11:18:52.438" v="42" actId="21"/>
          <ac:spMkLst>
            <pc:docMk/>
            <pc:sldMk cId="2352146690" sldId="302"/>
            <ac:spMk id="7" creationId="{A38BCB23-EF11-EE86-E548-3A061A5FBCC8}"/>
          </ac:spMkLst>
        </pc:spChg>
      </pc:sldChg>
      <pc:sldChg chg="delSp mod">
        <pc:chgData name="suha al_mowina" userId="594dc659a711d62a" providerId="LiveId" clId="{3CACC58F-C794-46C2-BE3E-561B1832D395}" dt="2025-09-06T11:19:11.855" v="45" actId="21"/>
        <pc:sldMkLst>
          <pc:docMk/>
          <pc:sldMk cId="1544762177" sldId="303"/>
        </pc:sldMkLst>
        <pc:spChg chg="del">
          <ac:chgData name="suha al_mowina" userId="594dc659a711d62a" providerId="LiveId" clId="{3CACC58F-C794-46C2-BE3E-561B1832D395}" dt="2025-09-06T11:19:11.855" v="45" actId="21"/>
          <ac:spMkLst>
            <pc:docMk/>
            <pc:sldMk cId="1544762177" sldId="303"/>
            <ac:spMk id="4" creationId="{00000000-0000-0000-0000-000000000000}"/>
          </ac:spMkLst>
        </pc:spChg>
        <pc:spChg chg="del">
          <ac:chgData name="suha al_mowina" userId="594dc659a711d62a" providerId="LiveId" clId="{3CACC58F-C794-46C2-BE3E-561B1832D395}" dt="2025-09-06T11:19:06.819" v="44" actId="21"/>
          <ac:spMkLst>
            <pc:docMk/>
            <pc:sldMk cId="1544762177" sldId="303"/>
            <ac:spMk id="7" creationId="{73759EA2-BD71-1ACD-9E17-2725F6978FA5}"/>
          </ac:spMkLst>
        </pc:spChg>
      </pc:sldChg>
      <pc:sldChg chg="delSp mod">
        <pc:chgData name="suha al_mowina" userId="594dc659a711d62a" providerId="LiveId" clId="{3CACC58F-C794-46C2-BE3E-561B1832D395}" dt="2025-09-06T11:19:39.908" v="49" actId="21"/>
        <pc:sldMkLst>
          <pc:docMk/>
          <pc:sldMk cId="3858439137" sldId="314"/>
        </pc:sldMkLst>
        <pc:spChg chg="del">
          <ac:chgData name="suha al_mowina" userId="594dc659a711d62a" providerId="LiveId" clId="{3CACC58F-C794-46C2-BE3E-561B1832D395}" dt="2025-09-06T11:19:34.275" v="48" actId="21"/>
          <ac:spMkLst>
            <pc:docMk/>
            <pc:sldMk cId="3858439137" sldId="314"/>
            <ac:spMk id="4" creationId="{71D9EBE4-A3DD-5828-A165-CFCE35B4839A}"/>
          </ac:spMkLst>
        </pc:spChg>
        <pc:spChg chg="del">
          <ac:chgData name="suha al_mowina" userId="594dc659a711d62a" providerId="LiveId" clId="{3CACC58F-C794-46C2-BE3E-561B1832D395}" dt="2025-09-06T11:19:39.908" v="49" actId="21"/>
          <ac:spMkLst>
            <pc:docMk/>
            <pc:sldMk cId="3858439137" sldId="314"/>
            <ac:spMk id="6" creationId="{55876A0F-24A6-C940-C682-2A054CA16F5C}"/>
          </ac:spMkLst>
        </pc:spChg>
      </pc:sldChg>
      <pc:sldChg chg="del">
        <pc:chgData name="suha al_mowina" userId="594dc659a711d62a" providerId="LiveId" clId="{3CACC58F-C794-46C2-BE3E-561B1832D395}" dt="2025-09-06T11:20:19.980" v="50" actId="2696"/>
        <pc:sldMkLst>
          <pc:docMk/>
          <pc:sldMk cId="839261912" sldId="316"/>
        </pc:sldMkLst>
      </pc:sldChg>
      <pc:sldChg chg="modSp mod">
        <pc:chgData name="suha al_mowina" userId="594dc659a711d62a" providerId="LiveId" clId="{3CACC58F-C794-46C2-BE3E-561B1832D395}" dt="2025-09-06T11:02:22.733" v="2" actId="20577"/>
        <pc:sldMkLst>
          <pc:docMk/>
          <pc:sldMk cId="1160658504" sldId="318"/>
        </pc:sldMkLst>
        <pc:spChg chg="mod">
          <ac:chgData name="suha al_mowina" userId="594dc659a711d62a" providerId="LiveId" clId="{3CACC58F-C794-46C2-BE3E-561B1832D395}" dt="2025-09-06T11:02:22.733" v="2" actId="20577"/>
          <ac:spMkLst>
            <pc:docMk/>
            <pc:sldMk cId="1160658504" sldId="318"/>
            <ac:spMk id="3" creationId="{64E6685F-FEAA-5CAE-524D-418F7C946BC5}"/>
          </ac:spMkLst>
        </pc:spChg>
      </pc:sldChg>
      <pc:sldChg chg="addSp delSp modSp new mod">
        <pc:chgData name="suha al_mowina" userId="594dc659a711d62a" providerId="LiveId" clId="{3CACC58F-C794-46C2-BE3E-561B1832D395}" dt="2025-09-06T11:12:59.055" v="17" actId="14100"/>
        <pc:sldMkLst>
          <pc:docMk/>
          <pc:sldMk cId="170884413" sldId="319"/>
        </pc:sldMkLst>
        <pc:spChg chg="del">
          <ac:chgData name="suha al_mowina" userId="594dc659a711d62a" providerId="LiveId" clId="{3CACC58F-C794-46C2-BE3E-561B1832D395}" dt="2025-09-06T11:11:42.033" v="6" actId="21"/>
          <ac:spMkLst>
            <pc:docMk/>
            <pc:sldMk cId="170884413" sldId="319"/>
            <ac:spMk id="2" creationId="{4623268F-31ED-2CCD-25FC-1437848EB87D}"/>
          </ac:spMkLst>
        </pc:spChg>
        <pc:spChg chg="del">
          <ac:chgData name="suha al_mowina" userId="594dc659a711d62a" providerId="LiveId" clId="{3CACC58F-C794-46C2-BE3E-561B1832D395}" dt="2025-09-06T11:11:26.702" v="5" actId="931"/>
          <ac:spMkLst>
            <pc:docMk/>
            <pc:sldMk cId="170884413" sldId="319"/>
            <ac:spMk id="3" creationId="{066DCF83-2580-4AD0-C48F-3370E933D592}"/>
          </ac:spMkLst>
        </pc:spChg>
        <pc:spChg chg="del mod">
          <ac:chgData name="suha al_mowina" userId="594dc659a711d62a" providerId="LiveId" clId="{3CACC58F-C794-46C2-BE3E-561B1832D395}" dt="2025-09-06T11:12:41.458" v="15" actId="21"/>
          <ac:spMkLst>
            <pc:docMk/>
            <pc:sldMk cId="170884413" sldId="319"/>
            <ac:spMk id="4" creationId="{5ADDB727-FFDE-96E9-2FE3-6CDF6EF97876}"/>
          </ac:spMkLst>
        </pc:spChg>
        <pc:spChg chg="del mod">
          <ac:chgData name="suha al_mowina" userId="594dc659a711d62a" providerId="LiveId" clId="{3CACC58F-C794-46C2-BE3E-561B1832D395}" dt="2025-09-06T11:12:53.851" v="16" actId="21"/>
          <ac:spMkLst>
            <pc:docMk/>
            <pc:sldMk cId="170884413" sldId="319"/>
            <ac:spMk id="5" creationId="{9D6D35E7-B239-1B69-797C-592C54B7C887}"/>
          </ac:spMkLst>
        </pc:spChg>
        <pc:picChg chg="add mod">
          <ac:chgData name="suha al_mowina" userId="594dc659a711d62a" providerId="LiveId" clId="{3CACC58F-C794-46C2-BE3E-561B1832D395}" dt="2025-09-06T11:12:59.055" v="17" actId="14100"/>
          <ac:picMkLst>
            <pc:docMk/>
            <pc:sldMk cId="170884413" sldId="319"/>
            <ac:picMk id="7" creationId="{39185ED2-FBA2-E798-D92A-E990D1E0C935}"/>
          </ac:picMkLst>
        </pc:picChg>
      </pc:sldChg>
      <pc:sldChg chg="addSp delSp modSp new mod">
        <pc:chgData name="suha al_mowina" userId="594dc659a711d62a" providerId="LiveId" clId="{3CACC58F-C794-46C2-BE3E-561B1832D395}" dt="2025-09-06T11:15:50.830" v="28" actId="21"/>
        <pc:sldMkLst>
          <pc:docMk/>
          <pc:sldMk cId="1399283802" sldId="320"/>
        </pc:sldMkLst>
        <pc:spChg chg="del">
          <ac:chgData name="suha al_mowina" userId="594dc659a711d62a" providerId="LiveId" clId="{3CACC58F-C794-46C2-BE3E-561B1832D395}" dt="2025-09-06T11:14:55.445" v="19" actId="21"/>
          <ac:spMkLst>
            <pc:docMk/>
            <pc:sldMk cId="1399283802" sldId="320"/>
            <ac:spMk id="2" creationId="{B352E130-940E-BF44-D99F-7EFD5BD2E0C1}"/>
          </ac:spMkLst>
        </pc:spChg>
        <pc:spChg chg="del">
          <ac:chgData name="suha al_mowina" userId="594dc659a711d62a" providerId="LiveId" clId="{3CACC58F-C794-46C2-BE3E-561B1832D395}" dt="2025-09-06T11:15:10.626" v="20" actId="931"/>
          <ac:spMkLst>
            <pc:docMk/>
            <pc:sldMk cId="1399283802" sldId="320"/>
            <ac:spMk id="3" creationId="{51E4A510-6D0E-399A-1D88-F0D784D7F2BB}"/>
          </ac:spMkLst>
        </pc:spChg>
        <pc:spChg chg="del">
          <ac:chgData name="suha al_mowina" userId="594dc659a711d62a" providerId="LiveId" clId="{3CACC58F-C794-46C2-BE3E-561B1832D395}" dt="2025-09-06T11:15:33.213" v="25" actId="21"/>
          <ac:spMkLst>
            <pc:docMk/>
            <pc:sldMk cId="1399283802" sldId="320"/>
            <ac:spMk id="4" creationId="{3931F6E7-B398-2403-DCA6-5D477EC73DE8}"/>
          </ac:spMkLst>
        </pc:spChg>
        <pc:spChg chg="del mod">
          <ac:chgData name="suha al_mowina" userId="594dc659a711d62a" providerId="LiveId" clId="{3CACC58F-C794-46C2-BE3E-561B1832D395}" dt="2025-09-06T11:15:50.830" v="28" actId="21"/>
          <ac:spMkLst>
            <pc:docMk/>
            <pc:sldMk cId="1399283802" sldId="320"/>
            <ac:spMk id="5" creationId="{6054AC63-EA82-EC63-E6DE-A7B31C32278E}"/>
          </ac:spMkLst>
        </pc:spChg>
        <pc:picChg chg="add mod">
          <ac:chgData name="suha al_mowina" userId="594dc659a711d62a" providerId="LiveId" clId="{3CACC58F-C794-46C2-BE3E-561B1832D395}" dt="2025-09-06T11:15:43.316" v="27" actId="14100"/>
          <ac:picMkLst>
            <pc:docMk/>
            <pc:sldMk cId="1399283802" sldId="320"/>
            <ac:picMk id="7" creationId="{5BDE013A-255B-2E47-2793-D1C74AD600AB}"/>
          </ac:picMkLst>
        </pc:picChg>
      </pc:sldChg>
    </pc:docChg>
  </pc:docChgLst>
  <pc:docChgLst>
    <pc:chgData name="Shaima Alghannam" userId="aae284d06b8493fa" providerId="LiveId" clId="{844E22CA-0632-4251-8DA3-BB6D703EC78B}"/>
    <pc:docChg chg="undo custSel modSld">
      <pc:chgData name="Shaima Alghannam" userId="aae284d06b8493fa" providerId="LiveId" clId="{844E22CA-0632-4251-8DA3-BB6D703EC78B}" dt="2025-01-13T13:35:25.940" v="52" actId="20577"/>
      <pc:docMkLst>
        <pc:docMk/>
      </pc:docMkLst>
      <pc:sldChg chg="modSp mod">
        <pc:chgData name="Shaima Alghannam" userId="aae284d06b8493fa" providerId="LiveId" clId="{844E22CA-0632-4251-8DA3-BB6D703EC78B}" dt="2025-01-13T13:35:25.940" v="52" actId="20577"/>
        <pc:sldMkLst>
          <pc:docMk/>
          <pc:sldMk cId="874037208" sldId="263"/>
        </pc:sldMkLst>
      </pc:sldChg>
      <pc:sldChg chg="modSp mod">
        <pc:chgData name="Shaima Alghannam" userId="aae284d06b8493fa" providerId="LiveId" clId="{844E22CA-0632-4251-8DA3-BB6D703EC78B}" dt="2025-01-10T18:14:19.828" v="30" actId="27636"/>
        <pc:sldMkLst>
          <pc:docMk/>
          <pc:sldMk cId="4272920108" sldId="277"/>
        </pc:sldMkLst>
      </pc:sldChg>
    </pc:docChg>
  </pc:docChgLst>
  <pc:docChgLst>
    <pc:chgData name="suha al_mowina" userId="594dc659a711d62a" providerId="LiveId" clId="{D751C592-3C6F-4873-A75A-3794417F9809}"/>
    <pc:docChg chg="custSel modSld">
      <pc:chgData name="suha al_mowina" userId="594dc659a711d62a" providerId="LiveId" clId="{D751C592-3C6F-4873-A75A-3794417F9809}" dt="2025-08-29T16:31:19.256" v="2" actId="33524"/>
      <pc:docMkLst>
        <pc:docMk/>
      </pc:docMkLst>
      <pc:sldChg chg="modSp mod">
        <pc:chgData name="suha al_mowina" userId="594dc659a711d62a" providerId="LiveId" clId="{D751C592-3C6F-4873-A75A-3794417F9809}" dt="2025-08-29T16:31:19.256" v="2" actId="33524"/>
        <pc:sldMkLst>
          <pc:docMk/>
          <pc:sldMk cId="2061442907" sldId="305"/>
        </pc:sldMkLst>
        <pc:spChg chg="mod">
          <ac:chgData name="suha al_mowina" userId="594dc659a711d62a" providerId="LiveId" clId="{D751C592-3C6F-4873-A75A-3794417F9809}" dt="2025-08-29T16:31:19.256" v="2" actId="33524"/>
          <ac:spMkLst>
            <pc:docMk/>
            <pc:sldMk cId="2061442907" sldId="305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4B1BB4-E6E7-4AA9-87A7-0B2135B8DC97}" type="datetimeFigureOut">
              <a:rPr lang="en-GB" smtClean="0"/>
              <a:pPr/>
              <a:t>06/09/2025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2356EA-8623-456F-AB4A-A5CD6143343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1208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2356EA-8623-456F-AB4A-A5CD6143343D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1840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356EA-8623-456F-AB4A-A5CD6143343D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5562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E3994-569E-4EC9-9727-8A062520C414}" type="datetime1">
              <a:rPr lang="en-GB" smtClean="0"/>
              <a:t>06/09/2025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أ. عائشة العجروش</a:t>
            </a:r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1683E-C4B3-45D3-9212-596A9A182EDB}" type="datetime1">
              <a:rPr lang="en-GB" smtClean="0"/>
              <a:t>06/09/2025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أ. عائشة العجروش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BB058-E579-4FBA-A4AA-E2FE21D8D626}" type="datetime1">
              <a:rPr lang="en-GB" smtClean="0"/>
              <a:t>06/09/2025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أ. عائشة العجروش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73BC9-DC03-4D60-8B88-0EE7E351E718}" type="datetime1">
              <a:rPr lang="en-GB" smtClean="0"/>
              <a:t>06/09/2025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أ. عائشة العجروش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238D-3CC4-47B1-99B3-5DACC55F515B}" type="datetime1">
              <a:rPr lang="en-GB" smtClean="0"/>
              <a:t>06/09/2025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أ. عائشة العجروش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48973-D52E-4D20-B2BB-504B90FB1D58}" type="datetime1">
              <a:rPr lang="en-GB" smtClean="0"/>
              <a:t>06/09/2025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أ. عائشة العجروش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9A167-91BE-4EE7-9829-675494C19F3F}" type="datetime1">
              <a:rPr lang="en-GB" smtClean="0"/>
              <a:t>06/09/2025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أ. عائشة العجروش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A04AC-F38E-472B-98A1-1D3686DD1819}" type="datetime1">
              <a:rPr lang="en-GB" smtClean="0"/>
              <a:t>06/09/2025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أ. عائشة العجروش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8DA18-D510-4DEE-81A7-D403A19B0217}" type="datetime1">
              <a:rPr lang="en-GB" smtClean="0"/>
              <a:t>06/09/2025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أ. عائشة العجروش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88274-CAE2-4F17-A40A-6B6E1953AE97}" type="datetime1">
              <a:rPr lang="en-GB" smtClean="0"/>
              <a:t>06/09/2025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أ. عائشة العجروش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87352-3CA8-46CB-80F4-DB340241567D}" type="datetime1">
              <a:rPr lang="en-GB" smtClean="0"/>
              <a:t>06/09/2025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أ. عائشة العجروش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BEA63EE-A8AD-474D-9FA5-EF52D7DB14F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FA21B0C-845E-47FE-96D7-CFD8F349034E}" type="datetime1">
              <a:rPr lang="en-GB" smtClean="0"/>
              <a:t>06/09/2025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ar-SA"/>
              <a:t>أ. عائشة العجروش</a:t>
            </a:r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BEA63EE-A8AD-474D-9FA5-EF52D7DB14FC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13" Type="http://schemas.openxmlformats.org/officeDocument/2006/relationships/image" Target="../media/image24.png"/><Relationship Id="rId3" Type="http://schemas.openxmlformats.org/officeDocument/2006/relationships/image" Target="../media/image14.jp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392288"/>
            <a:ext cx="7851648" cy="1828800"/>
          </a:xfrm>
        </p:spPr>
        <p:txBody>
          <a:bodyPr/>
          <a:lstStyle/>
          <a:p>
            <a:pPr algn="ctr" rtl="1"/>
            <a:r>
              <a:rPr lang="ar-SA" dirty="0">
                <a:solidFill>
                  <a:schemeClr val="tx1"/>
                </a:solidFill>
              </a:rPr>
              <a:t>الفصل الثاني: قياس النشاط الاقتصادي الكلي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D6B2EC93-7D47-DB8F-560A-7B53C6138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3528" y="6337149"/>
            <a:ext cx="1080120" cy="365125"/>
          </a:xfrm>
        </p:spPr>
        <p:txBody>
          <a:bodyPr/>
          <a:lstStyle/>
          <a:p>
            <a:r>
              <a:rPr lang="ar-SA" dirty="0"/>
              <a:t>أ. </a:t>
            </a:r>
            <a:r>
              <a:rPr lang="ar-SA"/>
              <a:t>شيماء </a:t>
            </a:r>
            <a:r>
              <a:rPr lang="ar-SA" dirty="0"/>
              <a:t>الغنام</a:t>
            </a:r>
          </a:p>
        </p:txBody>
      </p:sp>
    </p:spTree>
    <p:extLst>
      <p:ext uri="{BB962C8B-B14F-4D97-AF65-F5344CB8AC3E}">
        <p14:creationId xmlns:p14="http://schemas.microsoft.com/office/powerpoint/2010/main" val="1281451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طرق قياس الناتج المحلي الإجمالي:</a:t>
            </a:r>
            <a:endParaRPr lang="en-GB" b="1" dirty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/>
            <a:stretch>
              <a:fillRect l="-741" t="-2222" r="-1333"/>
            </a:stretch>
          </a:blipFill>
        </p:spPr>
        <p:txBody>
          <a:bodyPr/>
          <a:lstStyle/>
          <a:p>
            <a:pPr algn="r" rtl="1"/>
            <a:r>
              <a:rPr lang="en-GB" dirty="0">
                <a:noFill/>
              </a:rPr>
              <a:t> 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3131840" y="3068960"/>
            <a:ext cx="2376264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75A6BC-4450-E5CC-62FF-732B00A4E3D9}"/>
              </a:ext>
            </a:extLst>
          </p:cNvPr>
          <p:cNvSpPr txBox="1"/>
          <p:nvPr/>
        </p:nvSpPr>
        <p:spPr>
          <a:xfrm>
            <a:off x="683568" y="4706496"/>
            <a:ext cx="40827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dirty="0">
                <a:solidFill>
                  <a:srgbClr val="FF0000"/>
                </a:solidFill>
              </a:rPr>
              <a:t>السلع من مواد خام وسلع شبه مصنعه لا تدخل بمعنى أي سلعه دخلت في مراحل الإنتاج لا اضيفها فقط السلعة النهائية</a:t>
            </a:r>
          </a:p>
          <a:p>
            <a:pPr algn="r"/>
            <a:r>
              <a:rPr lang="ar-SA" dirty="0">
                <a:solidFill>
                  <a:srgbClr val="FF0000"/>
                </a:solidFill>
              </a:rPr>
              <a:t> 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8E9F6876-916C-0476-6C41-DD5A0B9E2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3528" y="6337149"/>
            <a:ext cx="1080120" cy="365125"/>
          </a:xfrm>
        </p:spPr>
        <p:txBody>
          <a:bodyPr/>
          <a:lstStyle/>
          <a:p>
            <a:r>
              <a:rPr lang="ar-SA" dirty="0"/>
              <a:t>أ. شيماء الغنام</a:t>
            </a:r>
          </a:p>
        </p:txBody>
      </p:sp>
    </p:spTree>
    <p:extLst>
      <p:ext uri="{BB962C8B-B14F-4D97-AF65-F5344CB8AC3E}">
        <p14:creationId xmlns:p14="http://schemas.microsoft.com/office/powerpoint/2010/main" val="12276221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طرق قياس الناتج المحلي الإجمالي: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r" rtl="1">
              <a:buFont typeface="+mj-lt"/>
              <a:buAutoNum type="arabicPeriod" startAt="2"/>
            </a:pPr>
            <a:r>
              <a:rPr lang="ar-SA" dirty="0"/>
              <a:t>يجب معالجة مخزون أول السنة و آخرها للحصول على القيمة الصافية للمنتجات النهائية خلال السنة حيث:</a:t>
            </a:r>
          </a:p>
          <a:p>
            <a:pPr lvl="2" algn="r" rtl="1"/>
            <a:r>
              <a:rPr lang="ar-SA" sz="2600" dirty="0"/>
              <a:t>مخزون</a:t>
            </a:r>
            <a:r>
              <a:rPr lang="ar-SA" sz="2600" dirty="0">
                <a:solidFill>
                  <a:schemeClr val="tx2"/>
                </a:solidFill>
              </a:rPr>
              <a:t> أول </a:t>
            </a:r>
            <a:r>
              <a:rPr lang="ar-SA" sz="2600" dirty="0"/>
              <a:t>السنة</a:t>
            </a:r>
            <a:r>
              <a:rPr lang="ar-SA" sz="2600" dirty="0">
                <a:solidFill>
                  <a:schemeClr val="tx2"/>
                </a:solidFill>
              </a:rPr>
              <a:t> يطرح</a:t>
            </a:r>
            <a:r>
              <a:rPr lang="ar-SA" sz="2600" dirty="0"/>
              <a:t> من قيمة المنتجات النهائية. </a:t>
            </a:r>
            <a:endParaRPr lang="ar-SA" sz="2600" dirty="0">
              <a:solidFill>
                <a:srgbClr val="FF0000"/>
              </a:solidFill>
            </a:endParaRPr>
          </a:p>
          <a:p>
            <a:pPr lvl="2" algn="r" rtl="1"/>
            <a:r>
              <a:rPr lang="ar-SA" sz="2600" dirty="0"/>
              <a:t>مخزون</a:t>
            </a:r>
            <a:r>
              <a:rPr lang="ar-SA" sz="2600" dirty="0">
                <a:solidFill>
                  <a:schemeClr val="tx2"/>
                </a:solidFill>
              </a:rPr>
              <a:t> آخر </a:t>
            </a:r>
            <a:r>
              <a:rPr lang="ar-SA" sz="2600" dirty="0"/>
              <a:t>السنة </a:t>
            </a:r>
            <a:r>
              <a:rPr lang="ar-SA" sz="2600" dirty="0">
                <a:solidFill>
                  <a:schemeClr val="tx2"/>
                </a:solidFill>
              </a:rPr>
              <a:t>يضاف</a:t>
            </a:r>
            <a:r>
              <a:rPr lang="ar-SA" sz="2600" dirty="0"/>
              <a:t> لقيمة المنتجات النهائية.</a:t>
            </a:r>
          </a:p>
          <a:p>
            <a:pPr marL="514350" indent="-514350" algn="r" rtl="1">
              <a:buFont typeface="+mj-lt"/>
              <a:buAutoNum type="arabicPeriod" startAt="3"/>
            </a:pPr>
            <a:r>
              <a:rPr lang="ar-SA" dirty="0">
                <a:solidFill>
                  <a:schemeClr val="tx2"/>
                </a:solidFill>
              </a:rPr>
              <a:t>طرح قيمة الواردات </a:t>
            </a:r>
            <a:r>
              <a:rPr lang="ar-SA" dirty="0"/>
              <a:t>من قيمة المنتجات النهائية لأنها تشكل جزءاً من الناتج النهائي للبلد المصدر لها. الواردات: الطلب المحلي على السلع الأجنبية . في تدخل ضمن المنتجات النهائية للدول المنتجة لها 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EB7813C7-76D9-F105-D1CD-5825ACC6BAF8}"/>
              </a:ext>
            </a:extLst>
          </p:cNvPr>
          <p:cNvSpPr txBox="1">
            <a:spLocks/>
          </p:cNvSpPr>
          <p:nvPr/>
        </p:nvSpPr>
        <p:spPr>
          <a:xfrm>
            <a:off x="323528" y="6337149"/>
            <a:ext cx="108012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en-US"/>
            </a:defPPr>
            <a:lvl1pPr marL="0" algn="l" defTabSz="914400" rtl="0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/>
              <a:t>أ. شيماء الغنام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5759276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طرق قياس الناتج المحلي الإجمالي: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b="1" u="sng" dirty="0">
                <a:solidFill>
                  <a:schemeClr val="tx2"/>
                </a:solidFill>
              </a:rPr>
              <a:t>ثانياً: </a:t>
            </a:r>
            <a:r>
              <a:rPr lang="ar-SA" b="1" dirty="0">
                <a:solidFill>
                  <a:schemeClr val="tx2"/>
                </a:solidFill>
              </a:rPr>
              <a:t>طريقة القيمة المضافة:</a:t>
            </a:r>
            <a:r>
              <a:rPr lang="en-US" b="1" dirty="0">
                <a:solidFill>
                  <a:schemeClr val="tx2"/>
                </a:solidFill>
              </a:rPr>
              <a:t> )</a:t>
            </a:r>
            <a:r>
              <a:rPr lang="ar-SA" b="1" dirty="0">
                <a:solidFill>
                  <a:schemeClr val="tx2"/>
                </a:solidFill>
              </a:rPr>
              <a:t>مجموع إضافة كل قطاع للعملية الإنتاجية)</a:t>
            </a:r>
          </a:p>
          <a:p>
            <a:pPr marL="0" indent="0" algn="r" rtl="1">
              <a:buNone/>
            </a:pPr>
            <a:r>
              <a:rPr lang="ar-SA" dirty="0">
                <a:solidFill>
                  <a:schemeClr val="tx2"/>
                </a:solidFill>
              </a:rPr>
              <a:t>          </a:t>
            </a:r>
            <a:r>
              <a:rPr lang="ar-SA" dirty="0"/>
              <a:t>تتضمن أخذ زيادة كل قطاع خلال العملية الإنتاجية إلى قيمة المدخلات التي يستلمها من القطاعات الأخرى، ثم تجميع هذه الإضافات لكافة القطاعات للوصول إلى الناتج المحلي الإجمالي.</a:t>
            </a:r>
          </a:p>
          <a:p>
            <a:pPr marL="0" indent="0" algn="ctr" rtl="1">
              <a:buNone/>
            </a:pPr>
            <a:r>
              <a:rPr lang="ar-SA" b="1" dirty="0">
                <a:solidFill>
                  <a:schemeClr val="tx2"/>
                </a:solidFill>
              </a:rPr>
              <a:t>أي: </a:t>
            </a:r>
            <a:r>
              <a:rPr lang="ar-SA" dirty="0"/>
              <a:t>القيمة المضافة = قيمة إجمالي الإنتاج – تكلفة المنتجات الوسيطة </a:t>
            </a:r>
          </a:p>
          <a:p>
            <a:pPr marL="0" indent="0" algn="r" rtl="1">
              <a:buNone/>
            </a:pPr>
            <a:r>
              <a:rPr lang="ar-SA" b="1" dirty="0">
                <a:solidFill>
                  <a:schemeClr val="tx2"/>
                </a:solidFill>
              </a:rPr>
              <a:t>مميزاتها: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dirty="0"/>
              <a:t>تعطي تقدير لإجمالي الناتج المحلي يتطابق مع تقدير طريقة المنتجات النهائية.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dirty="0"/>
              <a:t>تفادي ازدواجية الحساب. </a:t>
            </a:r>
            <a:r>
              <a:rPr lang="ar-SA" dirty="0" err="1"/>
              <a:t>لانها</a:t>
            </a:r>
            <a:r>
              <a:rPr lang="ar-SA" dirty="0"/>
              <a:t> تحسب كل إضافة على حدى.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899592" y="3717032"/>
            <a:ext cx="6840760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B355CD0D-9F7D-EE33-409B-A128B21F0BA1}"/>
              </a:ext>
            </a:extLst>
          </p:cNvPr>
          <p:cNvSpPr txBox="1">
            <a:spLocks/>
          </p:cNvSpPr>
          <p:nvPr/>
        </p:nvSpPr>
        <p:spPr>
          <a:xfrm>
            <a:off x="323528" y="6337149"/>
            <a:ext cx="108012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en-US"/>
            </a:defPPr>
            <a:lvl1pPr marL="0" algn="l" defTabSz="914400" rtl="0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/>
              <a:t>أ. شيماء الغنام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0291183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طرق قياس الناتج المحلي الإجمالي: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b="1" dirty="0">
                <a:solidFill>
                  <a:schemeClr val="tx2"/>
                </a:solidFill>
              </a:rPr>
              <a:t>الفرق بين طريقة المنتجات النهائية و القيمة المضافة:</a:t>
            </a:r>
          </a:p>
          <a:p>
            <a:pPr marL="0" indent="0" algn="r" rtl="1">
              <a:buNone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13</a:t>
            </a:fld>
            <a:endParaRPr lang="en-GB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1423689"/>
              </p:ext>
            </p:extLst>
          </p:nvPr>
        </p:nvGraphicFramePr>
        <p:xfrm>
          <a:off x="323528" y="2622024"/>
          <a:ext cx="8352928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6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764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طريقة القيمة المضافة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طريقة المنتجات النهائية 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تقوم بحساب أجزاء هذا الكل المتكونة خلال مراحل الإنتاج.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تقوم بحساب الكل في المرحلة النهائية.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التمييز بين السلعة النهائية و</a:t>
                      </a:r>
                      <a:r>
                        <a:rPr lang="ar-SA" sz="2400" baseline="0" dirty="0"/>
                        <a:t> الوسيطة </a:t>
                      </a:r>
                      <a:r>
                        <a:rPr lang="ar-SA" sz="2400" baseline="0" dirty="0">
                          <a:solidFill>
                            <a:schemeClr val="tx2"/>
                          </a:solidFill>
                        </a:rPr>
                        <a:t>غير</a:t>
                      </a:r>
                      <a:r>
                        <a:rPr lang="ar-SA" sz="2400" baseline="0" dirty="0"/>
                        <a:t> ضروري.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dirty="0"/>
                        <a:t>التمييز بين السلعة النهائية و</a:t>
                      </a:r>
                      <a:r>
                        <a:rPr lang="ar-SA" sz="2400" baseline="0" dirty="0"/>
                        <a:t> الوسيطة </a:t>
                      </a:r>
                      <a:r>
                        <a:rPr lang="ar-SA" sz="2400" baseline="0" dirty="0">
                          <a:solidFill>
                            <a:srgbClr val="FF0000"/>
                          </a:solidFill>
                        </a:rPr>
                        <a:t>ضروري.</a:t>
                      </a:r>
                      <a:endParaRPr lang="en-GB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D9668FD0-3045-E25F-AABE-8FDB386BA570}"/>
              </a:ext>
            </a:extLst>
          </p:cNvPr>
          <p:cNvSpPr txBox="1">
            <a:spLocks/>
          </p:cNvSpPr>
          <p:nvPr/>
        </p:nvSpPr>
        <p:spPr>
          <a:xfrm>
            <a:off x="323528" y="6337149"/>
            <a:ext cx="108012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en-US"/>
            </a:defPPr>
            <a:lvl1pPr marL="0" algn="l" defTabSz="914400" rtl="0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/>
              <a:t>أ. شيماء الغنام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1535930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طرق قياس الناتج المحلي الإجمالي: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598" y="1934335"/>
            <a:ext cx="8229600" cy="4389120"/>
          </a:xfrm>
        </p:spPr>
        <p:txBody>
          <a:bodyPr>
            <a:normAutofit/>
          </a:bodyPr>
          <a:lstStyle/>
          <a:p>
            <a:pPr algn="r" rtl="1"/>
            <a:r>
              <a:rPr lang="ar-SA" b="1" u="sng" dirty="0">
                <a:solidFill>
                  <a:schemeClr val="tx2"/>
                </a:solidFill>
              </a:rPr>
              <a:t>ثالثاً: </a:t>
            </a:r>
            <a:r>
              <a:rPr lang="ar-SA" b="1" dirty="0">
                <a:solidFill>
                  <a:schemeClr val="tx2"/>
                </a:solidFill>
              </a:rPr>
              <a:t>طريقة الدخل:</a:t>
            </a:r>
          </a:p>
          <a:p>
            <a:pPr marL="0" indent="0" algn="r" rtl="1">
              <a:buNone/>
            </a:pPr>
            <a:r>
              <a:rPr lang="ar-SA" dirty="0"/>
              <a:t>          يتم النظر إلى الناتج المحلي الإجمالي من خلال </a:t>
            </a:r>
            <a:r>
              <a:rPr lang="ar-SA" dirty="0">
                <a:solidFill>
                  <a:srgbClr val="FF0000"/>
                </a:solidFill>
              </a:rPr>
              <a:t>من يستلمه </a:t>
            </a:r>
            <a:r>
              <a:rPr lang="ar-SA" dirty="0"/>
              <a:t>كدخل و ليس من يشتريه.</a:t>
            </a:r>
          </a:p>
          <a:p>
            <a:pPr marL="0" indent="0" algn="r" rtl="1">
              <a:buNone/>
            </a:pPr>
            <a:r>
              <a:rPr lang="ar-SA" dirty="0"/>
              <a:t>الناتج المحلي الإجمالي = مجموع الدخول التي تتحصل عليها عناصر الإنتاج</a:t>
            </a:r>
            <a:endParaRPr lang="en-GB" dirty="0"/>
          </a:p>
          <a:p>
            <a:pPr marL="0" indent="0" algn="r" rtl="1">
              <a:buNone/>
            </a:pPr>
            <a:r>
              <a:rPr lang="ar-SA" b="1" dirty="0">
                <a:solidFill>
                  <a:schemeClr val="tx2"/>
                </a:solidFill>
              </a:rPr>
              <a:t>عناصر الإنتاج في الاقتصاد (مهم)أي تدخل في العملية الإنتاجية: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dirty="0"/>
              <a:t>رأس المال.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dirty="0"/>
              <a:t>العمل.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dirty="0"/>
              <a:t>الأرض.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dirty="0"/>
              <a:t>التنظيم أو الإدارة.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369278" y="2929388"/>
            <a:ext cx="8280920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0AC4DAEB-47CE-F191-378D-5B29F0F80241}"/>
              </a:ext>
            </a:extLst>
          </p:cNvPr>
          <p:cNvSpPr txBox="1">
            <a:spLocks/>
          </p:cNvSpPr>
          <p:nvPr/>
        </p:nvSpPr>
        <p:spPr>
          <a:xfrm>
            <a:off x="323528" y="6337149"/>
            <a:ext cx="108012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en-US"/>
            </a:defPPr>
            <a:lvl1pPr marL="0" algn="l" defTabSz="914400" rtl="0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/>
              <a:t>أ. شيماء الغنام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913678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طرق قياس الناتج المحلي الإجمالي: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935480"/>
            <a:ext cx="8472518" cy="4389120"/>
          </a:xfrm>
        </p:spPr>
        <p:txBody>
          <a:bodyPr>
            <a:normAutofit fontScale="92500"/>
          </a:bodyPr>
          <a:lstStyle/>
          <a:p>
            <a:pPr algn="r" rtl="1"/>
            <a:r>
              <a:rPr lang="ar-SA" b="1" dirty="0">
                <a:solidFill>
                  <a:schemeClr val="tx2"/>
                </a:solidFill>
              </a:rPr>
              <a:t>يتكون الناتج المحلي الإجمالي حسب هذه الطريقة من: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dirty="0"/>
              <a:t>صافي الدخل المحلي: </a:t>
            </a:r>
            <a:r>
              <a:rPr lang="ar-SA" dirty="0">
                <a:solidFill>
                  <a:schemeClr val="tx2"/>
                </a:solidFill>
              </a:rPr>
              <a:t>و يشمل:</a:t>
            </a:r>
            <a:r>
              <a:rPr lang="en-US" dirty="0">
                <a:solidFill>
                  <a:schemeClr val="tx2"/>
                </a:solidFill>
              </a:rPr>
              <a:t>  </a:t>
            </a:r>
            <a:r>
              <a:rPr lang="ar-SA">
                <a:solidFill>
                  <a:schemeClr val="tx2"/>
                </a:solidFill>
              </a:rPr>
              <a:t> القانون مهم </a:t>
            </a:r>
            <a:endParaRPr lang="ar-SA" dirty="0">
              <a:solidFill>
                <a:schemeClr val="tx2"/>
              </a:solidFill>
            </a:endParaRPr>
          </a:p>
          <a:p>
            <a:pPr marL="0" indent="0" algn="r" rtl="1">
              <a:buNone/>
            </a:pPr>
            <a:r>
              <a:rPr lang="ar-SA" dirty="0"/>
              <a:t>          </a:t>
            </a:r>
            <a:r>
              <a:rPr lang="ar-SA" b="1" dirty="0">
                <a:solidFill>
                  <a:schemeClr val="accent2"/>
                </a:solidFill>
              </a:rPr>
              <a:t> أ- </a:t>
            </a:r>
            <a:r>
              <a:rPr lang="ar-SA" dirty="0"/>
              <a:t>الأجور و الرواتب التي تدفعها الحكومة و قطاع الأعمال.</a:t>
            </a:r>
          </a:p>
          <a:p>
            <a:pPr marL="0" indent="0" algn="r" rtl="1">
              <a:buNone/>
            </a:pPr>
            <a:r>
              <a:rPr lang="ar-SA" dirty="0"/>
              <a:t>          </a:t>
            </a:r>
            <a:r>
              <a:rPr lang="ar-SA" b="1" dirty="0">
                <a:solidFill>
                  <a:schemeClr val="accent2"/>
                </a:solidFill>
              </a:rPr>
              <a:t>ب-</a:t>
            </a:r>
            <a:r>
              <a:rPr lang="ar-SA" dirty="0">
                <a:solidFill>
                  <a:schemeClr val="tx2"/>
                </a:solidFill>
              </a:rPr>
              <a:t> </a:t>
            </a:r>
            <a:r>
              <a:rPr lang="ar-SA" dirty="0"/>
              <a:t>إيراد بيع و تأجير الأراضي و العقارات. التي يحصل عليها ملاك الأراضي و (العقار)</a:t>
            </a:r>
          </a:p>
          <a:p>
            <a:pPr marL="0" indent="0" algn="r" rtl="1">
              <a:buNone/>
            </a:pPr>
            <a:r>
              <a:rPr lang="ar-SA" dirty="0"/>
              <a:t>          </a:t>
            </a:r>
            <a:r>
              <a:rPr lang="ar-SA" b="1" dirty="0">
                <a:solidFill>
                  <a:schemeClr val="accent2"/>
                </a:solidFill>
              </a:rPr>
              <a:t>ج-</a:t>
            </a:r>
            <a:r>
              <a:rPr lang="ar-SA" dirty="0">
                <a:solidFill>
                  <a:schemeClr val="tx2"/>
                </a:solidFill>
              </a:rPr>
              <a:t> </a:t>
            </a:r>
            <a:r>
              <a:rPr lang="ar-SA" dirty="0"/>
              <a:t>الأرباح وهو الدخل الذي يحصل عليه قطاع الأعمال و ملاك الأسهم.</a:t>
            </a:r>
            <a:endParaRPr lang="en-US" dirty="0"/>
          </a:p>
          <a:p>
            <a:pPr marL="0" indent="0" algn="ctr" rtl="1">
              <a:buNone/>
            </a:pPr>
            <a:r>
              <a:rPr lang="ar-SA" dirty="0"/>
              <a:t>الأرباح = أرباح موزعة + </a:t>
            </a:r>
            <a:r>
              <a:rPr lang="ar-SA" dirty="0">
                <a:solidFill>
                  <a:srgbClr val="FF0000"/>
                </a:solidFill>
              </a:rPr>
              <a:t>أرباح غير موزعة </a:t>
            </a:r>
            <a:r>
              <a:rPr lang="ar-SA" dirty="0"/>
              <a:t>+ ضرائب على الأرباح</a:t>
            </a:r>
          </a:p>
          <a:p>
            <a:pPr marL="0" indent="0" algn="r" rtl="1">
              <a:buNone/>
            </a:pPr>
            <a:r>
              <a:rPr lang="ar-SA" dirty="0"/>
              <a:t>          </a:t>
            </a:r>
            <a:r>
              <a:rPr lang="ar-SA" b="1" dirty="0">
                <a:solidFill>
                  <a:schemeClr val="accent2"/>
                </a:solidFill>
              </a:rPr>
              <a:t>د-</a:t>
            </a:r>
            <a:r>
              <a:rPr lang="ar-SA" dirty="0">
                <a:solidFill>
                  <a:schemeClr val="tx2"/>
                </a:solidFill>
              </a:rPr>
              <a:t> </a:t>
            </a:r>
            <a:r>
              <a:rPr lang="ar-SA" dirty="0"/>
              <a:t>الفوائد التي يحصل عليها ملاك رؤوس الأموال من الإقراض.</a:t>
            </a:r>
          </a:p>
          <a:p>
            <a:pPr marL="514350" indent="-514350" algn="r" rtl="1">
              <a:buFont typeface="+mj-lt"/>
              <a:buAutoNum type="arabicPeriod" startAt="2"/>
            </a:pPr>
            <a:r>
              <a:rPr lang="ar-SA" dirty="0"/>
              <a:t>اهتلاك رأس المال: النقص التدريجي في الأصل الثابت من الآلات والمعدات نتيجة الاستخدام.</a:t>
            </a:r>
          </a:p>
          <a:p>
            <a:pPr marL="514350" indent="-514350" algn="r" rtl="1">
              <a:buFont typeface="+mj-lt"/>
              <a:buAutoNum type="arabicPeriod" startAt="2"/>
            </a:pPr>
            <a:r>
              <a:rPr lang="ar-SA" dirty="0"/>
              <a:t>الضرائب غير المباشرة: كضريبة الإنتاج ، ضريبة المبيعات ، رسوم الرخص والرسوم الجمركي</a:t>
            </a:r>
            <a:r>
              <a:rPr lang="ar-AE" dirty="0"/>
              <a:t>ة, ضريبة القيمة المضافة.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642910" y="4071942"/>
            <a:ext cx="7572428" cy="5000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0752AE56-85FB-9E56-0D8F-6A3193398EBC}"/>
              </a:ext>
            </a:extLst>
          </p:cNvPr>
          <p:cNvSpPr txBox="1">
            <a:spLocks/>
          </p:cNvSpPr>
          <p:nvPr/>
        </p:nvSpPr>
        <p:spPr>
          <a:xfrm>
            <a:off x="323528" y="6337149"/>
            <a:ext cx="108012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en-US"/>
            </a:defPPr>
            <a:lvl1pPr marL="0" algn="l" defTabSz="914400" rtl="0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/>
              <a:t>أ. شيماء الغنام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7380598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5C036-4D68-4CF5-B5B9-00F83E918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طرق قياس الناتج المحلي الإجمالي: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EBF9F-127C-44BE-A25B-4055669061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sz="3600" b="1" dirty="0"/>
              <a:t>إجمالي الناتج المحلي= صافي الدخل + الضرائب غير المباشرة+ اهتلاك رأس المال.</a:t>
            </a:r>
          </a:p>
          <a:p>
            <a:pPr marL="0" indent="0" algn="r" rtl="1">
              <a:buNone/>
            </a:pPr>
            <a:endParaRPr lang="ar-SA" dirty="0"/>
          </a:p>
          <a:p>
            <a:pPr algn="r" rtl="1"/>
            <a:r>
              <a:rPr lang="ar-SA" dirty="0"/>
              <a:t>صافي الدخل المحلي= أجور و رواتب+ أرباح + فوائد + إيجارات وريع + أي دخول إيرادات أخرى.</a:t>
            </a:r>
          </a:p>
          <a:p>
            <a:pPr marL="0" indent="0" algn="r" rtl="1">
              <a:buNone/>
            </a:pPr>
            <a:r>
              <a:rPr lang="ar-SA" dirty="0"/>
              <a:t> </a:t>
            </a:r>
          </a:p>
          <a:p>
            <a:pPr algn="r" rtl="1"/>
            <a:r>
              <a:rPr lang="ar-SA" dirty="0"/>
              <a:t>الأرباح= أرباح موزعة + أرباح غير موزعة + ضرائب على أرباح الشرركات.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7B7F66-6ACD-4EEE-86B9-0F69F6551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30B637-8BE9-4B17-84AD-C1F04AFD3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3AD4CC39-180E-A0F0-CA9D-61B79F2A70A1}"/>
              </a:ext>
            </a:extLst>
          </p:cNvPr>
          <p:cNvSpPr txBox="1">
            <a:spLocks/>
          </p:cNvSpPr>
          <p:nvPr/>
        </p:nvSpPr>
        <p:spPr>
          <a:xfrm>
            <a:off x="323528" y="6337149"/>
            <a:ext cx="108012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en-US"/>
            </a:defPPr>
            <a:lvl1pPr marL="0" algn="l" defTabSz="914400" rtl="0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/>
              <a:t>أ. شيماء الغنام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4110222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ar-SA" b="1" dirty="0"/>
              <a:t>طرق قياس الناتج المحلي الإجمالي:( </a:t>
            </a:r>
            <a:r>
              <a:rPr lang="ar-SA" sz="1800" b="1" dirty="0"/>
              <a:t>من الطبيعي الدخل الي سوف يحصل عليه يتم انفاقه في عدة أوجه )</a:t>
            </a:r>
            <a:endParaRPr lang="en-GB" sz="1800" b="1" dirty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133672" y="1935480"/>
            <a:ext cx="8686800" cy="4661872"/>
          </a:xfrm>
          <a:blipFill rotWithShape="1">
            <a:blip r:embed="rId2"/>
            <a:stretch>
              <a:fillRect t="-1440" r="-1263"/>
            </a:stretch>
          </a:blipFill>
        </p:spPr>
        <p:txBody>
          <a:bodyPr/>
          <a:lstStyle/>
          <a:p>
            <a:pPr>
              <a:buNone/>
            </a:pPr>
            <a:r>
              <a:rPr lang="en-GB" dirty="0">
                <a:noFill/>
              </a:rPr>
              <a:t> </a:t>
            </a:r>
            <a:r>
              <a:rPr lang="ar-SA" dirty="0" err="1">
                <a:noFill/>
              </a:rPr>
              <a:t>فاا</a:t>
            </a:r>
            <a:endParaRPr lang="en-GB" dirty="0">
              <a:noFill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17</a:t>
            </a:fld>
            <a:endParaRPr lang="en-GB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4499992" y="4968846"/>
            <a:ext cx="50405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3275856" y="4968846"/>
            <a:ext cx="50405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3275856" y="5400894"/>
            <a:ext cx="50405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4499992" y="4968846"/>
            <a:ext cx="504056" cy="50405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339752" y="6021288"/>
            <a:ext cx="4320480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C956AEAA-622C-A3C7-61FA-2647DB53FA18}"/>
              </a:ext>
            </a:extLst>
          </p:cNvPr>
          <p:cNvSpPr txBox="1">
            <a:spLocks/>
          </p:cNvSpPr>
          <p:nvPr/>
        </p:nvSpPr>
        <p:spPr>
          <a:xfrm>
            <a:off x="323528" y="6337149"/>
            <a:ext cx="108012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en-US"/>
            </a:defPPr>
            <a:lvl1pPr marL="0" algn="l" defTabSz="914400" rtl="0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/>
              <a:t>أ. شيماء الغنام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0210950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عنصر نائب للمحتوى 6">
            <a:extLst>
              <a:ext uri="{FF2B5EF4-FFF2-40B4-BE49-F238E27FC236}">
                <a16:creationId xmlns:a16="http://schemas.microsoft.com/office/drawing/2014/main" id="{39185ED2-FBA2-E798-D92A-E990D1E0C9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20688"/>
            <a:ext cx="9036495" cy="6237311"/>
          </a:xfrm>
        </p:spPr>
      </p:pic>
    </p:spTree>
    <p:extLst>
      <p:ext uri="{BB962C8B-B14F-4D97-AF65-F5344CB8AC3E}">
        <p14:creationId xmlns:p14="http://schemas.microsoft.com/office/powerpoint/2010/main" val="1708844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عنصر نائب للمحتوى 6">
            <a:extLst>
              <a:ext uri="{FF2B5EF4-FFF2-40B4-BE49-F238E27FC236}">
                <a16:creationId xmlns:a16="http://schemas.microsoft.com/office/drawing/2014/main" id="{5BDE013A-255B-2E47-2793-D1C74AD600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64704"/>
            <a:ext cx="8964488" cy="5956771"/>
          </a:xfrm>
        </p:spPr>
      </p:pic>
    </p:spTree>
    <p:extLst>
      <p:ext uri="{BB962C8B-B14F-4D97-AF65-F5344CB8AC3E}">
        <p14:creationId xmlns:p14="http://schemas.microsoft.com/office/powerpoint/2010/main" val="1399283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الناتج المحلي الإجمالي (</a:t>
            </a:r>
            <a:r>
              <a:rPr lang="en-GB" b="1" dirty="0"/>
              <a:t>GDP</a:t>
            </a:r>
            <a:r>
              <a:rPr lang="ar-SA" b="1" dirty="0"/>
              <a:t>):</a:t>
            </a:r>
            <a:endParaRPr lang="en-GB" b="1" dirty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3"/>
            <a:stretch>
              <a:fillRect l="-1407" t="-1528" r="-1333"/>
            </a:stretch>
          </a:blipFill>
        </p:spPr>
        <p:txBody>
          <a:bodyPr/>
          <a:lstStyle/>
          <a:p>
            <a:pPr>
              <a:buNone/>
            </a:pPr>
            <a:r>
              <a:rPr lang="en-GB" dirty="0">
                <a:noFill/>
              </a:rPr>
              <a:t> 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FC733928-2DE9-477C-DFC3-B493A29EE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3528" y="6337149"/>
            <a:ext cx="1080120" cy="365125"/>
          </a:xfrm>
        </p:spPr>
        <p:txBody>
          <a:bodyPr/>
          <a:lstStyle/>
          <a:p>
            <a:r>
              <a:rPr lang="ar-SA" dirty="0"/>
              <a:t>أ. شيماء الغنام</a:t>
            </a:r>
          </a:p>
        </p:txBody>
      </p:sp>
    </p:spTree>
    <p:extLst>
      <p:ext uri="{BB962C8B-B14F-4D97-AF65-F5344CB8AC3E}">
        <p14:creationId xmlns:p14="http://schemas.microsoft.com/office/powerpoint/2010/main" val="42151953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طرق قياس الناتج المحلي الإجمالي: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r" rtl="1"/>
            <a:r>
              <a:rPr lang="ar-SA" b="1" dirty="0">
                <a:solidFill>
                  <a:schemeClr val="tx2"/>
                </a:solidFill>
              </a:rPr>
              <a:t>الانفاق الاستهلاكي (</a:t>
            </a:r>
            <a:r>
              <a:rPr lang="en-GB" b="1" dirty="0">
                <a:solidFill>
                  <a:schemeClr val="tx2"/>
                </a:solidFill>
              </a:rPr>
              <a:t>C</a:t>
            </a:r>
            <a:r>
              <a:rPr lang="ar-SA" b="1" dirty="0">
                <a:solidFill>
                  <a:schemeClr val="tx2"/>
                </a:solidFill>
              </a:rPr>
              <a:t>): </a:t>
            </a:r>
            <a:r>
              <a:rPr lang="ar-SA" dirty="0"/>
              <a:t>ما ينفقه </a:t>
            </a:r>
            <a:r>
              <a:rPr lang="ar-SA" dirty="0">
                <a:solidFill>
                  <a:schemeClr val="tx2"/>
                </a:solidFill>
              </a:rPr>
              <a:t>الجمهور</a:t>
            </a:r>
            <a:r>
              <a:rPr lang="ar-SA" dirty="0"/>
              <a:t> على شراء السلع (المعمرة و غير المعمرة) والخدمات </a:t>
            </a:r>
            <a:r>
              <a:rPr lang="ar-SA" b="1" dirty="0">
                <a:solidFill>
                  <a:schemeClr val="tx2"/>
                </a:solidFill>
              </a:rPr>
              <a:t>مثل: </a:t>
            </a:r>
            <a:r>
              <a:rPr lang="ar-SA" dirty="0"/>
              <a:t>التعليم، الصحة.</a:t>
            </a:r>
          </a:p>
          <a:p>
            <a:pPr algn="ctr" rtl="1">
              <a:buNone/>
            </a:pPr>
            <a:r>
              <a:rPr lang="ar-SA" dirty="0"/>
              <a:t>الاستهلاك الخاص = إنفاق على سلع معمرة ( المباني, السيارات, الأثاث) + إنفاق على سلع غير معمرة( الأكل الشرب )+ إنفاق على خدمات </a:t>
            </a:r>
            <a:endParaRPr lang="en-US" dirty="0"/>
          </a:p>
          <a:p>
            <a:pPr algn="ctr" rtl="1">
              <a:buNone/>
            </a:pPr>
            <a:r>
              <a:rPr lang="ar-SA" b="1" dirty="0">
                <a:solidFill>
                  <a:srgbClr val="FF0000"/>
                </a:solidFill>
              </a:rPr>
              <a:t>أو</a:t>
            </a:r>
            <a:r>
              <a:rPr lang="ar-SA" dirty="0">
                <a:solidFill>
                  <a:srgbClr val="FF0000"/>
                </a:solidFill>
              </a:rPr>
              <a:t> = الدخل الشخصي المتاح – الادخار</a:t>
            </a:r>
            <a:r>
              <a:rPr lang="ar-SA" dirty="0"/>
              <a:t>.</a:t>
            </a:r>
          </a:p>
          <a:p>
            <a:pPr algn="r" rtl="1"/>
            <a:r>
              <a:rPr lang="ar-SA" b="1" dirty="0">
                <a:solidFill>
                  <a:schemeClr val="tx2"/>
                </a:solidFill>
              </a:rPr>
              <a:t>الاستثمار (</a:t>
            </a:r>
            <a:r>
              <a:rPr lang="en-GB" b="1" dirty="0">
                <a:solidFill>
                  <a:schemeClr val="tx2"/>
                </a:solidFill>
              </a:rPr>
              <a:t>I</a:t>
            </a:r>
            <a:r>
              <a:rPr lang="ar-SA" b="1" dirty="0">
                <a:solidFill>
                  <a:schemeClr val="tx2"/>
                </a:solidFill>
              </a:rPr>
              <a:t>): </a:t>
            </a:r>
            <a:r>
              <a:rPr lang="ar-SA" dirty="0"/>
              <a:t>ما ينفق على شراء السلع و الخدمات الرأسمالية من الآلات والمعدات أو تعديلها أو زيادة المخزون منها.</a:t>
            </a:r>
          </a:p>
          <a:p>
            <a:pPr algn="ctr" rtl="1">
              <a:buNone/>
            </a:pPr>
            <a:r>
              <a:rPr lang="ar-SA" dirty="0"/>
              <a:t>إجمالي الاستثمار = تكوين رأس المال الثابت( </a:t>
            </a:r>
            <a:r>
              <a:rPr lang="ar-SA" sz="1800" dirty="0"/>
              <a:t>الآلات والمباني المستخدمة في العلمية الإنتاجية</a:t>
            </a:r>
            <a:r>
              <a:rPr lang="ar-SA" dirty="0"/>
              <a:t> ) + التغير في المخزون (</a:t>
            </a:r>
            <a:r>
              <a:rPr lang="ar-SA" sz="1800" dirty="0"/>
              <a:t> قطع الغيار للآت والمعدات وتم تخزينها لحين الحاجة)</a:t>
            </a:r>
            <a:endParaRPr lang="ar-SA" dirty="0"/>
          </a:p>
          <a:p>
            <a:pPr algn="ctr" rtl="1">
              <a:buNone/>
            </a:pPr>
            <a:r>
              <a:rPr lang="ar-SA" dirty="0"/>
              <a:t>    </a:t>
            </a:r>
            <a:r>
              <a:rPr lang="ar-SA" b="1" dirty="0"/>
              <a:t> أو    </a:t>
            </a:r>
            <a:r>
              <a:rPr lang="ar-SA" dirty="0"/>
              <a:t>= صافي الاستثمار + إهلاك رأس المال (</a:t>
            </a:r>
            <a:r>
              <a:rPr lang="ar-SA" sz="1800" dirty="0"/>
              <a:t> نتيجة لاستخدام الآت والمعدات لابد من إحلال الجديد محل القديم أو صيانته وهذا يسمى اهلاك رأس المال )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20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457200" y="2690450"/>
            <a:ext cx="8115328" cy="1319404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6951" y="4713752"/>
            <a:ext cx="7930098" cy="144016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F6C5686F-AEFB-0313-5EA3-E2E0DA74BD27}"/>
              </a:ext>
            </a:extLst>
          </p:cNvPr>
          <p:cNvSpPr txBox="1">
            <a:spLocks/>
          </p:cNvSpPr>
          <p:nvPr/>
        </p:nvSpPr>
        <p:spPr>
          <a:xfrm>
            <a:off x="323528" y="6337149"/>
            <a:ext cx="108012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en-US"/>
            </a:defPPr>
            <a:lvl1pPr marL="0" algn="l" defTabSz="914400" rtl="0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/>
              <a:t>أ. شيماء الغنام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4754688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طرق قياس الناتج المحلي الإجمالي: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b="1" dirty="0">
                <a:solidFill>
                  <a:schemeClr val="tx2"/>
                </a:solidFill>
              </a:rPr>
              <a:t>الانفاق الحكومي (</a:t>
            </a:r>
            <a:r>
              <a:rPr lang="en-GB" b="1" dirty="0">
                <a:solidFill>
                  <a:schemeClr val="tx2"/>
                </a:solidFill>
              </a:rPr>
              <a:t>G</a:t>
            </a:r>
            <a:r>
              <a:rPr lang="ar-SA" b="1" dirty="0">
                <a:solidFill>
                  <a:schemeClr val="tx2"/>
                </a:solidFill>
              </a:rPr>
              <a:t>): </a:t>
            </a:r>
            <a:r>
              <a:rPr lang="ar-SA" dirty="0"/>
              <a:t>ما تنفقه </a:t>
            </a:r>
            <a:r>
              <a:rPr lang="ar-SA" dirty="0">
                <a:solidFill>
                  <a:schemeClr val="tx2"/>
                </a:solidFill>
              </a:rPr>
              <a:t>الحكومة </a:t>
            </a:r>
            <a:r>
              <a:rPr lang="ar-SA" dirty="0"/>
              <a:t>على شراء السلع و ما تدفعه من رواتب و أجور</a:t>
            </a:r>
            <a:r>
              <a:rPr lang="ar-AE" dirty="0"/>
              <a:t>ومعدات حربية وغيرها </a:t>
            </a:r>
            <a:r>
              <a:rPr lang="ar-SA" dirty="0"/>
              <a:t> </a:t>
            </a:r>
            <a:r>
              <a:rPr lang="ar-SA" dirty="0">
                <a:solidFill>
                  <a:srgbClr val="FF0000"/>
                </a:solidFill>
              </a:rPr>
              <a:t>باستثناء معاشات التقاعد و الهبات و الإعانات لأنها لا تساهم في العملية الإنتاجية</a:t>
            </a:r>
            <a:r>
              <a:rPr lang="ar-SA" dirty="0"/>
              <a:t> (تحسب كجزء من إنفاق الجمهور).</a:t>
            </a:r>
          </a:p>
          <a:p>
            <a:pPr algn="r" rtl="1"/>
            <a:r>
              <a:rPr lang="ar-SA" b="1" dirty="0">
                <a:solidFill>
                  <a:schemeClr val="tx2"/>
                </a:solidFill>
              </a:rPr>
              <a:t>صافي التعاملات الخارجية (صافي الصادرات) (الميزان التجاري)         (</a:t>
            </a:r>
            <a:r>
              <a:rPr lang="en-GB" b="1" dirty="0">
                <a:solidFill>
                  <a:schemeClr val="tx2"/>
                </a:solidFill>
              </a:rPr>
              <a:t>X - M</a:t>
            </a:r>
            <a:r>
              <a:rPr lang="ar-SA" b="1" dirty="0">
                <a:solidFill>
                  <a:schemeClr val="tx2"/>
                </a:solidFill>
              </a:rPr>
              <a:t>): </a:t>
            </a:r>
            <a:r>
              <a:rPr lang="ar-SA" u="sng" dirty="0"/>
              <a:t>التدفق التجاري </a:t>
            </a:r>
            <a:r>
              <a:rPr lang="ar-SA" dirty="0"/>
              <a:t>للمعاملات الخارجية لدولة ذات </a:t>
            </a:r>
            <a:r>
              <a:rPr lang="ar-SA" dirty="0">
                <a:solidFill>
                  <a:schemeClr val="tx2"/>
                </a:solidFill>
              </a:rPr>
              <a:t>اقتصاد مفتوح </a:t>
            </a:r>
            <a:r>
              <a:rPr lang="ar-SA" dirty="0"/>
              <a:t>مع بقية دول العالم.</a:t>
            </a:r>
          </a:p>
          <a:p>
            <a:pPr algn="r" rtl="1">
              <a:buNone/>
            </a:pPr>
            <a:r>
              <a:rPr lang="ar-SA" dirty="0"/>
              <a:t>(اذا وجدت الصادرات والواردات في اقتصاد ما نصفه أنه اقتصاد مفتوح )</a:t>
            </a:r>
          </a:p>
          <a:p>
            <a:pPr algn="ctr" rtl="1">
              <a:buNone/>
            </a:pPr>
            <a:endParaRPr lang="ar-SA" b="1" u="sng" dirty="0">
              <a:solidFill>
                <a:srgbClr val="FF0000"/>
              </a:solidFill>
            </a:endParaRPr>
          </a:p>
          <a:p>
            <a:pPr algn="ctr" rtl="1">
              <a:buNone/>
            </a:pPr>
            <a:r>
              <a:rPr lang="ar-SA" b="1" u="sng" dirty="0">
                <a:solidFill>
                  <a:srgbClr val="FF0000"/>
                </a:solidFill>
              </a:rPr>
              <a:t>ملاحظة: </a:t>
            </a:r>
            <a:r>
              <a:rPr lang="ar-SA" dirty="0">
                <a:solidFill>
                  <a:srgbClr val="FF0000"/>
                </a:solidFill>
              </a:rPr>
              <a:t>الاستهلاك و الاستثمار قد يأتيان كبند في السؤال أو يفصلان لمكوناتهما.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21</a:t>
            </a:fld>
            <a:endParaRPr lang="en-GB"/>
          </a:p>
        </p:txBody>
      </p:sp>
      <p:sp>
        <p:nvSpPr>
          <p:cNvPr id="7" name="Horizontal Scroll 6"/>
          <p:cNvSpPr/>
          <p:nvPr/>
        </p:nvSpPr>
        <p:spPr>
          <a:xfrm>
            <a:off x="428596" y="4643446"/>
            <a:ext cx="7929618" cy="1357322"/>
          </a:xfrm>
          <a:prstGeom prst="horizontalScroll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E96FF509-11A2-8F53-7EF6-8F2EA007F2ED}"/>
              </a:ext>
            </a:extLst>
          </p:cNvPr>
          <p:cNvSpPr txBox="1">
            <a:spLocks/>
          </p:cNvSpPr>
          <p:nvPr/>
        </p:nvSpPr>
        <p:spPr>
          <a:xfrm>
            <a:off x="323528" y="6337149"/>
            <a:ext cx="108012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en-US"/>
            </a:defPPr>
            <a:lvl1pPr marL="0" algn="l" defTabSz="914400" rtl="0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/>
              <a:t>أ. شيماء الغنام</a:t>
            </a:r>
            <a:endParaRPr lang="ar-SA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ar-SA" b="1" dirty="0"/>
              <a:t>طرق قياس الناتج المحلي الإجمالي:   </a:t>
            </a:r>
            <a:r>
              <a:rPr lang="ar-SA" sz="2200" b="1" dirty="0"/>
              <a:t> هل </a:t>
            </a:r>
            <a:r>
              <a:rPr lang="ar-SA" sz="2000" b="1" dirty="0"/>
              <a:t>عندي</a:t>
            </a:r>
            <a:r>
              <a:rPr lang="ar-SA" sz="2200" b="1" dirty="0"/>
              <a:t> عجز أو فائض في الميزان التجاري ؟</a:t>
            </a:r>
            <a:endParaRPr lang="en-GB" sz="2200" b="1" dirty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/>
            <a:stretch>
              <a:fillRect t="-1250" r="-1333"/>
            </a:stretch>
          </a:blipFill>
        </p:spPr>
        <p:txBody>
          <a:bodyPr/>
          <a:lstStyle/>
          <a:p>
            <a:pPr>
              <a:buNone/>
            </a:pPr>
            <a:r>
              <a:rPr lang="en-GB" dirty="0">
                <a:noFill/>
              </a:rPr>
              <a:t> 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22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3500430" y="5429264"/>
            <a:ext cx="2214578" cy="428628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14348" y="1916660"/>
            <a:ext cx="4714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b="1" dirty="0">
                <a:solidFill>
                  <a:srgbClr val="FF0000"/>
                </a:solidFill>
              </a:rPr>
              <a:t>(سلع معمرة 600 ، غير معمرة 2000 ، خدمات 400)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714348" y="1857364"/>
            <a:ext cx="4786346" cy="571504"/>
          </a:xfrm>
          <a:prstGeom prst="wedgeRoundRectCallou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B08A9B89-ED07-81A3-6660-024AF56266FD}"/>
              </a:ext>
            </a:extLst>
          </p:cNvPr>
          <p:cNvSpPr txBox="1">
            <a:spLocks/>
          </p:cNvSpPr>
          <p:nvPr/>
        </p:nvSpPr>
        <p:spPr>
          <a:xfrm>
            <a:off x="323528" y="6337149"/>
            <a:ext cx="108012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en-US"/>
            </a:defPPr>
            <a:lvl1pPr marL="0" algn="l" defTabSz="914400" rtl="0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/>
              <a:t>أ. شيماء الغنام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9539734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مفاهيم أخرى في الحسابات القومية: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b="1" dirty="0">
                <a:solidFill>
                  <a:schemeClr val="tx2"/>
                </a:solidFill>
              </a:rPr>
              <a:t>مثال: في اقتصاد إحدى الدول (مليون ريال)</a:t>
            </a:r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23</a:t>
            </a:fld>
            <a:endParaRPr lang="en-GB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7422155"/>
              </p:ext>
            </p:extLst>
          </p:nvPr>
        </p:nvGraphicFramePr>
        <p:xfrm>
          <a:off x="251520" y="2702024"/>
          <a:ext cx="8568952" cy="27432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80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3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41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403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solidFill>
                            <a:schemeClr val="tx2"/>
                          </a:solidFill>
                        </a:rPr>
                        <a:t>16</a:t>
                      </a:r>
                      <a:endParaRPr lang="en-GB" sz="24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solidFill>
                            <a:schemeClr val="tx2"/>
                          </a:solidFill>
                        </a:rPr>
                        <a:t>واردات</a:t>
                      </a:r>
                      <a:endParaRPr lang="en-GB" sz="24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solidFill>
                            <a:schemeClr val="tx2"/>
                          </a:solidFill>
                        </a:rPr>
                        <a:t>194</a:t>
                      </a:r>
                      <a:endParaRPr lang="en-GB" sz="24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solidFill>
                            <a:schemeClr val="tx2"/>
                          </a:solidFill>
                        </a:rPr>
                        <a:t>الدخل الشخصي المتاح</a:t>
                      </a:r>
                      <a:endParaRPr lang="en-GB" sz="24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solidFill>
                            <a:schemeClr val="tx2"/>
                          </a:solidFill>
                        </a:rPr>
                        <a:t>17</a:t>
                      </a:r>
                      <a:endParaRPr lang="en-GB" sz="24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solidFill>
                            <a:schemeClr val="tx2"/>
                          </a:solidFill>
                        </a:rPr>
                        <a:t>مدفوعات الضمان الاجتماعي</a:t>
                      </a:r>
                      <a:endParaRPr lang="en-GB" sz="24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solidFill>
                            <a:schemeClr val="tx2"/>
                          </a:solidFill>
                        </a:rPr>
                        <a:t>14</a:t>
                      </a:r>
                      <a:endParaRPr lang="en-GB" sz="24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solidFill>
                            <a:schemeClr val="tx2"/>
                          </a:solidFill>
                        </a:rPr>
                        <a:t>ادخار شخصي</a:t>
                      </a:r>
                      <a:endParaRPr lang="en-GB" sz="24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solidFill>
                            <a:schemeClr val="tx2"/>
                          </a:solidFill>
                        </a:rPr>
                        <a:t>56</a:t>
                      </a:r>
                      <a:endParaRPr lang="en-GB" sz="24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solidFill>
                            <a:schemeClr val="tx2"/>
                          </a:solidFill>
                        </a:rPr>
                        <a:t>اهلاك رأس المال</a:t>
                      </a:r>
                      <a:endParaRPr lang="en-GB" sz="24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solidFill>
                            <a:schemeClr val="tx2"/>
                          </a:solidFill>
                        </a:rPr>
                        <a:t>20</a:t>
                      </a:r>
                      <a:endParaRPr lang="en-GB" sz="24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solidFill>
                            <a:schemeClr val="tx2"/>
                          </a:solidFill>
                        </a:rPr>
                        <a:t>استقطاعات التقاعد</a:t>
                      </a:r>
                      <a:endParaRPr lang="en-GB" sz="24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solidFill>
                            <a:schemeClr val="tx2"/>
                          </a:solidFill>
                        </a:rPr>
                        <a:t>26</a:t>
                      </a:r>
                      <a:endParaRPr lang="en-GB" sz="24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solidFill>
                            <a:schemeClr val="tx2"/>
                          </a:solidFill>
                        </a:rPr>
                        <a:t>ضرائب غير مباشرة</a:t>
                      </a:r>
                      <a:endParaRPr lang="en-GB" sz="24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solidFill>
                            <a:schemeClr val="tx2"/>
                          </a:solidFill>
                        </a:rPr>
                        <a:t>13</a:t>
                      </a:r>
                      <a:endParaRPr lang="en-GB" sz="24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solidFill>
                            <a:schemeClr val="tx2"/>
                          </a:solidFill>
                        </a:rPr>
                        <a:t>صادرات</a:t>
                      </a:r>
                      <a:endParaRPr lang="en-GB" sz="24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solidFill>
                            <a:schemeClr val="tx2"/>
                          </a:solidFill>
                        </a:rPr>
                        <a:t>50</a:t>
                      </a:r>
                      <a:endParaRPr lang="en-GB" sz="24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solidFill>
                            <a:schemeClr val="tx2"/>
                          </a:solidFill>
                        </a:rPr>
                        <a:t>إجمالي الاستثمار</a:t>
                      </a:r>
                      <a:endParaRPr lang="en-GB" sz="24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solidFill>
                            <a:schemeClr val="tx2"/>
                          </a:solidFill>
                        </a:rPr>
                        <a:t>88</a:t>
                      </a:r>
                      <a:endParaRPr lang="en-GB" sz="24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solidFill>
                            <a:schemeClr val="tx2"/>
                          </a:solidFill>
                        </a:rPr>
                        <a:t>انفاق حكومي</a:t>
                      </a:r>
                      <a:endParaRPr lang="en-GB" sz="24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en-GB" sz="24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GB" sz="24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solidFill>
                            <a:schemeClr val="tx2"/>
                          </a:solidFill>
                        </a:rPr>
                        <a:t>36</a:t>
                      </a:r>
                      <a:endParaRPr lang="en-GB" sz="24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solidFill>
                            <a:schemeClr val="tx2"/>
                          </a:solidFill>
                        </a:rPr>
                        <a:t>ضرائب مباشرة</a:t>
                      </a:r>
                      <a:endParaRPr lang="en-GB" sz="24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C12268D9-F545-DE50-2128-E45073AEAF72}"/>
              </a:ext>
            </a:extLst>
          </p:cNvPr>
          <p:cNvSpPr txBox="1">
            <a:spLocks/>
          </p:cNvSpPr>
          <p:nvPr/>
        </p:nvSpPr>
        <p:spPr>
          <a:xfrm>
            <a:off x="323528" y="6337149"/>
            <a:ext cx="108012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en-US"/>
            </a:defPPr>
            <a:lvl1pPr marL="0" algn="l" defTabSz="914400" rtl="0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/>
              <a:t>أ. شيماء الغنام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9800050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مفاهيم أخرى في الحسابات القومية: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ar-SA" b="1" dirty="0">
                <a:solidFill>
                  <a:schemeClr val="tx2"/>
                </a:solidFill>
              </a:rPr>
              <a:t>من خلال المعطيات السابقة، أوجدي ما يلي: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b="1" dirty="0">
                <a:solidFill>
                  <a:schemeClr val="tx2"/>
                </a:solidFill>
              </a:rPr>
              <a:t>إجمالي الناتج المحلي.</a:t>
            </a:r>
            <a:r>
              <a:rPr lang="ar-SA" dirty="0">
                <a:solidFill>
                  <a:schemeClr val="tx2"/>
                </a:solidFill>
              </a:rPr>
              <a:t> </a:t>
            </a:r>
            <a:r>
              <a:rPr lang="ar-SA" dirty="0"/>
              <a:t>(طريقة الإنفاق)</a:t>
            </a:r>
            <a:endParaRPr lang="ar-SA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24</a:t>
            </a:fld>
            <a:endParaRPr lang="en-GB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35A68710-1D0E-5CAB-3F69-675A2CE33361}"/>
              </a:ext>
            </a:extLst>
          </p:cNvPr>
          <p:cNvSpPr txBox="1">
            <a:spLocks/>
          </p:cNvSpPr>
          <p:nvPr/>
        </p:nvSpPr>
        <p:spPr>
          <a:xfrm>
            <a:off x="323528" y="6337149"/>
            <a:ext cx="108012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en-US"/>
            </a:defPPr>
            <a:lvl1pPr marL="0" algn="l" defTabSz="914400" rtl="0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/>
              <a:t>أ. شيماء الغنام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76722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مفاهيم أخرى في الحسابات القومية:</a:t>
            </a:r>
            <a:endParaRPr lang="en-GB" b="1" dirty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/>
            <a:stretch>
              <a:fillRect l="-1778" t="-1250" r="-1333"/>
            </a:stretch>
          </a:blipFill>
        </p:spPr>
        <p:txBody>
          <a:bodyPr/>
          <a:lstStyle/>
          <a:p>
            <a:pPr>
              <a:buNone/>
            </a:pPr>
            <a:r>
              <a:rPr lang="en-GB" dirty="0">
                <a:noFill/>
              </a:rPr>
              <a:t> 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25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6660232" y="5445224"/>
            <a:ext cx="1296144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539552" y="4581128"/>
            <a:ext cx="1296144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779912" y="4041068"/>
            <a:ext cx="144016" cy="39604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95536" y="4437112"/>
            <a:ext cx="8280920" cy="720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E9065D99-0603-4402-2143-C516A1739EAC}"/>
              </a:ext>
            </a:extLst>
          </p:cNvPr>
          <p:cNvSpPr txBox="1">
            <a:spLocks/>
          </p:cNvSpPr>
          <p:nvPr/>
        </p:nvSpPr>
        <p:spPr>
          <a:xfrm>
            <a:off x="323528" y="6337149"/>
            <a:ext cx="108012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en-US"/>
            </a:defPPr>
            <a:lvl1pPr marL="0" algn="l" defTabSz="914400" rtl="0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/>
              <a:t>أ. شيماء الغنام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9888556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الرقم القياسي لأسعار المستهلكين (</a:t>
            </a:r>
            <a:r>
              <a:rPr lang="en-GB" b="1" dirty="0"/>
              <a:t>CPI</a:t>
            </a:r>
            <a:r>
              <a:rPr lang="ar-SA" b="1" dirty="0"/>
              <a:t>):</a:t>
            </a:r>
            <a:endParaRPr lang="en-GB" b="1" dirty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/>
            <a:stretch>
              <a:fillRect t="-1528" r="-1333"/>
            </a:stretch>
          </a:blipFill>
        </p:spPr>
        <p:txBody>
          <a:bodyPr/>
          <a:lstStyle/>
          <a:p>
            <a:pPr>
              <a:buNone/>
            </a:pPr>
            <a:r>
              <a:rPr lang="en-GB" dirty="0">
                <a:noFill/>
              </a:rPr>
              <a:t> </a:t>
            </a:r>
            <a:endParaRPr lang="ar-SA" dirty="0">
              <a:noFill/>
            </a:endParaRPr>
          </a:p>
          <a:p>
            <a:pPr>
              <a:buNone/>
            </a:pPr>
            <a:endParaRPr lang="ar-SA" dirty="0">
              <a:noFill/>
            </a:endParaRPr>
          </a:p>
          <a:p>
            <a:pPr>
              <a:buNone/>
            </a:pPr>
            <a:endParaRPr lang="ar-SA" dirty="0">
              <a:noFill/>
            </a:endParaRPr>
          </a:p>
          <a:p>
            <a:pPr>
              <a:buNone/>
            </a:pPr>
            <a:endParaRPr lang="en-GB" dirty="0">
              <a:noFill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26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971600" y="3645024"/>
            <a:ext cx="7200800" cy="10081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31A31182-470B-585E-3A24-F50F954F34F1}"/>
              </a:ext>
            </a:extLst>
          </p:cNvPr>
          <p:cNvSpPr txBox="1">
            <a:spLocks/>
          </p:cNvSpPr>
          <p:nvPr/>
        </p:nvSpPr>
        <p:spPr>
          <a:xfrm>
            <a:off x="323528" y="6337149"/>
            <a:ext cx="108012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en-US"/>
            </a:defPPr>
            <a:lvl1pPr marL="0" algn="l" defTabSz="914400" rtl="0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/>
              <a:t>أ. شيماء الغنام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0470568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48158"/>
          </a:xfrm>
        </p:spPr>
        <p:txBody>
          <a:bodyPr/>
          <a:lstStyle/>
          <a:p>
            <a:pPr algn="r" rtl="1"/>
            <a:r>
              <a:rPr lang="ar-SA" b="1" dirty="0"/>
              <a:t>الرقم القياسي لأسعار المستهلكين (</a:t>
            </a:r>
            <a:r>
              <a:rPr lang="en-GB" b="1" dirty="0"/>
              <a:t>CPI</a:t>
            </a:r>
            <a:r>
              <a:rPr lang="ar-SA" b="1" dirty="0"/>
              <a:t>):</a:t>
            </a:r>
            <a:endParaRPr lang="en-GB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algn="r" rtl="1"/>
                <a:r>
                  <a:rPr lang="ar-SA" b="1" dirty="0">
                    <a:solidFill>
                      <a:schemeClr val="tx2"/>
                    </a:solidFill>
                  </a:rPr>
                  <a:t>مثال:</a:t>
                </a:r>
                <a:endParaRPr lang="en-GB" b="1" dirty="0">
                  <a:solidFill>
                    <a:schemeClr val="tx2"/>
                  </a:solidFill>
                </a:endParaRPr>
              </a:p>
              <a:p>
                <a:pPr algn="r" rtl="1"/>
                <a:endParaRPr lang="en-GB" b="1" dirty="0">
                  <a:solidFill>
                    <a:schemeClr val="tx2"/>
                  </a:solidFill>
                </a:endParaRPr>
              </a:p>
              <a:p>
                <a:pPr algn="r" rtl="1"/>
                <a:endParaRPr lang="en-GB" b="1" dirty="0">
                  <a:solidFill>
                    <a:schemeClr val="tx2"/>
                  </a:solidFill>
                </a:endParaRPr>
              </a:p>
              <a:p>
                <a:pPr algn="r" rtl="1"/>
                <a:endParaRPr lang="en-GB" b="1" dirty="0">
                  <a:solidFill>
                    <a:schemeClr val="tx2"/>
                  </a:solidFill>
                </a:endParaRPr>
              </a:p>
              <a:p>
                <a:pPr marL="0" indent="0" algn="r" rtl="1">
                  <a:buNone/>
                </a:pPr>
                <a:endParaRPr lang="en-GB" b="1" dirty="0">
                  <a:solidFill>
                    <a:schemeClr val="tx2"/>
                  </a:solidFill>
                </a:endParaRPr>
              </a:p>
              <a:p>
                <a:pPr marL="0" indent="0" algn="r" rtl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i="1">
                          <a:latin typeface="Cambria Math"/>
                        </a:rPr>
                        <m:t>100</m:t>
                      </m:r>
                      <m:r>
                        <a:rPr lang="ar-SA" i="1"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lang="ar-SA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ar-SA" b="0" i="1" smtClean="0">
                              <a:latin typeface="Cambria Math"/>
                              <a:ea typeface="Cambria Math"/>
                            </a:rPr>
                            <m:t>2009</m:t>
                          </m:r>
                          <m:r>
                            <a:rPr lang="ar-SA" i="1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ar-SA" i="1">
                              <a:latin typeface="Cambria Math"/>
                              <a:ea typeface="Cambria Math"/>
                            </a:rPr>
                            <m:t>سنة</m:t>
                          </m:r>
                          <m:r>
                            <a:rPr lang="ar-SA" i="1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ar-SA" i="1">
                              <a:latin typeface="Cambria Math"/>
                              <a:ea typeface="Cambria Math"/>
                            </a:rPr>
                            <m:t>في</m:t>
                          </m:r>
                          <m:r>
                            <a:rPr lang="ar-SA" i="1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ar-SA" i="1">
                              <a:latin typeface="Cambria Math"/>
                              <a:ea typeface="Cambria Math"/>
                            </a:rPr>
                            <m:t>الخدمات</m:t>
                          </m:r>
                          <m:r>
                            <a:rPr lang="ar-SA" i="1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ar-SA" i="1">
                              <a:latin typeface="Cambria Math"/>
                              <a:ea typeface="Cambria Math"/>
                            </a:rPr>
                            <m:t>و</m:t>
                          </m:r>
                          <m:r>
                            <a:rPr lang="ar-SA" i="1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ar-SA" i="1">
                              <a:latin typeface="Cambria Math"/>
                              <a:ea typeface="Cambria Math"/>
                            </a:rPr>
                            <m:t>السلع</m:t>
                          </m:r>
                          <m:r>
                            <a:rPr lang="ar-SA" i="1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ar-SA" i="1">
                              <a:latin typeface="Cambria Math"/>
                              <a:ea typeface="Cambria Math"/>
                            </a:rPr>
                            <m:t>أسعار</m:t>
                          </m:r>
                          <m:r>
                            <a:rPr lang="ar-SA" i="1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ar-SA" i="1">
                              <a:latin typeface="Cambria Math"/>
                              <a:ea typeface="Cambria Math"/>
                            </a:rPr>
                            <m:t>مجموع</m:t>
                          </m:r>
                        </m:num>
                        <m:den>
                          <m:r>
                            <a:rPr lang="ar-SA" b="0" i="1" smtClean="0">
                              <a:latin typeface="Cambria Math"/>
                              <a:ea typeface="Cambria Math"/>
                            </a:rPr>
                            <m:t>2008</m:t>
                          </m:r>
                          <m:r>
                            <a:rPr lang="ar-SA" i="1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ar-SA" i="1">
                              <a:latin typeface="Cambria Math"/>
                              <a:ea typeface="Cambria Math"/>
                            </a:rPr>
                            <m:t>سنة</m:t>
                          </m:r>
                          <m:r>
                            <a:rPr lang="ar-SA" i="1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ar-SA" i="1">
                              <a:latin typeface="Cambria Math"/>
                              <a:ea typeface="Cambria Math"/>
                            </a:rPr>
                            <m:t>في</m:t>
                          </m:r>
                          <m:r>
                            <a:rPr lang="ar-SA" i="1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ar-SA" i="1">
                              <a:latin typeface="Cambria Math"/>
                              <a:ea typeface="Cambria Math"/>
                            </a:rPr>
                            <m:t>الخدمات</m:t>
                          </m:r>
                          <m:r>
                            <a:rPr lang="ar-SA" i="1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ar-SA" i="1">
                              <a:latin typeface="Cambria Math"/>
                              <a:ea typeface="Cambria Math"/>
                            </a:rPr>
                            <m:t>و</m:t>
                          </m:r>
                          <m:r>
                            <a:rPr lang="ar-SA" i="1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ar-SA" i="1">
                              <a:latin typeface="Cambria Math"/>
                              <a:ea typeface="Cambria Math"/>
                            </a:rPr>
                            <m:t>السلع</m:t>
                          </m:r>
                          <m:r>
                            <a:rPr lang="ar-SA" i="1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ar-SA" i="1">
                              <a:latin typeface="Cambria Math"/>
                              <a:ea typeface="Cambria Math"/>
                            </a:rPr>
                            <m:t>أسعار</m:t>
                          </m:r>
                          <m:r>
                            <a:rPr lang="ar-SA" i="1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ar-SA" i="1">
                              <a:latin typeface="Cambria Math"/>
                              <a:ea typeface="Cambria Math"/>
                            </a:rPr>
                            <m:t>مجموع</m:t>
                          </m:r>
                        </m:den>
                      </m:f>
                      <m:r>
                        <a:rPr lang="ar-SA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𝐶𝑃𝐼</m:t>
                      </m:r>
                    </m:oMath>
                  </m:oMathPara>
                </a14:m>
                <a:endParaRPr lang="en-GB" dirty="0"/>
              </a:p>
              <a:p>
                <a:pPr marL="0" indent="0" algn="r" rtl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𝐶𝑃𝐼</m:t>
                      </m:r>
                      <m:r>
                        <a:rPr lang="en-GB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200</m:t>
                          </m:r>
                        </m:num>
                        <m:den>
                          <m: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170</m:t>
                          </m:r>
                        </m:den>
                      </m:f>
                      <m:r>
                        <a:rPr lang="en-GB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GB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100</m:t>
                      </m:r>
                      <m:r>
                        <a:rPr lang="en-GB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GB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117</m:t>
                      </m:r>
                      <m:r>
                        <a:rPr lang="en-GB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%</m:t>
                      </m:r>
                    </m:oMath>
                  </m:oMathPara>
                </a14:m>
                <a:endParaRPr lang="ar-SA" dirty="0">
                  <a:solidFill>
                    <a:schemeClr val="tx2"/>
                  </a:solidFill>
                </a:endParaRPr>
              </a:p>
              <a:p>
                <a:pPr marL="0" indent="0" algn="r" rtl="1">
                  <a:buNone/>
                </a:pPr>
                <a:r>
                  <a:rPr lang="ar-SA" dirty="0"/>
                  <a:t>الأسعار ارتفعت بنسبة 17% في 2009 عما كانت عليه في 2008 (100%)</a:t>
                </a:r>
                <a:r>
                  <a:rPr lang="ar-AE" dirty="0"/>
                  <a:t> واذا كان اقل من 100 يعني أن الأسعار انخفضت ...</a:t>
                </a:r>
                <a:endParaRPr lang="en-GB" dirty="0"/>
              </a:p>
              <a:p>
                <a:pPr algn="r" rtl="1"/>
                <a:endParaRPr lang="en-GB" b="1" dirty="0">
                  <a:solidFill>
                    <a:schemeClr val="tx2"/>
                  </a:solidFill>
                </a:endParaRPr>
              </a:p>
              <a:p>
                <a:pPr algn="r" rtl="1"/>
                <a:endParaRPr lang="en-GB" b="1" dirty="0">
                  <a:solidFill>
                    <a:schemeClr val="tx2"/>
                  </a:solidFill>
                </a:endParaRPr>
              </a:p>
              <a:p>
                <a:pPr algn="r" rtl="1"/>
                <a:endParaRPr lang="en-GB" b="1" dirty="0">
                  <a:solidFill>
                    <a:schemeClr val="tx2"/>
                  </a:solidFill>
                </a:endParaRPr>
              </a:p>
              <a:p>
                <a:pPr marL="0" indent="0" algn="r" rtl="1">
                  <a:buNone/>
                </a:pPr>
                <a:endParaRPr lang="en-GB" b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389" r="-1111" b="-23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27</a:t>
            </a:fld>
            <a:endParaRPr lang="en-GB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509580"/>
              </p:ext>
            </p:extLst>
          </p:nvPr>
        </p:nvGraphicFramePr>
        <p:xfrm>
          <a:off x="1031032" y="1683996"/>
          <a:ext cx="6624736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4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36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62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5814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/>
                        <a:t>السعر في عام 2009</a:t>
                      </a:r>
                    </a:p>
                    <a:p>
                      <a:pPr algn="ctr" rtl="1"/>
                      <a:r>
                        <a:rPr lang="ar-SA" sz="2000" dirty="0"/>
                        <a:t>(سنة المقارنة)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/>
                        <a:t>السعر في عام 2008</a:t>
                      </a:r>
                    </a:p>
                    <a:p>
                      <a:pPr algn="ctr" rtl="1"/>
                      <a:r>
                        <a:rPr lang="ar-SA" sz="2000" dirty="0"/>
                        <a:t>(سنة الأساس)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/>
                        <a:t>السلعة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591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/>
                        <a:t>60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/>
                        <a:t>50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sz="2000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591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/>
                        <a:t>40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/>
                        <a:t>30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sz="2000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591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/>
                        <a:t>100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/>
                        <a:t>90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sz="2000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591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/>
                        <a:t>200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/>
                        <a:t>170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/>
                        <a:t>المجموع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5479740" y="5013176"/>
            <a:ext cx="1080120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51033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ar-SA" b="1" dirty="0"/>
              <a:t>مخفض الناتج المحلي الإجمالي: </a:t>
            </a:r>
            <a:r>
              <a:rPr lang="en-US" sz="2200" b="1" dirty="0"/>
              <a:t>GDP DEFLATOR</a:t>
            </a:r>
            <a:endParaRPr lang="en-GB" sz="2200" b="1" dirty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/>
            <a:stretch>
              <a:fillRect l="-1111" t="-2222" r="-1333" b="-1667"/>
            </a:stretch>
          </a:blipFill>
        </p:spPr>
        <p:txBody>
          <a:bodyPr/>
          <a:lstStyle/>
          <a:p>
            <a:pPr>
              <a:buNone/>
            </a:pPr>
            <a:r>
              <a:rPr lang="en-GB" dirty="0">
                <a:noFill/>
              </a:rPr>
              <a:t> 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28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539552" y="3140968"/>
            <a:ext cx="7920880" cy="10801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48916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مخفض الناتج المحلي الإجمالي: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ar-SA" b="1" dirty="0">
                <a:solidFill>
                  <a:schemeClr val="tx2"/>
                </a:solidFill>
              </a:rPr>
              <a:t>تمرين: </a:t>
            </a:r>
          </a:p>
          <a:p>
            <a:pPr marL="0" indent="0" algn="r" rtl="1">
              <a:buNone/>
            </a:pPr>
            <a:endParaRPr lang="ar-SA" dirty="0"/>
          </a:p>
          <a:p>
            <a:pPr marL="0" indent="0" algn="r" rtl="1">
              <a:buNone/>
            </a:pPr>
            <a:endParaRPr lang="ar-SA" dirty="0"/>
          </a:p>
          <a:p>
            <a:pPr marL="0" indent="0" algn="r" rtl="1">
              <a:buNone/>
            </a:pPr>
            <a:endParaRPr lang="ar-SA" dirty="0"/>
          </a:p>
          <a:p>
            <a:pPr marL="0" indent="0" algn="r" rtl="1">
              <a:buNone/>
            </a:pPr>
            <a:endParaRPr lang="ar-SA" dirty="0"/>
          </a:p>
          <a:p>
            <a:pPr marL="0" indent="0" algn="r" rtl="1">
              <a:buNone/>
            </a:pPr>
            <a:endParaRPr lang="ar-SA" dirty="0"/>
          </a:p>
          <a:p>
            <a:pPr marL="0" indent="0" algn="r" rtl="1">
              <a:buNone/>
            </a:pPr>
            <a:endParaRPr lang="ar-SA" dirty="0"/>
          </a:p>
          <a:p>
            <a:pPr marL="0" indent="0" algn="r" rtl="1">
              <a:buNone/>
            </a:pPr>
            <a:r>
              <a:rPr lang="ar-SA" b="1" dirty="0">
                <a:solidFill>
                  <a:schemeClr val="tx2"/>
                </a:solidFill>
              </a:rPr>
              <a:t>احسبي مخفض الناتج المحلي الإجمالي لعام </a:t>
            </a:r>
            <a:r>
              <a:rPr lang="ar-SA" b="1" dirty="0">
                <a:solidFill>
                  <a:schemeClr val="tx2"/>
                </a:solidFill>
                <a:highlight>
                  <a:srgbClr val="FF0000"/>
                </a:highlight>
              </a:rPr>
              <a:t>2009</a:t>
            </a:r>
            <a:r>
              <a:rPr lang="ar-SA" b="1" dirty="0">
                <a:solidFill>
                  <a:schemeClr val="tx2"/>
                </a:solidFill>
              </a:rPr>
              <a:t>...</a:t>
            </a:r>
          </a:p>
          <a:p>
            <a:pPr marL="0" indent="0" algn="r" rtl="1">
              <a:buNone/>
            </a:pPr>
            <a:endParaRPr lang="ar-SA" dirty="0"/>
          </a:p>
          <a:p>
            <a:pPr marL="0" indent="0" algn="r" rtl="1">
              <a:buNone/>
            </a:pPr>
            <a:endParaRPr lang="ar-SA" dirty="0"/>
          </a:p>
          <a:p>
            <a:pPr marL="0" indent="0" algn="r" rtl="1">
              <a:buNone/>
            </a:pPr>
            <a:endParaRPr lang="ar-SA" dirty="0"/>
          </a:p>
          <a:p>
            <a:pPr marL="0" indent="0" algn="r" rtl="1">
              <a:buNone/>
            </a:pPr>
            <a:endParaRPr lang="ar-S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29</a:t>
            </a:fld>
            <a:endParaRPr lang="en-GB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9468611"/>
              </p:ext>
            </p:extLst>
          </p:nvPr>
        </p:nvGraphicFramePr>
        <p:xfrm>
          <a:off x="1284312" y="2636912"/>
          <a:ext cx="60960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عام 2009</a:t>
                      </a:r>
                      <a:endParaRPr lang="en-GB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عام</a:t>
                      </a:r>
                      <a:r>
                        <a:rPr lang="ar-SA" sz="2400" baseline="0" dirty="0"/>
                        <a:t> 2008</a:t>
                      </a:r>
                      <a:endParaRPr lang="en-GB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1"/>
                      <a:endParaRPr lang="ar-SA" sz="2400" dirty="0"/>
                    </a:p>
                    <a:p>
                      <a:pPr algn="ctr" rtl="1"/>
                      <a:r>
                        <a:rPr lang="ar-SA" sz="2400" dirty="0"/>
                        <a:t>السلعة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GB" sz="2400" dirty="0">
                          <a:solidFill>
                            <a:schemeClr val="bg1"/>
                          </a:solidFill>
                        </a:rPr>
                        <a:t>P2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sz="2400" dirty="0">
                          <a:solidFill>
                            <a:schemeClr val="bg1"/>
                          </a:solidFill>
                        </a:rPr>
                        <a:t>Q2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sz="2400" dirty="0">
                          <a:solidFill>
                            <a:schemeClr val="bg1"/>
                          </a:solidFill>
                        </a:rPr>
                        <a:t>P1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sz="2400" dirty="0">
                          <a:solidFill>
                            <a:schemeClr val="bg1"/>
                          </a:solidFill>
                        </a:rPr>
                        <a:t>Q1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12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600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10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500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السكر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40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400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30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300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القهوة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25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200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20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150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الحليب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2146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الناتج المحلي الإجمالي (</a:t>
            </a:r>
            <a:r>
              <a:rPr lang="en-GB" b="1" dirty="0"/>
              <a:t>GDP</a:t>
            </a:r>
            <a:r>
              <a:rPr lang="ar-SA" b="1" dirty="0"/>
              <a:t>):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988840"/>
            <a:ext cx="8496944" cy="4389120"/>
          </a:xfrm>
        </p:spPr>
        <p:txBody>
          <a:bodyPr>
            <a:normAutofit/>
          </a:bodyPr>
          <a:lstStyle/>
          <a:p>
            <a:pPr algn="r" rtl="1"/>
            <a:r>
              <a:rPr lang="ar-SA" b="1" dirty="0">
                <a:solidFill>
                  <a:schemeClr val="tx2"/>
                </a:solidFill>
              </a:rPr>
              <a:t>من خلال تعريف الناتج المحلي الإجمالي، يجب الانتباه لما يلي: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b="1" dirty="0">
                <a:solidFill>
                  <a:schemeClr val="tx2"/>
                </a:solidFill>
              </a:rPr>
              <a:t>التفرقة بين الناتج المحلي الإجمالي النقدي و الناتج المحلي الإجمالي الحقيقي:</a:t>
            </a:r>
          </a:p>
          <a:p>
            <a:pPr marL="0" indent="0" algn="r" rtl="1">
              <a:buNone/>
            </a:pPr>
            <a:r>
              <a:rPr lang="ar-SA" b="1" dirty="0">
                <a:solidFill>
                  <a:schemeClr val="tx2"/>
                </a:solidFill>
              </a:rPr>
              <a:t>          أ . الناتج المحلي الإجمالي النقدي (الاسمي)</a:t>
            </a:r>
            <a:r>
              <a:rPr lang="en-US" b="1" dirty="0">
                <a:solidFill>
                  <a:schemeClr val="tx2"/>
                </a:solidFill>
              </a:rPr>
              <a:t>NOMINAL GDP</a:t>
            </a:r>
            <a:r>
              <a:rPr lang="ar-SA" b="1" dirty="0">
                <a:solidFill>
                  <a:schemeClr val="tx2"/>
                </a:solidFill>
              </a:rPr>
              <a:t> (بالأسعار الجارية): </a:t>
            </a:r>
            <a:r>
              <a:rPr lang="ar-SA" dirty="0"/>
              <a:t>قيمة السلع و الخدمات النهائية المقاسة </a:t>
            </a:r>
            <a:r>
              <a:rPr lang="ar-SA" dirty="0">
                <a:solidFill>
                  <a:schemeClr val="tx2"/>
                </a:solidFill>
              </a:rPr>
              <a:t>بالأسعار العادية </a:t>
            </a:r>
            <a:r>
              <a:rPr lang="ar-SA" dirty="0"/>
              <a:t>في الأسواق.</a:t>
            </a:r>
          </a:p>
          <a:p>
            <a:pPr marL="0" indent="0" algn="r" rtl="1">
              <a:buNone/>
            </a:pPr>
            <a:r>
              <a:rPr lang="ar-SA" b="1" dirty="0">
                <a:solidFill>
                  <a:schemeClr val="tx2"/>
                </a:solidFill>
              </a:rPr>
              <a:t>عيوبه: </a:t>
            </a:r>
            <a:r>
              <a:rPr lang="ar-SA" dirty="0"/>
              <a:t>لا يعكس التغير الحقيقي في الناتج، فعند ارتفاع الأسعار من سنة لأخرى يرتفع الناتج المحلي الإجمالي بسبب زيادة الأسعار و ليس الكمية المنتجة.</a:t>
            </a:r>
          </a:p>
          <a:p>
            <a:pPr marL="0" indent="0" algn="r" rtl="1">
              <a:buNone/>
            </a:pPr>
            <a:r>
              <a:rPr lang="ar-SA" b="1" dirty="0">
                <a:solidFill>
                  <a:schemeClr val="tx2"/>
                </a:solidFill>
              </a:rPr>
              <a:t>          ب. الناتج المحلي الإجمالي الحقيقي </a:t>
            </a:r>
            <a:r>
              <a:rPr lang="en-US" b="1" dirty="0">
                <a:solidFill>
                  <a:schemeClr val="tx2"/>
                </a:solidFill>
              </a:rPr>
              <a:t> REAL GDP</a:t>
            </a:r>
            <a:r>
              <a:rPr lang="ar-SA" b="1" dirty="0">
                <a:solidFill>
                  <a:schemeClr val="tx2"/>
                </a:solidFill>
              </a:rPr>
              <a:t>(بالأسعار الثابتة): </a:t>
            </a:r>
            <a:r>
              <a:rPr lang="ar-SA" dirty="0"/>
              <a:t>قيمة السلع و الخدمات النهائية المنتجة خلال سنوات مختلفة المقاسة </a:t>
            </a:r>
            <a:r>
              <a:rPr lang="ar-SA" dirty="0">
                <a:solidFill>
                  <a:schemeClr val="tx2"/>
                </a:solidFill>
              </a:rPr>
              <a:t>بسعر واحد </a:t>
            </a:r>
            <a:r>
              <a:rPr lang="ar-SA" dirty="0"/>
              <a:t>(سعر سنة الأساس) وذلك لعكس الكمية الحقيقية المنتجة فقط دون التغير في الأسعار.</a:t>
            </a:r>
          </a:p>
          <a:p>
            <a:pPr marL="0" indent="0" algn="r" rtl="1">
              <a:buNone/>
            </a:pPr>
            <a:endParaRPr lang="ar-S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3528" y="6337149"/>
            <a:ext cx="1080120" cy="365125"/>
          </a:xfrm>
        </p:spPr>
        <p:txBody>
          <a:bodyPr/>
          <a:lstStyle/>
          <a:p>
            <a:r>
              <a:rPr lang="ar-SA" dirty="0"/>
              <a:t>أ. شيماء الغنام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40372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73832"/>
            <a:ext cx="8229600" cy="1143000"/>
          </a:xfrm>
        </p:spPr>
        <p:txBody>
          <a:bodyPr/>
          <a:lstStyle/>
          <a:p>
            <a:pPr algn="r" rtl="1"/>
            <a:r>
              <a:rPr lang="ar-SA" b="1" dirty="0"/>
              <a:t>مخفض الناتج المحلي الإجمالي: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 rtl="1">
              <a:buNone/>
            </a:pPr>
            <a:endParaRPr lang="ar-SA" dirty="0"/>
          </a:p>
          <a:p>
            <a:pPr marL="0" indent="0" algn="r" rtl="1">
              <a:buNone/>
            </a:pPr>
            <a:endParaRPr lang="ar-SA" dirty="0"/>
          </a:p>
          <a:p>
            <a:pPr marL="0" indent="0" algn="r" rtl="1">
              <a:buNone/>
            </a:pPr>
            <a:endParaRPr lang="ar-SA" dirty="0"/>
          </a:p>
          <a:p>
            <a:pPr marL="0" indent="0" algn="r" rtl="1">
              <a:buNone/>
            </a:pPr>
            <a:endParaRPr lang="ar-SA" dirty="0"/>
          </a:p>
          <a:p>
            <a:pPr marL="0" indent="0" algn="r" rtl="1">
              <a:buNone/>
            </a:pPr>
            <a:endParaRPr lang="ar-S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30</a:t>
            </a:fld>
            <a:endParaRPr lang="en-GB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8316470"/>
              </p:ext>
            </p:extLst>
          </p:nvPr>
        </p:nvGraphicFramePr>
        <p:xfrm>
          <a:off x="467541" y="2780928"/>
          <a:ext cx="8208915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17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46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89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034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الناتج المحلي الإجمالي الحقيقي</a:t>
                      </a:r>
                      <a:endParaRPr lang="en-GB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الناتج المحلي الإجمالي الاسمي</a:t>
                      </a:r>
                      <a:endParaRPr lang="en-GB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1"/>
                      <a:endParaRPr lang="ar-SA" sz="2400" dirty="0"/>
                    </a:p>
                    <a:p>
                      <a:pPr algn="ctr" rtl="1"/>
                      <a:r>
                        <a:rPr lang="ar-SA" sz="2400" dirty="0"/>
                        <a:t>السلعة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>
                          <a:solidFill>
                            <a:schemeClr val="bg1"/>
                          </a:solidFill>
                        </a:rPr>
                        <a:t>2009</a:t>
                      </a:r>
                    </a:p>
                    <a:p>
                      <a:pPr algn="ctr" rtl="1"/>
                      <a:r>
                        <a:rPr lang="en-GB" sz="2400" dirty="0">
                          <a:solidFill>
                            <a:schemeClr val="bg1"/>
                          </a:solidFill>
                        </a:rPr>
                        <a:t>P1Q2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>
                          <a:solidFill>
                            <a:schemeClr val="bg1"/>
                          </a:solidFill>
                        </a:rPr>
                        <a:t>2008</a:t>
                      </a:r>
                    </a:p>
                    <a:p>
                      <a:pPr algn="ctr" rtl="1"/>
                      <a:r>
                        <a:rPr lang="en-GB" sz="2400" dirty="0">
                          <a:solidFill>
                            <a:schemeClr val="bg1"/>
                          </a:solidFill>
                        </a:rPr>
                        <a:t>P1Q1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>
                          <a:solidFill>
                            <a:schemeClr val="bg1"/>
                          </a:solidFill>
                        </a:rPr>
                        <a:t>2009</a:t>
                      </a:r>
                    </a:p>
                    <a:p>
                      <a:pPr algn="ctr" rtl="1"/>
                      <a:r>
                        <a:rPr lang="en-GB" sz="2400" dirty="0">
                          <a:solidFill>
                            <a:schemeClr val="bg1"/>
                          </a:solidFill>
                        </a:rPr>
                        <a:t>P2Q2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>
                          <a:solidFill>
                            <a:schemeClr val="bg1"/>
                          </a:solidFill>
                        </a:rPr>
                        <a:t>2008</a:t>
                      </a:r>
                    </a:p>
                    <a:p>
                      <a:pPr algn="ctr" rtl="1"/>
                      <a:r>
                        <a:rPr lang="en-GB" sz="2400" dirty="0">
                          <a:solidFill>
                            <a:schemeClr val="bg1"/>
                          </a:solidFill>
                        </a:rPr>
                        <a:t>P1Q1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6000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5000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7200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5000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السكر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12000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9000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16000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9000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القهوة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4000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3000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5000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3000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الحليب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>
                          <a:solidFill>
                            <a:srgbClr val="FF0000"/>
                          </a:solidFill>
                        </a:rPr>
                        <a:t>22000</a:t>
                      </a:r>
                      <a:endParaRPr lang="en-GB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17000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>
                          <a:solidFill>
                            <a:srgbClr val="FF0000"/>
                          </a:solidFill>
                        </a:rPr>
                        <a:t>28200</a:t>
                      </a:r>
                      <a:endParaRPr lang="en-GB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17000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المجموع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619672" y="2132856"/>
            <a:ext cx="698477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600" dirty="0"/>
              <a:t>إيجاد الناتج المحلي الاسمي و الحقيقي:</a:t>
            </a:r>
            <a:r>
              <a:rPr lang="en-US" sz="2600" dirty="0"/>
              <a:t> </a:t>
            </a:r>
            <a:r>
              <a:rPr lang="ar-AE" sz="2600" dirty="0"/>
              <a:t> </a:t>
            </a: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15447621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مخفض الناتج المحلي الإجمالي:</a:t>
            </a:r>
            <a:endParaRPr lang="en-GB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31</a:t>
            </a:fld>
            <a:endParaRPr lang="en-GB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36" y="2094205"/>
            <a:ext cx="8205927" cy="1694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591" y="3163888"/>
            <a:ext cx="1176337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1560" y="4005064"/>
            <a:ext cx="784887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600" dirty="0"/>
              <a:t>أي أن المستوى العام للأسعار ارتفع بمقدار 28.2% خلال العام 2009 مقارنة بالعام الذي يسبقه.</a:t>
            </a: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26401002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D3E11-72F3-FF64-4DA7-C125EC009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A" b="1" dirty="0"/>
              <a:t>العلاقة بين الناتج المحلي والدخل المحلي: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9DC214-F905-CC82-EF73-0D74241E0A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b="1" dirty="0">
                <a:solidFill>
                  <a:schemeClr val="tx2"/>
                </a:solidFill>
              </a:rPr>
              <a:t>الناتج المحلي و الدخل المحلي وجهان لعملة واحدة حيث يشكل:</a:t>
            </a:r>
          </a:p>
          <a:p>
            <a:pPr marL="880110" lvl="1" indent="-514350" algn="r" rtl="1">
              <a:buFont typeface="+mj-lt"/>
              <a:buAutoNum type="arabicPeriod"/>
            </a:pPr>
            <a:r>
              <a:rPr lang="ar-SA" sz="2600" b="1" dirty="0">
                <a:solidFill>
                  <a:schemeClr val="tx2"/>
                </a:solidFill>
              </a:rPr>
              <a:t>الناتج المحلي: </a:t>
            </a:r>
            <a:r>
              <a:rPr lang="ar-SA" sz="2600" dirty="0">
                <a:solidFill>
                  <a:srgbClr val="FF0000"/>
                </a:solidFill>
              </a:rPr>
              <a:t>وجه الإنتاج</a:t>
            </a:r>
            <a:r>
              <a:rPr lang="ar-SA" sz="2600" dirty="0"/>
              <a:t>، و هو مجموع قيم السلع المنتجة.</a:t>
            </a:r>
          </a:p>
          <a:p>
            <a:pPr marL="880110" lvl="1" indent="-514350" algn="r" rtl="1">
              <a:buFont typeface="+mj-lt"/>
              <a:buAutoNum type="arabicPeriod"/>
            </a:pPr>
            <a:r>
              <a:rPr lang="ar-SA" sz="2600" b="1" dirty="0">
                <a:solidFill>
                  <a:schemeClr val="tx2"/>
                </a:solidFill>
              </a:rPr>
              <a:t>الدخل المحلي: </a:t>
            </a:r>
            <a:r>
              <a:rPr lang="ar-SA" sz="2600" dirty="0">
                <a:solidFill>
                  <a:srgbClr val="FF0000"/>
                </a:solidFill>
              </a:rPr>
              <a:t>وجه القيم النقدية للإنتاج</a:t>
            </a:r>
            <a:r>
              <a:rPr lang="ar-SA" sz="2600" dirty="0"/>
              <a:t>، و هو </a:t>
            </a:r>
            <a:r>
              <a:rPr lang="ar-SA" sz="2600" dirty="0">
                <a:solidFill>
                  <a:srgbClr val="FF0000"/>
                </a:solidFill>
              </a:rPr>
              <a:t>مجموع دخول عناصر الإنتاج</a:t>
            </a:r>
            <a:r>
              <a:rPr lang="ar-SA" sz="2600" dirty="0"/>
              <a:t>.</a:t>
            </a:r>
          </a:p>
          <a:p>
            <a:pPr marL="365760" lvl="1" indent="0" algn="r" rtl="1">
              <a:buNone/>
            </a:pPr>
            <a:endParaRPr lang="ar-SA" sz="2600" dirty="0"/>
          </a:p>
          <a:p>
            <a:pPr marL="0" indent="0" algn="ctr">
              <a:buNone/>
            </a:pPr>
            <a:r>
              <a:rPr lang="ar-SA" sz="2400" b="1" dirty="0"/>
              <a:t>إجمالي الناتج المحلي = إجمالي الدخل المحلي</a:t>
            </a:r>
          </a:p>
          <a:p>
            <a:pPr marL="0" indent="0" algn="ctr">
              <a:buNone/>
            </a:pPr>
            <a:endParaRPr lang="en-US" sz="2400" b="1" dirty="0"/>
          </a:p>
          <a:p>
            <a:pPr marL="0" indent="0" algn="ctr">
              <a:buNone/>
            </a:pPr>
            <a:r>
              <a:rPr lang="ar-AE" b="1" dirty="0"/>
              <a:t>كل دخل لابد أن يقابله انتاج 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A155B4-2710-2154-2AFB-D6927CF36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4391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العلاقة بين الناتج المحلي والدخل المحلي: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08520" y="1844824"/>
            <a:ext cx="9073008" cy="4389120"/>
          </a:xfrm>
        </p:spPr>
        <p:txBody>
          <a:bodyPr/>
          <a:lstStyle/>
          <a:p>
            <a:pPr marL="0" indent="0" algn="r" rtl="1">
              <a:buNone/>
            </a:pPr>
            <a:r>
              <a:rPr lang="ar-AE" sz="2800" b="1" dirty="0">
                <a:solidFill>
                  <a:schemeClr val="tx2"/>
                </a:solidFill>
              </a:rPr>
              <a:t>للتوضيح : </a:t>
            </a:r>
            <a:endParaRPr lang="ar-SA" sz="2800" b="1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33</a:t>
            </a:fld>
            <a:endParaRPr lang="en-GB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4127431"/>
              </p:ext>
            </p:extLst>
          </p:nvPr>
        </p:nvGraphicFramePr>
        <p:xfrm>
          <a:off x="323528" y="3212976"/>
          <a:ext cx="8568953" cy="32221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09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25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89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31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751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88111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/>
                        <a:t>القيمة الإنتاجية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/>
                        <a:t>سعر الوحدة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/>
                        <a:t>الكمية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/>
                        <a:t>الإنتاج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/>
                        <a:t>عملية المزج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/>
                        <a:t>عوامل الإنتاج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/>
                        <a:t>عوائد عوامل الإنتاج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8498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/>
                        <a:t>12000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/>
                        <a:t>24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/>
                        <a:t>500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/>
                        <a:t>مجالس</a:t>
                      </a:r>
                      <a:endParaRPr lang="en-GB" sz="20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rtl="1"/>
                      <a:r>
                        <a:rPr lang="ar-SA" sz="2000" dirty="0"/>
                        <a:t>مزج </a:t>
                      </a:r>
                    </a:p>
                    <a:p>
                      <a:pPr algn="ctr" rtl="1"/>
                      <a:r>
                        <a:rPr lang="ar-SA" sz="2000" dirty="0"/>
                        <a:t>عناصر الإنتاج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/>
                        <a:t>أرض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/>
                        <a:t>20000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8498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/>
                        <a:t>15000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/>
                        <a:t>10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/>
                        <a:t>1500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/>
                        <a:t>طاولات</a:t>
                      </a:r>
                      <a:endParaRPr lang="en-GB" sz="2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1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/>
                        <a:t>عمل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/>
                        <a:t>10000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8498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/>
                        <a:t>13000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/>
                        <a:t>50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/>
                        <a:t>260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/>
                        <a:t>غرف</a:t>
                      </a:r>
                      <a:endParaRPr lang="en-GB" sz="2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1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/>
                        <a:t>رأس مال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/>
                        <a:t>10000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8498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/>
                        <a:t>40000</a:t>
                      </a:r>
                      <a:endParaRPr lang="en-GB" sz="20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2000" dirty="0"/>
                        <a:t>الناتج المحلي الإجمالي</a:t>
                      </a:r>
                      <a:endParaRPr lang="en-GB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ar-SA" sz="2000" dirty="0"/>
                        <a:t>الدخل المحلي الإجمالي</a:t>
                      </a:r>
                      <a:endParaRPr lang="en-GB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/>
                        <a:t>40000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143F5A-1A49-C239-D343-B105533A8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3528" y="6337149"/>
            <a:ext cx="1080120" cy="365125"/>
          </a:xfrm>
        </p:spPr>
        <p:txBody>
          <a:bodyPr/>
          <a:lstStyle/>
          <a:p>
            <a:r>
              <a:rPr lang="ar-SA" dirty="0"/>
              <a:t>أ. شيماء الغنام</a:t>
            </a:r>
          </a:p>
        </p:txBody>
      </p:sp>
    </p:spTree>
    <p:extLst>
      <p:ext uri="{BB962C8B-B14F-4D97-AF65-F5344CB8AC3E}">
        <p14:creationId xmlns:p14="http://schemas.microsoft.com/office/powerpoint/2010/main" val="24222859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roup 111">
            <a:extLst>
              <a:ext uri="{FF2B5EF4-FFF2-40B4-BE49-F238E27FC236}">
                <a16:creationId xmlns:a16="http://schemas.microsoft.com/office/drawing/2014/main" id="{5915F29E-FC27-27F9-0745-E8519D36BEAE}"/>
              </a:ext>
            </a:extLst>
          </p:cNvPr>
          <p:cNvGrpSpPr/>
          <p:nvPr/>
        </p:nvGrpSpPr>
        <p:grpSpPr>
          <a:xfrm>
            <a:off x="5556771" y="1116048"/>
            <a:ext cx="2127250" cy="1452880"/>
            <a:chOff x="5556771" y="1116048"/>
            <a:chExt cx="2127250" cy="1452880"/>
          </a:xfrm>
        </p:grpSpPr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EBF9DEE4-6642-29F3-911A-4E9651EFD6EB}"/>
                </a:ext>
              </a:extLst>
            </p:cNvPr>
            <p:cNvGrpSpPr/>
            <p:nvPr/>
          </p:nvGrpSpPr>
          <p:grpSpPr>
            <a:xfrm>
              <a:off x="5556771" y="1116048"/>
              <a:ext cx="2127250" cy="1452880"/>
              <a:chOff x="5835036" y="1080007"/>
              <a:chExt cx="2127250" cy="1452880"/>
            </a:xfrm>
          </p:grpSpPr>
          <p:pic>
            <p:nvPicPr>
              <p:cNvPr id="98" name="object 11">
                <a:extLst>
                  <a:ext uri="{FF2B5EF4-FFF2-40B4-BE49-F238E27FC236}">
                    <a16:creationId xmlns:a16="http://schemas.microsoft.com/office/drawing/2014/main" id="{654027F8-61D6-08D2-82D0-8436E14E6FEA}"/>
                  </a:ext>
                </a:extLst>
              </p:cNvPr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5835036" y="1080007"/>
                <a:ext cx="2126868" cy="1452711"/>
              </a:xfrm>
              <a:prstGeom prst="rect">
                <a:avLst/>
              </a:prstGeom>
            </p:spPr>
          </p:pic>
          <p:sp>
            <p:nvSpPr>
              <p:cNvPr id="99" name="object 12">
                <a:extLst>
                  <a:ext uri="{FF2B5EF4-FFF2-40B4-BE49-F238E27FC236}">
                    <a16:creationId xmlns:a16="http://schemas.microsoft.com/office/drawing/2014/main" id="{6EA857D5-B4B6-DA20-CCEC-EDD41AB8275E}"/>
                  </a:ext>
                </a:extLst>
              </p:cNvPr>
              <p:cNvSpPr/>
              <p:nvPr/>
            </p:nvSpPr>
            <p:spPr>
              <a:xfrm>
                <a:off x="5835036" y="1080007"/>
                <a:ext cx="2127250" cy="1452880"/>
              </a:xfrm>
              <a:custGeom>
                <a:avLst/>
                <a:gdLst/>
                <a:ahLst/>
                <a:cxnLst/>
                <a:rect l="l" t="t" r="r" b="b"/>
                <a:pathLst>
                  <a:path w="2127250" h="1452880">
                    <a:moveTo>
                      <a:pt x="0" y="117941"/>
                    </a:moveTo>
                    <a:lnTo>
                      <a:pt x="35165" y="98267"/>
                    </a:lnTo>
                    <a:lnTo>
                      <a:pt x="71251" y="80436"/>
                    </a:lnTo>
                    <a:lnTo>
                      <a:pt x="108210" y="64433"/>
                    </a:lnTo>
                    <a:lnTo>
                      <a:pt x="145994" y="50242"/>
                    </a:lnTo>
                    <a:lnTo>
                      <a:pt x="184555" y="37846"/>
                    </a:lnTo>
                    <a:lnTo>
                      <a:pt x="223846" y="27229"/>
                    </a:lnTo>
                    <a:lnTo>
                      <a:pt x="263818" y="18376"/>
                    </a:lnTo>
                    <a:lnTo>
                      <a:pt x="304424" y="11270"/>
                    </a:lnTo>
                    <a:lnTo>
                      <a:pt x="345616" y="5896"/>
                    </a:lnTo>
                    <a:lnTo>
                      <a:pt x="387346" y="2237"/>
                    </a:lnTo>
                    <a:lnTo>
                      <a:pt x="429566" y="276"/>
                    </a:lnTo>
                    <a:lnTo>
                      <a:pt x="472229" y="0"/>
                    </a:lnTo>
                    <a:lnTo>
                      <a:pt x="515287" y="1390"/>
                    </a:lnTo>
                    <a:lnTo>
                      <a:pt x="558691" y="4431"/>
                    </a:lnTo>
                    <a:lnTo>
                      <a:pt x="602395" y="9107"/>
                    </a:lnTo>
                    <a:lnTo>
                      <a:pt x="646350" y="15402"/>
                    </a:lnTo>
                    <a:lnTo>
                      <a:pt x="690508" y="23300"/>
                    </a:lnTo>
                    <a:lnTo>
                      <a:pt x="734822" y="32785"/>
                    </a:lnTo>
                    <a:lnTo>
                      <a:pt x="779244" y="43841"/>
                    </a:lnTo>
                    <a:lnTo>
                      <a:pt x="823725" y="56452"/>
                    </a:lnTo>
                    <a:lnTo>
                      <a:pt x="868219" y="70601"/>
                    </a:lnTo>
                    <a:lnTo>
                      <a:pt x="912677" y="86274"/>
                    </a:lnTo>
                    <a:lnTo>
                      <a:pt x="957052" y="103452"/>
                    </a:lnTo>
                    <a:lnTo>
                      <a:pt x="1001296" y="122122"/>
                    </a:lnTo>
                    <a:lnTo>
                      <a:pt x="1045360" y="142266"/>
                    </a:lnTo>
                    <a:lnTo>
                      <a:pt x="1089198" y="163868"/>
                    </a:lnTo>
                    <a:lnTo>
                      <a:pt x="1132760" y="186913"/>
                    </a:lnTo>
                    <a:lnTo>
                      <a:pt x="1176001" y="211384"/>
                    </a:lnTo>
                    <a:lnTo>
                      <a:pt x="1218871" y="237266"/>
                    </a:lnTo>
                    <a:lnTo>
                      <a:pt x="1261322" y="264542"/>
                    </a:lnTo>
                    <a:lnTo>
                      <a:pt x="1303308" y="293197"/>
                    </a:lnTo>
                    <a:lnTo>
                      <a:pt x="1344780" y="323213"/>
                    </a:lnTo>
                    <a:lnTo>
                      <a:pt x="1385691" y="354576"/>
                    </a:lnTo>
                    <a:lnTo>
                      <a:pt x="1425992" y="387269"/>
                    </a:lnTo>
                    <a:lnTo>
                      <a:pt x="1465635" y="421277"/>
                    </a:lnTo>
                    <a:lnTo>
                      <a:pt x="1504574" y="456582"/>
                    </a:lnTo>
                    <a:lnTo>
                      <a:pt x="1542760" y="493169"/>
                    </a:lnTo>
                    <a:lnTo>
                      <a:pt x="1580145" y="531022"/>
                    </a:lnTo>
                    <a:lnTo>
                      <a:pt x="1616682" y="570126"/>
                    </a:lnTo>
                    <a:lnTo>
                      <a:pt x="1652322" y="610463"/>
                    </a:lnTo>
                    <a:lnTo>
                      <a:pt x="1687018" y="652018"/>
                    </a:lnTo>
                    <a:lnTo>
                      <a:pt x="1720722" y="694775"/>
                    </a:lnTo>
                    <a:lnTo>
                      <a:pt x="1752455" y="737442"/>
                    </a:lnTo>
                    <a:lnTo>
                      <a:pt x="1782790" y="780754"/>
                    </a:lnTo>
                    <a:lnTo>
                      <a:pt x="1811700" y="824659"/>
                    </a:lnTo>
                    <a:lnTo>
                      <a:pt x="1839158" y="869110"/>
                    </a:lnTo>
                    <a:lnTo>
                      <a:pt x="1865137" y="914056"/>
                    </a:lnTo>
                    <a:lnTo>
                      <a:pt x="1889612" y="959448"/>
                    </a:lnTo>
                    <a:lnTo>
                      <a:pt x="1912555" y="1005236"/>
                    </a:lnTo>
                    <a:lnTo>
                      <a:pt x="1933940" y="1051370"/>
                    </a:lnTo>
                    <a:lnTo>
                      <a:pt x="1953740" y="1097802"/>
                    </a:lnTo>
                    <a:lnTo>
                      <a:pt x="1971929" y="1144482"/>
                    </a:lnTo>
                    <a:lnTo>
                      <a:pt x="2126868" y="1176359"/>
                    </a:lnTo>
                    <a:lnTo>
                      <a:pt x="1986534" y="1452711"/>
                    </a:lnTo>
                    <a:lnTo>
                      <a:pt x="1672082" y="1082760"/>
                    </a:lnTo>
                    <a:lnTo>
                      <a:pt x="1825752" y="1114383"/>
                    </a:lnTo>
                    <a:lnTo>
                      <a:pt x="1804776" y="1068475"/>
                    </a:lnTo>
                    <a:lnTo>
                      <a:pt x="1782309" y="1023232"/>
                    </a:lnTo>
                    <a:lnTo>
                      <a:pt x="1758401" y="978686"/>
                    </a:lnTo>
                    <a:lnTo>
                      <a:pt x="1733102" y="934874"/>
                    </a:lnTo>
                    <a:lnTo>
                      <a:pt x="1706463" y="891827"/>
                    </a:lnTo>
                    <a:lnTo>
                      <a:pt x="1678536" y="849582"/>
                    </a:lnTo>
                    <a:lnTo>
                      <a:pt x="1649370" y="808172"/>
                    </a:lnTo>
                    <a:lnTo>
                      <a:pt x="1619017" y="767631"/>
                    </a:lnTo>
                    <a:lnTo>
                      <a:pt x="1587526" y="727993"/>
                    </a:lnTo>
                    <a:lnTo>
                      <a:pt x="1554950" y="689293"/>
                    </a:lnTo>
                    <a:lnTo>
                      <a:pt x="1521338" y="651565"/>
                    </a:lnTo>
                    <a:lnTo>
                      <a:pt x="1486741" y="614844"/>
                    </a:lnTo>
                    <a:lnTo>
                      <a:pt x="1451210" y="579162"/>
                    </a:lnTo>
                    <a:lnTo>
                      <a:pt x="1414795" y="544556"/>
                    </a:lnTo>
                    <a:lnTo>
                      <a:pt x="1377548" y="511058"/>
                    </a:lnTo>
                    <a:lnTo>
                      <a:pt x="1339519" y="478703"/>
                    </a:lnTo>
                    <a:lnTo>
                      <a:pt x="1300759" y="447526"/>
                    </a:lnTo>
                    <a:lnTo>
                      <a:pt x="1261318" y="417559"/>
                    </a:lnTo>
                    <a:lnTo>
                      <a:pt x="1221247" y="388839"/>
                    </a:lnTo>
                    <a:lnTo>
                      <a:pt x="1180597" y="361399"/>
                    </a:lnTo>
                    <a:lnTo>
                      <a:pt x="1139418" y="335273"/>
                    </a:lnTo>
                    <a:lnTo>
                      <a:pt x="1097762" y="310495"/>
                    </a:lnTo>
                    <a:lnTo>
                      <a:pt x="1055678" y="287100"/>
                    </a:lnTo>
                    <a:lnTo>
                      <a:pt x="1013218" y="265121"/>
                    </a:lnTo>
                    <a:lnTo>
                      <a:pt x="970433" y="244594"/>
                    </a:lnTo>
                    <a:lnTo>
                      <a:pt x="927372" y="225552"/>
                    </a:lnTo>
                    <a:lnTo>
                      <a:pt x="884088" y="208029"/>
                    </a:lnTo>
                    <a:lnTo>
                      <a:pt x="840629" y="192061"/>
                    </a:lnTo>
                    <a:lnTo>
                      <a:pt x="797048" y="177680"/>
                    </a:lnTo>
                    <a:lnTo>
                      <a:pt x="753395" y="164921"/>
                    </a:lnTo>
                    <a:lnTo>
                      <a:pt x="709720" y="153819"/>
                    </a:lnTo>
                    <a:lnTo>
                      <a:pt x="666074" y="144407"/>
                    </a:lnTo>
                    <a:lnTo>
                      <a:pt x="622508" y="136720"/>
                    </a:lnTo>
                    <a:lnTo>
                      <a:pt x="579073" y="130792"/>
                    </a:lnTo>
                    <a:lnTo>
                      <a:pt x="535820" y="126657"/>
                    </a:lnTo>
                    <a:lnTo>
                      <a:pt x="492798" y="124350"/>
                    </a:lnTo>
                    <a:lnTo>
                      <a:pt x="450059" y="123905"/>
                    </a:lnTo>
                    <a:lnTo>
                      <a:pt x="407654" y="125355"/>
                    </a:lnTo>
                    <a:lnTo>
                      <a:pt x="365633" y="128736"/>
                    </a:lnTo>
                    <a:lnTo>
                      <a:pt x="313072" y="135905"/>
                    </a:lnTo>
                    <a:lnTo>
                      <a:pt x="262137" y="146215"/>
                    </a:lnTo>
                    <a:lnTo>
                      <a:pt x="212931" y="159628"/>
                    </a:lnTo>
                    <a:lnTo>
                      <a:pt x="165556" y="176111"/>
                    </a:lnTo>
                    <a:lnTo>
                      <a:pt x="120114" y="195628"/>
                    </a:lnTo>
                    <a:lnTo>
                      <a:pt x="76708" y="218144"/>
                    </a:lnTo>
                    <a:lnTo>
                      <a:pt x="0" y="117941"/>
                    </a:lnTo>
                    <a:close/>
                  </a:path>
                </a:pathLst>
              </a:custGeom>
              <a:ln w="952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169B2686-5415-AAEF-4840-169368015D4D}"/>
                </a:ext>
              </a:extLst>
            </p:cNvPr>
            <p:cNvSpPr/>
            <p:nvPr/>
          </p:nvSpPr>
          <p:spPr>
            <a:xfrm rot="2526161">
              <a:off x="5872966" y="1570185"/>
              <a:ext cx="120205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algn="ctr" rtl="1"/>
              <a:r>
                <a:rPr lang="ar-SA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واردات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32B832A-F33B-4F5F-75E7-1068E51CDA85}"/>
              </a:ext>
            </a:extLst>
          </p:cNvPr>
          <p:cNvGrpSpPr/>
          <p:nvPr/>
        </p:nvGrpSpPr>
        <p:grpSpPr>
          <a:xfrm>
            <a:off x="38373" y="2456329"/>
            <a:ext cx="3165475" cy="1875789"/>
            <a:chOff x="152380" y="2428319"/>
            <a:chExt cx="3165475" cy="1875789"/>
          </a:xfrm>
        </p:grpSpPr>
        <p:sp>
          <p:nvSpPr>
            <p:cNvPr id="3" name="object 31">
              <a:extLst>
                <a:ext uri="{FF2B5EF4-FFF2-40B4-BE49-F238E27FC236}">
                  <a16:creationId xmlns:a16="http://schemas.microsoft.com/office/drawing/2014/main" id="{419CC658-F745-7EF3-407C-B768DD28118F}"/>
                </a:ext>
              </a:extLst>
            </p:cNvPr>
            <p:cNvSpPr/>
            <p:nvPr/>
          </p:nvSpPr>
          <p:spPr>
            <a:xfrm>
              <a:off x="152380" y="2428319"/>
              <a:ext cx="3165475" cy="1875789"/>
            </a:xfrm>
            <a:custGeom>
              <a:avLst/>
              <a:gdLst/>
              <a:ahLst/>
              <a:cxnLst/>
              <a:rect l="l" t="t" r="r" b="b"/>
              <a:pathLst>
                <a:path w="3165475" h="1875789">
                  <a:moveTo>
                    <a:pt x="287707" y="617463"/>
                  </a:moveTo>
                  <a:lnTo>
                    <a:pt x="283314" y="574101"/>
                  </a:lnTo>
                  <a:lnTo>
                    <a:pt x="284695" y="531469"/>
                  </a:lnTo>
                  <a:lnTo>
                    <a:pt x="291591" y="489844"/>
                  </a:lnTo>
                  <a:lnTo>
                    <a:pt x="303746" y="449498"/>
                  </a:lnTo>
                  <a:lnTo>
                    <a:pt x="320901" y="410707"/>
                  </a:lnTo>
                  <a:lnTo>
                    <a:pt x="342799" y="373745"/>
                  </a:lnTo>
                  <a:lnTo>
                    <a:pt x="369181" y="338886"/>
                  </a:lnTo>
                  <a:lnTo>
                    <a:pt x="399790" y="306405"/>
                  </a:lnTo>
                  <a:lnTo>
                    <a:pt x="434368" y="276575"/>
                  </a:lnTo>
                  <a:lnTo>
                    <a:pt x="472657" y="249671"/>
                  </a:lnTo>
                  <a:lnTo>
                    <a:pt x="514399" y="225968"/>
                  </a:lnTo>
                  <a:lnTo>
                    <a:pt x="559337" y="205740"/>
                  </a:lnTo>
                  <a:lnTo>
                    <a:pt x="607212" y="189260"/>
                  </a:lnTo>
                  <a:lnTo>
                    <a:pt x="657767" y="176804"/>
                  </a:lnTo>
                  <a:lnTo>
                    <a:pt x="710744" y="168645"/>
                  </a:lnTo>
                  <a:lnTo>
                    <a:pt x="765567" y="165098"/>
                  </a:lnTo>
                  <a:lnTo>
                    <a:pt x="820223" y="166472"/>
                  </a:lnTo>
                  <a:lnTo>
                    <a:pt x="874209" y="172694"/>
                  </a:lnTo>
                  <a:lnTo>
                    <a:pt x="927021" y="183688"/>
                  </a:lnTo>
                  <a:lnTo>
                    <a:pt x="978153" y="199381"/>
                  </a:lnTo>
                  <a:lnTo>
                    <a:pt x="1027101" y="219699"/>
                  </a:lnTo>
                  <a:lnTo>
                    <a:pt x="1055087" y="183261"/>
                  </a:lnTo>
                  <a:lnTo>
                    <a:pt x="1088079" y="150947"/>
                  </a:lnTo>
                  <a:lnTo>
                    <a:pt x="1125447" y="122916"/>
                  </a:lnTo>
                  <a:lnTo>
                    <a:pt x="1166561" y="99322"/>
                  </a:lnTo>
                  <a:lnTo>
                    <a:pt x="1210793" y="80324"/>
                  </a:lnTo>
                  <a:lnTo>
                    <a:pt x="1257511" y="66077"/>
                  </a:lnTo>
                  <a:lnTo>
                    <a:pt x="1306087" y="56738"/>
                  </a:lnTo>
                  <a:lnTo>
                    <a:pt x="1355890" y="52464"/>
                  </a:lnTo>
                  <a:lnTo>
                    <a:pt x="1406292" y="53411"/>
                  </a:lnTo>
                  <a:lnTo>
                    <a:pt x="1456661" y="59735"/>
                  </a:lnTo>
                  <a:lnTo>
                    <a:pt x="1506369" y="71594"/>
                  </a:lnTo>
                  <a:lnTo>
                    <a:pt x="1554786" y="89143"/>
                  </a:lnTo>
                  <a:lnTo>
                    <a:pt x="1602570" y="113337"/>
                  </a:lnTo>
                  <a:lnTo>
                    <a:pt x="1645591" y="142864"/>
                  </a:lnTo>
                  <a:lnTo>
                    <a:pt x="1672457" y="106923"/>
                  </a:lnTo>
                  <a:lnTo>
                    <a:pt x="1705223" y="75761"/>
                  </a:lnTo>
                  <a:lnTo>
                    <a:pt x="1743008" y="49617"/>
                  </a:lnTo>
                  <a:lnTo>
                    <a:pt x="1784930" y="28731"/>
                  </a:lnTo>
                  <a:lnTo>
                    <a:pt x="1830106" y="13340"/>
                  </a:lnTo>
                  <a:lnTo>
                    <a:pt x="1877657" y="3684"/>
                  </a:lnTo>
                  <a:lnTo>
                    <a:pt x="1926699" y="0"/>
                  </a:lnTo>
                  <a:lnTo>
                    <a:pt x="1976352" y="2526"/>
                  </a:lnTo>
                  <a:lnTo>
                    <a:pt x="2025734" y="11503"/>
                  </a:lnTo>
                  <a:lnTo>
                    <a:pt x="2073962" y="27167"/>
                  </a:lnTo>
                  <a:lnTo>
                    <a:pt x="2134938" y="59235"/>
                  </a:lnTo>
                  <a:lnTo>
                    <a:pt x="2185341" y="101589"/>
                  </a:lnTo>
                  <a:lnTo>
                    <a:pt x="2222258" y="71345"/>
                  </a:lnTo>
                  <a:lnTo>
                    <a:pt x="2263219" y="46386"/>
                  </a:lnTo>
                  <a:lnTo>
                    <a:pt x="2307452" y="26766"/>
                  </a:lnTo>
                  <a:lnTo>
                    <a:pt x="2354184" y="12538"/>
                  </a:lnTo>
                  <a:lnTo>
                    <a:pt x="2402642" y="3753"/>
                  </a:lnTo>
                  <a:lnTo>
                    <a:pt x="2452053" y="464"/>
                  </a:lnTo>
                  <a:lnTo>
                    <a:pt x="2501644" y="2725"/>
                  </a:lnTo>
                  <a:lnTo>
                    <a:pt x="2550643" y="10588"/>
                  </a:lnTo>
                  <a:lnTo>
                    <a:pt x="2598277" y="24106"/>
                  </a:lnTo>
                  <a:lnTo>
                    <a:pt x="2643772" y="43331"/>
                  </a:lnTo>
                  <a:lnTo>
                    <a:pt x="2686356" y="68315"/>
                  </a:lnTo>
                  <a:lnTo>
                    <a:pt x="2729556" y="103419"/>
                  </a:lnTo>
                  <a:lnTo>
                    <a:pt x="2764398" y="143690"/>
                  </a:lnTo>
                  <a:lnTo>
                    <a:pt x="2790191" y="188152"/>
                  </a:lnTo>
                  <a:lnTo>
                    <a:pt x="2806244" y="235828"/>
                  </a:lnTo>
                  <a:lnTo>
                    <a:pt x="2856418" y="249872"/>
                  </a:lnTo>
                  <a:lnTo>
                    <a:pt x="2902710" y="268773"/>
                  </a:lnTo>
                  <a:lnTo>
                    <a:pt x="2944793" y="292068"/>
                  </a:lnTo>
                  <a:lnTo>
                    <a:pt x="2982342" y="319296"/>
                  </a:lnTo>
                  <a:lnTo>
                    <a:pt x="3015029" y="349995"/>
                  </a:lnTo>
                  <a:lnTo>
                    <a:pt x="3042528" y="383704"/>
                  </a:lnTo>
                  <a:lnTo>
                    <a:pt x="3064513" y="419961"/>
                  </a:lnTo>
                  <a:lnTo>
                    <a:pt x="3080658" y="458304"/>
                  </a:lnTo>
                  <a:lnTo>
                    <a:pt x="3090637" y="498272"/>
                  </a:lnTo>
                  <a:lnTo>
                    <a:pt x="3094123" y="539403"/>
                  </a:lnTo>
                  <a:lnTo>
                    <a:pt x="3090789" y="581234"/>
                  </a:lnTo>
                  <a:lnTo>
                    <a:pt x="3080310" y="623305"/>
                  </a:lnTo>
                  <a:lnTo>
                    <a:pt x="3062403" y="664707"/>
                  </a:lnTo>
                  <a:lnTo>
                    <a:pt x="3092996" y="700713"/>
                  </a:lnTo>
                  <a:lnTo>
                    <a:pt x="3118110" y="738399"/>
                  </a:lnTo>
                  <a:lnTo>
                    <a:pt x="3137801" y="777424"/>
                  </a:lnTo>
                  <a:lnTo>
                    <a:pt x="3152124" y="817444"/>
                  </a:lnTo>
                  <a:lnTo>
                    <a:pt x="3161134" y="858119"/>
                  </a:lnTo>
                  <a:lnTo>
                    <a:pt x="3164887" y="899107"/>
                  </a:lnTo>
                  <a:lnTo>
                    <a:pt x="3163439" y="940065"/>
                  </a:lnTo>
                  <a:lnTo>
                    <a:pt x="3156843" y="980653"/>
                  </a:lnTo>
                  <a:lnTo>
                    <a:pt x="3145157" y="1020528"/>
                  </a:lnTo>
                  <a:lnTo>
                    <a:pt x="3128434" y="1059348"/>
                  </a:lnTo>
                  <a:lnTo>
                    <a:pt x="3106731" y="1096772"/>
                  </a:lnTo>
                  <a:lnTo>
                    <a:pt x="3080102" y="1132458"/>
                  </a:lnTo>
                  <a:lnTo>
                    <a:pt x="3048603" y="1166063"/>
                  </a:lnTo>
                  <a:lnTo>
                    <a:pt x="3012290" y="1197247"/>
                  </a:lnTo>
                  <a:lnTo>
                    <a:pt x="2971217" y="1225666"/>
                  </a:lnTo>
                  <a:lnTo>
                    <a:pt x="2929264" y="1249010"/>
                  </a:lnTo>
                  <a:lnTo>
                    <a:pt x="2884731" y="1268672"/>
                  </a:lnTo>
                  <a:lnTo>
                    <a:pt x="2837998" y="1284536"/>
                  </a:lnTo>
                  <a:lnTo>
                    <a:pt x="2789443" y="1296486"/>
                  </a:lnTo>
                  <a:lnTo>
                    <a:pt x="2739442" y="1304406"/>
                  </a:lnTo>
                  <a:lnTo>
                    <a:pt x="2735712" y="1347192"/>
                  </a:lnTo>
                  <a:lnTo>
                    <a:pt x="2725668" y="1388353"/>
                  </a:lnTo>
                  <a:lnTo>
                    <a:pt x="2709710" y="1427571"/>
                  </a:lnTo>
                  <a:lnTo>
                    <a:pt x="2688236" y="1464528"/>
                  </a:lnTo>
                  <a:lnTo>
                    <a:pt x="2661647" y="1498906"/>
                  </a:lnTo>
                  <a:lnTo>
                    <a:pt x="2630342" y="1530389"/>
                  </a:lnTo>
                  <a:lnTo>
                    <a:pt x="2594720" y="1558657"/>
                  </a:lnTo>
                  <a:lnTo>
                    <a:pt x="2555182" y="1583394"/>
                  </a:lnTo>
                  <a:lnTo>
                    <a:pt x="2512126" y="1604282"/>
                  </a:lnTo>
                  <a:lnTo>
                    <a:pt x="2465953" y="1621004"/>
                  </a:lnTo>
                  <a:lnTo>
                    <a:pt x="2417062" y="1633240"/>
                  </a:lnTo>
                  <a:lnTo>
                    <a:pt x="2365851" y="1640674"/>
                  </a:lnTo>
                  <a:lnTo>
                    <a:pt x="2312722" y="1642988"/>
                  </a:lnTo>
                  <a:lnTo>
                    <a:pt x="2266126" y="1640611"/>
                  </a:lnTo>
                  <a:lnTo>
                    <a:pt x="2220333" y="1634149"/>
                  </a:lnTo>
                  <a:lnTo>
                    <a:pt x="2175754" y="1623695"/>
                  </a:lnTo>
                  <a:lnTo>
                    <a:pt x="2132797" y="1609339"/>
                  </a:lnTo>
                  <a:lnTo>
                    <a:pt x="2091869" y="1591172"/>
                  </a:lnTo>
                  <a:lnTo>
                    <a:pt x="2074803" y="1629698"/>
                  </a:lnTo>
                  <a:lnTo>
                    <a:pt x="2053432" y="1665937"/>
                  </a:lnTo>
                  <a:lnTo>
                    <a:pt x="2028068" y="1699756"/>
                  </a:lnTo>
                  <a:lnTo>
                    <a:pt x="1999018" y="1731019"/>
                  </a:lnTo>
                  <a:lnTo>
                    <a:pt x="1966595" y="1759594"/>
                  </a:lnTo>
                  <a:lnTo>
                    <a:pt x="1931106" y="1785344"/>
                  </a:lnTo>
                  <a:lnTo>
                    <a:pt x="1892862" y="1808137"/>
                  </a:lnTo>
                  <a:lnTo>
                    <a:pt x="1852173" y="1827837"/>
                  </a:lnTo>
                  <a:lnTo>
                    <a:pt x="1809348" y="1844311"/>
                  </a:lnTo>
                  <a:lnTo>
                    <a:pt x="1764697" y="1857424"/>
                  </a:lnTo>
                  <a:lnTo>
                    <a:pt x="1718530" y="1867041"/>
                  </a:lnTo>
                  <a:lnTo>
                    <a:pt x="1671156" y="1873029"/>
                  </a:lnTo>
                  <a:lnTo>
                    <a:pt x="1622886" y="1875253"/>
                  </a:lnTo>
                  <a:lnTo>
                    <a:pt x="1574029" y="1873579"/>
                  </a:lnTo>
                  <a:lnTo>
                    <a:pt x="1524894" y="1867873"/>
                  </a:lnTo>
                  <a:lnTo>
                    <a:pt x="1475792" y="1857999"/>
                  </a:lnTo>
                  <a:lnTo>
                    <a:pt x="1422422" y="1842149"/>
                  </a:lnTo>
                  <a:lnTo>
                    <a:pt x="1371958" y="1821579"/>
                  </a:lnTo>
                  <a:lnTo>
                    <a:pt x="1324853" y="1796563"/>
                  </a:lnTo>
                  <a:lnTo>
                    <a:pt x="1281558" y="1767378"/>
                  </a:lnTo>
                  <a:lnTo>
                    <a:pt x="1242524" y="1734298"/>
                  </a:lnTo>
                  <a:lnTo>
                    <a:pt x="1208203" y="1697598"/>
                  </a:lnTo>
                  <a:lnTo>
                    <a:pt x="1162955" y="1717449"/>
                  </a:lnTo>
                  <a:lnTo>
                    <a:pt x="1116503" y="1733646"/>
                  </a:lnTo>
                  <a:lnTo>
                    <a:pt x="1069121" y="1746245"/>
                  </a:lnTo>
                  <a:lnTo>
                    <a:pt x="1021084" y="1755302"/>
                  </a:lnTo>
                  <a:lnTo>
                    <a:pt x="972665" y="1760871"/>
                  </a:lnTo>
                  <a:lnTo>
                    <a:pt x="924137" y="1763008"/>
                  </a:lnTo>
                  <a:lnTo>
                    <a:pt x="875775" y="1761769"/>
                  </a:lnTo>
                  <a:lnTo>
                    <a:pt x="827852" y="1757209"/>
                  </a:lnTo>
                  <a:lnTo>
                    <a:pt x="780642" y="1749383"/>
                  </a:lnTo>
                  <a:lnTo>
                    <a:pt x="734418" y="1738346"/>
                  </a:lnTo>
                  <a:lnTo>
                    <a:pt x="689455" y="1724155"/>
                  </a:lnTo>
                  <a:lnTo>
                    <a:pt x="646026" y="1706865"/>
                  </a:lnTo>
                  <a:lnTo>
                    <a:pt x="604405" y="1686530"/>
                  </a:lnTo>
                  <a:lnTo>
                    <a:pt x="564865" y="1663207"/>
                  </a:lnTo>
                  <a:lnTo>
                    <a:pt x="527680" y="1636950"/>
                  </a:lnTo>
                  <a:lnTo>
                    <a:pt x="493125" y="1607816"/>
                  </a:lnTo>
                  <a:lnTo>
                    <a:pt x="461472" y="1575859"/>
                  </a:lnTo>
                  <a:lnTo>
                    <a:pt x="432995" y="1541134"/>
                  </a:lnTo>
                  <a:lnTo>
                    <a:pt x="429058" y="1535673"/>
                  </a:lnTo>
                  <a:lnTo>
                    <a:pt x="427026" y="1532879"/>
                  </a:lnTo>
                  <a:lnTo>
                    <a:pt x="375141" y="1534424"/>
                  </a:lnTo>
                  <a:lnTo>
                    <a:pt x="324975" y="1529384"/>
                  </a:lnTo>
                  <a:lnTo>
                    <a:pt x="277257" y="1518226"/>
                  </a:lnTo>
                  <a:lnTo>
                    <a:pt x="232714" y="1501414"/>
                  </a:lnTo>
                  <a:lnTo>
                    <a:pt x="192076" y="1479412"/>
                  </a:lnTo>
                  <a:lnTo>
                    <a:pt x="156071" y="1452687"/>
                  </a:lnTo>
                  <a:lnTo>
                    <a:pt x="125428" y="1421701"/>
                  </a:lnTo>
                  <a:lnTo>
                    <a:pt x="100874" y="1386921"/>
                  </a:lnTo>
                  <a:lnTo>
                    <a:pt x="83139" y="1348811"/>
                  </a:lnTo>
                  <a:lnTo>
                    <a:pt x="72950" y="1307835"/>
                  </a:lnTo>
                  <a:lnTo>
                    <a:pt x="71330" y="1262948"/>
                  </a:lnTo>
                  <a:lnTo>
                    <a:pt x="79310" y="1218998"/>
                  </a:lnTo>
                  <a:lnTo>
                    <a:pt x="96496" y="1176957"/>
                  </a:lnTo>
                  <a:lnTo>
                    <a:pt x="122490" y="1137794"/>
                  </a:lnTo>
                  <a:lnTo>
                    <a:pt x="156897" y="1102476"/>
                  </a:lnTo>
                  <a:lnTo>
                    <a:pt x="114501" y="1078415"/>
                  </a:lnTo>
                  <a:lnTo>
                    <a:pt x="78374" y="1049922"/>
                  </a:lnTo>
                  <a:lnTo>
                    <a:pt x="48751" y="1017722"/>
                  </a:lnTo>
                  <a:lnTo>
                    <a:pt x="25868" y="982542"/>
                  </a:lnTo>
                  <a:lnTo>
                    <a:pt x="9958" y="945108"/>
                  </a:lnTo>
                  <a:lnTo>
                    <a:pt x="1257" y="906146"/>
                  </a:lnTo>
                  <a:lnTo>
                    <a:pt x="0" y="866382"/>
                  </a:lnTo>
                  <a:lnTo>
                    <a:pt x="6420" y="826543"/>
                  </a:lnTo>
                  <a:lnTo>
                    <a:pt x="20752" y="787355"/>
                  </a:lnTo>
                  <a:lnTo>
                    <a:pt x="43232" y="749543"/>
                  </a:lnTo>
                  <a:lnTo>
                    <a:pt x="71913" y="716124"/>
                  </a:lnTo>
                  <a:lnTo>
                    <a:pt x="106262" y="687125"/>
                  </a:lnTo>
                  <a:lnTo>
                    <a:pt x="145515" y="662945"/>
                  </a:lnTo>
                  <a:lnTo>
                    <a:pt x="188906" y="643983"/>
                  </a:lnTo>
                  <a:lnTo>
                    <a:pt x="235670" y="630637"/>
                  </a:lnTo>
                  <a:lnTo>
                    <a:pt x="285040" y="623305"/>
                  </a:lnTo>
                  <a:lnTo>
                    <a:pt x="287707" y="617463"/>
                  </a:lnTo>
                  <a:close/>
                </a:path>
                <a:path w="3165475" h="1875789">
                  <a:moveTo>
                    <a:pt x="345619" y="1129781"/>
                  </a:moveTo>
                  <a:lnTo>
                    <a:pt x="297272" y="1129829"/>
                  </a:lnTo>
                  <a:lnTo>
                    <a:pt x="249734" y="1123971"/>
                  </a:lnTo>
                  <a:lnTo>
                    <a:pt x="203816" y="1112351"/>
                  </a:lnTo>
                  <a:lnTo>
                    <a:pt x="160326" y="1095110"/>
                  </a:lnTo>
                </a:path>
                <a:path w="3165475" h="1875789">
                  <a:moveTo>
                    <a:pt x="509195" y="1508114"/>
                  </a:moveTo>
                  <a:lnTo>
                    <a:pt x="489463" y="1513875"/>
                  </a:lnTo>
                  <a:lnTo>
                    <a:pt x="469349" y="1518576"/>
                  </a:lnTo>
                  <a:lnTo>
                    <a:pt x="448902" y="1522206"/>
                  </a:lnTo>
                  <a:lnTo>
                    <a:pt x="428169" y="1524751"/>
                  </a:lnTo>
                </a:path>
                <a:path w="3165475" h="1875789">
                  <a:moveTo>
                    <a:pt x="1208076" y="1689978"/>
                  </a:moveTo>
                  <a:lnTo>
                    <a:pt x="1194007" y="1671940"/>
                  </a:lnTo>
                  <a:lnTo>
                    <a:pt x="1181152" y="1653307"/>
                  </a:lnTo>
                  <a:lnTo>
                    <a:pt x="1169536" y="1634150"/>
                  </a:lnTo>
                  <a:lnTo>
                    <a:pt x="1159181" y="1614540"/>
                  </a:lnTo>
                </a:path>
                <a:path w="3165475" h="1875789">
                  <a:moveTo>
                    <a:pt x="2111681" y="1501764"/>
                  </a:moveTo>
                  <a:lnTo>
                    <a:pt x="2108877" y="1522757"/>
                  </a:lnTo>
                  <a:lnTo>
                    <a:pt x="2104680" y="1543595"/>
                  </a:lnTo>
                  <a:lnTo>
                    <a:pt x="2099126" y="1564219"/>
                  </a:lnTo>
                  <a:lnTo>
                    <a:pt x="2092250" y="1584568"/>
                  </a:lnTo>
                </a:path>
                <a:path w="3165475" h="1875789">
                  <a:moveTo>
                    <a:pt x="2499793" y="989827"/>
                  </a:moveTo>
                  <a:lnTo>
                    <a:pt x="2546592" y="1011300"/>
                  </a:lnTo>
                  <a:lnTo>
                    <a:pt x="2589065" y="1036995"/>
                  </a:lnTo>
                  <a:lnTo>
                    <a:pt x="2626883" y="1066488"/>
                  </a:lnTo>
                  <a:lnTo>
                    <a:pt x="2659718" y="1099356"/>
                  </a:lnTo>
                  <a:lnTo>
                    <a:pt x="2687242" y="1135174"/>
                  </a:lnTo>
                  <a:lnTo>
                    <a:pt x="2709127" y="1173517"/>
                  </a:lnTo>
                  <a:lnTo>
                    <a:pt x="2725044" y="1213960"/>
                  </a:lnTo>
                  <a:lnTo>
                    <a:pt x="2734666" y="1256081"/>
                  </a:lnTo>
                  <a:lnTo>
                    <a:pt x="2737664" y="1299453"/>
                  </a:lnTo>
                </a:path>
                <a:path w="3165475" h="1875789">
                  <a:moveTo>
                    <a:pt x="3060879" y="660135"/>
                  </a:moveTo>
                  <a:lnTo>
                    <a:pt x="3040776" y="692757"/>
                  </a:lnTo>
                  <a:lnTo>
                    <a:pt x="3016255" y="723175"/>
                  </a:lnTo>
                  <a:lnTo>
                    <a:pt x="2987567" y="751093"/>
                  </a:lnTo>
                  <a:lnTo>
                    <a:pt x="2954961" y="776213"/>
                  </a:lnTo>
                </a:path>
                <a:path w="3165475" h="1875789">
                  <a:moveTo>
                    <a:pt x="2806752" y="229351"/>
                  </a:moveTo>
                  <a:lnTo>
                    <a:pt x="2809376" y="242996"/>
                  </a:lnTo>
                  <a:lnTo>
                    <a:pt x="2811166" y="256688"/>
                  </a:lnTo>
                  <a:lnTo>
                    <a:pt x="2812146" y="270428"/>
                  </a:lnTo>
                  <a:lnTo>
                    <a:pt x="2812340" y="284215"/>
                  </a:lnTo>
                </a:path>
                <a:path w="3165475" h="1875789">
                  <a:moveTo>
                    <a:pt x="2130096" y="165470"/>
                  </a:moveTo>
                  <a:lnTo>
                    <a:pt x="2141302" y="146786"/>
                  </a:lnTo>
                  <a:lnTo>
                    <a:pt x="2154115" y="128863"/>
                  </a:lnTo>
                  <a:lnTo>
                    <a:pt x="2168476" y="111749"/>
                  </a:lnTo>
                  <a:lnTo>
                    <a:pt x="2184325" y="95493"/>
                  </a:lnTo>
                </a:path>
                <a:path w="3165475" h="1875789">
                  <a:moveTo>
                    <a:pt x="1622477" y="198744"/>
                  </a:moveTo>
                  <a:lnTo>
                    <a:pt x="1627282" y="183175"/>
                  </a:lnTo>
                  <a:lnTo>
                    <a:pt x="1633288" y="167915"/>
                  </a:lnTo>
                  <a:lnTo>
                    <a:pt x="1640462" y="152989"/>
                  </a:lnTo>
                  <a:lnTo>
                    <a:pt x="1648766" y="138419"/>
                  </a:lnTo>
                </a:path>
                <a:path w="3165475" h="1875789">
                  <a:moveTo>
                    <a:pt x="1026720" y="219191"/>
                  </a:moveTo>
                  <a:lnTo>
                    <a:pt x="1052138" y="232072"/>
                  </a:lnTo>
                  <a:lnTo>
                    <a:pt x="1076520" y="246131"/>
                  </a:lnTo>
                  <a:lnTo>
                    <a:pt x="1099783" y="261357"/>
                  </a:lnTo>
                  <a:lnTo>
                    <a:pt x="1121843" y="277738"/>
                  </a:lnTo>
                </a:path>
                <a:path w="3165475" h="1875789">
                  <a:moveTo>
                    <a:pt x="304217" y="679058"/>
                  </a:moveTo>
                  <a:lnTo>
                    <a:pt x="298959" y="663844"/>
                  </a:lnTo>
                  <a:lnTo>
                    <a:pt x="294438" y="648499"/>
                  </a:lnTo>
                  <a:lnTo>
                    <a:pt x="290680" y="633035"/>
                  </a:lnTo>
                  <a:lnTo>
                    <a:pt x="287707" y="617463"/>
                  </a:lnTo>
                </a:path>
              </a:pathLst>
            </a:cu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16130" y="2802126"/>
              <a:ext cx="779233" cy="807034"/>
            </a:xfrm>
            <a:prstGeom prst="rect">
              <a:avLst/>
            </a:prstGeom>
          </p:spPr>
        </p:pic>
        <p:sp>
          <p:nvSpPr>
            <p:cNvPr id="28" name="object 28"/>
            <p:cNvSpPr txBox="1"/>
            <p:nvPr/>
          </p:nvSpPr>
          <p:spPr>
            <a:xfrm>
              <a:off x="334536" y="3003236"/>
              <a:ext cx="2063750" cy="764953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 marR="5080" indent="104775">
                <a:lnSpc>
                  <a:spcPct val="100000"/>
                </a:lnSpc>
                <a:spcBef>
                  <a:spcPts val="105"/>
                </a:spcBef>
              </a:pPr>
              <a:r>
                <a:rPr sz="2800" b="1" dirty="0">
                  <a:solidFill>
                    <a:srgbClr val="FF8020"/>
                  </a:solidFill>
                  <a:latin typeface="Arial"/>
                  <a:cs typeface="Arial"/>
                </a:rPr>
                <a:t>C</a:t>
              </a:r>
              <a:r>
                <a:rPr sz="2000" b="1" dirty="0">
                  <a:latin typeface="Arial"/>
                  <a:cs typeface="Arial"/>
                </a:rPr>
                <a:t>o</a:t>
              </a:r>
              <a:r>
                <a:rPr sz="2000" b="1" spc="-10" dirty="0">
                  <a:latin typeface="Arial"/>
                  <a:cs typeface="Arial"/>
                </a:rPr>
                <a:t>n</a:t>
              </a:r>
              <a:r>
                <a:rPr sz="2000" b="1" dirty="0">
                  <a:latin typeface="Arial"/>
                  <a:cs typeface="Arial"/>
                </a:rPr>
                <a:t>s</a:t>
              </a:r>
              <a:r>
                <a:rPr sz="2000" b="1" spc="-10" dirty="0">
                  <a:latin typeface="Arial"/>
                  <a:cs typeface="Arial"/>
                </a:rPr>
                <a:t>u</a:t>
              </a:r>
              <a:r>
                <a:rPr sz="2000" b="1" dirty="0">
                  <a:latin typeface="Arial"/>
                  <a:cs typeface="Arial"/>
                </a:rPr>
                <a:t>mption</a:t>
              </a:r>
              <a:endParaRPr lang="en-US" sz="2000" b="1" dirty="0">
                <a:latin typeface="Arial"/>
                <a:cs typeface="Arial"/>
              </a:endParaRPr>
            </a:p>
            <a:p>
              <a:pPr marL="12700" marR="5080" indent="104775" algn="ctr">
                <a:lnSpc>
                  <a:spcPct val="100000"/>
                </a:lnSpc>
                <a:spcBef>
                  <a:spcPts val="105"/>
                </a:spcBef>
              </a:pPr>
              <a:r>
                <a:rPr lang="ar-SA" sz="2000" b="1" dirty="0">
                  <a:latin typeface="Arial"/>
                  <a:cs typeface="Arial"/>
                </a:rPr>
                <a:t>القطاع العائلي</a:t>
              </a:r>
              <a:endParaRPr sz="2000" dirty="0">
                <a:latin typeface="Arial"/>
                <a:cs typeface="Arial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62B0770-8060-52B9-604F-AC6F439951E9}"/>
              </a:ext>
            </a:extLst>
          </p:cNvPr>
          <p:cNvGrpSpPr/>
          <p:nvPr/>
        </p:nvGrpSpPr>
        <p:grpSpPr>
          <a:xfrm>
            <a:off x="5940152" y="2492897"/>
            <a:ext cx="3165475" cy="1875789"/>
            <a:chOff x="7268948" y="496739"/>
            <a:chExt cx="3165475" cy="1875789"/>
          </a:xfrm>
        </p:grpSpPr>
        <p:sp>
          <p:nvSpPr>
            <p:cNvPr id="31" name="object 31"/>
            <p:cNvSpPr/>
            <p:nvPr/>
          </p:nvSpPr>
          <p:spPr>
            <a:xfrm>
              <a:off x="7268948" y="496739"/>
              <a:ext cx="3165475" cy="1875789"/>
            </a:xfrm>
            <a:custGeom>
              <a:avLst/>
              <a:gdLst/>
              <a:ahLst/>
              <a:cxnLst/>
              <a:rect l="l" t="t" r="r" b="b"/>
              <a:pathLst>
                <a:path w="3165475" h="1875789">
                  <a:moveTo>
                    <a:pt x="287707" y="617463"/>
                  </a:moveTo>
                  <a:lnTo>
                    <a:pt x="283314" y="574101"/>
                  </a:lnTo>
                  <a:lnTo>
                    <a:pt x="284695" y="531469"/>
                  </a:lnTo>
                  <a:lnTo>
                    <a:pt x="291591" y="489844"/>
                  </a:lnTo>
                  <a:lnTo>
                    <a:pt x="303746" y="449498"/>
                  </a:lnTo>
                  <a:lnTo>
                    <a:pt x="320901" y="410707"/>
                  </a:lnTo>
                  <a:lnTo>
                    <a:pt x="342799" y="373745"/>
                  </a:lnTo>
                  <a:lnTo>
                    <a:pt x="369181" y="338886"/>
                  </a:lnTo>
                  <a:lnTo>
                    <a:pt x="399790" y="306405"/>
                  </a:lnTo>
                  <a:lnTo>
                    <a:pt x="434368" y="276575"/>
                  </a:lnTo>
                  <a:lnTo>
                    <a:pt x="472657" y="249671"/>
                  </a:lnTo>
                  <a:lnTo>
                    <a:pt x="514399" y="225968"/>
                  </a:lnTo>
                  <a:lnTo>
                    <a:pt x="559337" y="205740"/>
                  </a:lnTo>
                  <a:lnTo>
                    <a:pt x="607212" y="189260"/>
                  </a:lnTo>
                  <a:lnTo>
                    <a:pt x="657767" y="176804"/>
                  </a:lnTo>
                  <a:lnTo>
                    <a:pt x="710744" y="168645"/>
                  </a:lnTo>
                  <a:lnTo>
                    <a:pt x="765567" y="165098"/>
                  </a:lnTo>
                  <a:lnTo>
                    <a:pt x="820223" y="166472"/>
                  </a:lnTo>
                  <a:lnTo>
                    <a:pt x="874209" y="172694"/>
                  </a:lnTo>
                  <a:lnTo>
                    <a:pt x="927021" y="183688"/>
                  </a:lnTo>
                  <a:lnTo>
                    <a:pt x="978153" y="199381"/>
                  </a:lnTo>
                  <a:lnTo>
                    <a:pt x="1027101" y="219699"/>
                  </a:lnTo>
                  <a:lnTo>
                    <a:pt x="1055087" y="183261"/>
                  </a:lnTo>
                  <a:lnTo>
                    <a:pt x="1088079" y="150947"/>
                  </a:lnTo>
                  <a:lnTo>
                    <a:pt x="1125447" y="122916"/>
                  </a:lnTo>
                  <a:lnTo>
                    <a:pt x="1166561" y="99322"/>
                  </a:lnTo>
                  <a:lnTo>
                    <a:pt x="1210793" y="80324"/>
                  </a:lnTo>
                  <a:lnTo>
                    <a:pt x="1257511" y="66077"/>
                  </a:lnTo>
                  <a:lnTo>
                    <a:pt x="1306087" y="56738"/>
                  </a:lnTo>
                  <a:lnTo>
                    <a:pt x="1355890" y="52464"/>
                  </a:lnTo>
                  <a:lnTo>
                    <a:pt x="1406292" y="53411"/>
                  </a:lnTo>
                  <a:lnTo>
                    <a:pt x="1456661" y="59735"/>
                  </a:lnTo>
                  <a:lnTo>
                    <a:pt x="1506369" y="71594"/>
                  </a:lnTo>
                  <a:lnTo>
                    <a:pt x="1554786" y="89143"/>
                  </a:lnTo>
                  <a:lnTo>
                    <a:pt x="1602570" y="113337"/>
                  </a:lnTo>
                  <a:lnTo>
                    <a:pt x="1645591" y="142864"/>
                  </a:lnTo>
                  <a:lnTo>
                    <a:pt x="1672457" y="106923"/>
                  </a:lnTo>
                  <a:lnTo>
                    <a:pt x="1705223" y="75761"/>
                  </a:lnTo>
                  <a:lnTo>
                    <a:pt x="1743008" y="49617"/>
                  </a:lnTo>
                  <a:lnTo>
                    <a:pt x="1784930" y="28731"/>
                  </a:lnTo>
                  <a:lnTo>
                    <a:pt x="1830106" y="13340"/>
                  </a:lnTo>
                  <a:lnTo>
                    <a:pt x="1877657" y="3684"/>
                  </a:lnTo>
                  <a:lnTo>
                    <a:pt x="1926699" y="0"/>
                  </a:lnTo>
                  <a:lnTo>
                    <a:pt x="1976352" y="2526"/>
                  </a:lnTo>
                  <a:lnTo>
                    <a:pt x="2025734" y="11503"/>
                  </a:lnTo>
                  <a:lnTo>
                    <a:pt x="2073962" y="27167"/>
                  </a:lnTo>
                  <a:lnTo>
                    <a:pt x="2134938" y="59235"/>
                  </a:lnTo>
                  <a:lnTo>
                    <a:pt x="2185341" y="101589"/>
                  </a:lnTo>
                  <a:lnTo>
                    <a:pt x="2222258" y="71345"/>
                  </a:lnTo>
                  <a:lnTo>
                    <a:pt x="2263219" y="46386"/>
                  </a:lnTo>
                  <a:lnTo>
                    <a:pt x="2307452" y="26766"/>
                  </a:lnTo>
                  <a:lnTo>
                    <a:pt x="2354184" y="12538"/>
                  </a:lnTo>
                  <a:lnTo>
                    <a:pt x="2402642" y="3753"/>
                  </a:lnTo>
                  <a:lnTo>
                    <a:pt x="2452053" y="464"/>
                  </a:lnTo>
                  <a:lnTo>
                    <a:pt x="2501644" y="2725"/>
                  </a:lnTo>
                  <a:lnTo>
                    <a:pt x="2550643" y="10588"/>
                  </a:lnTo>
                  <a:lnTo>
                    <a:pt x="2598277" y="24106"/>
                  </a:lnTo>
                  <a:lnTo>
                    <a:pt x="2643772" y="43331"/>
                  </a:lnTo>
                  <a:lnTo>
                    <a:pt x="2686356" y="68315"/>
                  </a:lnTo>
                  <a:lnTo>
                    <a:pt x="2729556" y="103419"/>
                  </a:lnTo>
                  <a:lnTo>
                    <a:pt x="2764398" y="143690"/>
                  </a:lnTo>
                  <a:lnTo>
                    <a:pt x="2790191" y="188152"/>
                  </a:lnTo>
                  <a:lnTo>
                    <a:pt x="2806244" y="235828"/>
                  </a:lnTo>
                  <a:lnTo>
                    <a:pt x="2856418" y="249872"/>
                  </a:lnTo>
                  <a:lnTo>
                    <a:pt x="2902710" y="268773"/>
                  </a:lnTo>
                  <a:lnTo>
                    <a:pt x="2944793" y="292068"/>
                  </a:lnTo>
                  <a:lnTo>
                    <a:pt x="2982342" y="319296"/>
                  </a:lnTo>
                  <a:lnTo>
                    <a:pt x="3015029" y="349995"/>
                  </a:lnTo>
                  <a:lnTo>
                    <a:pt x="3042528" y="383704"/>
                  </a:lnTo>
                  <a:lnTo>
                    <a:pt x="3064513" y="419961"/>
                  </a:lnTo>
                  <a:lnTo>
                    <a:pt x="3080658" y="458304"/>
                  </a:lnTo>
                  <a:lnTo>
                    <a:pt x="3090637" y="498272"/>
                  </a:lnTo>
                  <a:lnTo>
                    <a:pt x="3094123" y="539403"/>
                  </a:lnTo>
                  <a:lnTo>
                    <a:pt x="3090789" y="581234"/>
                  </a:lnTo>
                  <a:lnTo>
                    <a:pt x="3080310" y="623305"/>
                  </a:lnTo>
                  <a:lnTo>
                    <a:pt x="3062403" y="664707"/>
                  </a:lnTo>
                  <a:lnTo>
                    <a:pt x="3092996" y="700713"/>
                  </a:lnTo>
                  <a:lnTo>
                    <a:pt x="3118110" y="738399"/>
                  </a:lnTo>
                  <a:lnTo>
                    <a:pt x="3137801" y="777424"/>
                  </a:lnTo>
                  <a:lnTo>
                    <a:pt x="3152124" y="817444"/>
                  </a:lnTo>
                  <a:lnTo>
                    <a:pt x="3161134" y="858119"/>
                  </a:lnTo>
                  <a:lnTo>
                    <a:pt x="3164887" y="899107"/>
                  </a:lnTo>
                  <a:lnTo>
                    <a:pt x="3163439" y="940065"/>
                  </a:lnTo>
                  <a:lnTo>
                    <a:pt x="3156843" y="980653"/>
                  </a:lnTo>
                  <a:lnTo>
                    <a:pt x="3145157" y="1020528"/>
                  </a:lnTo>
                  <a:lnTo>
                    <a:pt x="3128434" y="1059348"/>
                  </a:lnTo>
                  <a:lnTo>
                    <a:pt x="3106731" y="1096772"/>
                  </a:lnTo>
                  <a:lnTo>
                    <a:pt x="3080102" y="1132458"/>
                  </a:lnTo>
                  <a:lnTo>
                    <a:pt x="3048603" y="1166063"/>
                  </a:lnTo>
                  <a:lnTo>
                    <a:pt x="3012290" y="1197247"/>
                  </a:lnTo>
                  <a:lnTo>
                    <a:pt x="2971217" y="1225666"/>
                  </a:lnTo>
                  <a:lnTo>
                    <a:pt x="2929264" y="1249010"/>
                  </a:lnTo>
                  <a:lnTo>
                    <a:pt x="2884731" y="1268672"/>
                  </a:lnTo>
                  <a:lnTo>
                    <a:pt x="2837998" y="1284536"/>
                  </a:lnTo>
                  <a:lnTo>
                    <a:pt x="2789443" y="1296486"/>
                  </a:lnTo>
                  <a:lnTo>
                    <a:pt x="2739442" y="1304406"/>
                  </a:lnTo>
                  <a:lnTo>
                    <a:pt x="2735712" y="1347192"/>
                  </a:lnTo>
                  <a:lnTo>
                    <a:pt x="2725668" y="1388353"/>
                  </a:lnTo>
                  <a:lnTo>
                    <a:pt x="2709710" y="1427571"/>
                  </a:lnTo>
                  <a:lnTo>
                    <a:pt x="2688236" y="1464528"/>
                  </a:lnTo>
                  <a:lnTo>
                    <a:pt x="2661647" y="1498906"/>
                  </a:lnTo>
                  <a:lnTo>
                    <a:pt x="2630342" y="1530389"/>
                  </a:lnTo>
                  <a:lnTo>
                    <a:pt x="2594720" y="1558657"/>
                  </a:lnTo>
                  <a:lnTo>
                    <a:pt x="2555182" y="1583394"/>
                  </a:lnTo>
                  <a:lnTo>
                    <a:pt x="2512126" y="1604282"/>
                  </a:lnTo>
                  <a:lnTo>
                    <a:pt x="2465953" y="1621004"/>
                  </a:lnTo>
                  <a:lnTo>
                    <a:pt x="2417062" y="1633240"/>
                  </a:lnTo>
                  <a:lnTo>
                    <a:pt x="2365851" y="1640674"/>
                  </a:lnTo>
                  <a:lnTo>
                    <a:pt x="2312722" y="1642988"/>
                  </a:lnTo>
                  <a:lnTo>
                    <a:pt x="2266126" y="1640611"/>
                  </a:lnTo>
                  <a:lnTo>
                    <a:pt x="2220333" y="1634149"/>
                  </a:lnTo>
                  <a:lnTo>
                    <a:pt x="2175754" y="1623695"/>
                  </a:lnTo>
                  <a:lnTo>
                    <a:pt x="2132797" y="1609339"/>
                  </a:lnTo>
                  <a:lnTo>
                    <a:pt x="2091869" y="1591172"/>
                  </a:lnTo>
                  <a:lnTo>
                    <a:pt x="2074803" y="1629698"/>
                  </a:lnTo>
                  <a:lnTo>
                    <a:pt x="2053432" y="1665937"/>
                  </a:lnTo>
                  <a:lnTo>
                    <a:pt x="2028068" y="1699756"/>
                  </a:lnTo>
                  <a:lnTo>
                    <a:pt x="1999018" y="1731019"/>
                  </a:lnTo>
                  <a:lnTo>
                    <a:pt x="1966595" y="1759594"/>
                  </a:lnTo>
                  <a:lnTo>
                    <a:pt x="1931106" y="1785344"/>
                  </a:lnTo>
                  <a:lnTo>
                    <a:pt x="1892862" y="1808137"/>
                  </a:lnTo>
                  <a:lnTo>
                    <a:pt x="1852173" y="1827837"/>
                  </a:lnTo>
                  <a:lnTo>
                    <a:pt x="1809348" y="1844311"/>
                  </a:lnTo>
                  <a:lnTo>
                    <a:pt x="1764697" y="1857424"/>
                  </a:lnTo>
                  <a:lnTo>
                    <a:pt x="1718530" y="1867041"/>
                  </a:lnTo>
                  <a:lnTo>
                    <a:pt x="1671156" y="1873029"/>
                  </a:lnTo>
                  <a:lnTo>
                    <a:pt x="1622886" y="1875253"/>
                  </a:lnTo>
                  <a:lnTo>
                    <a:pt x="1574029" y="1873579"/>
                  </a:lnTo>
                  <a:lnTo>
                    <a:pt x="1524894" y="1867873"/>
                  </a:lnTo>
                  <a:lnTo>
                    <a:pt x="1475792" y="1857999"/>
                  </a:lnTo>
                  <a:lnTo>
                    <a:pt x="1422422" y="1842149"/>
                  </a:lnTo>
                  <a:lnTo>
                    <a:pt x="1371958" y="1821579"/>
                  </a:lnTo>
                  <a:lnTo>
                    <a:pt x="1324853" y="1796563"/>
                  </a:lnTo>
                  <a:lnTo>
                    <a:pt x="1281558" y="1767378"/>
                  </a:lnTo>
                  <a:lnTo>
                    <a:pt x="1242524" y="1734298"/>
                  </a:lnTo>
                  <a:lnTo>
                    <a:pt x="1208203" y="1697598"/>
                  </a:lnTo>
                  <a:lnTo>
                    <a:pt x="1162955" y="1717449"/>
                  </a:lnTo>
                  <a:lnTo>
                    <a:pt x="1116503" y="1733646"/>
                  </a:lnTo>
                  <a:lnTo>
                    <a:pt x="1069121" y="1746245"/>
                  </a:lnTo>
                  <a:lnTo>
                    <a:pt x="1021084" y="1755302"/>
                  </a:lnTo>
                  <a:lnTo>
                    <a:pt x="972665" y="1760871"/>
                  </a:lnTo>
                  <a:lnTo>
                    <a:pt x="924137" y="1763008"/>
                  </a:lnTo>
                  <a:lnTo>
                    <a:pt x="875775" y="1761769"/>
                  </a:lnTo>
                  <a:lnTo>
                    <a:pt x="827852" y="1757209"/>
                  </a:lnTo>
                  <a:lnTo>
                    <a:pt x="780642" y="1749383"/>
                  </a:lnTo>
                  <a:lnTo>
                    <a:pt x="734418" y="1738346"/>
                  </a:lnTo>
                  <a:lnTo>
                    <a:pt x="689455" y="1724155"/>
                  </a:lnTo>
                  <a:lnTo>
                    <a:pt x="646026" y="1706865"/>
                  </a:lnTo>
                  <a:lnTo>
                    <a:pt x="604405" y="1686530"/>
                  </a:lnTo>
                  <a:lnTo>
                    <a:pt x="564865" y="1663207"/>
                  </a:lnTo>
                  <a:lnTo>
                    <a:pt x="527680" y="1636950"/>
                  </a:lnTo>
                  <a:lnTo>
                    <a:pt x="493125" y="1607816"/>
                  </a:lnTo>
                  <a:lnTo>
                    <a:pt x="461472" y="1575859"/>
                  </a:lnTo>
                  <a:lnTo>
                    <a:pt x="432995" y="1541134"/>
                  </a:lnTo>
                  <a:lnTo>
                    <a:pt x="429058" y="1535673"/>
                  </a:lnTo>
                  <a:lnTo>
                    <a:pt x="427026" y="1532879"/>
                  </a:lnTo>
                  <a:lnTo>
                    <a:pt x="375141" y="1534424"/>
                  </a:lnTo>
                  <a:lnTo>
                    <a:pt x="324975" y="1529384"/>
                  </a:lnTo>
                  <a:lnTo>
                    <a:pt x="277257" y="1518226"/>
                  </a:lnTo>
                  <a:lnTo>
                    <a:pt x="232714" y="1501414"/>
                  </a:lnTo>
                  <a:lnTo>
                    <a:pt x="192076" y="1479412"/>
                  </a:lnTo>
                  <a:lnTo>
                    <a:pt x="156071" y="1452687"/>
                  </a:lnTo>
                  <a:lnTo>
                    <a:pt x="125428" y="1421701"/>
                  </a:lnTo>
                  <a:lnTo>
                    <a:pt x="100874" y="1386921"/>
                  </a:lnTo>
                  <a:lnTo>
                    <a:pt x="83139" y="1348811"/>
                  </a:lnTo>
                  <a:lnTo>
                    <a:pt x="72950" y="1307835"/>
                  </a:lnTo>
                  <a:lnTo>
                    <a:pt x="71330" y="1262948"/>
                  </a:lnTo>
                  <a:lnTo>
                    <a:pt x="79310" y="1218998"/>
                  </a:lnTo>
                  <a:lnTo>
                    <a:pt x="96496" y="1176957"/>
                  </a:lnTo>
                  <a:lnTo>
                    <a:pt x="122490" y="1137794"/>
                  </a:lnTo>
                  <a:lnTo>
                    <a:pt x="156897" y="1102476"/>
                  </a:lnTo>
                  <a:lnTo>
                    <a:pt x="114501" y="1078415"/>
                  </a:lnTo>
                  <a:lnTo>
                    <a:pt x="78374" y="1049922"/>
                  </a:lnTo>
                  <a:lnTo>
                    <a:pt x="48751" y="1017722"/>
                  </a:lnTo>
                  <a:lnTo>
                    <a:pt x="25868" y="982542"/>
                  </a:lnTo>
                  <a:lnTo>
                    <a:pt x="9958" y="945108"/>
                  </a:lnTo>
                  <a:lnTo>
                    <a:pt x="1257" y="906146"/>
                  </a:lnTo>
                  <a:lnTo>
                    <a:pt x="0" y="866382"/>
                  </a:lnTo>
                  <a:lnTo>
                    <a:pt x="6420" y="826543"/>
                  </a:lnTo>
                  <a:lnTo>
                    <a:pt x="20752" y="787355"/>
                  </a:lnTo>
                  <a:lnTo>
                    <a:pt x="43232" y="749543"/>
                  </a:lnTo>
                  <a:lnTo>
                    <a:pt x="71913" y="716124"/>
                  </a:lnTo>
                  <a:lnTo>
                    <a:pt x="106262" y="687125"/>
                  </a:lnTo>
                  <a:lnTo>
                    <a:pt x="145515" y="662945"/>
                  </a:lnTo>
                  <a:lnTo>
                    <a:pt x="188906" y="643983"/>
                  </a:lnTo>
                  <a:lnTo>
                    <a:pt x="235670" y="630637"/>
                  </a:lnTo>
                  <a:lnTo>
                    <a:pt x="285040" y="623305"/>
                  </a:lnTo>
                  <a:lnTo>
                    <a:pt x="287707" y="617463"/>
                  </a:lnTo>
                  <a:close/>
                </a:path>
                <a:path w="3165475" h="1875789">
                  <a:moveTo>
                    <a:pt x="345619" y="1129781"/>
                  </a:moveTo>
                  <a:lnTo>
                    <a:pt x="297272" y="1129829"/>
                  </a:lnTo>
                  <a:lnTo>
                    <a:pt x="249734" y="1123971"/>
                  </a:lnTo>
                  <a:lnTo>
                    <a:pt x="203816" y="1112351"/>
                  </a:lnTo>
                  <a:lnTo>
                    <a:pt x="160326" y="1095110"/>
                  </a:lnTo>
                </a:path>
                <a:path w="3165475" h="1875789">
                  <a:moveTo>
                    <a:pt x="509195" y="1508114"/>
                  </a:moveTo>
                  <a:lnTo>
                    <a:pt x="489463" y="1513875"/>
                  </a:lnTo>
                  <a:lnTo>
                    <a:pt x="469349" y="1518576"/>
                  </a:lnTo>
                  <a:lnTo>
                    <a:pt x="448902" y="1522206"/>
                  </a:lnTo>
                  <a:lnTo>
                    <a:pt x="428169" y="1524751"/>
                  </a:lnTo>
                </a:path>
                <a:path w="3165475" h="1875789">
                  <a:moveTo>
                    <a:pt x="1208076" y="1689978"/>
                  </a:moveTo>
                  <a:lnTo>
                    <a:pt x="1194007" y="1671940"/>
                  </a:lnTo>
                  <a:lnTo>
                    <a:pt x="1181152" y="1653307"/>
                  </a:lnTo>
                  <a:lnTo>
                    <a:pt x="1169536" y="1634150"/>
                  </a:lnTo>
                  <a:lnTo>
                    <a:pt x="1159181" y="1614540"/>
                  </a:lnTo>
                </a:path>
                <a:path w="3165475" h="1875789">
                  <a:moveTo>
                    <a:pt x="2111681" y="1501764"/>
                  </a:moveTo>
                  <a:lnTo>
                    <a:pt x="2108877" y="1522757"/>
                  </a:lnTo>
                  <a:lnTo>
                    <a:pt x="2104680" y="1543595"/>
                  </a:lnTo>
                  <a:lnTo>
                    <a:pt x="2099126" y="1564219"/>
                  </a:lnTo>
                  <a:lnTo>
                    <a:pt x="2092250" y="1584568"/>
                  </a:lnTo>
                </a:path>
                <a:path w="3165475" h="1875789">
                  <a:moveTo>
                    <a:pt x="2499793" y="989827"/>
                  </a:moveTo>
                  <a:lnTo>
                    <a:pt x="2546592" y="1011300"/>
                  </a:lnTo>
                  <a:lnTo>
                    <a:pt x="2589065" y="1036995"/>
                  </a:lnTo>
                  <a:lnTo>
                    <a:pt x="2626883" y="1066488"/>
                  </a:lnTo>
                  <a:lnTo>
                    <a:pt x="2659718" y="1099356"/>
                  </a:lnTo>
                  <a:lnTo>
                    <a:pt x="2687242" y="1135174"/>
                  </a:lnTo>
                  <a:lnTo>
                    <a:pt x="2709127" y="1173517"/>
                  </a:lnTo>
                  <a:lnTo>
                    <a:pt x="2725044" y="1213960"/>
                  </a:lnTo>
                  <a:lnTo>
                    <a:pt x="2734666" y="1256081"/>
                  </a:lnTo>
                  <a:lnTo>
                    <a:pt x="2737664" y="1299453"/>
                  </a:lnTo>
                </a:path>
                <a:path w="3165475" h="1875789">
                  <a:moveTo>
                    <a:pt x="3060879" y="660135"/>
                  </a:moveTo>
                  <a:lnTo>
                    <a:pt x="3040776" y="692757"/>
                  </a:lnTo>
                  <a:lnTo>
                    <a:pt x="3016255" y="723175"/>
                  </a:lnTo>
                  <a:lnTo>
                    <a:pt x="2987567" y="751093"/>
                  </a:lnTo>
                  <a:lnTo>
                    <a:pt x="2954961" y="776213"/>
                  </a:lnTo>
                </a:path>
                <a:path w="3165475" h="1875789">
                  <a:moveTo>
                    <a:pt x="2806752" y="229351"/>
                  </a:moveTo>
                  <a:lnTo>
                    <a:pt x="2809376" y="242996"/>
                  </a:lnTo>
                  <a:lnTo>
                    <a:pt x="2811166" y="256688"/>
                  </a:lnTo>
                  <a:lnTo>
                    <a:pt x="2812146" y="270428"/>
                  </a:lnTo>
                  <a:lnTo>
                    <a:pt x="2812340" y="284215"/>
                  </a:lnTo>
                </a:path>
                <a:path w="3165475" h="1875789">
                  <a:moveTo>
                    <a:pt x="2130096" y="165470"/>
                  </a:moveTo>
                  <a:lnTo>
                    <a:pt x="2141302" y="146786"/>
                  </a:lnTo>
                  <a:lnTo>
                    <a:pt x="2154115" y="128863"/>
                  </a:lnTo>
                  <a:lnTo>
                    <a:pt x="2168476" y="111749"/>
                  </a:lnTo>
                  <a:lnTo>
                    <a:pt x="2184325" y="95493"/>
                  </a:lnTo>
                </a:path>
                <a:path w="3165475" h="1875789">
                  <a:moveTo>
                    <a:pt x="1622477" y="198744"/>
                  </a:moveTo>
                  <a:lnTo>
                    <a:pt x="1627282" y="183175"/>
                  </a:lnTo>
                  <a:lnTo>
                    <a:pt x="1633288" y="167915"/>
                  </a:lnTo>
                  <a:lnTo>
                    <a:pt x="1640462" y="152989"/>
                  </a:lnTo>
                  <a:lnTo>
                    <a:pt x="1648766" y="138419"/>
                  </a:lnTo>
                </a:path>
                <a:path w="3165475" h="1875789">
                  <a:moveTo>
                    <a:pt x="1026720" y="219191"/>
                  </a:moveTo>
                  <a:lnTo>
                    <a:pt x="1052138" y="232072"/>
                  </a:lnTo>
                  <a:lnTo>
                    <a:pt x="1076520" y="246131"/>
                  </a:lnTo>
                  <a:lnTo>
                    <a:pt x="1099783" y="261357"/>
                  </a:lnTo>
                  <a:lnTo>
                    <a:pt x="1121843" y="277738"/>
                  </a:lnTo>
                </a:path>
                <a:path w="3165475" h="1875789">
                  <a:moveTo>
                    <a:pt x="304217" y="679058"/>
                  </a:moveTo>
                  <a:lnTo>
                    <a:pt x="298959" y="663844"/>
                  </a:lnTo>
                  <a:lnTo>
                    <a:pt x="294438" y="648499"/>
                  </a:lnTo>
                  <a:lnTo>
                    <a:pt x="290680" y="633035"/>
                  </a:lnTo>
                  <a:lnTo>
                    <a:pt x="287707" y="617463"/>
                  </a:lnTo>
                </a:path>
              </a:pathLst>
            </a:custGeom>
            <a:solidFill>
              <a:schemeClr val="bg1"/>
            </a:solidFill>
            <a:ln/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33857" y="1010373"/>
              <a:ext cx="549605" cy="894994"/>
            </a:xfrm>
            <a:prstGeom prst="rect">
              <a:avLst/>
            </a:prstGeom>
          </p:spPr>
        </p:pic>
        <p:sp>
          <p:nvSpPr>
            <p:cNvPr id="34" name="object 34"/>
            <p:cNvSpPr txBox="1"/>
            <p:nvPr/>
          </p:nvSpPr>
          <p:spPr>
            <a:xfrm>
              <a:off x="8271193" y="902144"/>
              <a:ext cx="1745614" cy="936282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50800">
                <a:lnSpc>
                  <a:spcPts val="3835"/>
                </a:lnSpc>
              </a:pPr>
              <a:r>
                <a:rPr sz="3200" b="1" spc="-5" dirty="0">
                  <a:solidFill>
                    <a:srgbClr val="4E67C7"/>
                  </a:solidFill>
                  <a:latin typeface="Times New Roman"/>
                  <a:cs typeface="Times New Roman"/>
                </a:rPr>
                <a:t>I</a:t>
              </a:r>
              <a:r>
                <a:rPr sz="2400" b="1" spc="-5" dirty="0">
                  <a:latin typeface="Arial"/>
                  <a:cs typeface="Arial"/>
                </a:rPr>
                <a:t>nvestment</a:t>
              </a:r>
              <a:endParaRPr lang="en-US" sz="2400" b="1" spc="-5" dirty="0">
                <a:latin typeface="Arial"/>
                <a:cs typeface="Arial"/>
              </a:endParaRPr>
            </a:p>
            <a:p>
              <a:pPr marL="50800" algn="ctr">
                <a:lnSpc>
                  <a:spcPts val="3835"/>
                </a:lnSpc>
              </a:pPr>
              <a:r>
                <a:rPr lang="ar-SA" sz="2400" b="1" spc="-5" dirty="0">
                  <a:latin typeface="Arial"/>
                  <a:cs typeface="Arial"/>
                </a:rPr>
                <a:t>قطاع الاعمال</a:t>
              </a:r>
              <a:endParaRPr lang="ar-SA" sz="2400" dirty="0">
                <a:latin typeface="Arial"/>
                <a:cs typeface="Arial"/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7AE84881-F8DC-642E-4D1E-D6E440495B89}"/>
              </a:ext>
            </a:extLst>
          </p:cNvPr>
          <p:cNvGrpSpPr/>
          <p:nvPr/>
        </p:nvGrpSpPr>
        <p:grpSpPr>
          <a:xfrm>
            <a:off x="3144944" y="2744104"/>
            <a:ext cx="2766060" cy="1261896"/>
            <a:chOff x="3144944" y="2600087"/>
            <a:chExt cx="2766060" cy="1261896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50DB929-7D9F-DE4C-AFCB-F37643617DA2}"/>
                </a:ext>
              </a:extLst>
            </p:cNvPr>
            <p:cNvGrpSpPr/>
            <p:nvPr/>
          </p:nvGrpSpPr>
          <p:grpSpPr>
            <a:xfrm>
              <a:off x="3144944" y="2600087"/>
              <a:ext cx="2766060" cy="668655"/>
              <a:chOff x="3551808" y="2643377"/>
              <a:chExt cx="2286000" cy="668655"/>
            </a:xfrm>
          </p:grpSpPr>
          <p:pic>
            <p:nvPicPr>
              <p:cNvPr id="10" name="object 10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3551808" y="2643377"/>
                <a:ext cx="2285491" cy="668274"/>
              </a:xfrm>
              <a:prstGeom prst="rect">
                <a:avLst/>
              </a:prstGeom>
            </p:spPr>
          </p:pic>
          <p:sp>
            <p:nvSpPr>
              <p:cNvPr id="11" name="object 11"/>
              <p:cNvSpPr/>
              <p:nvPr/>
            </p:nvSpPr>
            <p:spPr>
              <a:xfrm>
                <a:off x="3551808" y="2643377"/>
                <a:ext cx="2286000" cy="668655"/>
              </a:xfrm>
              <a:custGeom>
                <a:avLst/>
                <a:gdLst/>
                <a:ahLst/>
                <a:cxnLst/>
                <a:rect l="l" t="t" r="r" b="b"/>
                <a:pathLst>
                  <a:path w="2286000" h="668654">
                    <a:moveTo>
                      <a:pt x="0" y="599694"/>
                    </a:moveTo>
                    <a:lnTo>
                      <a:pt x="6716" y="534348"/>
                    </a:lnTo>
                    <a:lnTo>
                      <a:pt x="26399" y="471041"/>
                    </a:lnTo>
                    <a:lnTo>
                      <a:pt x="58351" y="410138"/>
                    </a:lnTo>
                    <a:lnTo>
                      <a:pt x="101875" y="352006"/>
                    </a:lnTo>
                    <a:lnTo>
                      <a:pt x="156271" y="297010"/>
                    </a:lnTo>
                    <a:lnTo>
                      <a:pt x="187328" y="270802"/>
                    </a:lnTo>
                    <a:lnTo>
                      <a:pt x="220841" y="245516"/>
                    </a:lnTo>
                    <a:lnTo>
                      <a:pt x="256724" y="221196"/>
                    </a:lnTo>
                    <a:lnTo>
                      <a:pt x="294889" y="197889"/>
                    </a:lnTo>
                    <a:lnTo>
                      <a:pt x="335248" y="175641"/>
                    </a:lnTo>
                    <a:lnTo>
                      <a:pt x="377714" y="154496"/>
                    </a:lnTo>
                    <a:lnTo>
                      <a:pt x="422201" y="134501"/>
                    </a:lnTo>
                    <a:lnTo>
                      <a:pt x="468620" y="115702"/>
                    </a:lnTo>
                    <a:lnTo>
                      <a:pt x="516885" y="98143"/>
                    </a:lnTo>
                    <a:lnTo>
                      <a:pt x="566909" y="81872"/>
                    </a:lnTo>
                    <a:lnTo>
                      <a:pt x="618603" y="66934"/>
                    </a:lnTo>
                    <a:lnTo>
                      <a:pt x="671881" y="53373"/>
                    </a:lnTo>
                    <a:lnTo>
                      <a:pt x="726656" y="41237"/>
                    </a:lnTo>
                    <a:lnTo>
                      <a:pt x="782840" y="30571"/>
                    </a:lnTo>
                    <a:lnTo>
                      <a:pt x="840346" y="21420"/>
                    </a:lnTo>
                    <a:lnTo>
                      <a:pt x="899086" y="13831"/>
                    </a:lnTo>
                    <a:lnTo>
                      <a:pt x="958974" y="7848"/>
                    </a:lnTo>
                    <a:lnTo>
                      <a:pt x="1019922" y="3518"/>
                    </a:lnTo>
                    <a:lnTo>
                      <a:pt x="1081844" y="887"/>
                    </a:lnTo>
                    <a:lnTo>
                      <a:pt x="1144651" y="0"/>
                    </a:lnTo>
                    <a:lnTo>
                      <a:pt x="1201814" y="745"/>
                    </a:lnTo>
                    <a:lnTo>
                      <a:pt x="1258450" y="2961"/>
                    </a:lnTo>
                    <a:lnTo>
                      <a:pt x="1314475" y="6622"/>
                    </a:lnTo>
                    <a:lnTo>
                      <a:pt x="1369805" y="11698"/>
                    </a:lnTo>
                    <a:lnTo>
                      <a:pt x="1424354" y="18161"/>
                    </a:lnTo>
                    <a:lnTo>
                      <a:pt x="1478038" y="25985"/>
                    </a:lnTo>
                    <a:lnTo>
                      <a:pt x="1530772" y="35141"/>
                    </a:lnTo>
                    <a:lnTo>
                      <a:pt x="1582473" y="45600"/>
                    </a:lnTo>
                    <a:lnTo>
                      <a:pt x="1633054" y="57336"/>
                    </a:lnTo>
                    <a:lnTo>
                      <a:pt x="1682433" y="70320"/>
                    </a:lnTo>
                    <a:lnTo>
                      <a:pt x="1730524" y="84524"/>
                    </a:lnTo>
                    <a:lnTo>
                      <a:pt x="1777243" y="99920"/>
                    </a:lnTo>
                    <a:lnTo>
                      <a:pt x="1822504" y="116480"/>
                    </a:lnTo>
                    <a:lnTo>
                      <a:pt x="1866225" y="134177"/>
                    </a:lnTo>
                    <a:lnTo>
                      <a:pt x="1908320" y="152983"/>
                    </a:lnTo>
                    <a:lnTo>
                      <a:pt x="1948704" y="172869"/>
                    </a:lnTo>
                    <a:lnTo>
                      <a:pt x="1987293" y="193807"/>
                    </a:lnTo>
                    <a:lnTo>
                      <a:pt x="2024003" y="215770"/>
                    </a:lnTo>
                    <a:lnTo>
                      <a:pt x="2058748" y="238730"/>
                    </a:lnTo>
                    <a:lnTo>
                      <a:pt x="2091445" y="262659"/>
                    </a:lnTo>
                    <a:lnTo>
                      <a:pt x="2122009" y="287528"/>
                    </a:lnTo>
                    <a:lnTo>
                      <a:pt x="2150355" y="313311"/>
                    </a:lnTo>
                    <a:lnTo>
                      <a:pt x="2176399" y="339978"/>
                    </a:lnTo>
                    <a:lnTo>
                      <a:pt x="2285491" y="346837"/>
                    </a:lnTo>
                    <a:lnTo>
                      <a:pt x="2229866" y="668274"/>
                    </a:lnTo>
                    <a:lnTo>
                      <a:pt x="1920366" y="323723"/>
                    </a:lnTo>
                    <a:lnTo>
                      <a:pt x="2021077" y="330073"/>
                    </a:lnTo>
                    <a:lnTo>
                      <a:pt x="1988781" y="307521"/>
                    </a:lnTo>
                    <a:lnTo>
                      <a:pt x="1954373" y="286078"/>
                    </a:lnTo>
                    <a:lnTo>
                      <a:pt x="1917963" y="265754"/>
                    </a:lnTo>
                    <a:lnTo>
                      <a:pt x="1879661" y="246560"/>
                    </a:lnTo>
                    <a:lnTo>
                      <a:pt x="1839577" y="228508"/>
                    </a:lnTo>
                    <a:lnTo>
                      <a:pt x="1797821" y="211609"/>
                    </a:lnTo>
                    <a:lnTo>
                      <a:pt x="1754502" y="195875"/>
                    </a:lnTo>
                    <a:lnTo>
                      <a:pt x="1709731" y="181316"/>
                    </a:lnTo>
                    <a:lnTo>
                      <a:pt x="1663618" y="167945"/>
                    </a:lnTo>
                    <a:lnTo>
                      <a:pt x="1616272" y="155772"/>
                    </a:lnTo>
                    <a:lnTo>
                      <a:pt x="1567803" y="144809"/>
                    </a:lnTo>
                    <a:lnTo>
                      <a:pt x="1518322" y="135068"/>
                    </a:lnTo>
                    <a:lnTo>
                      <a:pt x="1467938" y="126558"/>
                    </a:lnTo>
                    <a:lnTo>
                      <a:pt x="1416761" y="119293"/>
                    </a:lnTo>
                    <a:lnTo>
                      <a:pt x="1364900" y="113284"/>
                    </a:lnTo>
                    <a:lnTo>
                      <a:pt x="1312467" y="108540"/>
                    </a:lnTo>
                    <a:lnTo>
                      <a:pt x="1259570" y="105075"/>
                    </a:lnTo>
                    <a:lnTo>
                      <a:pt x="1206320" y="102899"/>
                    </a:lnTo>
                    <a:lnTo>
                      <a:pt x="1152826" y="102024"/>
                    </a:lnTo>
                    <a:lnTo>
                      <a:pt x="1099199" y="102460"/>
                    </a:lnTo>
                    <a:lnTo>
                      <a:pt x="1045548" y="104220"/>
                    </a:lnTo>
                    <a:lnTo>
                      <a:pt x="991983" y="107315"/>
                    </a:lnTo>
                    <a:lnTo>
                      <a:pt x="938614" y="111756"/>
                    </a:lnTo>
                    <a:lnTo>
                      <a:pt x="885551" y="117554"/>
                    </a:lnTo>
                    <a:lnTo>
                      <a:pt x="832904" y="124721"/>
                    </a:lnTo>
                    <a:lnTo>
                      <a:pt x="780783" y="133267"/>
                    </a:lnTo>
                    <a:lnTo>
                      <a:pt x="729298" y="143206"/>
                    </a:lnTo>
                    <a:lnTo>
                      <a:pt x="678558" y="154547"/>
                    </a:lnTo>
                    <a:lnTo>
                      <a:pt x="628674" y="167302"/>
                    </a:lnTo>
                    <a:lnTo>
                      <a:pt x="579754" y="181483"/>
                    </a:lnTo>
                    <a:lnTo>
                      <a:pt x="517764" y="202095"/>
                    </a:lnTo>
                    <a:lnTo>
                      <a:pt x="459516" y="224610"/>
                    </a:lnTo>
                    <a:lnTo>
                      <a:pt x="405148" y="248907"/>
                    </a:lnTo>
                    <a:lnTo>
                      <a:pt x="354796" y="274868"/>
                    </a:lnTo>
                    <a:lnTo>
                      <a:pt x="308594" y="302373"/>
                    </a:lnTo>
                    <a:lnTo>
                      <a:pt x="266679" y="331302"/>
                    </a:lnTo>
                    <a:lnTo>
                      <a:pt x="229187" y="361537"/>
                    </a:lnTo>
                    <a:lnTo>
                      <a:pt x="196253" y="392957"/>
                    </a:lnTo>
                    <a:lnTo>
                      <a:pt x="168013" y="425444"/>
                    </a:lnTo>
                    <a:lnTo>
                      <a:pt x="144604" y="458878"/>
                    </a:lnTo>
                    <a:lnTo>
                      <a:pt x="126160" y="493139"/>
                    </a:lnTo>
                    <a:lnTo>
                      <a:pt x="104712" y="563666"/>
                    </a:lnTo>
                    <a:lnTo>
                      <a:pt x="101980" y="599694"/>
                    </a:lnTo>
                    <a:lnTo>
                      <a:pt x="0" y="599694"/>
                    </a:lnTo>
                    <a:close/>
                  </a:path>
                </a:pathLst>
              </a:custGeom>
              <a:ln w="9525">
                <a:solidFill>
                  <a:srgbClr val="5ECCF3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2D7FEBB-97D4-E1A3-4170-AB643CFDFC89}"/>
                </a:ext>
              </a:extLst>
            </p:cNvPr>
            <p:cNvSpPr/>
            <p:nvPr/>
          </p:nvSpPr>
          <p:spPr>
            <a:xfrm>
              <a:off x="3354252" y="2938653"/>
              <a:ext cx="234682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>
                  <a:gd name="adj" fmla="val 5501437"/>
                </a:avLst>
              </a:prstTxWarp>
              <a:spAutoFit/>
            </a:bodyPr>
            <a:lstStyle/>
            <a:p>
              <a:pPr algn="ctr"/>
              <a:r>
                <a:rPr lang="ar-SA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خدمات عناصر الإنتاج</a:t>
              </a:r>
            </a:p>
            <a:p>
              <a:pPr algn="ctr"/>
              <a:r>
                <a:rPr lang="ar-SA" sz="2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(عمل – ارض – رأس</a:t>
              </a:r>
              <a:r>
                <a:rPr lang="ar-SA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مال)</a:t>
              </a:r>
              <a:endPara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0DE36354-DBBA-3E7A-0870-69D7299C070A}"/>
              </a:ext>
            </a:extLst>
          </p:cNvPr>
          <p:cNvGrpSpPr/>
          <p:nvPr/>
        </p:nvGrpSpPr>
        <p:grpSpPr>
          <a:xfrm>
            <a:off x="2952079" y="2183914"/>
            <a:ext cx="3543403" cy="923330"/>
            <a:chOff x="2952079" y="2039897"/>
            <a:chExt cx="3543403" cy="92333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3AC3CFA-EA83-99BA-C30D-E2412E8913DC}"/>
                </a:ext>
              </a:extLst>
            </p:cNvPr>
            <p:cNvGrpSpPr/>
            <p:nvPr/>
          </p:nvGrpSpPr>
          <p:grpSpPr>
            <a:xfrm>
              <a:off x="2952079" y="2060848"/>
              <a:ext cx="3277781" cy="838200"/>
              <a:chOff x="6933692" y="2738097"/>
              <a:chExt cx="2708910" cy="838200"/>
            </a:xfrm>
          </p:grpSpPr>
          <p:pic>
            <p:nvPicPr>
              <p:cNvPr id="12" name="object 12"/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6933946" y="2738225"/>
                <a:ext cx="2708402" cy="837945"/>
              </a:xfrm>
              <a:prstGeom prst="rect">
                <a:avLst/>
              </a:prstGeom>
            </p:spPr>
          </p:pic>
          <p:sp>
            <p:nvSpPr>
              <p:cNvPr id="13" name="object 13"/>
              <p:cNvSpPr/>
              <p:nvPr/>
            </p:nvSpPr>
            <p:spPr>
              <a:xfrm>
                <a:off x="6933692" y="2738097"/>
                <a:ext cx="2708910" cy="838200"/>
              </a:xfrm>
              <a:custGeom>
                <a:avLst/>
                <a:gdLst/>
                <a:ahLst/>
                <a:cxnLst/>
                <a:rect l="l" t="t" r="r" b="b"/>
                <a:pathLst>
                  <a:path w="2708910" h="838200">
                    <a:moveTo>
                      <a:pt x="0" y="751331"/>
                    </a:moveTo>
                    <a:lnTo>
                      <a:pt x="5471" y="682951"/>
                    </a:lnTo>
                    <a:lnTo>
                      <a:pt x="21571" y="616289"/>
                    </a:lnTo>
                    <a:lnTo>
                      <a:pt x="47826" y="551612"/>
                    </a:lnTo>
                    <a:lnTo>
                      <a:pt x="83763" y="489184"/>
                    </a:lnTo>
                    <a:lnTo>
                      <a:pt x="128910" y="429271"/>
                    </a:lnTo>
                    <a:lnTo>
                      <a:pt x="154790" y="400340"/>
                    </a:lnTo>
                    <a:lnTo>
                      <a:pt x="182795" y="372138"/>
                    </a:lnTo>
                    <a:lnTo>
                      <a:pt x="212866" y="344697"/>
                    </a:lnTo>
                    <a:lnTo>
                      <a:pt x="244944" y="318051"/>
                    </a:lnTo>
                    <a:lnTo>
                      <a:pt x="278970" y="292232"/>
                    </a:lnTo>
                    <a:lnTo>
                      <a:pt x="314884" y="267274"/>
                    </a:lnTo>
                    <a:lnTo>
                      <a:pt x="352629" y="243211"/>
                    </a:lnTo>
                    <a:lnTo>
                      <a:pt x="392144" y="220075"/>
                    </a:lnTo>
                    <a:lnTo>
                      <a:pt x="433370" y="197899"/>
                    </a:lnTo>
                    <a:lnTo>
                      <a:pt x="476250" y="176717"/>
                    </a:lnTo>
                    <a:lnTo>
                      <a:pt x="520722" y="156561"/>
                    </a:lnTo>
                    <a:lnTo>
                      <a:pt x="566729" y="137466"/>
                    </a:lnTo>
                    <a:lnTo>
                      <a:pt x="614211" y="119463"/>
                    </a:lnTo>
                    <a:lnTo>
                      <a:pt x="663109" y="102587"/>
                    </a:lnTo>
                    <a:lnTo>
                      <a:pt x="713364" y="86871"/>
                    </a:lnTo>
                    <a:lnTo>
                      <a:pt x="764917" y="72347"/>
                    </a:lnTo>
                    <a:lnTo>
                      <a:pt x="817709" y="59049"/>
                    </a:lnTo>
                    <a:lnTo>
                      <a:pt x="871680" y="47009"/>
                    </a:lnTo>
                    <a:lnTo>
                      <a:pt x="926773" y="36262"/>
                    </a:lnTo>
                    <a:lnTo>
                      <a:pt x="982927" y="26841"/>
                    </a:lnTo>
                    <a:lnTo>
                      <a:pt x="1040083" y="18777"/>
                    </a:lnTo>
                    <a:lnTo>
                      <a:pt x="1098183" y="12106"/>
                    </a:lnTo>
                    <a:lnTo>
                      <a:pt x="1157167" y="6859"/>
                    </a:lnTo>
                    <a:lnTo>
                      <a:pt x="1216976" y="3070"/>
                    </a:lnTo>
                    <a:lnTo>
                      <a:pt x="1277551" y="773"/>
                    </a:lnTo>
                    <a:lnTo>
                      <a:pt x="1338833" y="0"/>
                    </a:lnTo>
                    <a:lnTo>
                      <a:pt x="1397601" y="720"/>
                    </a:lnTo>
                    <a:lnTo>
                      <a:pt x="1455891" y="2867"/>
                    </a:lnTo>
                    <a:lnTo>
                      <a:pt x="1513636" y="6414"/>
                    </a:lnTo>
                    <a:lnTo>
                      <a:pt x="1570771" y="11339"/>
                    </a:lnTo>
                    <a:lnTo>
                      <a:pt x="1627229" y="17616"/>
                    </a:lnTo>
                    <a:lnTo>
                      <a:pt x="1682945" y="25222"/>
                    </a:lnTo>
                    <a:lnTo>
                      <a:pt x="1737852" y="34132"/>
                    </a:lnTo>
                    <a:lnTo>
                      <a:pt x="1791885" y="44321"/>
                    </a:lnTo>
                    <a:lnTo>
                      <a:pt x="1844976" y="55767"/>
                    </a:lnTo>
                    <a:lnTo>
                      <a:pt x="1897059" y="68443"/>
                    </a:lnTo>
                    <a:lnTo>
                      <a:pt x="1948070" y="82327"/>
                    </a:lnTo>
                    <a:lnTo>
                      <a:pt x="1997940" y="97393"/>
                    </a:lnTo>
                    <a:lnTo>
                      <a:pt x="2046605" y="113618"/>
                    </a:lnTo>
                    <a:lnTo>
                      <a:pt x="2093998" y="130977"/>
                    </a:lnTo>
                    <a:lnTo>
                      <a:pt x="2140053" y="149447"/>
                    </a:lnTo>
                    <a:lnTo>
                      <a:pt x="2184703" y="169001"/>
                    </a:lnTo>
                    <a:lnTo>
                      <a:pt x="2227884" y="189618"/>
                    </a:lnTo>
                    <a:lnTo>
                      <a:pt x="2269527" y="211271"/>
                    </a:lnTo>
                    <a:lnTo>
                      <a:pt x="2309568" y="233937"/>
                    </a:lnTo>
                    <a:lnTo>
                      <a:pt x="2347940" y="257592"/>
                    </a:lnTo>
                    <a:lnTo>
                      <a:pt x="2384577" y="282211"/>
                    </a:lnTo>
                    <a:lnTo>
                      <a:pt x="2419412" y="307770"/>
                    </a:lnTo>
                    <a:lnTo>
                      <a:pt x="2452381" y="334245"/>
                    </a:lnTo>
                    <a:lnTo>
                      <a:pt x="2483415" y="361612"/>
                    </a:lnTo>
                    <a:lnTo>
                      <a:pt x="2512450" y="389846"/>
                    </a:lnTo>
                    <a:lnTo>
                      <a:pt x="2539419" y="418922"/>
                    </a:lnTo>
                    <a:lnTo>
                      <a:pt x="2564256" y="448817"/>
                    </a:lnTo>
                    <a:lnTo>
                      <a:pt x="2708402" y="458724"/>
                    </a:lnTo>
                    <a:lnTo>
                      <a:pt x="2604516" y="837945"/>
                    </a:lnTo>
                    <a:lnTo>
                      <a:pt x="2250566" y="427354"/>
                    </a:lnTo>
                    <a:lnTo>
                      <a:pt x="2386965" y="436625"/>
                    </a:lnTo>
                    <a:lnTo>
                      <a:pt x="2357960" y="412213"/>
                    </a:lnTo>
                    <a:lnTo>
                      <a:pt x="2327152" y="388725"/>
                    </a:lnTo>
                    <a:lnTo>
                      <a:pt x="2294613" y="366169"/>
                    </a:lnTo>
                    <a:lnTo>
                      <a:pt x="2260416" y="344558"/>
                    </a:lnTo>
                    <a:lnTo>
                      <a:pt x="2224634" y="323900"/>
                    </a:lnTo>
                    <a:lnTo>
                      <a:pt x="2187340" y="304206"/>
                    </a:lnTo>
                    <a:lnTo>
                      <a:pt x="2148609" y="285485"/>
                    </a:lnTo>
                    <a:lnTo>
                      <a:pt x="2108512" y="267747"/>
                    </a:lnTo>
                    <a:lnTo>
                      <a:pt x="2067123" y="251003"/>
                    </a:lnTo>
                    <a:lnTo>
                      <a:pt x="2024515" y="235262"/>
                    </a:lnTo>
                    <a:lnTo>
                      <a:pt x="1980762" y="220535"/>
                    </a:lnTo>
                    <a:lnTo>
                      <a:pt x="1935936" y="206831"/>
                    </a:lnTo>
                    <a:lnTo>
                      <a:pt x="1890110" y="194160"/>
                    </a:lnTo>
                    <a:lnTo>
                      <a:pt x="1843359" y="182532"/>
                    </a:lnTo>
                    <a:lnTo>
                      <a:pt x="1795755" y="171958"/>
                    </a:lnTo>
                    <a:lnTo>
                      <a:pt x="1747370" y="162446"/>
                    </a:lnTo>
                    <a:lnTo>
                      <a:pt x="1698279" y="154008"/>
                    </a:lnTo>
                    <a:lnTo>
                      <a:pt x="1648555" y="146653"/>
                    </a:lnTo>
                    <a:lnTo>
                      <a:pt x="1598270" y="140391"/>
                    </a:lnTo>
                    <a:lnTo>
                      <a:pt x="1547498" y="135231"/>
                    </a:lnTo>
                    <a:lnTo>
                      <a:pt x="1496312" y="131185"/>
                    </a:lnTo>
                    <a:lnTo>
                      <a:pt x="1444785" y="128262"/>
                    </a:lnTo>
                    <a:lnTo>
                      <a:pt x="1392991" y="126471"/>
                    </a:lnTo>
                    <a:lnTo>
                      <a:pt x="1341002" y="125824"/>
                    </a:lnTo>
                    <a:lnTo>
                      <a:pt x="1288892" y="126329"/>
                    </a:lnTo>
                    <a:lnTo>
                      <a:pt x="1236733" y="127997"/>
                    </a:lnTo>
                    <a:lnTo>
                      <a:pt x="1184600" y="130837"/>
                    </a:lnTo>
                    <a:lnTo>
                      <a:pt x="1132565" y="134861"/>
                    </a:lnTo>
                    <a:lnTo>
                      <a:pt x="1080701" y="140077"/>
                    </a:lnTo>
                    <a:lnTo>
                      <a:pt x="1029082" y="146495"/>
                    </a:lnTo>
                    <a:lnTo>
                      <a:pt x="977780" y="154126"/>
                    </a:lnTo>
                    <a:lnTo>
                      <a:pt x="926869" y="162980"/>
                    </a:lnTo>
                    <a:lnTo>
                      <a:pt x="876423" y="173066"/>
                    </a:lnTo>
                    <a:lnTo>
                      <a:pt x="826513" y="184395"/>
                    </a:lnTo>
                    <a:lnTo>
                      <a:pt x="777214" y="196976"/>
                    </a:lnTo>
                    <a:lnTo>
                      <a:pt x="728598" y="210819"/>
                    </a:lnTo>
                    <a:lnTo>
                      <a:pt x="667754" y="230344"/>
                    </a:lnTo>
                    <a:lnTo>
                      <a:pt x="609656" y="251528"/>
                    </a:lnTo>
                    <a:lnTo>
                      <a:pt x="554393" y="274291"/>
                    </a:lnTo>
                    <a:lnTo>
                      <a:pt x="502053" y="298554"/>
                    </a:lnTo>
                    <a:lnTo>
                      <a:pt x="452726" y="324237"/>
                    </a:lnTo>
                    <a:lnTo>
                      <a:pt x="406498" y="351263"/>
                    </a:lnTo>
                    <a:lnTo>
                      <a:pt x="363460" y="379550"/>
                    </a:lnTo>
                    <a:lnTo>
                      <a:pt x="323700" y="409020"/>
                    </a:lnTo>
                    <a:lnTo>
                      <a:pt x="287305" y="439594"/>
                    </a:lnTo>
                    <a:lnTo>
                      <a:pt x="254366" y="471192"/>
                    </a:lnTo>
                    <a:lnTo>
                      <a:pt x="224970" y="503735"/>
                    </a:lnTo>
                    <a:lnTo>
                      <a:pt x="199206" y="537144"/>
                    </a:lnTo>
                    <a:lnTo>
                      <a:pt x="177163" y="571339"/>
                    </a:lnTo>
                    <a:lnTo>
                      <a:pt x="158929" y="606240"/>
                    </a:lnTo>
                    <a:lnTo>
                      <a:pt x="144593" y="641770"/>
                    </a:lnTo>
                    <a:lnTo>
                      <a:pt x="127968" y="714395"/>
                    </a:lnTo>
                    <a:lnTo>
                      <a:pt x="125856" y="751331"/>
                    </a:lnTo>
                    <a:lnTo>
                      <a:pt x="0" y="751331"/>
                    </a:lnTo>
                    <a:close/>
                  </a:path>
                </a:pathLst>
              </a:custGeom>
              <a:ln w="9525">
                <a:solidFill>
                  <a:srgbClr val="5ECCF3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FD10B2F6-0C0D-14F3-DFA2-B33D2E0BD2F2}"/>
                </a:ext>
              </a:extLst>
            </p:cNvPr>
            <p:cNvSpPr/>
            <p:nvPr/>
          </p:nvSpPr>
          <p:spPr>
            <a:xfrm>
              <a:off x="3220264" y="2039897"/>
              <a:ext cx="259835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>
                  <a:gd name="adj" fmla="val 9410795"/>
                </a:avLst>
              </a:prstTxWarp>
              <a:spAutoFit/>
            </a:bodyPr>
            <a:lstStyle/>
            <a:p>
              <a:pPr algn="ctr"/>
              <a:r>
                <a:rPr lang="ar-SA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قيمة السلع النهائية والخدمات</a:t>
              </a:r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103C950E-A3AF-6F11-DC81-E827F6F7F898}"/>
                </a:ext>
              </a:extLst>
            </p:cNvPr>
            <p:cNvSpPr/>
            <p:nvPr/>
          </p:nvSpPr>
          <p:spPr>
            <a:xfrm>
              <a:off x="5766858" y="2099950"/>
              <a:ext cx="728624" cy="304024"/>
            </a:xfrm>
            <a:prstGeom prst="roundRect">
              <a:avLst/>
            </a:prstGeom>
            <a:solidFill>
              <a:srgbClr val="DE4122"/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2400" dirty="0"/>
                <a:t>إنفاق</a:t>
              </a:r>
              <a:endParaRPr lang="en-US" sz="2400" dirty="0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C08B9B78-D514-6B6B-FD25-E62B8BCBB0B6}"/>
              </a:ext>
            </a:extLst>
          </p:cNvPr>
          <p:cNvGrpSpPr/>
          <p:nvPr/>
        </p:nvGrpSpPr>
        <p:grpSpPr>
          <a:xfrm>
            <a:off x="3082791" y="3243701"/>
            <a:ext cx="2839822" cy="923330"/>
            <a:chOff x="3082791" y="3099684"/>
            <a:chExt cx="2839822" cy="92333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0E8DD21-4A9F-1656-8813-CCB70E4F895E}"/>
                </a:ext>
              </a:extLst>
            </p:cNvPr>
            <p:cNvGrpSpPr/>
            <p:nvPr/>
          </p:nvGrpSpPr>
          <p:grpSpPr>
            <a:xfrm>
              <a:off x="3082791" y="3316113"/>
              <a:ext cx="2839822" cy="670560"/>
              <a:chOff x="3496056" y="3359403"/>
              <a:chExt cx="2346960" cy="670560"/>
            </a:xfrm>
          </p:grpSpPr>
          <p:pic>
            <p:nvPicPr>
              <p:cNvPr id="14" name="object 14"/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3496056" y="3359403"/>
                <a:ext cx="2346960" cy="670433"/>
              </a:xfrm>
              <a:prstGeom prst="rect">
                <a:avLst/>
              </a:prstGeom>
            </p:spPr>
          </p:pic>
          <p:sp>
            <p:nvSpPr>
              <p:cNvPr id="15" name="object 15"/>
              <p:cNvSpPr/>
              <p:nvPr/>
            </p:nvSpPr>
            <p:spPr>
              <a:xfrm>
                <a:off x="3496056" y="3359403"/>
                <a:ext cx="2346960" cy="670560"/>
              </a:xfrm>
              <a:custGeom>
                <a:avLst/>
                <a:gdLst/>
                <a:ahLst/>
                <a:cxnLst/>
                <a:rect l="l" t="t" r="r" b="b"/>
                <a:pathLst>
                  <a:path w="2346960" h="670560">
                    <a:moveTo>
                      <a:pt x="2346960" y="70738"/>
                    </a:moveTo>
                    <a:lnTo>
                      <a:pt x="2340462" y="134006"/>
                    </a:lnTo>
                    <a:lnTo>
                      <a:pt x="2321404" y="195376"/>
                    </a:lnTo>
                    <a:lnTo>
                      <a:pt x="2290441" y="254515"/>
                    </a:lnTo>
                    <a:lnTo>
                      <a:pt x="2248225" y="311093"/>
                    </a:lnTo>
                    <a:lnTo>
                      <a:pt x="2195410" y="364779"/>
                    </a:lnTo>
                    <a:lnTo>
                      <a:pt x="2165232" y="390433"/>
                    </a:lnTo>
                    <a:lnTo>
                      <a:pt x="2132649" y="415240"/>
                    </a:lnTo>
                    <a:lnTo>
                      <a:pt x="2097743" y="439158"/>
                    </a:lnTo>
                    <a:lnTo>
                      <a:pt x="2060597" y="462145"/>
                    </a:lnTo>
                    <a:lnTo>
                      <a:pt x="2021290" y="484161"/>
                    </a:lnTo>
                    <a:lnTo>
                      <a:pt x="1979906" y="505163"/>
                    </a:lnTo>
                    <a:lnTo>
                      <a:pt x="1936526" y="525111"/>
                    </a:lnTo>
                    <a:lnTo>
                      <a:pt x="1891231" y="543963"/>
                    </a:lnTo>
                    <a:lnTo>
                      <a:pt x="1844103" y="561677"/>
                    </a:lnTo>
                    <a:lnTo>
                      <a:pt x="1795224" y="578212"/>
                    </a:lnTo>
                    <a:lnTo>
                      <a:pt x="1744676" y="593527"/>
                    </a:lnTo>
                    <a:lnTo>
                      <a:pt x="1692540" y="607579"/>
                    </a:lnTo>
                    <a:lnTo>
                      <a:pt x="1638898" y="620329"/>
                    </a:lnTo>
                    <a:lnTo>
                      <a:pt x="1583832" y="631733"/>
                    </a:lnTo>
                    <a:lnTo>
                      <a:pt x="1527423" y="641752"/>
                    </a:lnTo>
                    <a:lnTo>
                      <a:pt x="1469754" y="650343"/>
                    </a:lnTo>
                    <a:lnTo>
                      <a:pt x="1410905" y="657465"/>
                    </a:lnTo>
                    <a:lnTo>
                      <a:pt x="1350959" y="663076"/>
                    </a:lnTo>
                    <a:lnTo>
                      <a:pt x="1289996" y="667135"/>
                    </a:lnTo>
                    <a:lnTo>
                      <a:pt x="1228100" y="669601"/>
                    </a:lnTo>
                    <a:lnTo>
                      <a:pt x="1165352" y="670433"/>
                    </a:lnTo>
                    <a:lnTo>
                      <a:pt x="1107027" y="669704"/>
                    </a:lnTo>
                    <a:lnTo>
                      <a:pt x="1049227" y="667538"/>
                    </a:lnTo>
                    <a:lnTo>
                      <a:pt x="992036" y="663961"/>
                    </a:lnTo>
                    <a:lnTo>
                      <a:pt x="935539" y="658998"/>
                    </a:lnTo>
                    <a:lnTo>
                      <a:pt x="879820" y="652678"/>
                    </a:lnTo>
                    <a:lnTo>
                      <a:pt x="824964" y="645026"/>
                    </a:lnTo>
                    <a:lnTo>
                      <a:pt x="771057" y="636070"/>
                    </a:lnTo>
                    <a:lnTo>
                      <a:pt x="718182" y="625836"/>
                    </a:lnTo>
                    <a:lnTo>
                      <a:pt x="666425" y="614352"/>
                    </a:lnTo>
                    <a:lnTo>
                      <a:pt x="615871" y="601642"/>
                    </a:lnTo>
                    <a:lnTo>
                      <a:pt x="566604" y="587736"/>
                    </a:lnTo>
                    <a:lnTo>
                      <a:pt x="518709" y="572659"/>
                    </a:lnTo>
                    <a:lnTo>
                      <a:pt x="472272" y="556437"/>
                    </a:lnTo>
                    <a:lnTo>
                      <a:pt x="427375" y="539098"/>
                    </a:lnTo>
                    <a:lnTo>
                      <a:pt x="384106" y="520669"/>
                    </a:lnTo>
                    <a:lnTo>
                      <a:pt x="342547" y="501176"/>
                    </a:lnTo>
                    <a:lnTo>
                      <a:pt x="302785" y="480646"/>
                    </a:lnTo>
                    <a:lnTo>
                      <a:pt x="264904" y="459106"/>
                    </a:lnTo>
                    <a:lnTo>
                      <a:pt x="228989" y="436582"/>
                    </a:lnTo>
                    <a:lnTo>
                      <a:pt x="195123" y="413101"/>
                    </a:lnTo>
                    <a:lnTo>
                      <a:pt x="163394" y="388690"/>
                    </a:lnTo>
                    <a:lnTo>
                      <a:pt x="133884" y="363375"/>
                    </a:lnTo>
                    <a:lnTo>
                      <a:pt x="106680" y="337185"/>
                    </a:lnTo>
                    <a:lnTo>
                      <a:pt x="0" y="330454"/>
                    </a:lnTo>
                    <a:lnTo>
                      <a:pt x="44196" y="0"/>
                    </a:lnTo>
                    <a:lnTo>
                      <a:pt x="364998" y="353441"/>
                    </a:lnTo>
                    <a:lnTo>
                      <a:pt x="267843" y="347344"/>
                    </a:lnTo>
                    <a:lnTo>
                      <a:pt x="300950" y="368931"/>
                    </a:lnTo>
                    <a:lnTo>
                      <a:pt x="336071" y="389466"/>
                    </a:lnTo>
                    <a:lnTo>
                      <a:pt x="373103" y="408937"/>
                    </a:lnTo>
                    <a:lnTo>
                      <a:pt x="411943" y="427337"/>
                    </a:lnTo>
                    <a:lnTo>
                      <a:pt x="452486" y="444656"/>
                    </a:lnTo>
                    <a:lnTo>
                      <a:pt x="494630" y="460884"/>
                    </a:lnTo>
                    <a:lnTo>
                      <a:pt x="538270" y="476012"/>
                    </a:lnTo>
                    <a:lnTo>
                      <a:pt x="583303" y="490030"/>
                    </a:lnTo>
                    <a:lnTo>
                      <a:pt x="629626" y="502929"/>
                    </a:lnTo>
                    <a:lnTo>
                      <a:pt x="677135" y="514700"/>
                    </a:lnTo>
                    <a:lnTo>
                      <a:pt x="725727" y="525333"/>
                    </a:lnTo>
                    <a:lnTo>
                      <a:pt x="775297" y="534819"/>
                    </a:lnTo>
                    <a:lnTo>
                      <a:pt x="825743" y="543148"/>
                    </a:lnTo>
                    <a:lnTo>
                      <a:pt x="876960" y="550310"/>
                    </a:lnTo>
                    <a:lnTo>
                      <a:pt x="928846" y="556297"/>
                    </a:lnTo>
                    <a:lnTo>
                      <a:pt x="981297" y="561099"/>
                    </a:lnTo>
                    <a:lnTo>
                      <a:pt x="1034209" y="564707"/>
                    </a:lnTo>
                    <a:lnTo>
                      <a:pt x="1087479" y="567111"/>
                    </a:lnTo>
                    <a:lnTo>
                      <a:pt x="1141003" y="568301"/>
                    </a:lnTo>
                    <a:lnTo>
                      <a:pt x="1194678" y="568268"/>
                    </a:lnTo>
                    <a:lnTo>
                      <a:pt x="1248399" y="567003"/>
                    </a:lnTo>
                    <a:lnTo>
                      <a:pt x="1302064" y="564497"/>
                    </a:lnTo>
                    <a:lnTo>
                      <a:pt x="1355570" y="560739"/>
                    </a:lnTo>
                    <a:lnTo>
                      <a:pt x="1408811" y="555721"/>
                    </a:lnTo>
                    <a:lnTo>
                      <a:pt x="1461686" y="549433"/>
                    </a:lnTo>
                    <a:lnTo>
                      <a:pt x="1514090" y="541865"/>
                    </a:lnTo>
                    <a:lnTo>
                      <a:pt x="1565920" y="533008"/>
                    </a:lnTo>
                    <a:lnTo>
                      <a:pt x="1617072" y="522854"/>
                    </a:lnTo>
                    <a:lnTo>
                      <a:pt x="1667443" y="511391"/>
                    </a:lnTo>
                    <a:lnTo>
                      <a:pt x="1716929" y="498611"/>
                    </a:lnTo>
                    <a:lnTo>
                      <a:pt x="1765427" y="484505"/>
                    </a:lnTo>
                    <a:lnTo>
                      <a:pt x="1827772" y="463751"/>
                    </a:lnTo>
                    <a:lnTo>
                      <a:pt x="1886323" y="441190"/>
                    </a:lnTo>
                    <a:lnTo>
                      <a:pt x="1940948" y="416936"/>
                    </a:lnTo>
                    <a:lnTo>
                      <a:pt x="1991515" y="391101"/>
                    </a:lnTo>
                    <a:lnTo>
                      <a:pt x="2037893" y="363798"/>
                    </a:lnTo>
                    <a:lnTo>
                      <a:pt x="2079948" y="335141"/>
                    </a:lnTo>
                    <a:lnTo>
                      <a:pt x="2117550" y="305244"/>
                    </a:lnTo>
                    <a:lnTo>
                      <a:pt x="2150566" y="274219"/>
                    </a:lnTo>
                    <a:lnTo>
                      <a:pt x="2178865" y="242180"/>
                    </a:lnTo>
                    <a:lnTo>
                      <a:pt x="2202314" y="209240"/>
                    </a:lnTo>
                    <a:lnTo>
                      <a:pt x="2220782" y="175513"/>
                    </a:lnTo>
                    <a:lnTo>
                      <a:pt x="2242246" y="106149"/>
                    </a:lnTo>
                    <a:lnTo>
                      <a:pt x="2244979" y="70738"/>
                    </a:lnTo>
                    <a:lnTo>
                      <a:pt x="2346960" y="70738"/>
                    </a:lnTo>
                    <a:close/>
                  </a:path>
                </a:pathLst>
              </a:custGeom>
              <a:ln w="9524">
                <a:solidFill>
                  <a:srgbClr val="5ECCF3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6D37BD83-7021-4B5F-AC60-0356627545CF}"/>
                </a:ext>
              </a:extLst>
            </p:cNvPr>
            <p:cNvSpPr/>
            <p:nvPr/>
          </p:nvSpPr>
          <p:spPr>
            <a:xfrm rot="1037977">
              <a:off x="3311796" y="3657949"/>
              <a:ext cx="662385" cy="276385"/>
            </a:xfrm>
            <a:prstGeom prst="roundRect">
              <a:avLst/>
            </a:prstGeom>
            <a:solidFill>
              <a:srgbClr val="DE4122"/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2400" dirty="0"/>
                <a:t>دخل</a:t>
              </a:r>
              <a:endParaRPr lang="en-US" sz="2400" dirty="0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A579612E-9F33-72C1-F11D-BAA83C95CC73}"/>
                </a:ext>
              </a:extLst>
            </p:cNvPr>
            <p:cNvSpPr/>
            <p:nvPr/>
          </p:nvSpPr>
          <p:spPr>
            <a:xfrm rot="20962692">
              <a:off x="3852898" y="3099684"/>
              <a:ext cx="199328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Down">
                <a:avLst>
                  <a:gd name="adj" fmla="val 21244286"/>
                </a:avLst>
              </a:prstTxWarp>
              <a:spAutoFit/>
            </a:bodyPr>
            <a:lstStyle/>
            <a:p>
              <a:pPr algn="ctr"/>
              <a:r>
                <a:rPr lang="ar-SA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عوائد عناصر الإنتاج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AA5955B5-3246-D5BB-5DD7-A15AC4A544E6}"/>
              </a:ext>
            </a:extLst>
          </p:cNvPr>
          <p:cNvGrpSpPr/>
          <p:nvPr/>
        </p:nvGrpSpPr>
        <p:grpSpPr>
          <a:xfrm>
            <a:off x="2843809" y="3696221"/>
            <a:ext cx="3277781" cy="956915"/>
            <a:chOff x="2843809" y="3552204"/>
            <a:chExt cx="3277781" cy="956915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F368078-17F1-D18A-83FB-36E4AAD734C1}"/>
                </a:ext>
              </a:extLst>
            </p:cNvPr>
            <p:cNvGrpSpPr/>
            <p:nvPr/>
          </p:nvGrpSpPr>
          <p:grpSpPr>
            <a:xfrm rot="10800000">
              <a:off x="2843809" y="3670919"/>
              <a:ext cx="3277781" cy="838200"/>
              <a:chOff x="6933692" y="2738097"/>
              <a:chExt cx="2708910" cy="838200"/>
            </a:xfrm>
          </p:grpSpPr>
          <p:pic>
            <p:nvPicPr>
              <p:cNvPr id="21" name="object 12">
                <a:extLst>
                  <a:ext uri="{FF2B5EF4-FFF2-40B4-BE49-F238E27FC236}">
                    <a16:creationId xmlns:a16="http://schemas.microsoft.com/office/drawing/2014/main" id="{3D7CC96E-3D32-B5B9-23C9-4F09BF0D89F4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6933946" y="2738225"/>
                <a:ext cx="2708402" cy="837945"/>
              </a:xfrm>
              <a:prstGeom prst="rect">
                <a:avLst/>
              </a:prstGeom>
            </p:spPr>
          </p:pic>
          <p:sp>
            <p:nvSpPr>
              <p:cNvPr id="27" name="object 13">
                <a:extLst>
                  <a:ext uri="{FF2B5EF4-FFF2-40B4-BE49-F238E27FC236}">
                    <a16:creationId xmlns:a16="http://schemas.microsoft.com/office/drawing/2014/main" id="{83C715BE-ABB3-6FBA-A93B-9014A9F120B0}"/>
                  </a:ext>
                </a:extLst>
              </p:cNvPr>
              <p:cNvSpPr/>
              <p:nvPr/>
            </p:nvSpPr>
            <p:spPr>
              <a:xfrm>
                <a:off x="6933692" y="2738097"/>
                <a:ext cx="2708910" cy="838200"/>
              </a:xfrm>
              <a:custGeom>
                <a:avLst/>
                <a:gdLst/>
                <a:ahLst/>
                <a:cxnLst/>
                <a:rect l="l" t="t" r="r" b="b"/>
                <a:pathLst>
                  <a:path w="2708910" h="838200">
                    <a:moveTo>
                      <a:pt x="0" y="751331"/>
                    </a:moveTo>
                    <a:lnTo>
                      <a:pt x="5471" y="682951"/>
                    </a:lnTo>
                    <a:lnTo>
                      <a:pt x="21571" y="616289"/>
                    </a:lnTo>
                    <a:lnTo>
                      <a:pt x="47826" y="551612"/>
                    </a:lnTo>
                    <a:lnTo>
                      <a:pt x="83763" y="489184"/>
                    </a:lnTo>
                    <a:lnTo>
                      <a:pt x="128910" y="429271"/>
                    </a:lnTo>
                    <a:lnTo>
                      <a:pt x="154790" y="400340"/>
                    </a:lnTo>
                    <a:lnTo>
                      <a:pt x="182795" y="372138"/>
                    </a:lnTo>
                    <a:lnTo>
                      <a:pt x="212866" y="344697"/>
                    </a:lnTo>
                    <a:lnTo>
                      <a:pt x="244944" y="318051"/>
                    </a:lnTo>
                    <a:lnTo>
                      <a:pt x="278970" y="292232"/>
                    </a:lnTo>
                    <a:lnTo>
                      <a:pt x="314884" y="267274"/>
                    </a:lnTo>
                    <a:lnTo>
                      <a:pt x="352629" y="243211"/>
                    </a:lnTo>
                    <a:lnTo>
                      <a:pt x="392144" y="220075"/>
                    </a:lnTo>
                    <a:lnTo>
                      <a:pt x="433370" y="197899"/>
                    </a:lnTo>
                    <a:lnTo>
                      <a:pt x="476250" y="176717"/>
                    </a:lnTo>
                    <a:lnTo>
                      <a:pt x="520722" y="156561"/>
                    </a:lnTo>
                    <a:lnTo>
                      <a:pt x="566729" y="137466"/>
                    </a:lnTo>
                    <a:lnTo>
                      <a:pt x="614211" y="119463"/>
                    </a:lnTo>
                    <a:lnTo>
                      <a:pt x="663109" y="102587"/>
                    </a:lnTo>
                    <a:lnTo>
                      <a:pt x="713364" y="86871"/>
                    </a:lnTo>
                    <a:lnTo>
                      <a:pt x="764917" y="72347"/>
                    </a:lnTo>
                    <a:lnTo>
                      <a:pt x="817709" y="59049"/>
                    </a:lnTo>
                    <a:lnTo>
                      <a:pt x="871680" y="47009"/>
                    </a:lnTo>
                    <a:lnTo>
                      <a:pt x="926773" y="36262"/>
                    </a:lnTo>
                    <a:lnTo>
                      <a:pt x="982927" y="26841"/>
                    </a:lnTo>
                    <a:lnTo>
                      <a:pt x="1040083" y="18777"/>
                    </a:lnTo>
                    <a:lnTo>
                      <a:pt x="1098183" y="12106"/>
                    </a:lnTo>
                    <a:lnTo>
                      <a:pt x="1157167" y="6859"/>
                    </a:lnTo>
                    <a:lnTo>
                      <a:pt x="1216976" y="3070"/>
                    </a:lnTo>
                    <a:lnTo>
                      <a:pt x="1277551" y="773"/>
                    </a:lnTo>
                    <a:lnTo>
                      <a:pt x="1338833" y="0"/>
                    </a:lnTo>
                    <a:lnTo>
                      <a:pt x="1397601" y="720"/>
                    </a:lnTo>
                    <a:lnTo>
                      <a:pt x="1455891" y="2867"/>
                    </a:lnTo>
                    <a:lnTo>
                      <a:pt x="1513636" y="6414"/>
                    </a:lnTo>
                    <a:lnTo>
                      <a:pt x="1570771" y="11339"/>
                    </a:lnTo>
                    <a:lnTo>
                      <a:pt x="1627229" y="17616"/>
                    </a:lnTo>
                    <a:lnTo>
                      <a:pt x="1682945" y="25222"/>
                    </a:lnTo>
                    <a:lnTo>
                      <a:pt x="1737852" y="34132"/>
                    </a:lnTo>
                    <a:lnTo>
                      <a:pt x="1791885" y="44321"/>
                    </a:lnTo>
                    <a:lnTo>
                      <a:pt x="1844976" y="55767"/>
                    </a:lnTo>
                    <a:lnTo>
                      <a:pt x="1897059" y="68443"/>
                    </a:lnTo>
                    <a:lnTo>
                      <a:pt x="1948070" y="82327"/>
                    </a:lnTo>
                    <a:lnTo>
                      <a:pt x="1997940" y="97393"/>
                    </a:lnTo>
                    <a:lnTo>
                      <a:pt x="2046605" y="113618"/>
                    </a:lnTo>
                    <a:lnTo>
                      <a:pt x="2093998" y="130977"/>
                    </a:lnTo>
                    <a:lnTo>
                      <a:pt x="2140053" y="149447"/>
                    </a:lnTo>
                    <a:lnTo>
                      <a:pt x="2184703" y="169001"/>
                    </a:lnTo>
                    <a:lnTo>
                      <a:pt x="2227884" y="189618"/>
                    </a:lnTo>
                    <a:lnTo>
                      <a:pt x="2269527" y="211271"/>
                    </a:lnTo>
                    <a:lnTo>
                      <a:pt x="2309568" y="233937"/>
                    </a:lnTo>
                    <a:lnTo>
                      <a:pt x="2347940" y="257592"/>
                    </a:lnTo>
                    <a:lnTo>
                      <a:pt x="2384577" y="282211"/>
                    </a:lnTo>
                    <a:lnTo>
                      <a:pt x="2419412" y="307770"/>
                    </a:lnTo>
                    <a:lnTo>
                      <a:pt x="2452381" y="334245"/>
                    </a:lnTo>
                    <a:lnTo>
                      <a:pt x="2483415" y="361612"/>
                    </a:lnTo>
                    <a:lnTo>
                      <a:pt x="2512450" y="389846"/>
                    </a:lnTo>
                    <a:lnTo>
                      <a:pt x="2539419" y="418922"/>
                    </a:lnTo>
                    <a:lnTo>
                      <a:pt x="2564256" y="448817"/>
                    </a:lnTo>
                    <a:lnTo>
                      <a:pt x="2708402" y="458724"/>
                    </a:lnTo>
                    <a:lnTo>
                      <a:pt x="2604516" y="837945"/>
                    </a:lnTo>
                    <a:lnTo>
                      <a:pt x="2250566" y="427354"/>
                    </a:lnTo>
                    <a:lnTo>
                      <a:pt x="2386965" y="436625"/>
                    </a:lnTo>
                    <a:lnTo>
                      <a:pt x="2357960" y="412213"/>
                    </a:lnTo>
                    <a:lnTo>
                      <a:pt x="2327152" y="388725"/>
                    </a:lnTo>
                    <a:lnTo>
                      <a:pt x="2294613" y="366169"/>
                    </a:lnTo>
                    <a:lnTo>
                      <a:pt x="2260416" y="344558"/>
                    </a:lnTo>
                    <a:lnTo>
                      <a:pt x="2224634" y="323900"/>
                    </a:lnTo>
                    <a:lnTo>
                      <a:pt x="2187340" y="304206"/>
                    </a:lnTo>
                    <a:lnTo>
                      <a:pt x="2148609" y="285485"/>
                    </a:lnTo>
                    <a:lnTo>
                      <a:pt x="2108512" y="267747"/>
                    </a:lnTo>
                    <a:lnTo>
                      <a:pt x="2067123" y="251003"/>
                    </a:lnTo>
                    <a:lnTo>
                      <a:pt x="2024515" y="235262"/>
                    </a:lnTo>
                    <a:lnTo>
                      <a:pt x="1980762" y="220535"/>
                    </a:lnTo>
                    <a:lnTo>
                      <a:pt x="1935936" y="206831"/>
                    </a:lnTo>
                    <a:lnTo>
                      <a:pt x="1890110" y="194160"/>
                    </a:lnTo>
                    <a:lnTo>
                      <a:pt x="1843359" y="182532"/>
                    </a:lnTo>
                    <a:lnTo>
                      <a:pt x="1795755" y="171958"/>
                    </a:lnTo>
                    <a:lnTo>
                      <a:pt x="1747370" y="162446"/>
                    </a:lnTo>
                    <a:lnTo>
                      <a:pt x="1698279" y="154008"/>
                    </a:lnTo>
                    <a:lnTo>
                      <a:pt x="1648555" y="146653"/>
                    </a:lnTo>
                    <a:lnTo>
                      <a:pt x="1598270" y="140391"/>
                    </a:lnTo>
                    <a:lnTo>
                      <a:pt x="1547498" y="135231"/>
                    </a:lnTo>
                    <a:lnTo>
                      <a:pt x="1496312" y="131185"/>
                    </a:lnTo>
                    <a:lnTo>
                      <a:pt x="1444785" y="128262"/>
                    </a:lnTo>
                    <a:lnTo>
                      <a:pt x="1392991" y="126471"/>
                    </a:lnTo>
                    <a:lnTo>
                      <a:pt x="1341002" y="125824"/>
                    </a:lnTo>
                    <a:lnTo>
                      <a:pt x="1288892" y="126329"/>
                    </a:lnTo>
                    <a:lnTo>
                      <a:pt x="1236733" y="127997"/>
                    </a:lnTo>
                    <a:lnTo>
                      <a:pt x="1184600" y="130837"/>
                    </a:lnTo>
                    <a:lnTo>
                      <a:pt x="1132565" y="134861"/>
                    </a:lnTo>
                    <a:lnTo>
                      <a:pt x="1080701" y="140077"/>
                    </a:lnTo>
                    <a:lnTo>
                      <a:pt x="1029082" y="146495"/>
                    </a:lnTo>
                    <a:lnTo>
                      <a:pt x="977780" y="154126"/>
                    </a:lnTo>
                    <a:lnTo>
                      <a:pt x="926869" y="162980"/>
                    </a:lnTo>
                    <a:lnTo>
                      <a:pt x="876423" y="173066"/>
                    </a:lnTo>
                    <a:lnTo>
                      <a:pt x="826513" y="184395"/>
                    </a:lnTo>
                    <a:lnTo>
                      <a:pt x="777214" y="196976"/>
                    </a:lnTo>
                    <a:lnTo>
                      <a:pt x="728598" y="210819"/>
                    </a:lnTo>
                    <a:lnTo>
                      <a:pt x="667754" y="230344"/>
                    </a:lnTo>
                    <a:lnTo>
                      <a:pt x="609656" y="251528"/>
                    </a:lnTo>
                    <a:lnTo>
                      <a:pt x="554393" y="274291"/>
                    </a:lnTo>
                    <a:lnTo>
                      <a:pt x="502053" y="298554"/>
                    </a:lnTo>
                    <a:lnTo>
                      <a:pt x="452726" y="324237"/>
                    </a:lnTo>
                    <a:lnTo>
                      <a:pt x="406498" y="351263"/>
                    </a:lnTo>
                    <a:lnTo>
                      <a:pt x="363460" y="379550"/>
                    </a:lnTo>
                    <a:lnTo>
                      <a:pt x="323700" y="409020"/>
                    </a:lnTo>
                    <a:lnTo>
                      <a:pt x="287305" y="439594"/>
                    </a:lnTo>
                    <a:lnTo>
                      <a:pt x="254366" y="471192"/>
                    </a:lnTo>
                    <a:lnTo>
                      <a:pt x="224970" y="503735"/>
                    </a:lnTo>
                    <a:lnTo>
                      <a:pt x="199206" y="537144"/>
                    </a:lnTo>
                    <a:lnTo>
                      <a:pt x="177163" y="571339"/>
                    </a:lnTo>
                    <a:lnTo>
                      <a:pt x="158929" y="606240"/>
                    </a:lnTo>
                    <a:lnTo>
                      <a:pt x="144593" y="641770"/>
                    </a:lnTo>
                    <a:lnTo>
                      <a:pt x="127968" y="714395"/>
                    </a:lnTo>
                    <a:lnTo>
                      <a:pt x="125856" y="751331"/>
                    </a:lnTo>
                    <a:lnTo>
                      <a:pt x="0" y="751331"/>
                    </a:lnTo>
                    <a:close/>
                  </a:path>
                </a:pathLst>
              </a:custGeom>
              <a:ln w="9525">
                <a:solidFill>
                  <a:srgbClr val="5ECCF3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id="{7ED683BA-2B68-DB78-9018-77E69B62F4F1}"/>
                </a:ext>
              </a:extLst>
            </p:cNvPr>
            <p:cNvSpPr/>
            <p:nvPr/>
          </p:nvSpPr>
          <p:spPr>
            <a:xfrm rot="19915110">
              <a:off x="5355697" y="4093039"/>
              <a:ext cx="662385" cy="276385"/>
            </a:xfrm>
            <a:prstGeom prst="roundRect">
              <a:avLst/>
            </a:prstGeom>
            <a:solidFill>
              <a:srgbClr val="DE4122"/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2400" dirty="0"/>
                <a:t>ناتج</a:t>
              </a:r>
              <a:endParaRPr lang="en-US" sz="2400" dirty="0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E1ED74A1-774E-736B-78EB-399A59989B57}"/>
                </a:ext>
              </a:extLst>
            </p:cNvPr>
            <p:cNvSpPr/>
            <p:nvPr/>
          </p:nvSpPr>
          <p:spPr>
            <a:xfrm rot="399513">
              <a:off x="3101967" y="3552204"/>
              <a:ext cx="24078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Down">
                <a:avLst>
                  <a:gd name="adj" fmla="val 21244286"/>
                </a:avLst>
              </a:prstTxWarp>
              <a:spAutoFit/>
            </a:bodyPr>
            <a:lstStyle/>
            <a:p>
              <a:pPr algn="ctr"/>
              <a:r>
                <a:rPr lang="ar-SA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سلع نهائية وخدمات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974C0EE-D155-E539-7F59-CAA51F76E6AC}"/>
              </a:ext>
            </a:extLst>
          </p:cNvPr>
          <p:cNvGrpSpPr/>
          <p:nvPr/>
        </p:nvGrpSpPr>
        <p:grpSpPr>
          <a:xfrm>
            <a:off x="2893505" y="5066264"/>
            <a:ext cx="3440429" cy="1762125"/>
            <a:chOff x="2893505" y="5066264"/>
            <a:chExt cx="3440429" cy="1762125"/>
          </a:xfrm>
        </p:grpSpPr>
        <p:grpSp>
          <p:nvGrpSpPr>
            <p:cNvPr id="18" name="object 52">
              <a:extLst>
                <a:ext uri="{FF2B5EF4-FFF2-40B4-BE49-F238E27FC236}">
                  <a16:creationId xmlns:a16="http://schemas.microsoft.com/office/drawing/2014/main" id="{0BEF021F-603E-CE9F-35FF-F8AB3DECCCA4}"/>
                </a:ext>
              </a:extLst>
            </p:cNvPr>
            <p:cNvGrpSpPr/>
            <p:nvPr/>
          </p:nvGrpSpPr>
          <p:grpSpPr>
            <a:xfrm>
              <a:off x="2893505" y="5066264"/>
              <a:ext cx="3440429" cy="1762125"/>
              <a:chOff x="2893505" y="5066264"/>
              <a:chExt cx="3440429" cy="1762125"/>
            </a:xfrm>
          </p:grpSpPr>
          <p:sp>
            <p:nvSpPr>
              <p:cNvPr id="20" name="object 53">
                <a:extLst>
                  <a:ext uri="{FF2B5EF4-FFF2-40B4-BE49-F238E27FC236}">
                    <a16:creationId xmlns:a16="http://schemas.microsoft.com/office/drawing/2014/main" id="{77B6EAB2-A84C-E0C3-45C1-BC15BD36EAB3}"/>
                  </a:ext>
                </a:extLst>
              </p:cNvPr>
              <p:cNvSpPr/>
              <p:nvPr/>
            </p:nvSpPr>
            <p:spPr>
              <a:xfrm>
                <a:off x="2893505" y="5066264"/>
                <a:ext cx="3440429" cy="1762125"/>
              </a:xfrm>
              <a:custGeom>
                <a:avLst/>
                <a:gdLst/>
                <a:ahLst/>
                <a:cxnLst/>
                <a:rect l="l" t="t" r="r" b="b"/>
                <a:pathLst>
                  <a:path w="3440429" h="1762125">
                    <a:moveTo>
                      <a:pt x="2108801" y="0"/>
                    </a:moveTo>
                    <a:lnTo>
                      <a:pt x="2060038" y="1487"/>
                    </a:lnTo>
                    <a:lnTo>
                      <a:pt x="2012326" y="7676"/>
                    </a:lnTo>
                    <a:lnTo>
                      <a:pt x="1966385" y="18397"/>
                    </a:lnTo>
                    <a:lnTo>
                      <a:pt x="1922936" y="33484"/>
                    </a:lnTo>
                    <a:lnTo>
                      <a:pt x="1882700" y="52769"/>
                    </a:lnTo>
                    <a:lnTo>
                      <a:pt x="1846397" y="76083"/>
                    </a:lnTo>
                    <a:lnTo>
                      <a:pt x="1814749" y="103260"/>
                    </a:lnTo>
                    <a:lnTo>
                      <a:pt x="1788476" y="134131"/>
                    </a:lnTo>
                    <a:lnTo>
                      <a:pt x="1765845" y="119661"/>
                    </a:lnTo>
                    <a:lnTo>
                      <a:pt x="1716485" y="94340"/>
                    </a:lnTo>
                    <a:lnTo>
                      <a:pt x="1641386" y="68199"/>
                    </a:lnTo>
                    <a:lnTo>
                      <a:pt x="1591613" y="57371"/>
                    </a:lnTo>
                    <a:lnTo>
                      <a:pt x="1541143" y="50984"/>
                    </a:lnTo>
                    <a:lnTo>
                      <a:pt x="1490514" y="48926"/>
                    </a:lnTo>
                    <a:lnTo>
                      <a:pt x="1440263" y="51081"/>
                    </a:lnTo>
                    <a:lnTo>
                      <a:pt x="1390929" y="57335"/>
                    </a:lnTo>
                    <a:lnTo>
                      <a:pt x="1343048" y="67573"/>
                    </a:lnTo>
                    <a:lnTo>
                      <a:pt x="1297158" y="81681"/>
                    </a:lnTo>
                    <a:lnTo>
                      <a:pt x="1253797" y="99545"/>
                    </a:lnTo>
                    <a:lnTo>
                      <a:pt x="1213502" y="121050"/>
                    </a:lnTo>
                    <a:lnTo>
                      <a:pt x="1176811" y="146081"/>
                    </a:lnTo>
                    <a:lnTo>
                      <a:pt x="1144262" y="174525"/>
                    </a:lnTo>
                    <a:lnTo>
                      <a:pt x="1116392" y="206267"/>
                    </a:lnTo>
                    <a:lnTo>
                      <a:pt x="1070923" y="189658"/>
                    </a:lnTo>
                    <a:lnTo>
                      <a:pt x="1023673" y="176222"/>
                    </a:lnTo>
                    <a:lnTo>
                      <a:pt x="974980" y="166005"/>
                    </a:lnTo>
                    <a:lnTo>
                      <a:pt x="925178" y="159054"/>
                    </a:lnTo>
                    <a:lnTo>
                      <a:pt x="874604" y="155415"/>
                    </a:lnTo>
                    <a:lnTo>
                      <a:pt x="823591" y="155135"/>
                    </a:lnTo>
                    <a:lnTo>
                      <a:pt x="772476" y="158261"/>
                    </a:lnTo>
                    <a:lnTo>
                      <a:pt x="714897" y="165950"/>
                    </a:lnTo>
                    <a:lnTo>
                      <a:pt x="659949" y="177669"/>
                    </a:lnTo>
                    <a:lnTo>
                      <a:pt x="607912" y="193163"/>
                    </a:lnTo>
                    <a:lnTo>
                      <a:pt x="559066" y="212173"/>
                    </a:lnTo>
                    <a:lnTo>
                      <a:pt x="513693" y="234444"/>
                    </a:lnTo>
                    <a:lnTo>
                      <a:pt x="472072" y="259718"/>
                    </a:lnTo>
                    <a:lnTo>
                      <a:pt x="434483" y="287739"/>
                    </a:lnTo>
                    <a:lnTo>
                      <a:pt x="401208" y="318250"/>
                    </a:lnTo>
                    <a:lnTo>
                      <a:pt x="372527" y="350993"/>
                    </a:lnTo>
                    <a:lnTo>
                      <a:pt x="348720" y="385713"/>
                    </a:lnTo>
                    <a:lnTo>
                      <a:pt x="330067" y="422152"/>
                    </a:lnTo>
                    <a:lnTo>
                      <a:pt x="316849" y="460053"/>
                    </a:lnTo>
                    <a:lnTo>
                      <a:pt x="309347" y="499160"/>
                    </a:lnTo>
                    <a:lnTo>
                      <a:pt x="307840" y="539216"/>
                    </a:lnTo>
                    <a:lnTo>
                      <a:pt x="312609" y="579964"/>
                    </a:lnTo>
                    <a:lnTo>
                      <a:pt x="309688" y="585450"/>
                    </a:lnTo>
                    <a:lnTo>
                      <a:pt x="256084" y="592360"/>
                    </a:lnTo>
                    <a:lnTo>
                      <a:pt x="205299" y="604913"/>
                    </a:lnTo>
                    <a:lnTo>
                      <a:pt x="158161" y="622735"/>
                    </a:lnTo>
                    <a:lnTo>
                      <a:pt x="115501" y="645447"/>
                    </a:lnTo>
                    <a:lnTo>
                      <a:pt x="78146" y="672675"/>
                    </a:lnTo>
                    <a:lnTo>
                      <a:pt x="46925" y="704043"/>
                    </a:lnTo>
                    <a:lnTo>
                      <a:pt x="22518" y="739566"/>
                    </a:lnTo>
                    <a:lnTo>
                      <a:pt x="6961" y="776384"/>
                    </a:lnTo>
                    <a:lnTo>
                      <a:pt x="0" y="813814"/>
                    </a:lnTo>
                    <a:lnTo>
                      <a:pt x="1378" y="851174"/>
                    </a:lnTo>
                    <a:lnTo>
                      <a:pt x="28134" y="922951"/>
                    </a:lnTo>
                    <a:lnTo>
                      <a:pt x="53002" y="956004"/>
                    </a:lnTo>
                    <a:lnTo>
                      <a:pt x="85188" y="986256"/>
                    </a:lnTo>
                    <a:lnTo>
                      <a:pt x="124438" y="1013025"/>
                    </a:lnTo>
                    <a:lnTo>
                      <a:pt x="170496" y="1035627"/>
                    </a:lnTo>
                    <a:lnTo>
                      <a:pt x="133093" y="1068832"/>
                    </a:lnTo>
                    <a:lnTo>
                      <a:pt x="104840" y="1105635"/>
                    </a:lnTo>
                    <a:lnTo>
                      <a:pt x="86170" y="1145132"/>
                    </a:lnTo>
                    <a:lnTo>
                      <a:pt x="77516" y="1186419"/>
                    </a:lnTo>
                    <a:lnTo>
                      <a:pt x="79310" y="1228591"/>
                    </a:lnTo>
                    <a:lnTo>
                      <a:pt x="90380" y="1267086"/>
                    </a:lnTo>
                    <a:lnTo>
                      <a:pt x="109650" y="1302886"/>
                    </a:lnTo>
                    <a:lnTo>
                      <a:pt x="136330" y="1335557"/>
                    </a:lnTo>
                    <a:lnTo>
                      <a:pt x="169629" y="1364664"/>
                    </a:lnTo>
                    <a:lnTo>
                      <a:pt x="208755" y="1389770"/>
                    </a:lnTo>
                    <a:lnTo>
                      <a:pt x="252918" y="1410441"/>
                    </a:lnTo>
                    <a:lnTo>
                      <a:pt x="301327" y="1426240"/>
                    </a:lnTo>
                    <a:lnTo>
                      <a:pt x="353191" y="1436733"/>
                    </a:lnTo>
                    <a:lnTo>
                      <a:pt x="407719" y="1441485"/>
                    </a:lnTo>
                    <a:lnTo>
                      <a:pt x="464120" y="1440059"/>
                    </a:lnTo>
                    <a:lnTo>
                      <a:pt x="470597" y="1447806"/>
                    </a:lnTo>
                    <a:lnTo>
                      <a:pt x="499830" y="1478775"/>
                    </a:lnTo>
                    <a:lnTo>
                      <a:pt x="532174" y="1507412"/>
                    </a:lnTo>
                    <a:lnTo>
                      <a:pt x="567378" y="1533673"/>
                    </a:lnTo>
                    <a:lnTo>
                      <a:pt x="605188" y="1557514"/>
                    </a:lnTo>
                    <a:lnTo>
                      <a:pt x="645352" y="1578890"/>
                    </a:lnTo>
                    <a:lnTo>
                      <a:pt x="687616" y="1597758"/>
                    </a:lnTo>
                    <a:lnTo>
                      <a:pt x="731729" y="1614074"/>
                    </a:lnTo>
                    <a:lnTo>
                      <a:pt x="777437" y="1627793"/>
                    </a:lnTo>
                    <a:lnTo>
                      <a:pt x="824488" y="1638871"/>
                    </a:lnTo>
                    <a:lnTo>
                      <a:pt x="872629" y="1647265"/>
                    </a:lnTo>
                    <a:lnTo>
                      <a:pt x="921607" y="1652930"/>
                    </a:lnTo>
                    <a:lnTo>
                      <a:pt x="971170" y="1655822"/>
                    </a:lnTo>
                    <a:lnTo>
                      <a:pt x="1021064" y="1655897"/>
                    </a:lnTo>
                    <a:lnTo>
                      <a:pt x="1071037" y="1653111"/>
                    </a:lnTo>
                    <a:lnTo>
                      <a:pt x="1120837" y="1647419"/>
                    </a:lnTo>
                    <a:lnTo>
                      <a:pt x="1170210" y="1638778"/>
                    </a:lnTo>
                    <a:lnTo>
                      <a:pt x="1218903" y="1627144"/>
                    </a:lnTo>
                    <a:lnTo>
                      <a:pt x="1266665" y="1612473"/>
                    </a:lnTo>
                    <a:lnTo>
                      <a:pt x="1313242" y="1594719"/>
                    </a:lnTo>
                    <a:lnTo>
                      <a:pt x="1344861" y="1624509"/>
                    </a:lnTo>
                    <a:lnTo>
                      <a:pt x="1380297" y="1651812"/>
                    </a:lnTo>
                    <a:lnTo>
                      <a:pt x="1419245" y="1676470"/>
                    </a:lnTo>
                    <a:lnTo>
                      <a:pt x="1461401" y="1698324"/>
                    </a:lnTo>
                    <a:lnTo>
                      <a:pt x="1506460" y="1717216"/>
                    </a:lnTo>
                    <a:lnTo>
                      <a:pt x="1554119" y="1732987"/>
                    </a:lnTo>
                    <a:lnTo>
                      <a:pt x="1604072" y="1745477"/>
                    </a:lnTo>
                    <a:lnTo>
                      <a:pt x="1657425" y="1754751"/>
                    </a:lnTo>
                    <a:lnTo>
                      <a:pt x="1710815" y="1760111"/>
                    </a:lnTo>
                    <a:lnTo>
                      <a:pt x="1763908" y="1761684"/>
                    </a:lnTo>
                    <a:lnTo>
                      <a:pt x="1816365" y="1759596"/>
                    </a:lnTo>
                    <a:lnTo>
                      <a:pt x="1867850" y="1753972"/>
                    </a:lnTo>
                    <a:lnTo>
                      <a:pt x="1918027" y="1744939"/>
                    </a:lnTo>
                    <a:lnTo>
                      <a:pt x="1966558" y="1732623"/>
                    </a:lnTo>
                    <a:lnTo>
                      <a:pt x="2013108" y="1717150"/>
                    </a:lnTo>
                    <a:lnTo>
                      <a:pt x="2057338" y="1698645"/>
                    </a:lnTo>
                    <a:lnTo>
                      <a:pt x="2098913" y="1677235"/>
                    </a:lnTo>
                    <a:lnTo>
                      <a:pt x="2137496" y="1653046"/>
                    </a:lnTo>
                    <a:lnTo>
                      <a:pt x="2172751" y="1626203"/>
                    </a:lnTo>
                    <a:lnTo>
                      <a:pt x="2204339" y="1596834"/>
                    </a:lnTo>
                    <a:lnTo>
                      <a:pt x="2231925" y="1565063"/>
                    </a:lnTo>
                    <a:lnTo>
                      <a:pt x="2255172" y="1531017"/>
                    </a:lnTo>
                    <a:lnTo>
                      <a:pt x="2273743" y="1494821"/>
                    </a:lnTo>
                    <a:lnTo>
                      <a:pt x="2318200" y="1511866"/>
                    </a:lnTo>
                    <a:lnTo>
                      <a:pt x="2364864" y="1525343"/>
                    </a:lnTo>
                    <a:lnTo>
                      <a:pt x="2413290" y="1535161"/>
                    </a:lnTo>
                    <a:lnTo>
                      <a:pt x="2463032" y="1541231"/>
                    </a:lnTo>
                    <a:lnTo>
                      <a:pt x="2513646" y="1543462"/>
                    </a:lnTo>
                    <a:lnTo>
                      <a:pt x="2571394" y="1541287"/>
                    </a:lnTo>
                    <a:lnTo>
                      <a:pt x="2627056" y="1534303"/>
                    </a:lnTo>
                    <a:lnTo>
                      <a:pt x="2680199" y="1522808"/>
                    </a:lnTo>
                    <a:lnTo>
                      <a:pt x="2730388" y="1507101"/>
                    </a:lnTo>
                    <a:lnTo>
                      <a:pt x="2777188" y="1487480"/>
                    </a:lnTo>
                    <a:lnTo>
                      <a:pt x="2820165" y="1464242"/>
                    </a:lnTo>
                    <a:lnTo>
                      <a:pt x="2858884" y="1437686"/>
                    </a:lnTo>
                    <a:lnTo>
                      <a:pt x="2892911" y="1408111"/>
                    </a:lnTo>
                    <a:lnTo>
                      <a:pt x="2921811" y="1375813"/>
                    </a:lnTo>
                    <a:lnTo>
                      <a:pt x="2945150" y="1341091"/>
                    </a:lnTo>
                    <a:lnTo>
                      <a:pt x="2962492" y="1304244"/>
                    </a:lnTo>
                    <a:lnTo>
                      <a:pt x="2973404" y="1265570"/>
                    </a:lnTo>
                    <a:lnTo>
                      <a:pt x="2977450" y="1225365"/>
                    </a:lnTo>
                    <a:lnTo>
                      <a:pt x="3031806" y="1217937"/>
                    </a:lnTo>
                    <a:lnTo>
                      <a:pt x="3084577" y="1206706"/>
                    </a:lnTo>
                    <a:lnTo>
                      <a:pt x="3135367" y="1191789"/>
                    </a:lnTo>
                    <a:lnTo>
                      <a:pt x="3183780" y="1173306"/>
                    </a:lnTo>
                    <a:lnTo>
                      <a:pt x="3229418" y="1151375"/>
                    </a:lnTo>
                    <a:lnTo>
                      <a:pt x="3274048" y="1124683"/>
                    </a:lnTo>
                    <a:lnTo>
                      <a:pt x="3313509" y="1095392"/>
                    </a:lnTo>
                    <a:lnTo>
                      <a:pt x="3347742" y="1063823"/>
                    </a:lnTo>
                    <a:lnTo>
                      <a:pt x="3376684" y="1030299"/>
                    </a:lnTo>
                    <a:lnTo>
                      <a:pt x="3400276" y="995140"/>
                    </a:lnTo>
                    <a:lnTo>
                      <a:pt x="3418455" y="958669"/>
                    </a:lnTo>
                    <a:lnTo>
                      <a:pt x="3431162" y="921206"/>
                    </a:lnTo>
                    <a:lnTo>
                      <a:pt x="3438335" y="883073"/>
                    </a:lnTo>
                    <a:lnTo>
                      <a:pt x="3439913" y="844591"/>
                    </a:lnTo>
                    <a:lnTo>
                      <a:pt x="3435836" y="806083"/>
                    </a:lnTo>
                    <a:lnTo>
                      <a:pt x="3426041" y="767869"/>
                    </a:lnTo>
                    <a:lnTo>
                      <a:pt x="3410470" y="730271"/>
                    </a:lnTo>
                    <a:lnTo>
                      <a:pt x="3389059" y="693611"/>
                    </a:lnTo>
                    <a:lnTo>
                      <a:pt x="3361749" y="658210"/>
                    </a:lnTo>
                    <a:lnTo>
                      <a:pt x="3328478" y="624389"/>
                    </a:lnTo>
                    <a:lnTo>
                      <a:pt x="3334122" y="614834"/>
                    </a:lnTo>
                    <a:lnTo>
                      <a:pt x="3359306" y="545922"/>
                    </a:lnTo>
                    <a:lnTo>
                      <a:pt x="3362935" y="506630"/>
                    </a:lnTo>
                    <a:lnTo>
                      <a:pt x="3359151" y="467998"/>
                    </a:lnTo>
                    <a:lnTo>
                      <a:pt x="3348309" y="430458"/>
                    </a:lnTo>
                    <a:lnTo>
                      <a:pt x="3330765" y="394445"/>
                    </a:lnTo>
                    <a:lnTo>
                      <a:pt x="3306872" y="360391"/>
                    </a:lnTo>
                    <a:lnTo>
                      <a:pt x="3276987" y="328730"/>
                    </a:lnTo>
                    <a:lnTo>
                      <a:pt x="3241465" y="299897"/>
                    </a:lnTo>
                    <a:lnTo>
                      <a:pt x="3200659" y="274324"/>
                    </a:lnTo>
                    <a:lnTo>
                      <a:pt x="3154925" y="252446"/>
                    </a:lnTo>
                    <a:lnTo>
                      <a:pt x="3104619" y="234695"/>
                    </a:lnTo>
                    <a:lnTo>
                      <a:pt x="3050094" y="221507"/>
                    </a:lnTo>
                    <a:lnTo>
                      <a:pt x="3032644" y="176648"/>
                    </a:lnTo>
                    <a:lnTo>
                      <a:pt x="3004597" y="134861"/>
                    </a:lnTo>
                    <a:lnTo>
                      <a:pt x="2966691" y="97027"/>
                    </a:lnTo>
                    <a:lnTo>
                      <a:pt x="2919665" y="64027"/>
                    </a:lnTo>
                    <a:lnTo>
                      <a:pt x="2877414" y="42338"/>
                    </a:lnTo>
                    <a:lnTo>
                      <a:pt x="2832434" y="25190"/>
                    </a:lnTo>
                    <a:lnTo>
                      <a:pt x="2785375" y="12546"/>
                    </a:lnTo>
                    <a:lnTo>
                      <a:pt x="2736884" y="4370"/>
                    </a:lnTo>
                    <a:lnTo>
                      <a:pt x="2687610" y="624"/>
                    </a:lnTo>
                    <a:lnTo>
                      <a:pt x="2638202" y="1273"/>
                    </a:lnTo>
                    <a:lnTo>
                      <a:pt x="2589306" y="6279"/>
                    </a:lnTo>
                    <a:lnTo>
                      <a:pt x="2541572" y="15607"/>
                    </a:lnTo>
                    <a:lnTo>
                      <a:pt x="2495648" y="29219"/>
                    </a:lnTo>
                    <a:lnTo>
                      <a:pt x="2452182" y="47079"/>
                    </a:lnTo>
                    <a:lnTo>
                      <a:pt x="2411822" y="69150"/>
                    </a:lnTo>
                    <a:lnTo>
                      <a:pt x="2375216" y="95396"/>
                    </a:lnTo>
                    <a:lnTo>
                      <a:pt x="2349429" y="74353"/>
                    </a:lnTo>
                    <a:lnTo>
                      <a:pt x="2288616" y="39174"/>
                    </a:lnTo>
                    <a:lnTo>
                      <a:pt x="2206595" y="11797"/>
                    </a:lnTo>
                    <a:lnTo>
                      <a:pt x="2157894" y="3380"/>
                    </a:lnTo>
                    <a:lnTo>
                      <a:pt x="2108801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" name="object 54">
                <a:extLst>
                  <a:ext uri="{FF2B5EF4-FFF2-40B4-BE49-F238E27FC236}">
                    <a16:creationId xmlns:a16="http://schemas.microsoft.com/office/drawing/2014/main" id="{3C7DB2D8-D211-7DB8-E9BF-4694CF4400C2}"/>
                  </a:ext>
                </a:extLst>
              </p:cNvPr>
              <p:cNvSpPr/>
              <p:nvPr/>
            </p:nvSpPr>
            <p:spPr>
              <a:xfrm>
                <a:off x="2893505" y="5066264"/>
                <a:ext cx="3440429" cy="1762125"/>
              </a:xfrm>
              <a:custGeom>
                <a:avLst/>
                <a:gdLst/>
                <a:ahLst/>
                <a:cxnLst/>
                <a:rect l="l" t="t" r="r" b="b"/>
                <a:pathLst>
                  <a:path w="3440429" h="1762125">
                    <a:moveTo>
                      <a:pt x="312609" y="579964"/>
                    </a:moveTo>
                    <a:lnTo>
                      <a:pt x="307840" y="539216"/>
                    </a:lnTo>
                    <a:lnTo>
                      <a:pt x="309347" y="499160"/>
                    </a:lnTo>
                    <a:lnTo>
                      <a:pt x="316849" y="460053"/>
                    </a:lnTo>
                    <a:lnTo>
                      <a:pt x="330067" y="422152"/>
                    </a:lnTo>
                    <a:lnTo>
                      <a:pt x="348720" y="385713"/>
                    </a:lnTo>
                    <a:lnTo>
                      <a:pt x="372527" y="350993"/>
                    </a:lnTo>
                    <a:lnTo>
                      <a:pt x="401208" y="318250"/>
                    </a:lnTo>
                    <a:lnTo>
                      <a:pt x="434483" y="287739"/>
                    </a:lnTo>
                    <a:lnTo>
                      <a:pt x="472072" y="259718"/>
                    </a:lnTo>
                    <a:lnTo>
                      <a:pt x="513693" y="234444"/>
                    </a:lnTo>
                    <a:lnTo>
                      <a:pt x="559066" y="212173"/>
                    </a:lnTo>
                    <a:lnTo>
                      <a:pt x="607912" y="193163"/>
                    </a:lnTo>
                    <a:lnTo>
                      <a:pt x="659949" y="177669"/>
                    </a:lnTo>
                    <a:lnTo>
                      <a:pt x="714897" y="165950"/>
                    </a:lnTo>
                    <a:lnTo>
                      <a:pt x="772476" y="158261"/>
                    </a:lnTo>
                    <a:lnTo>
                      <a:pt x="823591" y="155135"/>
                    </a:lnTo>
                    <a:lnTo>
                      <a:pt x="874604" y="155415"/>
                    </a:lnTo>
                    <a:lnTo>
                      <a:pt x="925178" y="159054"/>
                    </a:lnTo>
                    <a:lnTo>
                      <a:pt x="974980" y="166005"/>
                    </a:lnTo>
                    <a:lnTo>
                      <a:pt x="1023673" y="176222"/>
                    </a:lnTo>
                    <a:lnTo>
                      <a:pt x="1070923" y="189658"/>
                    </a:lnTo>
                    <a:lnTo>
                      <a:pt x="1116392" y="206267"/>
                    </a:lnTo>
                    <a:lnTo>
                      <a:pt x="1144262" y="174525"/>
                    </a:lnTo>
                    <a:lnTo>
                      <a:pt x="1176811" y="146081"/>
                    </a:lnTo>
                    <a:lnTo>
                      <a:pt x="1213502" y="121050"/>
                    </a:lnTo>
                    <a:lnTo>
                      <a:pt x="1253797" y="99545"/>
                    </a:lnTo>
                    <a:lnTo>
                      <a:pt x="1297158" y="81681"/>
                    </a:lnTo>
                    <a:lnTo>
                      <a:pt x="1343048" y="67573"/>
                    </a:lnTo>
                    <a:lnTo>
                      <a:pt x="1390929" y="57335"/>
                    </a:lnTo>
                    <a:lnTo>
                      <a:pt x="1440263" y="51081"/>
                    </a:lnTo>
                    <a:lnTo>
                      <a:pt x="1490514" y="48926"/>
                    </a:lnTo>
                    <a:lnTo>
                      <a:pt x="1541143" y="50984"/>
                    </a:lnTo>
                    <a:lnTo>
                      <a:pt x="1591613" y="57371"/>
                    </a:lnTo>
                    <a:lnTo>
                      <a:pt x="1641386" y="68199"/>
                    </a:lnTo>
                    <a:lnTo>
                      <a:pt x="1689924" y="83585"/>
                    </a:lnTo>
                    <a:lnTo>
                      <a:pt x="1741820" y="106381"/>
                    </a:lnTo>
                    <a:lnTo>
                      <a:pt x="1788476" y="134131"/>
                    </a:lnTo>
                    <a:lnTo>
                      <a:pt x="1814749" y="103260"/>
                    </a:lnTo>
                    <a:lnTo>
                      <a:pt x="1846397" y="76083"/>
                    </a:lnTo>
                    <a:lnTo>
                      <a:pt x="1882700" y="52769"/>
                    </a:lnTo>
                    <a:lnTo>
                      <a:pt x="1922936" y="33484"/>
                    </a:lnTo>
                    <a:lnTo>
                      <a:pt x="1966385" y="18397"/>
                    </a:lnTo>
                    <a:lnTo>
                      <a:pt x="2012326" y="7676"/>
                    </a:lnTo>
                    <a:lnTo>
                      <a:pt x="2060038" y="1487"/>
                    </a:lnTo>
                    <a:lnTo>
                      <a:pt x="2108801" y="0"/>
                    </a:lnTo>
                    <a:lnTo>
                      <a:pt x="2157894" y="3380"/>
                    </a:lnTo>
                    <a:lnTo>
                      <a:pt x="2206595" y="11797"/>
                    </a:lnTo>
                    <a:lnTo>
                      <a:pt x="2254185" y="25419"/>
                    </a:lnTo>
                    <a:lnTo>
                      <a:pt x="2320463" y="55549"/>
                    </a:lnTo>
                    <a:lnTo>
                      <a:pt x="2375216" y="95396"/>
                    </a:lnTo>
                    <a:lnTo>
                      <a:pt x="2411822" y="69150"/>
                    </a:lnTo>
                    <a:lnTo>
                      <a:pt x="2452182" y="47079"/>
                    </a:lnTo>
                    <a:lnTo>
                      <a:pt x="2495648" y="29219"/>
                    </a:lnTo>
                    <a:lnTo>
                      <a:pt x="2541572" y="15607"/>
                    </a:lnTo>
                    <a:lnTo>
                      <a:pt x="2589306" y="6279"/>
                    </a:lnTo>
                    <a:lnTo>
                      <a:pt x="2638202" y="1273"/>
                    </a:lnTo>
                    <a:lnTo>
                      <a:pt x="2687610" y="624"/>
                    </a:lnTo>
                    <a:lnTo>
                      <a:pt x="2736884" y="4370"/>
                    </a:lnTo>
                    <a:lnTo>
                      <a:pt x="2785375" y="12546"/>
                    </a:lnTo>
                    <a:lnTo>
                      <a:pt x="2832434" y="25190"/>
                    </a:lnTo>
                    <a:lnTo>
                      <a:pt x="2877414" y="42338"/>
                    </a:lnTo>
                    <a:lnTo>
                      <a:pt x="2919665" y="64027"/>
                    </a:lnTo>
                    <a:lnTo>
                      <a:pt x="2966691" y="97027"/>
                    </a:lnTo>
                    <a:lnTo>
                      <a:pt x="3004597" y="134861"/>
                    </a:lnTo>
                    <a:lnTo>
                      <a:pt x="3032644" y="176648"/>
                    </a:lnTo>
                    <a:lnTo>
                      <a:pt x="3050094" y="221507"/>
                    </a:lnTo>
                    <a:lnTo>
                      <a:pt x="3104619" y="234695"/>
                    </a:lnTo>
                    <a:lnTo>
                      <a:pt x="3154925" y="252446"/>
                    </a:lnTo>
                    <a:lnTo>
                      <a:pt x="3200659" y="274324"/>
                    </a:lnTo>
                    <a:lnTo>
                      <a:pt x="3241465" y="299897"/>
                    </a:lnTo>
                    <a:lnTo>
                      <a:pt x="3276987" y="328730"/>
                    </a:lnTo>
                    <a:lnTo>
                      <a:pt x="3306872" y="360391"/>
                    </a:lnTo>
                    <a:lnTo>
                      <a:pt x="3330765" y="394445"/>
                    </a:lnTo>
                    <a:lnTo>
                      <a:pt x="3348309" y="430458"/>
                    </a:lnTo>
                    <a:lnTo>
                      <a:pt x="3359151" y="467998"/>
                    </a:lnTo>
                    <a:lnTo>
                      <a:pt x="3362935" y="506630"/>
                    </a:lnTo>
                    <a:lnTo>
                      <a:pt x="3359306" y="545922"/>
                    </a:lnTo>
                    <a:lnTo>
                      <a:pt x="3347909" y="585438"/>
                    </a:lnTo>
                    <a:lnTo>
                      <a:pt x="3328478" y="624389"/>
                    </a:lnTo>
                    <a:lnTo>
                      <a:pt x="3361749" y="658210"/>
                    </a:lnTo>
                    <a:lnTo>
                      <a:pt x="3389059" y="693611"/>
                    </a:lnTo>
                    <a:lnTo>
                      <a:pt x="3410470" y="730271"/>
                    </a:lnTo>
                    <a:lnTo>
                      <a:pt x="3426041" y="767869"/>
                    </a:lnTo>
                    <a:lnTo>
                      <a:pt x="3435836" y="806083"/>
                    </a:lnTo>
                    <a:lnTo>
                      <a:pt x="3439913" y="844591"/>
                    </a:lnTo>
                    <a:lnTo>
                      <a:pt x="3438335" y="883073"/>
                    </a:lnTo>
                    <a:lnTo>
                      <a:pt x="3431162" y="921206"/>
                    </a:lnTo>
                    <a:lnTo>
                      <a:pt x="3418455" y="958669"/>
                    </a:lnTo>
                    <a:lnTo>
                      <a:pt x="3400276" y="995140"/>
                    </a:lnTo>
                    <a:lnTo>
                      <a:pt x="3376684" y="1030299"/>
                    </a:lnTo>
                    <a:lnTo>
                      <a:pt x="3347742" y="1063823"/>
                    </a:lnTo>
                    <a:lnTo>
                      <a:pt x="3313509" y="1095392"/>
                    </a:lnTo>
                    <a:lnTo>
                      <a:pt x="3274048" y="1124683"/>
                    </a:lnTo>
                    <a:lnTo>
                      <a:pt x="3229418" y="1151375"/>
                    </a:lnTo>
                    <a:lnTo>
                      <a:pt x="3183780" y="1173306"/>
                    </a:lnTo>
                    <a:lnTo>
                      <a:pt x="3135367" y="1191789"/>
                    </a:lnTo>
                    <a:lnTo>
                      <a:pt x="3084577" y="1206706"/>
                    </a:lnTo>
                    <a:lnTo>
                      <a:pt x="3031806" y="1217937"/>
                    </a:lnTo>
                    <a:lnTo>
                      <a:pt x="2977450" y="1225365"/>
                    </a:lnTo>
                    <a:lnTo>
                      <a:pt x="2973404" y="1265570"/>
                    </a:lnTo>
                    <a:lnTo>
                      <a:pt x="2962492" y="1304244"/>
                    </a:lnTo>
                    <a:lnTo>
                      <a:pt x="2945150" y="1341091"/>
                    </a:lnTo>
                    <a:lnTo>
                      <a:pt x="2921811" y="1375813"/>
                    </a:lnTo>
                    <a:lnTo>
                      <a:pt x="2892911" y="1408111"/>
                    </a:lnTo>
                    <a:lnTo>
                      <a:pt x="2858884" y="1437686"/>
                    </a:lnTo>
                    <a:lnTo>
                      <a:pt x="2820165" y="1464242"/>
                    </a:lnTo>
                    <a:lnTo>
                      <a:pt x="2777188" y="1487480"/>
                    </a:lnTo>
                    <a:lnTo>
                      <a:pt x="2730388" y="1507101"/>
                    </a:lnTo>
                    <a:lnTo>
                      <a:pt x="2680199" y="1522808"/>
                    </a:lnTo>
                    <a:lnTo>
                      <a:pt x="2627056" y="1534303"/>
                    </a:lnTo>
                    <a:lnTo>
                      <a:pt x="2571394" y="1541287"/>
                    </a:lnTo>
                    <a:lnTo>
                      <a:pt x="2513646" y="1543462"/>
                    </a:lnTo>
                    <a:lnTo>
                      <a:pt x="2463032" y="1541231"/>
                    </a:lnTo>
                    <a:lnTo>
                      <a:pt x="2413290" y="1535161"/>
                    </a:lnTo>
                    <a:lnTo>
                      <a:pt x="2364864" y="1525343"/>
                    </a:lnTo>
                    <a:lnTo>
                      <a:pt x="2318200" y="1511866"/>
                    </a:lnTo>
                    <a:lnTo>
                      <a:pt x="2273743" y="1494821"/>
                    </a:lnTo>
                    <a:lnTo>
                      <a:pt x="2255172" y="1531017"/>
                    </a:lnTo>
                    <a:lnTo>
                      <a:pt x="2231925" y="1565063"/>
                    </a:lnTo>
                    <a:lnTo>
                      <a:pt x="2204339" y="1596834"/>
                    </a:lnTo>
                    <a:lnTo>
                      <a:pt x="2172751" y="1626203"/>
                    </a:lnTo>
                    <a:lnTo>
                      <a:pt x="2137496" y="1653046"/>
                    </a:lnTo>
                    <a:lnTo>
                      <a:pt x="2098913" y="1677235"/>
                    </a:lnTo>
                    <a:lnTo>
                      <a:pt x="2057338" y="1698645"/>
                    </a:lnTo>
                    <a:lnTo>
                      <a:pt x="2013108" y="1717150"/>
                    </a:lnTo>
                    <a:lnTo>
                      <a:pt x="1966558" y="1732623"/>
                    </a:lnTo>
                    <a:lnTo>
                      <a:pt x="1918027" y="1744939"/>
                    </a:lnTo>
                    <a:lnTo>
                      <a:pt x="1867850" y="1753972"/>
                    </a:lnTo>
                    <a:lnTo>
                      <a:pt x="1816365" y="1759596"/>
                    </a:lnTo>
                    <a:lnTo>
                      <a:pt x="1763908" y="1761684"/>
                    </a:lnTo>
                    <a:lnTo>
                      <a:pt x="1710815" y="1760111"/>
                    </a:lnTo>
                    <a:lnTo>
                      <a:pt x="1657425" y="1754751"/>
                    </a:lnTo>
                    <a:lnTo>
                      <a:pt x="1604072" y="1745477"/>
                    </a:lnTo>
                    <a:lnTo>
                      <a:pt x="1554119" y="1732987"/>
                    </a:lnTo>
                    <a:lnTo>
                      <a:pt x="1506460" y="1717216"/>
                    </a:lnTo>
                    <a:lnTo>
                      <a:pt x="1461401" y="1698324"/>
                    </a:lnTo>
                    <a:lnTo>
                      <a:pt x="1419245" y="1676470"/>
                    </a:lnTo>
                    <a:lnTo>
                      <a:pt x="1380297" y="1651812"/>
                    </a:lnTo>
                    <a:lnTo>
                      <a:pt x="1344861" y="1624509"/>
                    </a:lnTo>
                    <a:lnTo>
                      <a:pt x="1313242" y="1594719"/>
                    </a:lnTo>
                    <a:lnTo>
                      <a:pt x="1266665" y="1612473"/>
                    </a:lnTo>
                    <a:lnTo>
                      <a:pt x="1218903" y="1627144"/>
                    </a:lnTo>
                    <a:lnTo>
                      <a:pt x="1170210" y="1638778"/>
                    </a:lnTo>
                    <a:lnTo>
                      <a:pt x="1120837" y="1647419"/>
                    </a:lnTo>
                    <a:lnTo>
                      <a:pt x="1071037" y="1653111"/>
                    </a:lnTo>
                    <a:lnTo>
                      <a:pt x="1021064" y="1655897"/>
                    </a:lnTo>
                    <a:lnTo>
                      <a:pt x="971170" y="1655822"/>
                    </a:lnTo>
                    <a:lnTo>
                      <a:pt x="921607" y="1652930"/>
                    </a:lnTo>
                    <a:lnTo>
                      <a:pt x="872629" y="1647265"/>
                    </a:lnTo>
                    <a:lnTo>
                      <a:pt x="824488" y="1638871"/>
                    </a:lnTo>
                    <a:lnTo>
                      <a:pt x="777437" y="1627793"/>
                    </a:lnTo>
                    <a:lnTo>
                      <a:pt x="731729" y="1614074"/>
                    </a:lnTo>
                    <a:lnTo>
                      <a:pt x="687616" y="1597758"/>
                    </a:lnTo>
                    <a:lnTo>
                      <a:pt x="645352" y="1578890"/>
                    </a:lnTo>
                    <a:lnTo>
                      <a:pt x="605188" y="1557514"/>
                    </a:lnTo>
                    <a:lnTo>
                      <a:pt x="567378" y="1533673"/>
                    </a:lnTo>
                    <a:lnTo>
                      <a:pt x="532174" y="1507412"/>
                    </a:lnTo>
                    <a:lnTo>
                      <a:pt x="499830" y="1478775"/>
                    </a:lnTo>
                    <a:lnTo>
                      <a:pt x="470597" y="1447806"/>
                    </a:lnTo>
                    <a:lnTo>
                      <a:pt x="464120" y="1440059"/>
                    </a:lnTo>
                    <a:lnTo>
                      <a:pt x="407719" y="1441485"/>
                    </a:lnTo>
                    <a:lnTo>
                      <a:pt x="353191" y="1436733"/>
                    </a:lnTo>
                    <a:lnTo>
                      <a:pt x="301327" y="1426240"/>
                    </a:lnTo>
                    <a:lnTo>
                      <a:pt x="252918" y="1410441"/>
                    </a:lnTo>
                    <a:lnTo>
                      <a:pt x="208755" y="1389770"/>
                    </a:lnTo>
                    <a:lnTo>
                      <a:pt x="169629" y="1364664"/>
                    </a:lnTo>
                    <a:lnTo>
                      <a:pt x="136330" y="1335557"/>
                    </a:lnTo>
                    <a:lnTo>
                      <a:pt x="109650" y="1302886"/>
                    </a:lnTo>
                    <a:lnTo>
                      <a:pt x="90380" y="1267086"/>
                    </a:lnTo>
                    <a:lnTo>
                      <a:pt x="79310" y="1228591"/>
                    </a:lnTo>
                    <a:lnTo>
                      <a:pt x="77516" y="1186419"/>
                    </a:lnTo>
                    <a:lnTo>
                      <a:pt x="86170" y="1145132"/>
                    </a:lnTo>
                    <a:lnTo>
                      <a:pt x="104840" y="1105635"/>
                    </a:lnTo>
                    <a:lnTo>
                      <a:pt x="133093" y="1068832"/>
                    </a:lnTo>
                    <a:lnTo>
                      <a:pt x="170496" y="1035627"/>
                    </a:lnTo>
                    <a:lnTo>
                      <a:pt x="124438" y="1013025"/>
                    </a:lnTo>
                    <a:lnTo>
                      <a:pt x="85188" y="986256"/>
                    </a:lnTo>
                    <a:lnTo>
                      <a:pt x="53002" y="956004"/>
                    </a:lnTo>
                    <a:lnTo>
                      <a:pt x="28134" y="922951"/>
                    </a:lnTo>
                    <a:lnTo>
                      <a:pt x="10841" y="887780"/>
                    </a:lnTo>
                    <a:lnTo>
                      <a:pt x="0" y="813814"/>
                    </a:lnTo>
                    <a:lnTo>
                      <a:pt x="6961" y="776384"/>
                    </a:lnTo>
                    <a:lnTo>
                      <a:pt x="22518" y="739566"/>
                    </a:lnTo>
                    <a:lnTo>
                      <a:pt x="46925" y="704043"/>
                    </a:lnTo>
                    <a:lnTo>
                      <a:pt x="78146" y="672675"/>
                    </a:lnTo>
                    <a:lnTo>
                      <a:pt x="115501" y="645447"/>
                    </a:lnTo>
                    <a:lnTo>
                      <a:pt x="158161" y="622735"/>
                    </a:lnTo>
                    <a:lnTo>
                      <a:pt x="205299" y="604913"/>
                    </a:lnTo>
                    <a:lnTo>
                      <a:pt x="256084" y="592360"/>
                    </a:lnTo>
                    <a:lnTo>
                      <a:pt x="309688" y="585450"/>
                    </a:lnTo>
                    <a:lnTo>
                      <a:pt x="312609" y="579964"/>
                    </a:lnTo>
                    <a:close/>
                  </a:path>
                </a:pathLst>
              </a:custGeom>
              <a:ln w="38100">
                <a:solidFill>
                  <a:srgbClr val="A7EA52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" name="object 55">
                <a:extLst>
                  <a:ext uri="{FF2B5EF4-FFF2-40B4-BE49-F238E27FC236}">
                    <a16:creationId xmlns:a16="http://schemas.microsoft.com/office/drawing/2014/main" id="{C995ED15-3002-1E3A-1932-508124B177E0}"/>
                  </a:ext>
                </a:extLst>
              </p:cNvPr>
              <p:cNvSpPr/>
              <p:nvPr/>
            </p:nvSpPr>
            <p:spPr>
              <a:xfrm>
                <a:off x="3067685" y="5155818"/>
                <a:ext cx="3152775" cy="1498600"/>
              </a:xfrm>
              <a:custGeom>
                <a:avLst/>
                <a:gdLst/>
                <a:ahLst/>
                <a:cxnLst/>
                <a:rect l="l" t="t" r="r" b="b"/>
                <a:pathLst>
                  <a:path w="3152775" h="1498600">
                    <a:moveTo>
                      <a:pt x="201549" y="971702"/>
                    </a:moveTo>
                    <a:lnTo>
                      <a:pt x="148947" y="971759"/>
                    </a:lnTo>
                    <a:lnTo>
                      <a:pt x="97250" y="966269"/>
                    </a:lnTo>
                    <a:lnTo>
                      <a:pt x="47315" y="955375"/>
                    </a:lnTo>
                    <a:lnTo>
                      <a:pt x="0" y="939215"/>
                    </a:lnTo>
                  </a:path>
                  <a:path w="3152775" h="1498600">
                    <a:moveTo>
                      <a:pt x="379349" y="1327238"/>
                    </a:moveTo>
                    <a:lnTo>
                      <a:pt x="357878" y="1332630"/>
                    </a:lnTo>
                    <a:lnTo>
                      <a:pt x="335978" y="1337025"/>
                    </a:lnTo>
                    <a:lnTo>
                      <a:pt x="313697" y="1340413"/>
                    </a:lnTo>
                    <a:lnTo>
                      <a:pt x="291084" y="1342783"/>
                    </a:lnTo>
                  </a:path>
                  <a:path w="3152775" h="1498600">
                    <a:moveTo>
                      <a:pt x="1138809" y="1498066"/>
                    </a:moveTo>
                    <a:lnTo>
                      <a:pt x="1123549" y="1481099"/>
                    </a:lnTo>
                    <a:lnTo>
                      <a:pt x="1109599" y="1463597"/>
                    </a:lnTo>
                    <a:lnTo>
                      <a:pt x="1096982" y="1445597"/>
                    </a:lnTo>
                    <a:lnTo>
                      <a:pt x="1085723" y="1427137"/>
                    </a:lnTo>
                  </a:path>
                  <a:path w="3152775" h="1498600">
                    <a:moveTo>
                      <a:pt x="2121027" y="1321193"/>
                    </a:moveTo>
                    <a:lnTo>
                      <a:pt x="2117980" y="1340930"/>
                    </a:lnTo>
                    <a:lnTo>
                      <a:pt x="2113422" y="1360508"/>
                    </a:lnTo>
                    <a:lnTo>
                      <a:pt x="2107364" y="1379888"/>
                    </a:lnTo>
                    <a:lnTo>
                      <a:pt x="2099817" y="1399031"/>
                    </a:lnTo>
                  </a:path>
                  <a:path w="3152775" h="1498600">
                    <a:moveTo>
                      <a:pt x="2542793" y="840320"/>
                    </a:moveTo>
                    <a:lnTo>
                      <a:pt x="2593685" y="860482"/>
                    </a:lnTo>
                    <a:lnTo>
                      <a:pt x="2639865" y="884617"/>
                    </a:lnTo>
                    <a:lnTo>
                      <a:pt x="2680979" y="912324"/>
                    </a:lnTo>
                    <a:lnTo>
                      <a:pt x="2716671" y="943204"/>
                    </a:lnTo>
                    <a:lnTo>
                      <a:pt x="2746586" y="976856"/>
                    </a:lnTo>
                    <a:lnTo>
                      <a:pt x="2770368" y="1012880"/>
                    </a:lnTo>
                    <a:lnTo>
                      <a:pt x="2787662" y="1050877"/>
                    </a:lnTo>
                    <a:lnTo>
                      <a:pt x="2798113" y="1090447"/>
                    </a:lnTo>
                    <a:lnTo>
                      <a:pt x="2801366" y="1131188"/>
                    </a:lnTo>
                  </a:path>
                  <a:path w="3152775" h="1498600">
                    <a:moveTo>
                      <a:pt x="3152775" y="530529"/>
                    </a:moveTo>
                    <a:lnTo>
                      <a:pt x="3130865" y="561151"/>
                    </a:lnTo>
                    <a:lnTo>
                      <a:pt x="3104181" y="589721"/>
                    </a:lnTo>
                    <a:lnTo>
                      <a:pt x="3072997" y="615961"/>
                    </a:lnTo>
                    <a:lnTo>
                      <a:pt x="3037586" y="639597"/>
                    </a:lnTo>
                  </a:path>
                  <a:path w="3152775" h="1498600">
                    <a:moveTo>
                      <a:pt x="2876423" y="125856"/>
                    </a:moveTo>
                    <a:lnTo>
                      <a:pt x="2879304" y="138644"/>
                    </a:lnTo>
                    <a:lnTo>
                      <a:pt x="2881280" y="151479"/>
                    </a:lnTo>
                    <a:lnTo>
                      <a:pt x="2882352" y="164361"/>
                    </a:lnTo>
                    <a:lnTo>
                      <a:pt x="2882518" y="177291"/>
                    </a:lnTo>
                  </a:path>
                  <a:path w="3152775" h="1498600">
                    <a:moveTo>
                      <a:pt x="2140966" y="65785"/>
                    </a:moveTo>
                    <a:lnTo>
                      <a:pt x="2153175" y="48273"/>
                    </a:lnTo>
                    <a:lnTo>
                      <a:pt x="2167112" y="31416"/>
                    </a:lnTo>
                    <a:lnTo>
                      <a:pt x="2182739" y="15297"/>
                    </a:lnTo>
                    <a:lnTo>
                      <a:pt x="2200020" y="0"/>
                    </a:lnTo>
                  </a:path>
                  <a:path w="3152775" h="1498600">
                    <a:moveTo>
                      <a:pt x="1589277" y="97027"/>
                    </a:moveTo>
                    <a:lnTo>
                      <a:pt x="1594510" y="82462"/>
                    </a:lnTo>
                    <a:lnTo>
                      <a:pt x="1601041" y="68135"/>
                    </a:lnTo>
                    <a:lnTo>
                      <a:pt x="1608834" y="54094"/>
                    </a:lnTo>
                    <a:lnTo>
                      <a:pt x="1617852" y="40385"/>
                    </a:lnTo>
                  </a:path>
                  <a:path w="3152775" h="1498600">
                    <a:moveTo>
                      <a:pt x="941831" y="116331"/>
                    </a:moveTo>
                    <a:lnTo>
                      <a:pt x="969396" y="128369"/>
                    </a:lnTo>
                    <a:lnTo>
                      <a:pt x="995854" y="141573"/>
                    </a:lnTo>
                    <a:lnTo>
                      <a:pt x="1021145" y="155872"/>
                    </a:lnTo>
                    <a:lnTo>
                      <a:pt x="1045210" y="171195"/>
                    </a:lnTo>
                  </a:path>
                  <a:path w="3152775" h="1498600">
                    <a:moveTo>
                      <a:pt x="156463" y="548258"/>
                    </a:moveTo>
                    <a:lnTo>
                      <a:pt x="150752" y="533992"/>
                    </a:lnTo>
                    <a:lnTo>
                      <a:pt x="145827" y="519588"/>
                    </a:lnTo>
                    <a:lnTo>
                      <a:pt x="141712" y="505060"/>
                    </a:lnTo>
                    <a:lnTo>
                      <a:pt x="138429" y="490423"/>
                    </a:lnTo>
                  </a:path>
                </a:pathLst>
              </a:custGeom>
              <a:ln w="38100">
                <a:solidFill>
                  <a:srgbClr val="A7EA52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24" name="object 56">
                <a:extLst>
                  <a:ext uri="{FF2B5EF4-FFF2-40B4-BE49-F238E27FC236}">
                    <a16:creationId xmlns:a16="http://schemas.microsoft.com/office/drawing/2014/main" id="{1CBC7994-B3F0-35D6-E645-32F03F4EB8FF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4288536" y="5229199"/>
                <a:ext cx="650786" cy="421678"/>
              </a:xfrm>
              <a:prstGeom prst="rect">
                <a:avLst/>
              </a:prstGeom>
            </p:spPr>
          </p:pic>
        </p:grpSp>
        <p:sp>
          <p:nvSpPr>
            <p:cNvPr id="19" name="object 58">
              <a:extLst>
                <a:ext uri="{FF2B5EF4-FFF2-40B4-BE49-F238E27FC236}">
                  <a16:creationId xmlns:a16="http://schemas.microsoft.com/office/drawing/2014/main" id="{51025EC3-A4EF-6E73-C6DE-1231995D9B6C}"/>
                </a:ext>
              </a:extLst>
            </p:cNvPr>
            <p:cNvSpPr txBox="1"/>
            <p:nvPr/>
          </p:nvSpPr>
          <p:spPr>
            <a:xfrm>
              <a:off x="3558032" y="5614212"/>
              <a:ext cx="2112645" cy="505267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0650" marR="5080" indent="-108585">
                <a:lnSpc>
                  <a:spcPct val="100000"/>
                </a:lnSpc>
                <a:spcBef>
                  <a:spcPts val="100"/>
                </a:spcBef>
              </a:pPr>
              <a:r>
                <a:rPr sz="3200" b="1" spc="-5" dirty="0">
                  <a:solidFill>
                    <a:srgbClr val="81D21A"/>
                  </a:solidFill>
                  <a:latin typeface="Arial"/>
                  <a:cs typeface="Arial"/>
                </a:rPr>
                <a:t>G</a:t>
              </a:r>
              <a:r>
                <a:rPr sz="2400" b="1" spc="-5" dirty="0">
                  <a:latin typeface="Arial"/>
                  <a:cs typeface="Arial"/>
                </a:rPr>
                <a:t>overnment</a:t>
              </a:r>
              <a:endParaRPr sz="2400" dirty="0">
                <a:latin typeface="Arial"/>
                <a:cs typeface="Arial"/>
              </a:endParaRPr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3CB16F82-EBF3-FD7A-B341-9A0C4E68A1AF}"/>
              </a:ext>
            </a:extLst>
          </p:cNvPr>
          <p:cNvGrpSpPr/>
          <p:nvPr/>
        </p:nvGrpSpPr>
        <p:grpSpPr>
          <a:xfrm>
            <a:off x="6091772" y="4162251"/>
            <a:ext cx="1860550" cy="1403350"/>
            <a:chOff x="6091772" y="4162251"/>
            <a:chExt cx="1860550" cy="1403350"/>
          </a:xfrm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158A8CDE-A4DF-FA19-BCF3-2246BE00D923}"/>
                </a:ext>
              </a:extLst>
            </p:cNvPr>
            <p:cNvGrpSpPr/>
            <p:nvPr/>
          </p:nvGrpSpPr>
          <p:grpSpPr>
            <a:xfrm>
              <a:off x="6091772" y="4162251"/>
              <a:ext cx="1860550" cy="1403350"/>
              <a:chOff x="6091772" y="4162251"/>
              <a:chExt cx="1860550" cy="1403350"/>
            </a:xfrm>
          </p:grpSpPr>
          <p:pic>
            <p:nvPicPr>
              <p:cNvPr id="25" name="object 61">
                <a:extLst>
                  <a:ext uri="{FF2B5EF4-FFF2-40B4-BE49-F238E27FC236}">
                    <a16:creationId xmlns:a16="http://schemas.microsoft.com/office/drawing/2014/main" id="{6E00D22D-3AE7-B4C1-EA2C-8ED75270C3EF}"/>
                  </a:ext>
                </a:extLst>
              </p:cNvPr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6091899" y="4162429"/>
                <a:ext cx="1860296" cy="1402994"/>
              </a:xfrm>
              <a:prstGeom prst="rect">
                <a:avLst/>
              </a:prstGeom>
            </p:spPr>
          </p:pic>
          <p:sp>
            <p:nvSpPr>
              <p:cNvPr id="30" name="object 62">
                <a:extLst>
                  <a:ext uri="{FF2B5EF4-FFF2-40B4-BE49-F238E27FC236}">
                    <a16:creationId xmlns:a16="http://schemas.microsoft.com/office/drawing/2014/main" id="{161E3600-66D4-352E-719D-A82F0DC8407B}"/>
                  </a:ext>
                </a:extLst>
              </p:cNvPr>
              <p:cNvSpPr/>
              <p:nvPr/>
            </p:nvSpPr>
            <p:spPr>
              <a:xfrm>
                <a:off x="6091772" y="4162251"/>
                <a:ext cx="1860550" cy="1403350"/>
              </a:xfrm>
              <a:custGeom>
                <a:avLst/>
                <a:gdLst/>
                <a:ahLst/>
                <a:cxnLst/>
                <a:rect l="l" t="t" r="r" b="b"/>
                <a:pathLst>
                  <a:path w="1860550" h="1403350">
                    <a:moveTo>
                      <a:pt x="1860296" y="0"/>
                    </a:moveTo>
                    <a:lnTo>
                      <a:pt x="1854678" y="41088"/>
                    </a:lnTo>
                    <a:lnTo>
                      <a:pt x="1847226" y="82036"/>
                    </a:lnTo>
                    <a:lnTo>
                      <a:pt x="1837975" y="122812"/>
                    </a:lnTo>
                    <a:lnTo>
                      <a:pt x="1826963" y="163383"/>
                    </a:lnTo>
                    <a:lnTo>
                      <a:pt x="1814228" y="203717"/>
                    </a:lnTo>
                    <a:lnTo>
                      <a:pt x="1799806" y="243781"/>
                    </a:lnTo>
                    <a:lnTo>
                      <a:pt x="1783735" y="283545"/>
                    </a:lnTo>
                    <a:lnTo>
                      <a:pt x="1766053" y="322975"/>
                    </a:lnTo>
                    <a:lnTo>
                      <a:pt x="1746796" y="362039"/>
                    </a:lnTo>
                    <a:lnTo>
                      <a:pt x="1726002" y="400705"/>
                    </a:lnTo>
                    <a:lnTo>
                      <a:pt x="1703707" y="438941"/>
                    </a:lnTo>
                    <a:lnTo>
                      <a:pt x="1679950" y="476715"/>
                    </a:lnTo>
                    <a:lnTo>
                      <a:pt x="1654768" y="513995"/>
                    </a:lnTo>
                    <a:lnTo>
                      <a:pt x="1628197" y="550747"/>
                    </a:lnTo>
                    <a:lnTo>
                      <a:pt x="1600275" y="586941"/>
                    </a:lnTo>
                    <a:lnTo>
                      <a:pt x="1571040" y="622544"/>
                    </a:lnTo>
                    <a:lnTo>
                      <a:pt x="1540528" y="657524"/>
                    </a:lnTo>
                    <a:lnTo>
                      <a:pt x="1508776" y="691848"/>
                    </a:lnTo>
                    <a:lnTo>
                      <a:pt x="1475823" y="725484"/>
                    </a:lnTo>
                    <a:lnTo>
                      <a:pt x="1441706" y="758401"/>
                    </a:lnTo>
                    <a:lnTo>
                      <a:pt x="1406461" y="790566"/>
                    </a:lnTo>
                    <a:lnTo>
                      <a:pt x="1370125" y="821946"/>
                    </a:lnTo>
                    <a:lnTo>
                      <a:pt x="1332737" y="852510"/>
                    </a:lnTo>
                    <a:lnTo>
                      <a:pt x="1294334" y="882225"/>
                    </a:lnTo>
                    <a:lnTo>
                      <a:pt x="1254952" y="911060"/>
                    </a:lnTo>
                    <a:lnTo>
                      <a:pt x="1214629" y="938982"/>
                    </a:lnTo>
                    <a:lnTo>
                      <a:pt x="1173402" y="965958"/>
                    </a:lnTo>
                    <a:lnTo>
                      <a:pt x="1131308" y="991957"/>
                    </a:lnTo>
                    <a:lnTo>
                      <a:pt x="1088385" y="1016947"/>
                    </a:lnTo>
                    <a:lnTo>
                      <a:pt x="1044671" y="1040895"/>
                    </a:lnTo>
                    <a:lnTo>
                      <a:pt x="1000201" y="1063769"/>
                    </a:lnTo>
                    <a:lnTo>
                      <a:pt x="955014" y="1085537"/>
                    </a:lnTo>
                    <a:lnTo>
                      <a:pt x="909147" y="1106166"/>
                    </a:lnTo>
                    <a:lnTo>
                      <a:pt x="862636" y="1125625"/>
                    </a:lnTo>
                    <a:lnTo>
                      <a:pt x="815520" y="1143881"/>
                    </a:lnTo>
                    <a:lnTo>
                      <a:pt x="767836" y="1160903"/>
                    </a:lnTo>
                    <a:lnTo>
                      <a:pt x="719620" y="1176657"/>
                    </a:lnTo>
                    <a:lnTo>
                      <a:pt x="670911" y="1191112"/>
                    </a:lnTo>
                    <a:lnTo>
                      <a:pt x="621745" y="1204235"/>
                    </a:lnTo>
                    <a:lnTo>
                      <a:pt x="572159" y="1215995"/>
                    </a:lnTo>
                    <a:lnTo>
                      <a:pt x="522191" y="1226359"/>
                    </a:lnTo>
                    <a:lnTo>
                      <a:pt x="471879" y="1235295"/>
                    </a:lnTo>
                    <a:lnTo>
                      <a:pt x="421259" y="1242771"/>
                    </a:lnTo>
                    <a:lnTo>
                      <a:pt x="359537" y="1249799"/>
                    </a:lnTo>
                    <a:lnTo>
                      <a:pt x="298196" y="1254455"/>
                    </a:lnTo>
                    <a:lnTo>
                      <a:pt x="218567" y="1402994"/>
                    </a:lnTo>
                    <a:lnTo>
                      <a:pt x="0" y="1187348"/>
                    </a:lnTo>
                    <a:lnTo>
                      <a:pt x="438023" y="993686"/>
                    </a:lnTo>
                    <a:lnTo>
                      <a:pt x="358902" y="1141387"/>
                    </a:lnTo>
                    <a:lnTo>
                      <a:pt x="409823" y="1135281"/>
                    </a:lnTo>
                    <a:lnTo>
                      <a:pt x="460528" y="1127557"/>
                    </a:lnTo>
                    <a:lnTo>
                      <a:pt x="510966" y="1118252"/>
                    </a:lnTo>
                    <a:lnTo>
                      <a:pt x="561090" y="1107406"/>
                    </a:lnTo>
                    <a:lnTo>
                      <a:pt x="610851" y="1095055"/>
                    </a:lnTo>
                    <a:lnTo>
                      <a:pt x="660203" y="1081237"/>
                    </a:lnTo>
                    <a:lnTo>
                      <a:pt x="709096" y="1065991"/>
                    </a:lnTo>
                    <a:lnTo>
                      <a:pt x="757482" y="1049353"/>
                    </a:lnTo>
                    <a:lnTo>
                      <a:pt x="805314" y="1031363"/>
                    </a:lnTo>
                    <a:lnTo>
                      <a:pt x="852543" y="1012058"/>
                    </a:lnTo>
                    <a:lnTo>
                      <a:pt x="899122" y="991475"/>
                    </a:lnTo>
                    <a:lnTo>
                      <a:pt x="945001" y="969653"/>
                    </a:lnTo>
                    <a:lnTo>
                      <a:pt x="990134" y="946630"/>
                    </a:lnTo>
                    <a:lnTo>
                      <a:pt x="1034471" y="922443"/>
                    </a:lnTo>
                    <a:lnTo>
                      <a:pt x="1077966" y="897131"/>
                    </a:lnTo>
                    <a:lnTo>
                      <a:pt x="1120569" y="870731"/>
                    </a:lnTo>
                    <a:lnTo>
                      <a:pt x="1162233" y="843280"/>
                    </a:lnTo>
                    <a:lnTo>
                      <a:pt x="1202909" y="814818"/>
                    </a:lnTo>
                    <a:lnTo>
                      <a:pt x="1242550" y="785382"/>
                    </a:lnTo>
                    <a:lnTo>
                      <a:pt x="1281107" y="755009"/>
                    </a:lnTo>
                    <a:lnTo>
                      <a:pt x="1318532" y="723738"/>
                    </a:lnTo>
                    <a:lnTo>
                      <a:pt x="1354778" y="691606"/>
                    </a:lnTo>
                    <a:lnTo>
                      <a:pt x="1389796" y="658652"/>
                    </a:lnTo>
                    <a:lnTo>
                      <a:pt x="1423537" y="624913"/>
                    </a:lnTo>
                    <a:lnTo>
                      <a:pt x="1455955" y="590427"/>
                    </a:lnTo>
                    <a:lnTo>
                      <a:pt x="1487000" y="555233"/>
                    </a:lnTo>
                    <a:lnTo>
                      <a:pt x="1516625" y="519367"/>
                    </a:lnTo>
                    <a:lnTo>
                      <a:pt x="1544782" y="482868"/>
                    </a:lnTo>
                    <a:lnTo>
                      <a:pt x="1571422" y="445773"/>
                    </a:lnTo>
                    <a:lnTo>
                      <a:pt x="1596498" y="408121"/>
                    </a:lnTo>
                    <a:lnTo>
                      <a:pt x="1619961" y="369950"/>
                    </a:lnTo>
                    <a:lnTo>
                      <a:pt x="1641763" y="331297"/>
                    </a:lnTo>
                    <a:lnTo>
                      <a:pt x="1661856" y="292200"/>
                    </a:lnTo>
                    <a:lnTo>
                      <a:pt x="1680192" y="252697"/>
                    </a:lnTo>
                    <a:lnTo>
                      <a:pt x="1696724" y="212826"/>
                    </a:lnTo>
                    <a:lnTo>
                      <a:pt x="1711402" y="172624"/>
                    </a:lnTo>
                    <a:lnTo>
                      <a:pt x="1724179" y="132131"/>
                    </a:lnTo>
                    <a:lnTo>
                      <a:pt x="1735006" y="91383"/>
                    </a:lnTo>
                    <a:lnTo>
                      <a:pt x="1743837" y="50418"/>
                    </a:lnTo>
                    <a:lnTo>
                      <a:pt x="1749805" y="14604"/>
                    </a:lnTo>
                    <a:lnTo>
                      <a:pt x="1860296" y="0"/>
                    </a:lnTo>
                    <a:close/>
                  </a:path>
                </a:pathLst>
              </a:custGeom>
              <a:ln w="9525">
                <a:solidFill>
                  <a:srgbClr val="4E67C7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93B54B6B-90EC-5123-7613-0BCE0A17A739}"/>
                </a:ext>
              </a:extLst>
            </p:cNvPr>
            <p:cNvSpPr/>
            <p:nvPr/>
          </p:nvSpPr>
          <p:spPr>
            <a:xfrm rot="19185731">
              <a:off x="6222440" y="4195533"/>
              <a:ext cx="126999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Down">
                <a:avLst>
                  <a:gd name="adj" fmla="val 21244286"/>
                </a:avLst>
              </a:prstTxWarp>
              <a:spAutoFit/>
            </a:bodyPr>
            <a:lstStyle/>
            <a:p>
              <a:pPr algn="ctr" rtl="1"/>
              <a:r>
                <a:rPr lang="ar-SA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ضرائب </a:t>
              </a:r>
              <a:r>
                <a:rPr lang="en-US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T</a:t>
              </a:r>
              <a:endParaRPr lang="ar-SA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64F4385B-15B8-EB32-AC2F-1D2B614B44AA}"/>
              </a:ext>
            </a:extLst>
          </p:cNvPr>
          <p:cNvGrpSpPr/>
          <p:nvPr/>
        </p:nvGrpSpPr>
        <p:grpSpPr>
          <a:xfrm>
            <a:off x="6244352" y="4196835"/>
            <a:ext cx="2671594" cy="1790064"/>
            <a:chOff x="6178757" y="4197740"/>
            <a:chExt cx="2671594" cy="1790064"/>
          </a:xfrm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EB275862-66E5-1334-456E-B69BB88B41DD}"/>
                </a:ext>
              </a:extLst>
            </p:cNvPr>
            <p:cNvGrpSpPr/>
            <p:nvPr/>
          </p:nvGrpSpPr>
          <p:grpSpPr>
            <a:xfrm>
              <a:off x="6178757" y="4197740"/>
              <a:ext cx="2333625" cy="1790064"/>
              <a:chOff x="6892190" y="5303593"/>
              <a:chExt cx="2333625" cy="1790064"/>
            </a:xfrm>
          </p:grpSpPr>
          <p:pic>
            <p:nvPicPr>
              <p:cNvPr id="73" name="object 25">
                <a:extLst>
                  <a:ext uri="{FF2B5EF4-FFF2-40B4-BE49-F238E27FC236}">
                    <a16:creationId xmlns:a16="http://schemas.microsoft.com/office/drawing/2014/main" id="{CA8B26BB-0E34-BAE2-8884-B6E804524CC2}"/>
                  </a:ext>
                </a:extLst>
              </p:cNvPr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6892317" y="5303669"/>
                <a:ext cx="2333370" cy="1789913"/>
              </a:xfrm>
              <a:prstGeom prst="rect">
                <a:avLst/>
              </a:prstGeom>
            </p:spPr>
          </p:pic>
          <p:sp>
            <p:nvSpPr>
              <p:cNvPr id="74" name="object 26">
                <a:extLst>
                  <a:ext uri="{FF2B5EF4-FFF2-40B4-BE49-F238E27FC236}">
                    <a16:creationId xmlns:a16="http://schemas.microsoft.com/office/drawing/2014/main" id="{698AC18D-045D-E598-F335-43B337EECCB2}"/>
                  </a:ext>
                </a:extLst>
              </p:cNvPr>
              <p:cNvSpPr/>
              <p:nvPr/>
            </p:nvSpPr>
            <p:spPr>
              <a:xfrm>
                <a:off x="6892190" y="5303593"/>
                <a:ext cx="2333625" cy="1790064"/>
              </a:xfrm>
              <a:custGeom>
                <a:avLst/>
                <a:gdLst/>
                <a:ahLst/>
                <a:cxnLst/>
                <a:rect l="l" t="t" r="r" b="b"/>
                <a:pathLst>
                  <a:path w="2333625" h="1790064">
                    <a:moveTo>
                      <a:pt x="0" y="1749653"/>
                    </a:moveTo>
                    <a:lnTo>
                      <a:pt x="37507" y="1759884"/>
                    </a:lnTo>
                    <a:lnTo>
                      <a:pt x="75587" y="1768595"/>
                    </a:lnTo>
                    <a:lnTo>
                      <a:pt x="114207" y="1775801"/>
                    </a:lnTo>
                    <a:lnTo>
                      <a:pt x="153339" y="1781519"/>
                    </a:lnTo>
                    <a:lnTo>
                      <a:pt x="192949" y="1785766"/>
                    </a:lnTo>
                    <a:lnTo>
                      <a:pt x="233007" y="1788559"/>
                    </a:lnTo>
                    <a:lnTo>
                      <a:pt x="273483" y="1789913"/>
                    </a:lnTo>
                    <a:lnTo>
                      <a:pt x="314345" y="1789847"/>
                    </a:lnTo>
                    <a:lnTo>
                      <a:pt x="355563" y="1788376"/>
                    </a:lnTo>
                    <a:lnTo>
                      <a:pt x="397104" y="1785516"/>
                    </a:lnTo>
                    <a:lnTo>
                      <a:pt x="438939" y="1781286"/>
                    </a:lnTo>
                    <a:lnTo>
                      <a:pt x="481036" y="1775701"/>
                    </a:lnTo>
                    <a:lnTo>
                      <a:pt x="523364" y="1768777"/>
                    </a:lnTo>
                    <a:lnTo>
                      <a:pt x="565893" y="1760532"/>
                    </a:lnTo>
                    <a:lnTo>
                      <a:pt x="608590" y="1750982"/>
                    </a:lnTo>
                    <a:lnTo>
                      <a:pt x="651426" y="1740144"/>
                    </a:lnTo>
                    <a:lnTo>
                      <a:pt x="694370" y="1728035"/>
                    </a:lnTo>
                    <a:lnTo>
                      <a:pt x="737389" y="1714670"/>
                    </a:lnTo>
                    <a:lnTo>
                      <a:pt x="780454" y="1700067"/>
                    </a:lnTo>
                    <a:lnTo>
                      <a:pt x="823533" y="1684243"/>
                    </a:lnTo>
                    <a:lnTo>
                      <a:pt x="866596" y="1667213"/>
                    </a:lnTo>
                    <a:lnTo>
                      <a:pt x="909610" y="1648995"/>
                    </a:lnTo>
                    <a:lnTo>
                      <a:pt x="952546" y="1629605"/>
                    </a:lnTo>
                    <a:lnTo>
                      <a:pt x="995372" y="1609060"/>
                    </a:lnTo>
                    <a:lnTo>
                      <a:pt x="1038058" y="1587376"/>
                    </a:lnTo>
                    <a:lnTo>
                      <a:pt x="1080572" y="1564570"/>
                    </a:lnTo>
                    <a:lnTo>
                      <a:pt x="1122883" y="1540659"/>
                    </a:lnTo>
                    <a:lnTo>
                      <a:pt x="1164960" y="1515660"/>
                    </a:lnTo>
                    <a:lnTo>
                      <a:pt x="1206773" y="1489588"/>
                    </a:lnTo>
                    <a:lnTo>
                      <a:pt x="1248290" y="1462461"/>
                    </a:lnTo>
                    <a:lnTo>
                      <a:pt x="1289480" y="1434295"/>
                    </a:lnTo>
                    <a:lnTo>
                      <a:pt x="1330313" y="1405106"/>
                    </a:lnTo>
                    <a:lnTo>
                      <a:pt x="1370757" y="1374913"/>
                    </a:lnTo>
                    <a:lnTo>
                      <a:pt x="1410781" y="1343730"/>
                    </a:lnTo>
                    <a:lnTo>
                      <a:pt x="1450355" y="1311575"/>
                    </a:lnTo>
                    <a:lnTo>
                      <a:pt x="1489447" y="1278465"/>
                    </a:lnTo>
                    <a:lnTo>
                      <a:pt x="1528026" y="1244415"/>
                    </a:lnTo>
                    <a:lnTo>
                      <a:pt x="1566062" y="1209443"/>
                    </a:lnTo>
                    <a:lnTo>
                      <a:pt x="1603523" y="1173565"/>
                    </a:lnTo>
                    <a:lnTo>
                      <a:pt x="1640378" y="1136798"/>
                    </a:lnTo>
                    <a:lnTo>
                      <a:pt x="1676597" y="1099159"/>
                    </a:lnTo>
                    <a:lnTo>
                      <a:pt x="1712148" y="1060663"/>
                    </a:lnTo>
                    <a:lnTo>
                      <a:pt x="1747000" y="1021329"/>
                    </a:lnTo>
                    <a:lnTo>
                      <a:pt x="1781123" y="981171"/>
                    </a:lnTo>
                    <a:lnTo>
                      <a:pt x="1814485" y="940208"/>
                    </a:lnTo>
                    <a:lnTo>
                      <a:pt x="1847055" y="898455"/>
                    </a:lnTo>
                    <a:lnTo>
                      <a:pt x="1878803" y="855930"/>
                    </a:lnTo>
                    <a:lnTo>
                      <a:pt x="1909697" y="812649"/>
                    </a:lnTo>
                    <a:lnTo>
                      <a:pt x="1939706" y="768628"/>
                    </a:lnTo>
                    <a:lnTo>
                      <a:pt x="1968800" y="723884"/>
                    </a:lnTo>
                    <a:lnTo>
                      <a:pt x="1996947" y="678433"/>
                    </a:lnTo>
                    <a:lnTo>
                      <a:pt x="2022674" y="634810"/>
                    </a:lnTo>
                    <a:lnTo>
                      <a:pt x="2047265" y="590938"/>
                    </a:lnTo>
                    <a:lnTo>
                      <a:pt x="2070706" y="546849"/>
                    </a:lnTo>
                    <a:lnTo>
                      <a:pt x="2092980" y="502572"/>
                    </a:lnTo>
                    <a:lnTo>
                      <a:pt x="2114073" y="458140"/>
                    </a:lnTo>
                    <a:lnTo>
                      <a:pt x="2133968" y="413584"/>
                    </a:lnTo>
                    <a:lnTo>
                      <a:pt x="2152649" y="368934"/>
                    </a:lnTo>
                    <a:lnTo>
                      <a:pt x="2333370" y="323341"/>
                    </a:lnTo>
                    <a:lnTo>
                      <a:pt x="2199132" y="0"/>
                    </a:lnTo>
                    <a:lnTo>
                      <a:pt x="1827911" y="450849"/>
                    </a:lnTo>
                    <a:lnTo>
                      <a:pt x="2007108" y="405637"/>
                    </a:lnTo>
                    <a:lnTo>
                      <a:pt x="1985267" y="451330"/>
                    </a:lnTo>
                    <a:lnTo>
                      <a:pt x="1962279" y="496561"/>
                    </a:lnTo>
                    <a:lnTo>
                      <a:pt x="1938179" y="541305"/>
                    </a:lnTo>
                    <a:lnTo>
                      <a:pt x="1912998" y="585540"/>
                    </a:lnTo>
                    <a:lnTo>
                      <a:pt x="1886769" y="629242"/>
                    </a:lnTo>
                    <a:lnTo>
                      <a:pt x="1859526" y="672387"/>
                    </a:lnTo>
                    <a:lnTo>
                      <a:pt x="1831301" y="714952"/>
                    </a:lnTo>
                    <a:lnTo>
                      <a:pt x="1802128" y="756914"/>
                    </a:lnTo>
                    <a:lnTo>
                      <a:pt x="1772039" y="798248"/>
                    </a:lnTo>
                    <a:lnTo>
                      <a:pt x="1741067" y="838932"/>
                    </a:lnTo>
                    <a:lnTo>
                      <a:pt x="1709246" y="878942"/>
                    </a:lnTo>
                    <a:lnTo>
                      <a:pt x="1676608" y="918253"/>
                    </a:lnTo>
                    <a:lnTo>
                      <a:pt x="1643186" y="956844"/>
                    </a:lnTo>
                    <a:lnTo>
                      <a:pt x="1609014" y="994689"/>
                    </a:lnTo>
                    <a:lnTo>
                      <a:pt x="1574123" y="1031766"/>
                    </a:lnTo>
                    <a:lnTo>
                      <a:pt x="1538548" y="1068051"/>
                    </a:lnTo>
                    <a:lnTo>
                      <a:pt x="1502321" y="1103521"/>
                    </a:lnTo>
                    <a:lnTo>
                      <a:pt x="1465475" y="1138151"/>
                    </a:lnTo>
                    <a:lnTo>
                      <a:pt x="1428043" y="1171919"/>
                    </a:lnTo>
                    <a:lnTo>
                      <a:pt x="1390058" y="1204801"/>
                    </a:lnTo>
                    <a:lnTo>
                      <a:pt x="1351554" y="1236773"/>
                    </a:lnTo>
                    <a:lnTo>
                      <a:pt x="1312562" y="1267812"/>
                    </a:lnTo>
                    <a:lnTo>
                      <a:pt x="1273116" y="1297894"/>
                    </a:lnTo>
                    <a:lnTo>
                      <a:pt x="1233249" y="1326996"/>
                    </a:lnTo>
                    <a:lnTo>
                      <a:pt x="1192994" y="1355093"/>
                    </a:lnTo>
                    <a:lnTo>
                      <a:pt x="1152384" y="1382164"/>
                    </a:lnTo>
                    <a:lnTo>
                      <a:pt x="1111451" y="1408184"/>
                    </a:lnTo>
                    <a:lnTo>
                      <a:pt x="1070230" y="1433129"/>
                    </a:lnTo>
                    <a:lnTo>
                      <a:pt x="1028752" y="1456976"/>
                    </a:lnTo>
                    <a:lnTo>
                      <a:pt x="987051" y="1479701"/>
                    </a:lnTo>
                    <a:lnTo>
                      <a:pt x="945159" y="1501282"/>
                    </a:lnTo>
                    <a:lnTo>
                      <a:pt x="903111" y="1521694"/>
                    </a:lnTo>
                    <a:lnTo>
                      <a:pt x="860938" y="1540913"/>
                    </a:lnTo>
                    <a:lnTo>
                      <a:pt x="818673" y="1558917"/>
                    </a:lnTo>
                    <a:lnTo>
                      <a:pt x="776350" y="1575682"/>
                    </a:lnTo>
                    <a:lnTo>
                      <a:pt x="734002" y="1591184"/>
                    </a:lnTo>
                    <a:lnTo>
                      <a:pt x="691661" y="1605399"/>
                    </a:lnTo>
                    <a:lnTo>
                      <a:pt x="649361" y="1618305"/>
                    </a:lnTo>
                    <a:lnTo>
                      <a:pt x="607134" y="1629877"/>
                    </a:lnTo>
                    <a:lnTo>
                      <a:pt x="565014" y="1640092"/>
                    </a:lnTo>
                    <a:lnTo>
                      <a:pt x="523033" y="1648927"/>
                    </a:lnTo>
                    <a:lnTo>
                      <a:pt x="481224" y="1656358"/>
                    </a:lnTo>
                    <a:lnTo>
                      <a:pt x="439621" y="1662361"/>
                    </a:lnTo>
                    <a:lnTo>
                      <a:pt x="398256" y="1666913"/>
                    </a:lnTo>
                    <a:lnTo>
                      <a:pt x="357162" y="1669990"/>
                    </a:lnTo>
                    <a:lnTo>
                      <a:pt x="316373" y="1671569"/>
                    </a:lnTo>
                    <a:lnTo>
                      <a:pt x="275921" y="1671626"/>
                    </a:lnTo>
                    <a:lnTo>
                      <a:pt x="235838" y="1670138"/>
                    </a:lnTo>
                    <a:lnTo>
                      <a:pt x="191273" y="1666568"/>
                    </a:lnTo>
                    <a:lnTo>
                      <a:pt x="147732" y="1660986"/>
                    </a:lnTo>
                    <a:lnTo>
                      <a:pt x="105286" y="1653402"/>
                    </a:lnTo>
                    <a:lnTo>
                      <a:pt x="64007" y="1643824"/>
                    </a:lnTo>
                    <a:lnTo>
                      <a:pt x="0" y="1749653"/>
                    </a:lnTo>
                    <a:close/>
                  </a:path>
                </a:pathLst>
              </a:custGeom>
              <a:ln w="9524">
                <a:solidFill>
                  <a:srgbClr val="4E67C7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B3F8208B-34DC-C9C1-30FF-CD3F576AFAC4}"/>
                </a:ext>
              </a:extLst>
            </p:cNvPr>
            <p:cNvSpPr/>
            <p:nvPr/>
          </p:nvSpPr>
          <p:spPr>
            <a:xfrm rot="19411337">
              <a:off x="6232527" y="4815899"/>
              <a:ext cx="26178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Down">
                <a:avLst>
                  <a:gd name="adj" fmla="val 21244286"/>
                </a:avLst>
              </a:prstTxWarp>
              <a:spAutoFit/>
            </a:bodyPr>
            <a:lstStyle/>
            <a:p>
              <a:pPr algn="ctr" rtl="1"/>
              <a:r>
                <a:rPr lang="ar-SA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قيمة السلع والخدمات النهائية</a:t>
              </a:r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657CE495-631D-7324-A64C-7131BAD83EB3}"/>
              </a:ext>
            </a:extLst>
          </p:cNvPr>
          <p:cNvGrpSpPr/>
          <p:nvPr/>
        </p:nvGrpSpPr>
        <p:grpSpPr>
          <a:xfrm>
            <a:off x="1686830" y="4094043"/>
            <a:ext cx="1795145" cy="1503990"/>
            <a:chOff x="1686830" y="4094043"/>
            <a:chExt cx="1795145" cy="1503990"/>
          </a:xfrm>
        </p:grpSpPr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E5DA19FA-F577-A066-2824-71C2188BE199}"/>
                </a:ext>
              </a:extLst>
            </p:cNvPr>
            <p:cNvGrpSpPr/>
            <p:nvPr/>
          </p:nvGrpSpPr>
          <p:grpSpPr>
            <a:xfrm rot="366407">
              <a:off x="1686830" y="4380144"/>
              <a:ext cx="1795145" cy="1217889"/>
              <a:chOff x="-553988" y="4973743"/>
              <a:chExt cx="1795145" cy="1370330"/>
            </a:xfrm>
          </p:grpSpPr>
          <p:pic>
            <p:nvPicPr>
              <p:cNvPr id="78" name="object 64">
                <a:extLst>
                  <a:ext uri="{FF2B5EF4-FFF2-40B4-BE49-F238E27FC236}">
                    <a16:creationId xmlns:a16="http://schemas.microsoft.com/office/drawing/2014/main" id="{185C82F9-4AC2-A089-588A-0BA72BA0E170}"/>
                  </a:ext>
                </a:extLst>
              </p:cNvPr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-553988" y="4973743"/>
                <a:ext cx="1795145" cy="1369936"/>
              </a:xfrm>
              <a:prstGeom prst="rect">
                <a:avLst/>
              </a:prstGeom>
            </p:spPr>
          </p:pic>
          <p:sp>
            <p:nvSpPr>
              <p:cNvPr id="79" name="object 65">
                <a:extLst>
                  <a:ext uri="{FF2B5EF4-FFF2-40B4-BE49-F238E27FC236}">
                    <a16:creationId xmlns:a16="http://schemas.microsoft.com/office/drawing/2014/main" id="{C258C9AD-E8D8-9B49-020B-0B345F69D709}"/>
                  </a:ext>
                </a:extLst>
              </p:cNvPr>
              <p:cNvSpPr/>
              <p:nvPr/>
            </p:nvSpPr>
            <p:spPr>
              <a:xfrm>
                <a:off x="-553988" y="4973743"/>
                <a:ext cx="1795145" cy="1370330"/>
              </a:xfrm>
              <a:custGeom>
                <a:avLst/>
                <a:gdLst/>
                <a:ahLst/>
                <a:cxnLst/>
                <a:rect l="l" t="t" r="r" b="b"/>
                <a:pathLst>
                  <a:path w="1795145" h="1370329">
                    <a:moveTo>
                      <a:pt x="0" y="0"/>
                    </a:moveTo>
                    <a:lnTo>
                      <a:pt x="7734" y="46153"/>
                    </a:lnTo>
                    <a:lnTo>
                      <a:pt x="17215" y="91883"/>
                    </a:lnTo>
                    <a:lnTo>
                      <a:pt x="28404" y="137157"/>
                    </a:lnTo>
                    <a:lnTo>
                      <a:pt x="41264" y="181941"/>
                    </a:lnTo>
                    <a:lnTo>
                      <a:pt x="55757" y="226204"/>
                    </a:lnTo>
                    <a:lnTo>
                      <a:pt x="71845" y="269912"/>
                    </a:lnTo>
                    <a:lnTo>
                      <a:pt x="89490" y="313034"/>
                    </a:lnTo>
                    <a:lnTo>
                      <a:pt x="108655" y="355537"/>
                    </a:lnTo>
                    <a:lnTo>
                      <a:pt x="129301" y="397389"/>
                    </a:lnTo>
                    <a:lnTo>
                      <a:pt x="151392" y="438556"/>
                    </a:lnTo>
                    <a:lnTo>
                      <a:pt x="174888" y="479006"/>
                    </a:lnTo>
                    <a:lnTo>
                      <a:pt x="199752" y="518707"/>
                    </a:lnTo>
                    <a:lnTo>
                      <a:pt x="225947" y="557626"/>
                    </a:lnTo>
                    <a:lnTo>
                      <a:pt x="253435" y="595731"/>
                    </a:lnTo>
                    <a:lnTo>
                      <a:pt x="282178" y="632989"/>
                    </a:lnTo>
                    <a:lnTo>
                      <a:pt x="312137" y="669368"/>
                    </a:lnTo>
                    <a:lnTo>
                      <a:pt x="343276" y="704835"/>
                    </a:lnTo>
                    <a:lnTo>
                      <a:pt x="375557" y="739357"/>
                    </a:lnTo>
                    <a:lnTo>
                      <a:pt x="408941" y="772903"/>
                    </a:lnTo>
                    <a:lnTo>
                      <a:pt x="443391" y="805439"/>
                    </a:lnTo>
                    <a:lnTo>
                      <a:pt x="478869" y="836933"/>
                    </a:lnTo>
                    <a:lnTo>
                      <a:pt x="515337" y="867352"/>
                    </a:lnTo>
                    <a:lnTo>
                      <a:pt x="552758" y="896665"/>
                    </a:lnTo>
                    <a:lnTo>
                      <a:pt x="591094" y="924837"/>
                    </a:lnTo>
                    <a:lnTo>
                      <a:pt x="630306" y="951838"/>
                    </a:lnTo>
                    <a:lnTo>
                      <a:pt x="670358" y="977634"/>
                    </a:lnTo>
                    <a:lnTo>
                      <a:pt x="711211" y="1002193"/>
                    </a:lnTo>
                    <a:lnTo>
                      <a:pt x="752827" y="1025482"/>
                    </a:lnTo>
                    <a:lnTo>
                      <a:pt x="795169" y="1047469"/>
                    </a:lnTo>
                    <a:lnTo>
                      <a:pt x="838200" y="1068121"/>
                    </a:lnTo>
                    <a:lnTo>
                      <a:pt x="881880" y="1087406"/>
                    </a:lnTo>
                    <a:lnTo>
                      <a:pt x="926172" y="1105291"/>
                    </a:lnTo>
                    <a:lnTo>
                      <a:pt x="971039" y="1121744"/>
                    </a:lnTo>
                    <a:lnTo>
                      <a:pt x="1016443" y="1136732"/>
                    </a:lnTo>
                    <a:lnTo>
                      <a:pt x="1062346" y="1150223"/>
                    </a:lnTo>
                    <a:lnTo>
                      <a:pt x="1108710" y="1162183"/>
                    </a:lnTo>
                    <a:lnTo>
                      <a:pt x="1155497" y="1172581"/>
                    </a:lnTo>
                    <a:lnTo>
                      <a:pt x="1202669" y="1181385"/>
                    </a:lnTo>
                    <a:lnTo>
                      <a:pt x="1250190" y="1188560"/>
                    </a:lnTo>
                    <a:lnTo>
                      <a:pt x="1298020" y="1194076"/>
                    </a:lnTo>
                    <a:lnTo>
                      <a:pt x="1346123" y="1197899"/>
                    </a:lnTo>
                    <a:lnTo>
                      <a:pt x="1394460" y="1199997"/>
                    </a:lnTo>
                    <a:lnTo>
                      <a:pt x="1482598" y="1369936"/>
                    </a:lnTo>
                    <a:lnTo>
                      <a:pt x="1795145" y="1080642"/>
                    </a:lnTo>
                    <a:lnTo>
                      <a:pt x="1242441" y="907288"/>
                    </a:lnTo>
                    <a:lnTo>
                      <a:pt x="1330198" y="1076198"/>
                    </a:lnTo>
                    <a:lnTo>
                      <a:pt x="1282543" y="1071360"/>
                    </a:lnTo>
                    <a:lnTo>
                      <a:pt x="1235210" y="1064722"/>
                    </a:lnTo>
                    <a:lnTo>
                      <a:pt x="1188242" y="1056320"/>
                    </a:lnTo>
                    <a:lnTo>
                      <a:pt x="1141683" y="1046196"/>
                    </a:lnTo>
                    <a:lnTo>
                      <a:pt x="1095576" y="1034387"/>
                    </a:lnTo>
                    <a:lnTo>
                      <a:pt x="1049966" y="1020933"/>
                    </a:lnTo>
                    <a:lnTo>
                      <a:pt x="1004897" y="1005872"/>
                    </a:lnTo>
                    <a:lnTo>
                      <a:pt x="960412" y="989245"/>
                    </a:lnTo>
                    <a:lnTo>
                      <a:pt x="916555" y="971090"/>
                    </a:lnTo>
                    <a:lnTo>
                      <a:pt x="873370" y="951446"/>
                    </a:lnTo>
                    <a:lnTo>
                      <a:pt x="830902" y="930352"/>
                    </a:lnTo>
                    <a:lnTo>
                      <a:pt x="789193" y="907847"/>
                    </a:lnTo>
                    <a:lnTo>
                      <a:pt x="748288" y="883971"/>
                    </a:lnTo>
                    <a:lnTo>
                      <a:pt x="708230" y="858763"/>
                    </a:lnTo>
                    <a:lnTo>
                      <a:pt x="669064" y="832261"/>
                    </a:lnTo>
                    <a:lnTo>
                      <a:pt x="630834" y="804505"/>
                    </a:lnTo>
                    <a:lnTo>
                      <a:pt x="593583" y="775534"/>
                    </a:lnTo>
                    <a:lnTo>
                      <a:pt x="557355" y="745387"/>
                    </a:lnTo>
                    <a:lnTo>
                      <a:pt x="522194" y="714103"/>
                    </a:lnTo>
                    <a:lnTo>
                      <a:pt x="488144" y="681721"/>
                    </a:lnTo>
                    <a:lnTo>
                      <a:pt x="455249" y="648280"/>
                    </a:lnTo>
                    <a:lnTo>
                      <a:pt x="423553" y="613820"/>
                    </a:lnTo>
                    <a:lnTo>
                      <a:pt x="393099" y="578379"/>
                    </a:lnTo>
                    <a:lnTo>
                      <a:pt x="363932" y="541996"/>
                    </a:lnTo>
                    <a:lnTo>
                      <a:pt x="336095" y="504711"/>
                    </a:lnTo>
                    <a:lnTo>
                      <a:pt x="309632" y="466563"/>
                    </a:lnTo>
                    <a:lnTo>
                      <a:pt x="284587" y="427591"/>
                    </a:lnTo>
                    <a:lnTo>
                      <a:pt x="261005" y="387834"/>
                    </a:lnTo>
                    <a:lnTo>
                      <a:pt x="238928" y="347331"/>
                    </a:lnTo>
                    <a:lnTo>
                      <a:pt x="218401" y="306121"/>
                    </a:lnTo>
                    <a:lnTo>
                      <a:pt x="199468" y="264243"/>
                    </a:lnTo>
                    <a:lnTo>
                      <a:pt x="182172" y="221737"/>
                    </a:lnTo>
                    <a:lnTo>
                      <a:pt x="166558" y="178640"/>
                    </a:lnTo>
                    <a:lnTo>
                      <a:pt x="152669" y="134994"/>
                    </a:lnTo>
                    <a:lnTo>
                      <a:pt x="140549" y="90836"/>
                    </a:lnTo>
                    <a:lnTo>
                      <a:pt x="130242" y="46206"/>
                    </a:lnTo>
                    <a:lnTo>
                      <a:pt x="121793" y="1143"/>
                    </a:lnTo>
                    <a:lnTo>
                      <a:pt x="0" y="0"/>
                    </a:lnTo>
                    <a:close/>
                  </a:path>
                </a:pathLst>
              </a:custGeom>
              <a:ln w="9525">
                <a:solidFill>
                  <a:srgbClr val="A7EA52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05833180-3396-1B5E-5D01-BEDB6BED9A00}"/>
                </a:ext>
              </a:extLst>
            </p:cNvPr>
            <p:cNvSpPr/>
            <p:nvPr/>
          </p:nvSpPr>
          <p:spPr>
            <a:xfrm rot="2644751">
              <a:off x="1977784" y="4094043"/>
              <a:ext cx="126999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Down">
                <a:avLst>
                  <a:gd name="adj" fmla="val 21244286"/>
                </a:avLst>
              </a:prstTxWarp>
              <a:spAutoFit/>
            </a:bodyPr>
            <a:lstStyle/>
            <a:p>
              <a:pPr algn="ctr" rtl="1"/>
              <a:r>
                <a:rPr lang="ar-SA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ضرائب </a:t>
              </a:r>
              <a:r>
                <a:rPr lang="en-US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T</a:t>
              </a:r>
              <a:endParaRPr lang="ar-SA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2A7C00BE-BE95-1F4F-79B6-558AA2A22C00}"/>
              </a:ext>
            </a:extLst>
          </p:cNvPr>
          <p:cNvGrpSpPr/>
          <p:nvPr/>
        </p:nvGrpSpPr>
        <p:grpSpPr>
          <a:xfrm>
            <a:off x="1133168" y="3983669"/>
            <a:ext cx="1494785" cy="2469811"/>
            <a:chOff x="1133168" y="3983669"/>
            <a:chExt cx="1494785" cy="2469811"/>
          </a:xfrm>
        </p:grpSpPr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984E5854-9642-414F-F723-26AEED900C73}"/>
                </a:ext>
              </a:extLst>
            </p:cNvPr>
            <p:cNvGrpSpPr/>
            <p:nvPr/>
          </p:nvGrpSpPr>
          <p:grpSpPr>
            <a:xfrm rot="3968425" flipH="1">
              <a:off x="574823" y="4555836"/>
              <a:ext cx="2469811" cy="1325477"/>
              <a:chOff x="-553988" y="4973743"/>
              <a:chExt cx="1795145" cy="1370330"/>
            </a:xfrm>
          </p:grpSpPr>
          <p:pic>
            <p:nvPicPr>
              <p:cNvPr id="82" name="object 64">
                <a:extLst>
                  <a:ext uri="{FF2B5EF4-FFF2-40B4-BE49-F238E27FC236}">
                    <a16:creationId xmlns:a16="http://schemas.microsoft.com/office/drawing/2014/main" id="{17E14B48-C454-F5C7-2BC3-827F7E51BE3D}"/>
                  </a:ext>
                </a:extLst>
              </p:cNvPr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-553988" y="4973743"/>
                <a:ext cx="1795145" cy="1369936"/>
              </a:xfrm>
              <a:prstGeom prst="rect">
                <a:avLst/>
              </a:prstGeom>
            </p:spPr>
          </p:pic>
          <p:sp>
            <p:nvSpPr>
              <p:cNvPr id="83" name="object 65">
                <a:extLst>
                  <a:ext uri="{FF2B5EF4-FFF2-40B4-BE49-F238E27FC236}">
                    <a16:creationId xmlns:a16="http://schemas.microsoft.com/office/drawing/2014/main" id="{D89470D5-3A38-5F25-2669-521EAB14781E}"/>
                  </a:ext>
                </a:extLst>
              </p:cNvPr>
              <p:cNvSpPr/>
              <p:nvPr/>
            </p:nvSpPr>
            <p:spPr>
              <a:xfrm>
                <a:off x="-553988" y="4973743"/>
                <a:ext cx="1795145" cy="1370330"/>
              </a:xfrm>
              <a:custGeom>
                <a:avLst/>
                <a:gdLst/>
                <a:ahLst/>
                <a:cxnLst/>
                <a:rect l="l" t="t" r="r" b="b"/>
                <a:pathLst>
                  <a:path w="1795145" h="1370329">
                    <a:moveTo>
                      <a:pt x="0" y="0"/>
                    </a:moveTo>
                    <a:lnTo>
                      <a:pt x="7734" y="46153"/>
                    </a:lnTo>
                    <a:lnTo>
                      <a:pt x="17215" y="91883"/>
                    </a:lnTo>
                    <a:lnTo>
                      <a:pt x="28404" y="137157"/>
                    </a:lnTo>
                    <a:lnTo>
                      <a:pt x="41264" y="181941"/>
                    </a:lnTo>
                    <a:lnTo>
                      <a:pt x="55757" y="226204"/>
                    </a:lnTo>
                    <a:lnTo>
                      <a:pt x="71845" y="269912"/>
                    </a:lnTo>
                    <a:lnTo>
                      <a:pt x="89490" y="313034"/>
                    </a:lnTo>
                    <a:lnTo>
                      <a:pt x="108655" y="355537"/>
                    </a:lnTo>
                    <a:lnTo>
                      <a:pt x="129301" y="397389"/>
                    </a:lnTo>
                    <a:lnTo>
                      <a:pt x="151392" y="438556"/>
                    </a:lnTo>
                    <a:lnTo>
                      <a:pt x="174888" y="479006"/>
                    </a:lnTo>
                    <a:lnTo>
                      <a:pt x="199752" y="518707"/>
                    </a:lnTo>
                    <a:lnTo>
                      <a:pt x="225947" y="557626"/>
                    </a:lnTo>
                    <a:lnTo>
                      <a:pt x="253435" y="595731"/>
                    </a:lnTo>
                    <a:lnTo>
                      <a:pt x="282178" y="632989"/>
                    </a:lnTo>
                    <a:lnTo>
                      <a:pt x="312137" y="669368"/>
                    </a:lnTo>
                    <a:lnTo>
                      <a:pt x="343276" y="704835"/>
                    </a:lnTo>
                    <a:lnTo>
                      <a:pt x="375557" y="739357"/>
                    </a:lnTo>
                    <a:lnTo>
                      <a:pt x="408941" y="772903"/>
                    </a:lnTo>
                    <a:lnTo>
                      <a:pt x="443391" y="805439"/>
                    </a:lnTo>
                    <a:lnTo>
                      <a:pt x="478869" y="836933"/>
                    </a:lnTo>
                    <a:lnTo>
                      <a:pt x="515337" y="867352"/>
                    </a:lnTo>
                    <a:lnTo>
                      <a:pt x="552758" y="896665"/>
                    </a:lnTo>
                    <a:lnTo>
                      <a:pt x="591094" y="924837"/>
                    </a:lnTo>
                    <a:lnTo>
                      <a:pt x="630306" y="951838"/>
                    </a:lnTo>
                    <a:lnTo>
                      <a:pt x="670358" y="977634"/>
                    </a:lnTo>
                    <a:lnTo>
                      <a:pt x="711211" y="1002193"/>
                    </a:lnTo>
                    <a:lnTo>
                      <a:pt x="752827" y="1025482"/>
                    </a:lnTo>
                    <a:lnTo>
                      <a:pt x="795169" y="1047469"/>
                    </a:lnTo>
                    <a:lnTo>
                      <a:pt x="838200" y="1068121"/>
                    </a:lnTo>
                    <a:lnTo>
                      <a:pt x="881880" y="1087406"/>
                    </a:lnTo>
                    <a:lnTo>
                      <a:pt x="926172" y="1105291"/>
                    </a:lnTo>
                    <a:lnTo>
                      <a:pt x="971039" y="1121744"/>
                    </a:lnTo>
                    <a:lnTo>
                      <a:pt x="1016443" y="1136732"/>
                    </a:lnTo>
                    <a:lnTo>
                      <a:pt x="1062346" y="1150223"/>
                    </a:lnTo>
                    <a:lnTo>
                      <a:pt x="1108710" y="1162183"/>
                    </a:lnTo>
                    <a:lnTo>
                      <a:pt x="1155497" y="1172581"/>
                    </a:lnTo>
                    <a:lnTo>
                      <a:pt x="1202669" y="1181385"/>
                    </a:lnTo>
                    <a:lnTo>
                      <a:pt x="1250190" y="1188560"/>
                    </a:lnTo>
                    <a:lnTo>
                      <a:pt x="1298020" y="1194076"/>
                    </a:lnTo>
                    <a:lnTo>
                      <a:pt x="1346123" y="1197899"/>
                    </a:lnTo>
                    <a:lnTo>
                      <a:pt x="1394460" y="1199997"/>
                    </a:lnTo>
                    <a:lnTo>
                      <a:pt x="1482598" y="1369936"/>
                    </a:lnTo>
                    <a:lnTo>
                      <a:pt x="1795145" y="1080642"/>
                    </a:lnTo>
                    <a:lnTo>
                      <a:pt x="1242441" y="907288"/>
                    </a:lnTo>
                    <a:lnTo>
                      <a:pt x="1330198" y="1076198"/>
                    </a:lnTo>
                    <a:lnTo>
                      <a:pt x="1282543" y="1071360"/>
                    </a:lnTo>
                    <a:lnTo>
                      <a:pt x="1235210" y="1064722"/>
                    </a:lnTo>
                    <a:lnTo>
                      <a:pt x="1188242" y="1056320"/>
                    </a:lnTo>
                    <a:lnTo>
                      <a:pt x="1141683" y="1046196"/>
                    </a:lnTo>
                    <a:lnTo>
                      <a:pt x="1095576" y="1034387"/>
                    </a:lnTo>
                    <a:lnTo>
                      <a:pt x="1049966" y="1020933"/>
                    </a:lnTo>
                    <a:lnTo>
                      <a:pt x="1004897" y="1005872"/>
                    </a:lnTo>
                    <a:lnTo>
                      <a:pt x="960412" y="989245"/>
                    </a:lnTo>
                    <a:lnTo>
                      <a:pt x="916555" y="971090"/>
                    </a:lnTo>
                    <a:lnTo>
                      <a:pt x="873370" y="951446"/>
                    </a:lnTo>
                    <a:lnTo>
                      <a:pt x="830902" y="930352"/>
                    </a:lnTo>
                    <a:lnTo>
                      <a:pt x="789193" y="907847"/>
                    </a:lnTo>
                    <a:lnTo>
                      <a:pt x="748288" y="883971"/>
                    </a:lnTo>
                    <a:lnTo>
                      <a:pt x="708230" y="858763"/>
                    </a:lnTo>
                    <a:lnTo>
                      <a:pt x="669064" y="832261"/>
                    </a:lnTo>
                    <a:lnTo>
                      <a:pt x="630834" y="804505"/>
                    </a:lnTo>
                    <a:lnTo>
                      <a:pt x="593583" y="775534"/>
                    </a:lnTo>
                    <a:lnTo>
                      <a:pt x="557355" y="745387"/>
                    </a:lnTo>
                    <a:lnTo>
                      <a:pt x="522194" y="714103"/>
                    </a:lnTo>
                    <a:lnTo>
                      <a:pt x="488144" y="681721"/>
                    </a:lnTo>
                    <a:lnTo>
                      <a:pt x="455249" y="648280"/>
                    </a:lnTo>
                    <a:lnTo>
                      <a:pt x="423553" y="613820"/>
                    </a:lnTo>
                    <a:lnTo>
                      <a:pt x="393099" y="578379"/>
                    </a:lnTo>
                    <a:lnTo>
                      <a:pt x="363932" y="541996"/>
                    </a:lnTo>
                    <a:lnTo>
                      <a:pt x="336095" y="504711"/>
                    </a:lnTo>
                    <a:lnTo>
                      <a:pt x="309632" y="466563"/>
                    </a:lnTo>
                    <a:lnTo>
                      <a:pt x="284587" y="427591"/>
                    </a:lnTo>
                    <a:lnTo>
                      <a:pt x="261005" y="387834"/>
                    </a:lnTo>
                    <a:lnTo>
                      <a:pt x="238928" y="347331"/>
                    </a:lnTo>
                    <a:lnTo>
                      <a:pt x="218401" y="306121"/>
                    </a:lnTo>
                    <a:lnTo>
                      <a:pt x="199468" y="264243"/>
                    </a:lnTo>
                    <a:lnTo>
                      <a:pt x="182172" y="221737"/>
                    </a:lnTo>
                    <a:lnTo>
                      <a:pt x="166558" y="178640"/>
                    </a:lnTo>
                    <a:lnTo>
                      <a:pt x="152669" y="134994"/>
                    </a:lnTo>
                    <a:lnTo>
                      <a:pt x="140549" y="90836"/>
                    </a:lnTo>
                    <a:lnTo>
                      <a:pt x="130242" y="46206"/>
                    </a:lnTo>
                    <a:lnTo>
                      <a:pt x="121793" y="1143"/>
                    </a:lnTo>
                    <a:lnTo>
                      <a:pt x="0" y="0"/>
                    </a:lnTo>
                    <a:close/>
                  </a:path>
                </a:pathLst>
              </a:custGeom>
              <a:ln w="9525">
                <a:solidFill>
                  <a:srgbClr val="A7EA52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90DCCA42-96EB-2AC3-008D-FE992FB27047}"/>
                </a:ext>
              </a:extLst>
            </p:cNvPr>
            <p:cNvSpPr/>
            <p:nvPr/>
          </p:nvSpPr>
          <p:spPr>
            <a:xfrm rot="2644751">
              <a:off x="1133168" y="4878509"/>
              <a:ext cx="149478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Down">
                <a:avLst>
                  <a:gd name="adj" fmla="val 21244286"/>
                </a:avLst>
              </a:prstTxWarp>
              <a:spAutoFit/>
            </a:bodyPr>
            <a:lstStyle/>
            <a:p>
              <a:pPr algn="ctr" rtl="1"/>
              <a:r>
                <a:rPr lang="ar-SA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رواتب وأجور</a:t>
              </a:r>
            </a:p>
          </p:txBody>
        </p:sp>
      </p:grpSp>
      <p:sp>
        <p:nvSpPr>
          <p:cNvPr id="86" name="object 15">
            <a:extLst>
              <a:ext uri="{FF2B5EF4-FFF2-40B4-BE49-F238E27FC236}">
                <a16:creationId xmlns:a16="http://schemas.microsoft.com/office/drawing/2014/main" id="{C2ACBED8-146D-9A62-13D7-238D45FFBF03}"/>
              </a:ext>
            </a:extLst>
          </p:cNvPr>
          <p:cNvSpPr/>
          <p:nvPr/>
        </p:nvSpPr>
        <p:spPr>
          <a:xfrm>
            <a:off x="2956777" y="-11480"/>
            <a:ext cx="3134995" cy="1726623"/>
          </a:xfrm>
          <a:custGeom>
            <a:avLst/>
            <a:gdLst/>
            <a:ahLst/>
            <a:cxnLst/>
            <a:rect l="l" t="t" r="r" b="b"/>
            <a:pathLst>
              <a:path w="3134995" h="1899285">
                <a:moveTo>
                  <a:pt x="1908368" y="0"/>
                </a:moveTo>
                <a:lnTo>
                  <a:pt x="1859789" y="3730"/>
                </a:lnTo>
                <a:lnTo>
                  <a:pt x="1812687" y="13504"/>
                </a:lnTo>
                <a:lnTo>
                  <a:pt x="1767936" y="29081"/>
                </a:lnTo>
                <a:lnTo>
                  <a:pt x="1726409" y="50219"/>
                </a:lnTo>
                <a:lnTo>
                  <a:pt x="1688981" y="76676"/>
                </a:lnTo>
                <a:lnTo>
                  <a:pt x="1656526" y="108212"/>
                </a:lnTo>
                <a:lnTo>
                  <a:pt x="1629918" y="144584"/>
                </a:lnTo>
                <a:lnTo>
                  <a:pt x="1609316" y="129018"/>
                </a:lnTo>
                <a:lnTo>
                  <a:pt x="1564303" y="101793"/>
                </a:lnTo>
                <a:lnTo>
                  <a:pt x="1492137" y="72459"/>
                </a:lnTo>
                <a:lnTo>
                  <a:pt x="1442874" y="60448"/>
                </a:lnTo>
                <a:lnTo>
                  <a:pt x="1392962" y="54039"/>
                </a:lnTo>
                <a:lnTo>
                  <a:pt x="1343025" y="53073"/>
                </a:lnTo>
                <a:lnTo>
                  <a:pt x="1293686" y="57394"/>
                </a:lnTo>
                <a:lnTo>
                  <a:pt x="1245569" y="66844"/>
                </a:lnTo>
                <a:lnTo>
                  <a:pt x="1199295" y="81265"/>
                </a:lnTo>
                <a:lnTo>
                  <a:pt x="1155488" y="100501"/>
                </a:lnTo>
                <a:lnTo>
                  <a:pt x="1114772" y="124393"/>
                </a:lnTo>
                <a:lnTo>
                  <a:pt x="1077770" y="152784"/>
                </a:lnTo>
                <a:lnTo>
                  <a:pt x="1045104" y="185517"/>
                </a:lnTo>
                <a:lnTo>
                  <a:pt x="1017397" y="222435"/>
                </a:lnTo>
                <a:lnTo>
                  <a:pt x="968859" y="201884"/>
                </a:lnTo>
                <a:lnTo>
                  <a:pt x="918187" y="186005"/>
                </a:lnTo>
                <a:lnTo>
                  <a:pt x="865870" y="174873"/>
                </a:lnTo>
                <a:lnTo>
                  <a:pt x="812400" y="168568"/>
                </a:lnTo>
                <a:lnTo>
                  <a:pt x="758267" y="167166"/>
                </a:lnTo>
                <a:lnTo>
                  <a:pt x="703961" y="170746"/>
                </a:lnTo>
                <a:lnTo>
                  <a:pt x="651482" y="179009"/>
                </a:lnTo>
                <a:lnTo>
                  <a:pt x="601401" y="191623"/>
                </a:lnTo>
                <a:lnTo>
                  <a:pt x="553975" y="208312"/>
                </a:lnTo>
                <a:lnTo>
                  <a:pt x="509459" y="228798"/>
                </a:lnTo>
                <a:lnTo>
                  <a:pt x="468108" y="252802"/>
                </a:lnTo>
                <a:lnTo>
                  <a:pt x="430178" y="280047"/>
                </a:lnTo>
                <a:lnTo>
                  <a:pt x="395923" y="310256"/>
                </a:lnTo>
                <a:lnTo>
                  <a:pt x="365600" y="343150"/>
                </a:lnTo>
                <a:lnTo>
                  <a:pt x="339463" y="378452"/>
                </a:lnTo>
                <a:lnTo>
                  <a:pt x="317768" y="415884"/>
                </a:lnTo>
                <a:lnTo>
                  <a:pt x="300771" y="455169"/>
                </a:lnTo>
                <a:lnTo>
                  <a:pt x="288726" y="496028"/>
                </a:lnTo>
                <a:lnTo>
                  <a:pt x="281889" y="538185"/>
                </a:lnTo>
                <a:lnTo>
                  <a:pt x="280516" y="581361"/>
                </a:lnTo>
                <a:lnTo>
                  <a:pt x="284861" y="625279"/>
                </a:lnTo>
                <a:lnTo>
                  <a:pt x="282194" y="631248"/>
                </a:lnTo>
                <a:lnTo>
                  <a:pt x="233320" y="638684"/>
                </a:lnTo>
                <a:lnTo>
                  <a:pt x="187024" y="652212"/>
                </a:lnTo>
                <a:lnTo>
                  <a:pt x="144066" y="671427"/>
                </a:lnTo>
                <a:lnTo>
                  <a:pt x="105203" y="695924"/>
                </a:lnTo>
                <a:lnTo>
                  <a:pt x="71195" y="725295"/>
                </a:lnTo>
                <a:lnTo>
                  <a:pt x="42799" y="759137"/>
                </a:lnTo>
                <a:lnTo>
                  <a:pt x="20544" y="797419"/>
                </a:lnTo>
                <a:lnTo>
                  <a:pt x="6355" y="837099"/>
                </a:lnTo>
                <a:lnTo>
                  <a:pt x="0" y="877440"/>
                </a:lnTo>
                <a:lnTo>
                  <a:pt x="1245" y="917706"/>
                </a:lnTo>
                <a:lnTo>
                  <a:pt x="9859" y="957162"/>
                </a:lnTo>
                <a:lnTo>
                  <a:pt x="25608" y="995070"/>
                </a:lnTo>
                <a:lnTo>
                  <a:pt x="48262" y="1030696"/>
                </a:lnTo>
                <a:lnTo>
                  <a:pt x="77587" y="1063303"/>
                </a:lnTo>
                <a:lnTo>
                  <a:pt x="113351" y="1092154"/>
                </a:lnTo>
                <a:lnTo>
                  <a:pt x="155321" y="1116515"/>
                </a:lnTo>
                <a:lnTo>
                  <a:pt x="121251" y="1152317"/>
                </a:lnTo>
                <a:lnTo>
                  <a:pt x="95507" y="1192008"/>
                </a:lnTo>
                <a:lnTo>
                  <a:pt x="78493" y="1234600"/>
                </a:lnTo>
                <a:lnTo>
                  <a:pt x="70611" y="1279107"/>
                </a:lnTo>
                <a:lnTo>
                  <a:pt x="72263" y="1324541"/>
                </a:lnTo>
                <a:lnTo>
                  <a:pt x="82338" y="1366064"/>
                </a:lnTo>
                <a:lnTo>
                  <a:pt x="99891" y="1404674"/>
                </a:lnTo>
                <a:lnTo>
                  <a:pt x="124200" y="1439901"/>
                </a:lnTo>
                <a:lnTo>
                  <a:pt x="154543" y="1471280"/>
                </a:lnTo>
                <a:lnTo>
                  <a:pt x="190199" y="1498340"/>
                </a:lnTo>
                <a:lnTo>
                  <a:pt x="230445" y="1520616"/>
                </a:lnTo>
                <a:lnTo>
                  <a:pt x="274561" y="1537638"/>
                </a:lnTo>
                <a:lnTo>
                  <a:pt x="321825" y="1548939"/>
                </a:lnTo>
                <a:lnTo>
                  <a:pt x="371515" y="1554051"/>
                </a:lnTo>
                <a:lnTo>
                  <a:pt x="422910" y="1552506"/>
                </a:lnTo>
                <a:lnTo>
                  <a:pt x="428879" y="1560888"/>
                </a:lnTo>
                <a:lnTo>
                  <a:pt x="457086" y="1596059"/>
                </a:lnTo>
                <a:lnTo>
                  <a:pt x="488438" y="1628424"/>
                </a:lnTo>
                <a:lnTo>
                  <a:pt x="522666" y="1657929"/>
                </a:lnTo>
                <a:lnTo>
                  <a:pt x="559497" y="1684518"/>
                </a:lnTo>
                <a:lnTo>
                  <a:pt x="598661" y="1708133"/>
                </a:lnTo>
                <a:lnTo>
                  <a:pt x="639887" y="1728721"/>
                </a:lnTo>
                <a:lnTo>
                  <a:pt x="682904" y="1746224"/>
                </a:lnTo>
                <a:lnTo>
                  <a:pt x="727440" y="1760588"/>
                </a:lnTo>
                <a:lnTo>
                  <a:pt x="773224" y="1771755"/>
                </a:lnTo>
                <a:lnTo>
                  <a:pt x="819985" y="1779672"/>
                </a:lnTo>
                <a:lnTo>
                  <a:pt x="867453" y="1784281"/>
                </a:lnTo>
                <a:lnTo>
                  <a:pt x="915355" y="1785527"/>
                </a:lnTo>
                <a:lnTo>
                  <a:pt x="963421" y="1783355"/>
                </a:lnTo>
                <a:lnTo>
                  <a:pt x="1011380" y="1777707"/>
                </a:lnTo>
                <a:lnTo>
                  <a:pt x="1058961" y="1768530"/>
                </a:lnTo>
                <a:lnTo>
                  <a:pt x="1105892" y="1755766"/>
                </a:lnTo>
                <a:lnTo>
                  <a:pt x="1151902" y="1739360"/>
                </a:lnTo>
                <a:lnTo>
                  <a:pt x="1196721" y="1719257"/>
                </a:lnTo>
                <a:lnTo>
                  <a:pt x="1230704" y="1756487"/>
                </a:lnTo>
                <a:lnTo>
                  <a:pt x="1269360" y="1790019"/>
                </a:lnTo>
                <a:lnTo>
                  <a:pt x="1312244" y="1819587"/>
                </a:lnTo>
                <a:lnTo>
                  <a:pt x="1358905" y="1844921"/>
                </a:lnTo>
                <a:lnTo>
                  <a:pt x="1408896" y="1865754"/>
                </a:lnTo>
                <a:lnTo>
                  <a:pt x="1461770" y="1881817"/>
                </a:lnTo>
                <a:lnTo>
                  <a:pt x="1510417" y="1891808"/>
                </a:lnTo>
                <a:lnTo>
                  <a:pt x="1559094" y="1897583"/>
                </a:lnTo>
                <a:lnTo>
                  <a:pt x="1607495" y="1899277"/>
                </a:lnTo>
                <a:lnTo>
                  <a:pt x="1655312" y="1897025"/>
                </a:lnTo>
                <a:lnTo>
                  <a:pt x="1702241" y="1890964"/>
                </a:lnTo>
                <a:lnTo>
                  <a:pt x="1747973" y="1881227"/>
                </a:lnTo>
                <a:lnTo>
                  <a:pt x="1792204" y="1867952"/>
                </a:lnTo>
                <a:lnTo>
                  <a:pt x="1834626" y="1851273"/>
                </a:lnTo>
                <a:lnTo>
                  <a:pt x="1874934" y="1831326"/>
                </a:lnTo>
                <a:lnTo>
                  <a:pt x="1912820" y="1808246"/>
                </a:lnTo>
                <a:lnTo>
                  <a:pt x="1947978" y="1782169"/>
                </a:lnTo>
                <a:lnTo>
                  <a:pt x="1980103" y="1753229"/>
                </a:lnTo>
                <a:lnTo>
                  <a:pt x="2008887" y="1721563"/>
                </a:lnTo>
                <a:lnTo>
                  <a:pt x="2034024" y="1687306"/>
                </a:lnTo>
                <a:lnTo>
                  <a:pt x="2055208" y="1650594"/>
                </a:lnTo>
                <a:lnTo>
                  <a:pt x="2072132" y="1611561"/>
                </a:lnTo>
                <a:lnTo>
                  <a:pt x="2112603" y="1629939"/>
                </a:lnTo>
                <a:lnTo>
                  <a:pt x="2155111" y="1644471"/>
                </a:lnTo>
                <a:lnTo>
                  <a:pt x="2199252" y="1655059"/>
                </a:lnTo>
                <a:lnTo>
                  <a:pt x="2244625" y="1661605"/>
                </a:lnTo>
                <a:lnTo>
                  <a:pt x="2290826" y="1664012"/>
                </a:lnTo>
                <a:lnTo>
                  <a:pt x="2343437" y="1661664"/>
                </a:lnTo>
                <a:lnTo>
                  <a:pt x="2394151" y="1654133"/>
                </a:lnTo>
                <a:lnTo>
                  <a:pt x="2442571" y="1641740"/>
                </a:lnTo>
                <a:lnTo>
                  <a:pt x="2488301" y="1624805"/>
                </a:lnTo>
                <a:lnTo>
                  <a:pt x="2530946" y="1603652"/>
                </a:lnTo>
                <a:lnTo>
                  <a:pt x="2570108" y="1578601"/>
                </a:lnTo>
                <a:lnTo>
                  <a:pt x="2605393" y="1549973"/>
                </a:lnTo>
                <a:lnTo>
                  <a:pt x="2636403" y="1518091"/>
                </a:lnTo>
                <a:lnTo>
                  <a:pt x="2662744" y="1483275"/>
                </a:lnTo>
                <a:lnTo>
                  <a:pt x="2684018" y="1445848"/>
                </a:lnTo>
                <a:lnTo>
                  <a:pt x="2699830" y="1406131"/>
                </a:lnTo>
                <a:lnTo>
                  <a:pt x="2709783" y="1364445"/>
                </a:lnTo>
                <a:lnTo>
                  <a:pt x="2713482" y="1321112"/>
                </a:lnTo>
                <a:lnTo>
                  <a:pt x="2763026" y="1313085"/>
                </a:lnTo>
                <a:lnTo>
                  <a:pt x="2811132" y="1300975"/>
                </a:lnTo>
                <a:lnTo>
                  <a:pt x="2857427" y="1284902"/>
                </a:lnTo>
                <a:lnTo>
                  <a:pt x="2901540" y="1264988"/>
                </a:lnTo>
                <a:lnTo>
                  <a:pt x="2943098" y="1241356"/>
                </a:lnTo>
                <a:lnTo>
                  <a:pt x="2983787" y="1212585"/>
                </a:lnTo>
                <a:lnTo>
                  <a:pt x="3019760" y="1181010"/>
                </a:lnTo>
                <a:lnTo>
                  <a:pt x="3050964" y="1146980"/>
                </a:lnTo>
                <a:lnTo>
                  <a:pt x="3077343" y="1110839"/>
                </a:lnTo>
                <a:lnTo>
                  <a:pt x="3098842" y="1072935"/>
                </a:lnTo>
                <a:lnTo>
                  <a:pt x="3115408" y="1033614"/>
                </a:lnTo>
                <a:lnTo>
                  <a:pt x="3126984" y="993223"/>
                </a:lnTo>
                <a:lnTo>
                  <a:pt x="3133516" y="952109"/>
                </a:lnTo>
                <a:lnTo>
                  <a:pt x="3134948" y="910617"/>
                </a:lnTo>
                <a:lnTo>
                  <a:pt x="3131227" y="869095"/>
                </a:lnTo>
                <a:lnTo>
                  <a:pt x="3122298" y="827889"/>
                </a:lnTo>
                <a:lnTo>
                  <a:pt x="3108105" y="787346"/>
                </a:lnTo>
                <a:lnTo>
                  <a:pt x="3088593" y="747812"/>
                </a:lnTo>
                <a:lnTo>
                  <a:pt x="3063708" y="709634"/>
                </a:lnTo>
                <a:lnTo>
                  <a:pt x="3033395" y="673158"/>
                </a:lnTo>
                <a:lnTo>
                  <a:pt x="3038495" y="662877"/>
                </a:lnTo>
                <a:lnTo>
                  <a:pt x="3061532" y="588635"/>
                </a:lnTo>
                <a:lnTo>
                  <a:pt x="3064814" y="546264"/>
                </a:lnTo>
                <a:lnTo>
                  <a:pt x="3061345" y="504601"/>
                </a:lnTo>
                <a:lnTo>
                  <a:pt x="3051448" y="464116"/>
                </a:lnTo>
                <a:lnTo>
                  <a:pt x="3035446" y="425276"/>
                </a:lnTo>
                <a:lnTo>
                  <a:pt x="3013663" y="388551"/>
                </a:lnTo>
                <a:lnTo>
                  <a:pt x="2986421" y="354408"/>
                </a:lnTo>
                <a:lnTo>
                  <a:pt x="2954044" y="323315"/>
                </a:lnTo>
                <a:lnTo>
                  <a:pt x="2916855" y="295742"/>
                </a:lnTo>
                <a:lnTo>
                  <a:pt x="2875177" y="272155"/>
                </a:lnTo>
                <a:lnTo>
                  <a:pt x="2829334" y="253025"/>
                </a:lnTo>
                <a:lnTo>
                  <a:pt x="2779649" y="238818"/>
                </a:lnTo>
                <a:lnTo>
                  <a:pt x="2763738" y="190518"/>
                </a:lnTo>
                <a:lnTo>
                  <a:pt x="2738184" y="145505"/>
                </a:lnTo>
                <a:lnTo>
                  <a:pt x="2703675" y="104730"/>
                </a:lnTo>
                <a:lnTo>
                  <a:pt x="2660904" y="69146"/>
                </a:lnTo>
                <a:lnTo>
                  <a:pt x="2618744" y="43849"/>
                </a:lnTo>
                <a:lnTo>
                  <a:pt x="2573688" y="24382"/>
                </a:lnTo>
                <a:lnTo>
                  <a:pt x="2526502" y="10691"/>
                </a:lnTo>
                <a:lnTo>
                  <a:pt x="2477957" y="2725"/>
                </a:lnTo>
                <a:lnTo>
                  <a:pt x="2428820" y="429"/>
                </a:lnTo>
                <a:lnTo>
                  <a:pt x="2379858" y="3752"/>
                </a:lnTo>
                <a:lnTo>
                  <a:pt x="2331842" y="12641"/>
                </a:lnTo>
                <a:lnTo>
                  <a:pt x="2285538" y="27042"/>
                </a:lnTo>
                <a:lnTo>
                  <a:pt x="2241716" y="46905"/>
                </a:lnTo>
                <a:lnTo>
                  <a:pt x="2201143" y="72175"/>
                </a:lnTo>
                <a:lnTo>
                  <a:pt x="2164588" y="102801"/>
                </a:lnTo>
                <a:lnTo>
                  <a:pt x="2141111" y="80139"/>
                </a:lnTo>
                <a:lnTo>
                  <a:pt x="2085632" y="42293"/>
                </a:lnTo>
                <a:lnTo>
                  <a:pt x="2006460" y="11638"/>
                </a:lnTo>
                <a:lnTo>
                  <a:pt x="1957550" y="2555"/>
                </a:lnTo>
                <a:lnTo>
                  <a:pt x="19083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16">
            <a:extLst>
              <a:ext uri="{FF2B5EF4-FFF2-40B4-BE49-F238E27FC236}">
                <a16:creationId xmlns:a16="http://schemas.microsoft.com/office/drawing/2014/main" id="{AE5D6EE9-EB59-4B58-F774-C50F36A7A4D5}"/>
              </a:ext>
            </a:extLst>
          </p:cNvPr>
          <p:cNvSpPr/>
          <p:nvPr/>
        </p:nvSpPr>
        <p:spPr>
          <a:xfrm>
            <a:off x="2956777" y="-52091"/>
            <a:ext cx="3134995" cy="1899285"/>
          </a:xfrm>
          <a:custGeom>
            <a:avLst/>
            <a:gdLst/>
            <a:ahLst/>
            <a:cxnLst/>
            <a:rect l="l" t="t" r="r" b="b"/>
            <a:pathLst>
              <a:path w="3134995" h="1899285">
                <a:moveTo>
                  <a:pt x="284861" y="625279"/>
                </a:moveTo>
                <a:lnTo>
                  <a:pt x="280516" y="581361"/>
                </a:lnTo>
                <a:lnTo>
                  <a:pt x="281889" y="538185"/>
                </a:lnTo>
                <a:lnTo>
                  <a:pt x="288726" y="496028"/>
                </a:lnTo>
                <a:lnTo>
                  <a:pt x="300771" y="455169"/>
                </a:lnTo>
                <a:lnTo>
                  <a:pt x="317768" y="415884"/>
                </a:lnTo>
                <a:lnTo>
                  <a:pt x="339463" y="378452"/>
                </a:lnTo>
                <a:lnTo>
                  <a:pt x="365600" y="343150"/>
                </a:lnTo>
                <a:lnTo>
                  <a:pt x="395923" y="310256"/>
                </a:lnTo>
                <a:lnTo>
                  <a:pt x="430178" y="280047"/>
                </a:lnTo>
                <a:lnTo>
                  <a:pt x="468108" y="252802"/>
                </a:lnTo>
                <a:lnTo>
                  <a:pt x="509459" y="228798"/>
                </a:lnTo>
                <a:lnTo>
                  <a:pt x="553975" y="208312"/>
                </a:lnTo>
                <a:lnTo>
                  <a:pt x="601401" y="191623"/>
                </a:lnTo>
                <a:lnTo>
                  <a:pt x="651482" y="179009"/>
                </a:lnTo>
                <a:lnTo>
                  <a:pt x="703961" y="170746"/>
                </a:lnTo>
                <a:lnTo>
                  <a:pt x="758267" y="167166"/>
                </a:lnTo>
                <a:lnTo>
                  <a:pt x="812400" y="168568"/>
                </a:lnTo>
                <a:lnTo>
                  <a:pt x="865870" y="174873"/>
                </a:lnTo>
                <a:lnTo>
                  <a:pt x="918187" y="186005"/>
                </a:lnTo>
                <a:lnTo>
                  <a:pt x="968859" y="201884"/>
                </a:lnTo>
                <a:lnTo>
                  <a:pt x="1017397" y="222435"/>
                </a:lnTo>
                <a:lnTo>
                  <a:pt x="1045104" y="185517"/>
                </a:lnTo>
                <a:lnTo>
                  <a:pt x="1077770" y="152784"/>
                </a:lnTo>
                <a:lnTo>
                  <a:pt x="1114772" y="124393"/>
                </a:lnTo>
                <a:lnTo>
                  <a:pt x="1155488" y="100501"/>
                </a:lnTo>
                <a:lnTo>
                  <a:pt x="1199295" y="81265"/>
                </a:lnTo>
                <a:lnTo>
                  <a:pt x="1245569" y="66844"/>
                </a:lnTo>
                <a:lnTo>
                  <a:pt x="1293686" y="57394"/>
                </a:lnTo>
                <a:lnTo>
                  <a:pt x="1343025" y="53073"/>
                </a:lnTo>
                <a:lnTo>
                  <a:pt x="1392962" y="54039"/>
                </a:lnTo>
                <a:lnTo>
                  <a:pt x="1442874" y="60448"/>
                </a:lnTo>
                <a:lnTo>
                  <a:pt x="1492137" y="72459"/>
                </a:lnTo>
                <a:lnTo>
                  <a:pt x="1540129" y="90228"/>
                </a:lnTo>
                <a:lnTo>
                  <a:pt x="1587405" y="114739"/>
                </a:lnTo>
                <a:lnTo>
                  <a:pt x="1629918" y="144584"/>
                </a:lnTo>
                <a:lnTo>
                  <a:pt x="1656526" y="108212"/>
                </a:lnTo>
                <a:lnTo>
                  <a:pt x="1688981" y="76676"/>
                </a:lnTo>
                <a:lnTo>
                  <a:pt x="1726409" y="50219"/>
                </a:lnTo>
                <a:lnTo>
                  <a:pt x="1767936" y="29081"/>
                </a:lnTo>
                <a:lnTo>
                  <a:pt x="1812687" y="13504"/>
                </a:lnTo>
                <a:lnTo>
                  <a:pt x="1859789" y="3730"/>
                </a:lnTo>
                <a:lnTo>
                  <a:pt x="1908368" y="0"/>
                </a:lnTo>
                <a:lnTo>
                  <a:pt x="1957550" y="2555"/>
                </a:lnTo>
                <a:lnTo>
                  <a:pt x="2006460" y="11638"/>
                </a:lnTo>
                <a:lnTo>
                  <a:pt x="2054225" y="27490"/>
                </a:lnTo>
                <a:lnTo>
                  <a:pt x="2114693" y="59907"/>
                </a:lnTo>
                <a:lnTo>
                  <a:pt x="2164588" y="102801"/>
                </a:lnTo>
                <a:lnTo>
                  <a:pt x="2201143" y="72175"/>
                </a:lnTo>
                <a:lnTo>
                  <a:pt x="2241716" y="46905"/>
                </a:lnTo>
                <a:lnTo>
                  <a:pt x="2285538" y="27042"/>
                </a:lnTo>
                <a:lnTo>
                  <a:pt x="2331842" y="12641"/>
                </a:lnTo>
                <a:lnTo>
                  <a:pt x="2379858" y="3752"/>
                </a:lnTo>
                <a:lnTo>
                  <a:pt x="2428820" y="429"/>
                </a:lnTo>
                <a:lnTo>
                  <a:pt x="2477957" y="2725"/>
                </a:lnTo>
                <a:lnTo>
                  <a:pt x="2526502" y="10691"/>
                </a:lnTo>
                <a:lnTo>
                  <a:pt x="2573688" y="24382"/>
                </a:lnTo>
                <a:lnTo>
                  <a:pt x="2618744" y="43849"/>
                </a:lnTo>
                <a:lnTo>
                  <a:pt x="2660904" y="69146"/>
                </a:lnTo>
                <a:lnTo>
                  <a:pt x="2703675" y="104730"/>
                </a:lnTo>
                <a:lnTo>
                  <a:pt x="2738184" y="145505"/>
                </a:lnTo>
                <a:lnTo>
                  <a:pt x="2763738" y="190518"/>
                </a:lnTo>
                <a:lnTo>
                  <a:pt x="2779649" y="238818"/>
                </a:lnTo>
                <a:lnTo>
                  <a:pt x="2829334" y="253025"/>
                </a:lnTo>
                <a:lnTo>
                  <a:pt x="2875177" y="272155"/>
                </a:lnTo>
                <a:lnTo>
                  <a:pt x="2916855" y="295742"/>
                </a:lnTo>
                <a:lnTo>
                  <a:pt x="2954044" y="323315"/>
                </a:lnTo>
                <a:lnTo>
                  <a:pt x="2986421" y="354408"/>
                </a:lnTo>
                <a:lnTo>
                  <a:pt x="3013663" y="388551"/>
                </a:lnTo>
                <a:lnTo>
                  <a:pt x="3035446" y="425276"/>
                </a:lnTo>
                <a:lnTo>
                  <a:pt x="3051448" y="464116"/>
                </a:lnTo>
                <a:lnTo>
                  <a:pt x="3061345" y="504601"/>
                </a:lnTo>
                <a:lnTo>
                  <a:pt x="3064814" y="546264"/>
                </a:lnTo>
                <a:lnTo>
                  <a:pt x="3061532" y="588635"/>
                </a:lnTo>
                <a:lnTo>
                  <a:pt x="3051175" y="631248"/>
                </a:lnTo>
                <a:lnTo>
                  <a:pt x="3033395" y="673158"/>
                </a:lnTo>
                <a:lnTo>
                  <a:pt x="3063708" y="709634"/>
                </a:lnTo>
                <a:lnTo>
                  <a:pt x="3088593" y="747812"/>
                </a:lnTo>
                <a:lnTo>
                  <a:pt x="3108105" y="787346"/>
                </a:lnTo>
                <a:lnTo>
                  <a:pt x="3122298" y="827889"/>
                </a:lnTo>
                <a:lnTo>
                  <a:pt x="3131227" y="869095"/>
                </a:lnTo>
                <a:lnTo>
                  <a:pt x="3134948" y="910617"/>
                </a:lnTo>
                <a:lnTo>
                  <a:pt x="3133516" y="952109"/>
                </a:lnTo>
                <a:lnTo>
                  <a:pt x="3126984" y="993223"/>
                </a:lnTo>
                <a:lnTo>
                  <a:pt x="3115408" y="1033614"/>
                </a:lnTo>
                <a:lnTo>
                  <a:pt x="3098842" y="1072935"/>
                </a:lnTo>
                <a:lnTo>
                  <a:pt x="3077343" y="1110839"/>
                </a:lnTo>
                <a:lnTo>
                  <a:pt x="3050964" y="1146980"/>
                </a:lnTo>
                <a:lnTo>
                  <a:pt x="3019760" y="1181010"/>
                </a:lnTo>
                <a:lnTo>
                  <a:pt x="2983787" y="1212585"/>
                </a:lnTo>
                <a:lnTo>
                  <a:pt x="2943098" y="1241356"/>
                </a:lnTo>
                <a:lnTo>
                  <a:pt x="2901540" y="1264988"/>
                </a:lnTo>
                <a:lnTo>
                  <a:pt x="2857427" y="1284902"/>
                </a:lnTo>
                <a:lnTo>
                  <a:pt x="2811132" y="1300975"/>
                </a:lnTo>
                <a:lnTo>
                  <a:pt x="2763026" y="1313085"/>
                </a:lnTo>
                <a:lnTo>
                  <a:pt x="2713482" y="1321112"/>
                </a:lnTo>
                <a:lnTo>
                  <a:pt x="2709783" y="1364445"/>
                </a:lnTo>
                <a:lnTo>
                  <a:pt x="2699830" y="1406131"/>
                </a:lnTo>
                <a:lnTo>
                  <a:pt x="2684018" y="1445848"/>
                </a:lnTo>
                <a:lnTo>
                  <a:pt x="2662744" y="1483275"/>
                </a:lnTo>
                <a:lnTo>
                  <a:pt x="2636403" y="1518091"/>
                </a:lnTo>
                <a:lnTo>
                  <a:pt x="2605393" y="1549973"/>
                </a:lnTo>
                <a:lnTo>
                  <a:pt x="2570108" y="1578601"/>
                </a:lnTo>
                <a:lnTo>
                  <a:pt x="2530946" y="1603652"/>
                </a:lnTo>
                <a:lnTo>
                  <a:pt x="2488301" y="1624805"/>
                </a:lnTo>
                <a:lnTo>
                  <a:pt x="2442571" y="1641740"/>
                </a:lnTo>
                <a:lnTo>
                  <a:pt x="2394151" y="1654133"/>
                </a:lnTo>
                <a:lnTo>
                  <a:pt x="2343437" y="1661664"/>
                </a:lnTo>
                <a:lnTo>
                  <a:pt x="2290826" y="1664012"/>
                </a:lnTo>
                <a:lnTo>
                  <a:pt x="2244625" y="1661605"/>
                </a:lnTo>
                <a:lnTo>
                  <a:pt x="2199252" y="1655059"/>
                </a:lnTo>
                <a:lnTo>
                  <a:pt x="2155111" y="1644471"/>
                </a:lnTo>
                <a:lnTo>
                  <a:pt x="2112603" y="1629939"/>
                </a:lnTo>
                <a:lnTo>
                  <a:pt x="2072132" y="1611561"/>
                </a:lnTo>
                <a:lnTo>
                  <a:pt x="2055208" y="1650594"/>
                </a:lnTo>
                <a:lnTo>
                  <a:pt x="2034024" y="1687306"/>
                </a:lnTo>
                <a:lnTo>
                  <a:pt x="2008887" y="1721563"/>
                </a:lnTo>
                <a:lnTo>
                  <a:pt x="1980103" y="1753229"/>
                </a:lnTo>
                <a:lnTo>
                  <a:pt x="1947978" y="1782169"/>
                </a:lnTo>
                <a:lnTo>
                  <a:pt x="1912820" y="1808246"/>
                </a:lnTo>
                <a:lnTo>
                  <a:pt x="1874934" y="1831326"/>
                </a:lnTo>
                <a:lnTo>
                  <a:pt x="1834626" y="1851273"/>
                </a:lnTo>
                <a:lnTo>
                  <a:pt x="1792204" y="1867952"/>
                </a:lnTo>
                <a:lnTo>
                  <a:pt x="1747973" y="1881227"/>
                </a:lnTo>
                <a:lnTo>
                  <a:pt x="1702241" y="1890964"/>
                </a:lnTo>
                <a:lnTo>
                  <a:pt x="1655312" y="1897025"/>
                </a:lnTo>
                <a:lnTo>
                  <a:pt x="1607495" y="1899277"/>
                </a:lnTo>
                <a:lnTo>
                  <a:pt x="1559094" y="1897583"/>
                </a:lnTo>
                <a:lnTo>
                  <a:pt x="1510417" y="1891808"/>
                </a:lnTo>
                <a:lnTo>
                  <a:pt x="1461770" y="1881817"/>
                </a:lnTo>
                <a:lnTo>
                  <a:pt x="1408896" y="1865754"/>
                </a:lnTo>
                <a:lnTo>
                  <a:pt x="1358905" y="1844921"/>
                </a:lnTo>
                <a:lnTo>
                  <a:pt x="1312244" y="1819587"/>
                </a:lnTo>
                <a:lnTo>
                  <a:pt x="1269360" y="1790019"/>
                </a:lnTo>
                <a:lnTo>
                  <a:pt x="1230704" y="1756487"/>
                </a:lnTo>
                <a:lnTo>
                  <a:pt x="1196721" y="1719257"/>
                </a:lnTo>
                <a:lnTo>
                  <a:pt x="1151902" y="1739360"/>
                </a:lnTo>
                <a:lnTo>
                  <a:pt x="1105892" y="1755766"/>
                </a:lnTo>
                <a:lnTo>
                  <a:pt x="1058961" y="1768530"/>
                </a:lnTo>
                <a:lnTo>
                  <a:pt x="1011380" y="1777707"/>
                </a:lnTo>
                <a:lnTo>
                  <a:pt x="963421" y="1783355"/>
                </a:lnTo>
                <a:lnTo>
                  <a:pt x="915355" y="1785527"/>
                </a:lnTo>
                <a:lnTo>
                  <a:pt x="867453" y="1784281"/>
                </a:lnTo>
                <a:lnTo>
                  <a:pt x="819985" y="1779672"/>
                </a:lnTo>
                <a:lnTo>
                  <a:pt x="773224" y="1771755"/>
                </a:lnTo>
                <a:lnTo>
                  <a:pt x="727440" y="1760588"/>
                </a:lnTo>
                <a:lnTo>
                  <a:pt x="682904" y="1746224"/>
                </a:lnTo>
                <a:lnTo>
                  <a:pt x="639887" y="1728721"/>
                </a:lnTo>
                <a:lnTo>
                  <a:pt x="598661" y="1708133"/>
                </a:lnTo>
                <a:lnTo>
                  <a:pt x="559497" y="1684518"/>
                </a:lnTo>
                <a:lnTo>
                  <a:pt x="522666" y="1657929"/>
                </a:lnTo>
                <a:lnTo>
                  <a:pt x="488438" y="1628424"/>
                </a:lnTo>
                <a:lnTo>
                  <a:pt x="457086" y="1596059"/>
                </a:lnTo>
                <a:lnTo>
                  <a:pt x="428879" y="1560888"/>
                </a:lnTo>
                <a:lnTo>
                  <a:pt x="424942" y="1555300"/>
                </a:lnTo>
                <a:lnTo>
                  <a:pt x="422910" y="1552506"/>
                </a:lnTo>
                <a:lnTo>
                  <a:pt x="371515" y="1554051"/>
                </a:lnTo>
                <a:lnTo>
                  <a:pt x="321825" y="1548939"/>
                </a:lnTo>
                <a:lnTo>
                  <a:pt x="274561" y="1537638"/>
                </a:lnTo>
                <a:lnTo>
                  <a:pt x="230445" y="1520616"/>
                </a:lnTo>
                <a:lnTo>
                  <a:pt x="190199" y="1498340"/>
                </a:lnTo>
                <a:lnTo>
                  <a:pt x="154543" y="1471280"/>
                </a:lnTo>
                <a:lnTo>
                  <a:pt x="124200" y="1439901"/>
                </a:lnTo>
                <a:lnTo>
                  <a:pt x="99891" y="1404674"/>
                </a:lnTo>
                <a:lnTo>
                  <a:pt x="82338" y="1366064"/>
                </a:lnTo>
                <a:lnTo>
                  <a:pt x="72263" y="1324541"/>
                </a:lnTo>
                <a:lnTo>
                  <a:pt x="70611" y="1279107"/>
                </a:lnTo>
                <a:lnTo>
                  <a:pt x="78493" y="1234600"/>
                </a:lnTo>
                <a:lnTo>
                  <a:pt x="95507" y="1192008"/>
                </a:lnTo>
                <a:lnTo>
                  <a:pt x="121251" y="1152317"/>
                </a:lnTo>
                <a:lnTo>
                  <a:pt x="155321" y="1116515"/>
                </a:lnTo>
                <a:lnTo>
                  <a:pt x="113351" y="1092154"/>
                </a:lnTo>
                <a:lnTo>
                  <a:pt x="77587" y="1063303"/>
                </a:lnTo>
                <a:lnTo>
                  <a:pt x="48262" y="1030696"/>
                </a:lnTo>
                <a:lnTo>
                  <a:pt x="25608" y="995070"/>
                </a:lnTo>
                <a:lnTo>
                  <a:pt x="9859" y="957162"/>
                </a:lnTo>
                <a:lnTo>
                  <a:pt x="1245" y="917706"/>
                </a:lnTo>
                <a:lnTo>
                  <a:pt x="0" y="877440"/>
                </a:lnTo>
                <a:lnTo>
                  <a:pt x="6355" y="837099"/>
                </a:lnTo>
                <a:lnTo>
                  <a:pt x="20544" y="797419"/>
                </a:lnTo>
                <a:lnTo>
                  <a:pt x="42799" y="759137"/>
                </a:lnTo>
                <a:lnTo>
                  <a:pt x="71195" y="725295"/>
                </a:lnTo>
                <a:lnTo>
                  <a:pt x="105203" y="695924"/>
                </a:lnTo>
                <a:lnTo>
                  <a:pt x="144066" y="671427"/>
                </a:lnTo>
                <a:lnTo>
                  <a:pt x="187024" y="652212"/>
                </a:lnTo>
                <a:lnTo>
                  <a:pt x="233320" y="638684"/>
                </a:lnTo>
                <a:lnTo>
                  <a:pt x="282194" y="631248"/>
                </a:lnTo>
                <a:lnTo>
                  <a:pt x="284861" y="625279"/>
                </a:lnTo>
                <a:close/>
              </a:path>
              <a:path w="3134995" h="1899285">
                <a:moveTo>
                  <a:pt x="342392" y="1144201"/>
                </a:moveTo>
                <a:lnTo>
                  <a:pt x="294446" y="1144225"/>
                </a:lnTo>
                <a:lnTo>
                  <a:pt x="247333" y="1138295"/>
                </a:lnTo>
                <a:lnTo>
                  <a:pt x="201839" y="1126556"/>
                </a:lnTo>
                <a:lnTo>
                  <a:pt x="158750" y="1109149"/>
                </a:lnTo>
              </a:path>
              <a:path w="3134995" h="1899285">
                <a:moveTo>
                  <a:pt x="504317" y="1527487"/>
                </a:moveTo>
                <a:lnTo>
                  <a:pt x="484775" y="1533321"/>
                </a:lnTo>
                <a:lnTo>
                  <a:pt x="464852" y="1538060"/>
                </a:lnTo>
                <a:lnTo>
                  <a:pt x="444595" y="1541703"/>
                </a:lnTo>
                <a:lnTo>
                  <a:pt x="424053" y="1544251"/>
                </a:lnTo>
              </a:path>
              <a:path w="3134995" h="1899285">
                <a:moveTo>
                  <a:pt x="1196594" y="1711637"/>
                </a:moveTo>
                <a:lnTo>
                  <a:pt x="1182640" y="1693333"/>
                </a:lnTo>
                <a:lnTo>
                  <a:pt x="1169924" y="1674458"/>
                </a:lnTo>
                <a:lnTo>
                  <a:pt x="1158447" y="1655058"/>
                </a:lnTo>
                <a:lnTo>
                  <a:pt x="1148207" y="1635183"/>
                </a:lnTo>
              </a:path>
              <a:path w="3134995" h="1899285">
                <a:moveTo>
                  <a:pt x="2091690" y="1521010"/>
                </a:moveTo>
                <a:lnTo>
                  <a:pt x="2088906" y="1542268"/>
                </a:lnTo>
                <a:lnTo>
                  <a:pt x="2084753" y="1563348"/>
                </a:lnTo>
                <a:lnTo>
                  <a:pt x="2079242" y="1584214"/>
                </a:lnTo>
                <a:lnTo>
                  <a:pt x="2072386" y="1604830"/>
                </a:lnTo>
              </a:path>
              <a:path w="3134995" h="1899285">
                <a:moveTo>
                  <a:pt x="2475992" y="1002596"/>
                </a:moveTo>
                <a:lnTo>
                  <a:pt x="2522382" y="1024316"/>
                </a:lnTo>
                <a:lnTo>
                  <a:pt x="2564479" y="1050326"/>
                </a:lnTo>
                <a:lnTo>
                  <a:pt x="2601957" y="1080193"/>
                </a:lnTo>
                <a:lnTo>
                  <a:pt x="2634494" y="1113484"/>
                </a:lnTo>
                <a:lnTo>
                  <a:pt x="2661764" y="1149767"/>
                </a:lnTo>
                <a:lnTo>
                  <a:pt x="2683444" y="1188608"/>
                </a:lnTo>
                <a:lnTo>
                  <a:pt x="2699210" y="1229576"/>
                </a:lnTo>
                <a:lnTo>
                  <a:pt x="2708738" y="1272237"/>
                </a:lnTo>
                <a:lnTo>
                  <a:pt x="2711704" y="1316159"/>
                </a:lnTo>
              </a:path>
              <a:path w="3134995" h="1899285">
                <a:moveTo>
                  <a:pt x="3031998" y="668586"/>
                </a:moveTo>
                <a:lnTo>
                  <a:pt x="3012015" y="701588"/>
                </a:lnTo>
                <a:lnTo>
                  <a:pt x="2987675" y="732387"/>
                </a:lnTo>
                <a:lnTo>
                  <a:pt x="2959239" y="760687"/>
                </a:lnTo>
                <a:lnTo>
                  <a:pt x="2926969" y="786188"/>
                </a:lnTo>
              </a:path>
              <a:path w="3134995" h="1899285">
                <a:moveTo>
                  <a:pt x="2780157" y="232214"/>
                </a:moveTo>
                <a:lnTo>
                  <a:pt x="2782725" y="246049"/>
                </a:lnTo>
                <a:lnTo>
                  <a:pt x="2784507" y="259932"/>
                </a:lnTo>
                <a:lnTo>
                  <a:pt x="2785479" y="273862"/>
                </a:lnTo>
                <a:lnTo>
                  <a:pt x="2785618" y="287840"/>
                </a:lnTo>
              </a:path>
              <a:path w="3134995" h="1899285">
                <a:moveTo>
                  <a:pt x="2109978" y="167444"/>
                </a:moveTo>
                <a:lnTo>
                  <a:pt x="2121015" y="148622"/>
                </a:lnTo>
                <a:lnTo>
                  <a:pt x="2133695" y="130503"/>
                </a:lnTo>
                <a:lnTo>
                  <a:pt x="2147947" y="113169"/>
                </a:lnTo>
                <a:lnTo>
                  <a:pt x="2163699" y="96705"/>
                </a:lnTo>
              </a:path>
              <a:path w="3134995" h="1899285">
                <a:moveTo>
                  <a:pt x="1607058" y="201226"/>
                </a:moveTo>
                <a:lnTo>
                  <a:pt x="1611840" y="185466"/>
                </a:lnTo>
                <a:lnTo>
                  <a:pt x="1617790" y="170016"/>
                </a:lnTo>
                <a:lnTo>
                  <a:pt x="1624882" y="154899"/>
                </a:lnTo>
                <a:lnTo>
                  <a:pt x="1633093" y="140139"/>
                </a:lnTo>
              </a:path>
              <a:path w="3134995" h="1899285">
                <a:moveTo>
                  <a:pt x="1017016" y="221927"/>
                </a:moveTo>
                <a:lnTo>
                  <a:pt x="1042152" y="234998"/>
                </a:lnTo>
                <a:lnTo>
                  <a:pt x="1066276" y="249248"/>
                </a:lnTo>
                <a:lnTo>
                  <a:pt x="1089329" y="264664"/>
                </a:lnTo>
                <a:lnTo>
                  <a:pt x="1111250" y="281236"/>
                </a:lnTo>
              </a:path>
              <a:path w="3134995" h="1899285">
                <a:moveTo>
                  <a:pt x="301371" y="687636"/>
                </a:moveTo>
                <a:lnTo>
                  <a:pt x="296130" y="672303"/>
                </a:lnTo>
                <a:lnTo>
                  <a:pt x="291640" y="656791"/>
                </a:lnTo>
                <a:lnTo>
                  <a:pt x="287887" y="641112"/>
                </a:lnTo>
                <a:lnTo>
                  <a:pt x="284861" y="625279"/>
                </a:lnTo>
              </a:path>
            </a:pathLst>
          </a:custGeom>
          <a:ln w="38100">
            <a:solidFill>
              <a:srgbClr val="F041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20">
            <a:extLst>
              <a:ext uri="{FF2B5EF4-FFF2-40B4-BE49-F238E27FC236}">
                <a16:creationId xmlns:a16="http://schemas.microsoft.com/office/drawing/2014/main" id="{34F02E1A-1648-9A4B-5682-FBDF77C3D78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236680" y="519189"/>
            <a:ext cx="181610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57785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F04123"/>
                </a:solidFill>
              </a:rPr>
              <a:t>N</a:t>
            </a:r>
            <a:r>
              <a:rPr sz="2400" dirty="0">
                <a:solidFill>
                  <a:srgbClr val="000000"/>
                </a:solidFill>
              </a:rPr>
              <a:t>et</a:t>
            </a:r>
            <a:r>
              <a:rPr sz="2400" spc="-45" dirty="0">
                <a:solidFill>
                  <a:srgbClr val="000000"/>
                </a:solidFill>
              </a:rPr>
              <a:t> </a:t>
            </a:r>
            <a:r>
              <a:rPr sz="2400" spc="-5" dirty="0">
                <a:solidFill>
                  <a:srgbClr val="000000"/>
                </a:solidFill>
              </a:rPr>
              <a:t>E</a:t>
            </a:r>
            <a:r>
              <a:rPr sz="3200" spc="-5" dirty="0">
                <a:solidFill>
                  <a:srgbClr val="F04123"/>
                </a:solidFill>
              </a:rPr>
              <a:t>X</a:t>
            </a:r>
            <a:r>
              <a:rPr sz="2400" spc="-5" dirty="0">
                <a:solidFill>
                  <a:srgbClr val="000000"/>
                </a:solidFill>
              </a:rPr>
              <a:t>port</a:t>
            </a:r>
            <a:endParaRPr sz="2400" dirty="0"/>
          </a:p>
        </p:txBody>
      </p:sp>
      <p:pic>
        <p:nvPicPr>
          <p:cNvPr id="89" name="object 22">
            <a:extLst>
              <a:ext uri="{FF2B5EF4-FFF2-40B4-BE49-F238E27FC236}">
                <a16:creationId xmlns:a16="http://schemas.microsoft.com/office/drawing/2014/main" id="{376E0E16-64CC-E01A-48C3-193E468D1012}"/>
              </a:ext>
            </a:extLst>
          </p:cNvPr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510876" y="156768"/>
            <a:ext cx="1152131" cy="1152131"/>
          </a:xfrm>
          <a:prstGeom prst="rect">
            <a:avLst/>
          </a:prstGeom>
        </p:spPr>
      </p:pic>
      <p:pic>
        <p:nvPicPr>
          <p:cNvPr id="90" name="object 63">
            <a:extLst>
              <a:ext uri="{FF2B5EF4-FFF2-40B4-BE49-F238E27FC236}">
                <a16:creationId xmlns:a16="http://schemas.microsoft.com/office/drawing/2014/main" id="{46CE3403-0EC1-245A-14D1-B0E538F78325}"/>
              </a:ext>
            </a:extLst>
          </p:cNvPr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442108" y="1032664"/>
            <a:ext cx="1697164" cy="1544066"/>
          </a:xfrm>
          <a:prstGeom prst="rect">
            <a:avLst/>
          </a:prstGeom>
        </p:spPr>
      </p:pic>
      <p:grpSp>
        <p:nvGrpSpPr>
          <p:cNvPr id="91" name="Group 90">
            <a:extLst>
              <a:ext uri="{FF2B5EF4-FFF2-40B4-BE49-F238E27FC236}">
                <a16:creationId xmlns:a16="http://schemas.microsoft.com/office/drawing/2014/main" id="{57313C4C-1BFD-7D2C-C6B6-BE3A86457C46}"/>
              </a:ext>
            </a:extLst>
          </p:cNvPr>
          <p:cNvGrpSpPr/>
          <p:nvPr/>
        </p:nvGrpSpPr>
        <p:grpSpPr>
          <a:xfrm>
            <a:off x="922689" y="558540"/>
            <a:ext cx="2012974" cy="2044064"/>
            <a:chOff x="-109915" y="448375"/>
            <a:chExt cx="2012974" cy="2044064"/>
          </a:xfrm>
        </p:grpSpPr>
        <p:pic>
          <p:nvPicPr>
            <p:cNvPr id="92" name="object 13">
              <a:extLst>
                <a:ext uri="{FF2B5EF4-FFF2-40B4-BE49-F238E27FC236}">
                  <a16:creationId xmlns:a16="http://schemas.microsoft.com/office/drawing/2014/main" id="{7DD4F5A2-AEAD-8469-74D8-A306295D8ACE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-64171" y="448375"/>
              <a:ext cx="1967137" cy="2043811"/>
            </a:xfrm>
            <a:prstGeom prst="rect">
              <a:avLst/>
            </a:prstGeom>
          </p:spPr>
        </p:pic>
        <p:sp>
          <p:nvSpPr>
            <p:cNvPr id="93" name="object 14">
              <a:extLst>
                <a:ext uri="{FF2B5EF4-FFF2-40B4-BE49-F238E27FC236}">
                  <a16:creationId xmlns:a16="http://schemas.microsoft.com/office/drawing/2014/main" id="{A6206333-7B95-05CD-244E-6F384352B500}"/>
                </a:ext>
              </a:extLst>
            </p:cNvPr>
            <p:cNvSpPr/>
            <p:nvPr/>
          </p:nvSpPr>
          <p:spPr>
            <a:xfrm>
              <a:off x="-64171" y="448375"/>
              <a:ext cx="1967230" cy="2044064"/>
            </a:xfrm>
            <a:custGeom>
              <a:avLst/>
              <a:gdLst/>
              <a:ahLst/>
              <a:cxnLst/>
              <a:rect l="l" t="t" r="r" b="b"/>
              <a:pathLst>
                <a:path w="1967230" h="2044064">
                  <a:moveTo>
                    <a:pt x="55406" y="2043811"/>
                  </a:moveTo>
                  <a:lnTo>
                    <a:pt x="30376" y="1974186"/>
                  </a:lnTo>
                  <a:lnTo>
                    <a:pt x="12916" y="1902064"/>
                  </a:lnTo>
                  <a:lnTo>
                    <a:pt x="2850" y="1827747"/>
                  </a:lnTo>
                  <a:lnTo>
                    <a:pt x="0" y="1751536"/>
                  </a:lnTo>
                  <a:lnTo>
                    <a:pt x="1226" y="1712816"/>
                  </a:lnTo>
                  <a:lnTo>
                    <a:pt x="4190" y="1673736"/>
                  </a:lnTo>
                  <a:lnTo>
                    <a:pt x="8870" y="1634333"/>
                  </a:lnTo>
                  <a:lnTo>
                    <a:pt x="15244" y="1594646"/>
                  </a:lnTo>
                  <a:lnTo>
                    <a:pt x="23290" y="1554713"/>
                  </a:lnTo>
                  <a:lnTo>
                    <a:pt x="32985" y="1514571"/>
                  </a:lnTo>
                  <a:lnTo>
                    <a:pt x="44309" y="1474258"/>
                  </a:lnTo>
                  <a:lnTo>
                    <a:pt x="57238" y="1433812"/>
                  </a:lnTo>
                  <a:lnTo>
                    <a:pt x="71750" y="1393270"/>
                  </a:lnTo>
                  <a:lnTo>
                    <a:pt x="87825" y="1352670"/>
                  </a:lnTo>
                  <a:lnTo>
                    <a:pt x="105439" y="1312051"/>
                  </a:lnTo>
                  <a:lnTo>
                    <a:pt x="124570" y="1271450"/>
                  </a:lnTo>
                  <a:lnTo>
                    <a:pt x="145197" y="1230904"/>
                  </a:lnTo>
                  <a:lnTo>
                    <a:pt x="167297" y="1190452"/>
                  </a:lnTo>
                  <a:lnTo>
                    <a:pt x="190848" y="1150131"/>
                  </a:lnTo>
                  <a:lnTo>
                    <a:pt x="215829" y="1109979"/>
                  </a:lnTo>
                  <a:lnTo>
                    <a:pt x="242217" y="1070034"/>
                  </a:lnTo>
                  <a:lnTo>
                    <a:pt x="269990" y="1030334"/>
                  </a:lnTo>
                  <a:lnTo>
                    <a:pt x="299126" y="990915"/>
                  </a:lnTo>
                  <a:lnTo>
                    <a:pt x="329603" y="951818"/>
                  </a:lnTo>
                  <a:lnTo>
                    <a:pt x="361400" y="913077"/>
                  </a:lnTo>
                  <a:lnTo>
                    <a:pt x="394493" y="874733"/>
                  </a:lnTo>
                  <a:lnTo>
                    <a:pt x="428861" y="836822"/>
                  </a:lnTo>
                  <a:lnTo>
                    <a:pt x="464482" y="799383"/>
                  </a:lnTo>
                  <a:lnTo>
                    <a:pt x="501333" y="762452"/>
                  </a:lnTo>
                  <a:lnTo>
                    <a:pt x="539394" y="726069"/>
                  </a:lnTo>
                  <a:lnTo>
                    <a:pt x="578641" y="690270"/>
                  </a:lnTo>
                  <a:lnTo>
                    <a:pt x="619053" y="655093"/>
                  </a:lnTo>
                  <a:lnTo>
                    <a:pt x="660607" y="620576"/>
                  </a:lnTo>
                  <a:lnTo>
                    <a:pt x="703282" y="586758"/>
                  </a:lnTo>
                  <a:lnTo>
                    <a:pt x="747055" y="553675"/>
                  </a:lnTo>
                  <a:lnTo>
                    <a:pt x="791905" y="521366"/>
                  </a:lnTo>
                  <a:lnTo>
                    <a:pt x="837809" y="489868"/>
                  </a:lnTo>
                  <a:lnTo>
                    <a:pt x="884745" y="459219"/>
                  </a:lnTo>
                  <a:lnTo>
                    <a:pt x="932692" y="429457"/>
                  </a:lnTo>
                  <a:lnTo>
                    <a:pt x="981627" y="400620"/>
                  </a:lnTo>
                  <a:lnTo>
                    <a:pt x="1031528" y="372745"/>
                  </a:lnTo>
                  <a:lnTo>
                    <a:pt x="1076504" y="348911"/>
                  </a:lnTo>
                  <a:lnTo>
                    <a:pt x="1121786" y="326127"/>
                  </a:lnTo>
                  <a:lnTo>
                    <a:pt x="1167337" y="304408"/>
                  </a:lnTo>
                  <a:lnTo>
                    <a:pt x="1213119" y="283766"/>
                  </a:lnTo>
                  <a:lnTo>
                    <a:pt x="1259095" y="264216"/>
                  </a:lnTo>
                  <a:lnTo>
                    <a:pt x="1305229" y="245770"/>
                  </a:lnTo>
                  <a:lnTo>
                    <a:pt x="1351482" y="228442"/>
                  </a:lnTo>
                  <a:lnTo>
                    <a:pt x="1397818" y="212247"/>
                  </a:lnTo>
                  <a:lnTo>
                    <a:pt x="1444200" y="197196"/>
                  </a:lnTo>
                  <a:lnTo>
                    <a:pt x="1490591" y="183304"/>
                  </a:lnTo>
                  <a:lnTo>
                    <a:pt x="1536953" y="170585"/>
                  </a:lnTo>
                  <a:lnTo>
                    <a:pt x="1583250" y="159051"/>
                  </a:lnTo>
                  <a:lnTo>
                    <a:pt x="1629444" y="148717"/>
                  </a:lnTo>
                  <a:lnTo>
                    <a:pt x="1700564" y="0"/>
                  </a:lnTo>
                  <a:lnTo>
                    <a:pt x="1967137" y="163703"/>
                  </a:lnTo>
                  <a:lnTo>
                    <a:pt x="1500158" y="418973"/>
                  </a:lnTo>
                  <a:lnTo>
                    <a:pt x="1570770" y="271272"/>
                  </a:lnTo>
                  <a:lnTo>
                    <a:pt x="1521572" y="284809"/>
                  </a:lnTo>
                  <a:lnTo>
                    <a:pt x="1472630" y="299629"/>
                  </a:lnTo>
                  <a:lnTo>
                    <a:pt x="1423979" y="315699"/>
                  </a:lnTo>
                  <a:lnTo>
                    <a:pt x="1375654" y="332987"/>
                  </a:lnTo>
                  <a:lnTo>
                    <a:pt x="1327691" y="351457"/>
                  </a:lnTo>
                  <a:lnTo>
                    <a:pt x="1280123" y="371079"/>
                  </a:lnTo>
                  <a:lnTo>
                    <a:pt x="1232988" y="391817"/>
                  </a:lnTo>
                  <a:lnTo>
                    <a:pt x="1186319" y="413641"/>
                  </a:lnTo>
                  <a:lnTo>
                    <a:pt x="1140152" y="436515"/>
                  </a:lnTo>
                  <a:lnTo>
                    <a:pt x="1094522" y="460407"/>
                  </a:lnTo>
                  <a:lnTo>
                    <a:pt x="1049465" y="485284"/>
                  </a:lnTo>
                  <a:lnTo>
                    <a:pt x="1005016" y="511113"/>
                  </a:lnTo>
                  <a:lnTo>
                    <a:pt x="961209" y="537861"/>
                  </a:lnTo>
                  <a:lnTo>
                    <a:pt x="918081" y="565495"/>
                  </a:lnTo>
                  <a:lnTo>
                    <a:pt x="875665" y="593980"/>
                  </a:lnTo>
                  <a:lnTo>
                    <a:pt x="833998" y="623285"/>
                  </a:lnTo>
                  <a:lnTo>
                    <a:pt x="793115" y="653377"/>
                  </a:lnTo>
                  <a:lnTo>
                    <a:pt x="753051" y="684221"/>
                  </a:lnTo>
                  <a:lnTo>
                    <a:pt x="713841" y="715785"/>
                  </a:lnTo>
                  <a:lnTo>
                    <a:pt x="675520" y="748036"/>
                  </a:lnTo>
                  <a:lnTo>
                    <a:pt x="638123" y="780941"/>
                  </a:lnTo>
                  <a:lnTo>
                    <a:pt x="601687" y="814466"/>
                  </a:lnTo>
                  <a:lnTo>
                    <a:pt x="566245" y="848579"/>
                  </a:lnTo>
                  <a:lnTo>
                    <a:pt x="531833" y="883246"/>
                  </a:lnTo>
                  <a:lnTo>
                    <a:pt x="498486" y="918435"/>
                  </a:lnTo>
                  <a:lnTo>
                    <a:pt x="466240" y="954111"/>
                  </a:lnTo>
                  <a:lnTo>
                    <a:pt x="435130" y="990242"/>
                  </a:lnTo>
                  <a:lnTo>
                    <a:pt x="405191" y="1026795"/>
                  </a:lnTo>
                  <a:lnTo>
                    <a:pt x="376458" y="1063737"/>
                  </a:lnTo>
                  <a:lnTo>
                    <a:pt x="348966" y="1101034"/>
                  </a:lnTo>
                  <a:lnTo>
                    <a:pt x="322750" y="1138654"/>
                  </a:lnTo>
                  <a:lnTo>
                    <a:pt x="297847" y="1176563"/>
                  </a:lnTo>
                  <a:lnTo>
                    <a:pt x="274290" y="1214729"/>
                  </a:lnTo>
                  <a:lnTo>
                    <a:pt x="252115" y="1253117"/>
                  </a:lnTo>
                  <a:lnTo>
                    <a:pt x="231358" y="1291695"/>
                  </a:lnTo>
                  <a:lnTo>
                    <a:pt x="212053" y="1330431"/>
                  </a:lnTo>
                  <a:lnTo>
                    <a:pt x="194236" y="1369289"/>
                  </a:lnTo>
                  <a:lnTo>
                    <a:pt x="177942" y="1408239"/>
                  </a:lnTo>
                  <a:lnTo>
                    <a:pt x="163206" y="1447246"/>
                  </a:lnTo>
                  <a:lnTo>
                    <a:pt x="150063" y="1486277"/>
                  </a:lnTo>
                  <a:lnTo>
                    <a:pt x="138549" y="1525299"/>
                  </a:lnTo>
                  <a:lnTo>
                    <a:pt x="128699" y="1564280"/>
                  </a:lnTo>
                  <a:lnTo>
                    <a:pt x="120548" y="1603185"/>
                  </a:lnTo>
                  <a:lnTo>
                    <a:pt x="114130" y="1641983"/>
                  </a:lnTo>
                  <a:lnTo>
                    <a:pt x="108163" y="1696215"/>
                  </a:lnTo>
                  <a:lnTo>
                    <a:pt x="105916" y="1749226"/>
                  </a:lnTo>
                  <a:lnTo>
                    <a:pt x="107381" y="1800913"/>
                  </a:lnTo>
                  <a:lnTo>
                    <a:pt x="112546" y="1851173"/>
                  </a:lnTo>
                  <a:lnTo>
                    <a:pt x="121400" y="1899905"/>
                  </a:lnTo>
                  <a:lnTo>
                    <a:pt x="133933" y="1947007"/>
                  </a:lnTo>
                  <a:lnTo>
                    <a:pt x="150135" y="1992376"/>
                  </a:lnTo>
                  <a:lnTo>
                    <a:pt x="55406" y="2043811"/>
                  </a:lnTo>
                  <a:close/>
                </a:path>
              </a:pathLst>
            </a:custGeom>
            <a:ln w="9525">
              <a:solidFill>
                <a:srgbClr val="F041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4" name="object 29">
              <a:extLst>
                <a:ext uri="{FF2B5EF4-FFF2-40B4-BE49-F238E27FC236}">
                  <a16:creationId xmlns:a16="http://schemas.microsoft.com/office/drawing/2014/main" id="{F9109E6B-7A9F-2E1F-9118-127042F3B49C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-109915" y="578393"/>
              <a:ext cx="1328097" cy="1057959"/>
            </a:xfrm>
            <a:prstGeom prst="rect">
              <a:avLst/>
            </a:prstGeom>
          </p:spPr>
        </p:pic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A2D87841-D7E7-BAD2-4B54-3D18A68F688E}"/>
              </a:ext>
            </a:extLst>
          </p:cNvPr>
          <p:cNvGrpSpPr/>
          <p:nvPr/>
        </p:nvGrpSpPr>
        <p:grpSpPr>
          <a:xfrm>
            <a:off x="6147301" y="466738"/>
            <a:ext cx="1891030" cy="1950085"/>
            <a:chOff x="6147301" y="466738"/>
            <a:chExt cx="1891030" cy="1950085"/>
          </a:xfrm>
        </p:grpSpPr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113BE75D-267E-E17E-10EF-95CF04BF7B8A}"/>
                </a:ext>
              </a:extLst>
            </p:cNvPr>
            <p:cNvGrpSpPr/>
            <p:nvPr/>
          </p:nvGrpSpPr>
          <p:grpSpPr>
            <a:xfrm>
              <a:off x="6147301" y="466738"/>
              <a:ext cx="1891030" cy="1950085"/>
              <a:chOff x="6569637" y="313542"/>
              <a:chExt cx="1891030" cy="1950085"/>
            </a:xfrm>
          </p:grpSpPr>
          <p:pic>
            <p:nvPicPr>
              <p:cNvPr id="95" name="object 23">
                <a:extLst>
                  <a:ext uri="{FF2B5EF4-FFF2-40B4-BE49-F238E27FC236}">
                    <a16:creationId xmlns:a16="http://schemas.microsoft.com/office/drawing/2014/main" id="{C4CF685D-D2FF-BBBD-8BF0-763887039786}"/>
                  </a:ext>
                </a:extLst>
              </p:cNvPr>
              <p:cNvPicPr/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6569637" y="313542"/>
                <a:ext cx="1890562" cy="1949577"/>
              </a:xfrm>
              <a:prstGeom prst="rect">
                <a:avLst/>
              </a:prstGeom>
            </p:spPr>
          </p:pic>
          <p:sp>
            <p:nvSpPr>
              <p:cNvPr id="96" name="object 24">
                <a:extLst>
                  <a:ext uri="{FF2B5EF4-FFF2-40B4-BE49-F238E27FC236}">
                    <a16:creationId xmlns:a16="http://schemas.microsoft.com/office/drawing/2014/main" id="{5488CB51-FAD9-BAED-4EAF-B8ABC06E127B}"/>
                  </a:ext>
                </a:extLst>
              </p:cNvPr>
              <p:cNvSpPr/>
              <p:nvPr/>
            </p:nvSpPr>
            <p:spPr>
              <a:xfrm>
                <a:off x="6569637" y="313542"/>
                <a:ext cx="1891030" cy="1950085"/>
              </a:xfrm>
              <a:custGeom>
                <a:avLst/>
                <a:gdLst/>
                <a:ahLst/>
                <a:cxnLst/>
                <a:rect l="l" t="t" r="r" b="b"/>
                <a:pathLst>
                  <a:path w="1891029" h="1950085">
                    <a:moveTo>
                      <a:pt x="1887093" y="1949577"/>
                    </a:moveTo>
                    <a:lnTo>
                      <a:pt x="1889624" y="1908582"/>
                    </a:lnTo>
                    <a:lnTo>
                      <a:pt x="1890562" y="1867370"/>
                    </a:lnTo>
                    <a:lnTo>
                      <a:pt x="1889930" y="1825971"/>
                    </a:lnTo>
                    <a:lnTo>
                      <a:pt x="1887751" y="1784415"/>
                    </a:lnTo>
                    <a:lnTo>
                      <a:pt x="1884049" y="1742731"/>
                    </a:lnTo>
                    <a:lnTo>
                      <a:pt x="1878846" y="1700950"/>
                    </a:lnTo>
                    <a:lnTo>
                      <a:pt x="1872166" y="1659102"/>
                    </a:lnTo>
                    <a:lnTo>
                      <a:pt x="1864031" y="1617216"/>
                    </a:lnTo>
                    <a:lnTo>
                      <a:pt x="1854466" y="1575323"/>
                    </a:lnTo>
                    <a:lnTo>
                      <a:pt x="1843492" y="1533452"/>
                    </a:lnTo>
                    <a:lnTo>
                      <a:pt x="1831134" y="1491634"/>
                    </a:lnTo>
                    <a:lnTo>
                      <a:pt x="1817414" y="1449899"/>
                    </a:lnTo>
                    <a:lnTo>
                      <a:pt x="1802356" y="1408275"/>
                    </a:lnTo>
                    <a:lnTo>
                      <a:pt x="1785982" y="1366795"/>
                    </a:lnTo>
                    <a:lnTo>
                      <a:pt x="1768316" y="1325486"/>
                    </a:lnTo>
                    <a:lnTo>
                      <a:pt x="1749382" y="1284380"/>
                    </a:lnTo>
                    <a:lnTo>
                      <a:pt x="1729201" y="1243507"/>
                    </a:lnTo>
                    <a:lnTo>
                      <a:pt x="1707798" y="1202896"/>
                    </a:lnTo>
                    <a:lnTo>
                      <a:pt x="1685196" y="1162577"/>
                    </a:lnTo>
                    <a:lnTo>
                      <a:pt x="1661417" y="1122580"/>
                    </a:lnTo>
                    <a:lnTo>
                      <a:pt x="1636486" y="1082936"/>
                    </a:lnTo>
                    <a:lnTo>
                      <a:pt x="1610424" y="1043674"/>
                    </a:lnTo>
                    <a:lnTo>
                      <a:pt x="1583255" y="1004824"/>
                    </a:lnTo>
                    <a:lnTo>
                      <a:pt x="1555003" y="966416"/>
                    </a:lnTo>
                    <a:lnTo>
                      <a:pt x="1525690" y="928481"/>
                    </a:lnTo>
                    <a:lnTo>
                      <a:pt x="1495340" y="891048"/>
                    </a:lnTo>
                    <a:lnTo>
                      <a:pt x="1463976" y="854146"/>
                    </a:lnTo>
                    <a:lnTo>
                      <a:pt x="1431621" y="817807"/>
                    </a:lnTo>
                    <a:lnTo>
                      <a:pt x="1398298" y="782060"/>
                    </a:lnTo>
                    <a:lnTo>
                      <a:pt x="1364030" y="746935"/>
                    </a:lnTo>
                    <a:lnTo>
                      <a:pt x="1328841" y="712462"/>
                    </a:lnTo>
                    <a:lnTo>
                      <a:pt x="1292753" y="678671"/>
                    </a:lnTo>
                    <a:lnTo>
                      <a:pt x="1255791" y="645592"/>
                    </a:lnTo>
                    <a:lnTo>
                      <a:pt x="1217976" y="613255"/>
                    </a:lnTo>
                    <a:lnTo>
                      <a:pt x="1179332" y="581690"/>
                    </a:lnTo>
                    <a:lnTo>
                      <a:pt x="1139883" y="550927"/>
                    </a:lnTo>
                    <a:lnTo>
                      <a:pt x="1099651" y="520996"/>
                    </a:lnTo>
                    <a:lnTo>
                      <a:pt x="1058660" y="491926"/>
                    </a:lnTo>
                    <a:lnTo>
                      <a:pt x="1016932" y="463748"/>
                    </a:lnTo>
                    <a:lnTo>
                      <a:pt x="974492" y="436493"/>
                    </a:lnTo>
                    <a:lnTo>
                      <a:pt x="931361" y="410189"/>
                    </a:lnTo>
                    <a:lnTo>
                      <a:pt x="887564" y="384866"/>
                    </a:lnTo>
                    <a:lnTo>
                      <a:pt x="843123" y="360556"/>
                    </a:lnTo>
                    <a:lnTo>
                      <a:pt x="798062" y="337287"/>
                    </a:lnTo>
                    <a:lnTo>
                      <a:pt x="752404" y="315089"/>
                    </a:lnTo>
                    <a:lnTo>
                      <a:pt x="706171" y="293994"/>
                    </a:lnTo>
                    <a:lnTo>
                      <a:pt x="659388" y="274030"/>
                    </a:lnTo>
                    <a:lnTo>
                      <a:pt x="612076" y="255227"/>
                    </a:lnTo>
                    <a:lnTo>
                      <a:pt x="564261" y="237616"/>
                    </a:lnTo>
                    <a:lnTo>
                      <a:pt x="511931" y="219898"/>
                    </a:lnTo>
                    <a:lnTo>
                      <a:pt x="459565" y="203882"/>
                    </a:lnTo>
                    <a:lnTo>
                      <a:pt x="407223" y="189557"/>
                    </a:lnTo>
                    <a:lnTo>
                      <a:pt x="354965" y="176911"/>
                    </a:lnTo>
                    <a:lnTo>
                      <a:pt x="289051" y="0"/>
                    </a:lnTo>
                    <a:lnTo>
                      <a:pt x="0" y="196596"/>
                    </a:lnTo>
                    <a:lnTo>
                      <a:pt x="470916" y="488441"/>
                    </a:lnTo>
                    <a:lnTo>
                      <a:pt x="405511" y="312674"/>
                    </a:lnTo>
                    <a:lnTo>
                      <a:pt x="453366" y="326749"/>
                    </a:lnTo>
                    <a:lnTo>
                      <a:pt x="500867" y="342183"/>
                    </a:lnTo>
                    <a:lnTo>
                      <a:pt x="547983" y="358941"/>
                    </a:lnTo>
                    <a:lnTo>
                      <a:pt x="594681" y="376988"/>
                    </a:lnTo>
                    <a:lnTo>
                      <a:pt x="640933" y="396292"/>
                    </a:lnTo>
                    <a:lnTo>
                      <a:pt x="686706" y="416818"/>
                    </a:lnTo>
                    <a:lnTo>
                      <a:pt x="731970" y="438533"/>
                    </a:lnTo>
                    <a:lnTo>
                      <a:pt x="776695" y="461402"/>
                    </a:lnTo>
                    <a:lnTo>
                      <a:pt x="820848" y="485392"/>
                    </a:lnTo>
                    <a:lnTo>
                      <a:pt x="864400" y="510470"/>
                    </a:lnTo>
                    <a:lnTo>
                      <a:pt x="907320" y="536600"/>
                    </a:lnTo>
                    <a:lnTo>
                      <a:pt x="949577" y="563750"/>
                    </a:lnTo>
                    <a:lnTo>
                      <a:pt x="991139" y="591886"/>
                    </a:lnTo>
                    <a:lnTo>
                      <a:pt x="1031976" y="620973"/>
                    </a:lnTo>
                    <a:lnTo>
                      <a:pt x="1072058" y="650978"/>
                    </a:lnTo>
                    <a:lnTo>
                      <a:pt x="1111353" y="681867"/>
                    </a:lnTo>
                    <a:lnTo>
                      <a:pt x="1149831" y="713606"/>
                    </a:lnTo>
                    <a:lnTo>
                      <a:pt x="1187461" y="746162"/>
                    </a:lnTo>
                    <a:lnTo>
                      <a:pt x="1224211" y="779500"/>
                    </a:lnTo>
                    <a:lnTo>
                      <a:pt x="1260052" y="813587"/>
                    </a:lnTo>
                    <a:lnTo>
                      <a:pt x="1294951" y="848389"/>
                    </a:lnTo>
                    <a:lnTo>
                      <a:pt x="1328879" y="883872"/>
                    </a:lnTo>
                    <a:lnTo>
                      <a:pt x="1361805" y="920002"/>
                    </a:lnTo>
                    <a:lnTo>
                      <a:pt x="1393697" y="956746"/>
                    </a:lnTo>
                    <a:lnTo>
                      <a:pt x="1424525" y="994069"/>
                    </a:lnTo>
                    <a:lnTo>
                      <a:pt x="1454258" y="1031937"/>
                    </a:lnTo>
                    <a:lnTo>
                      <a:pt x="1482866" y="1070318"/>
                    </a:lnTo>
                    <a:lnTo>
                      <a:pt x="1510316" y="1109177"/>
                    </a:lnTo>
                    <a:lnTo>
                      <a:pt x="1536580" y="1148479"/>
                    </a:lnTo>
                    <a:lnTo>
                      <a:pt x="1561624" y="1188193"/>
                    </a:lnTo>
                    <a:lnTo>
                      <a:pt x="1585420" y="1228282"/>
                    </a:lnTo>
                    <a:lnTo>
                      <a:pt x="1607936" y="1268715"/>
                    </a:lnTo>
                    <a:lnTo>
                      <a:pt x="1629141" y="1309456"/>
                    </a:lnTo>
                    <a:lnTo>
                      <a:pt x="1649004" y="1350473"/>
                    </a:lnTo>
                    <a:lnTo>
                      <a:pt x="1667494" y="1391730"/>
                    </a:lnTo>
                    <a:lnTo>
                      <a:pt x="1684581" y="1433196"/>
                    </a:lnTo>
                    <a:lnTo>
                      <a:pt x="1700234" y="1474834"/>
                    </a:lnTo>
                    <a:lnTo>
                      <a:pt x="1714422" y="1516612"/>
                    </a:lnTo>
                    <a:lnTo>
                      <a:pt x="1727114" y="1558497"/>
                    </a:lnTo>
                    <a:lnTo>
                      <a:pt x="1738280" y="1600453"/>
                    </a:lnTo>
                    <a:lnTo>
                      <a:pt x="1747887" y="1642447"/>
                    </a:lnTo>
                    <a:lnTo>
                      <a:pt x="1755907" y="1684446"/>
                    </a:lnTo>
                    <a:lnTo>
                      <a:pt x="1762307" y="1726415"/>
                    </a:lnTo>
                    <a:lnTo>
                      <a:pt x="1767056" y="1768322"/>
                    </a:lnTo>
                    <a:lnTo>
                      <a:pt x="1770126" y="1810130"/>
                    </a:lnTo>
                    <a:lnTo>
                      <a:pt x="1771427" y="1859645"/>
                    </a:lnTo>
                    <a:lnTo>
                      <a:pt x="1771161" y="1884086"/>
                    </a:lnTo>
                    <a:lnTo>
                      <a:pt x="1770252" y="1908302"/>
                    </a:lnTo>
                    <a:lnTo>
                      <a:pt x="1887093" y="1949577"/>
                    </a:lnTo>
                    <a:close/>
                  </a:path>
                </a:pathLst>
              </a:custGeom>
              <a:ln w="952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FA613B97-C63A-DA3D-B92C-CFEC2B1985E4}"/>
                </a:ext>
              </a:extLst>
            </p:cNvPr>
            <p:cNvSpPr/>
            <p:nvPr/>
          </p:nvSpPr>
          <p:spPr>
            <a:xfrm rot="2526161">
              <a:off x="6724025" y="970274"/>
              <a:ext cx="120205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algn="ctr" rtl="1"/>
              <a:r>
                <a:rPr lang="ar-SA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صادرات</a:t>
              </a:r>
            </a:p>
          </p:txBody>
        </p:sp>
      </p:grp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0B878620-5E39-FEC0-7A61-0ED51DA41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3528" y="6337149"/>
            <a:ext cx="1080120" cy="365125"/>
          </a:xfrm>
        </p:spPr>
        <p:txBody>
          <a:bodyPr/>
          <a:lstStyle/>
          <a:p>
            <a:r>
              <a:rPr lang="ar-SA" dirty="0"/>
              <a:t>أ. شيماء الغنام</a:t>
            </a:r>
          </a:p>
        </p:txBody>
      </p:sp>
    </p:spTree>
    <p:extLst>
      <p:ext uri="{BB962C8B-B14F-4D97-AF65-F5344CB8AC3E}">
        <p14:creationId xmlns:p14="http://schemas.microsoft.com/office/powerpoint/2010/main" val="2431626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التدفق الدائري للإنتاج و الدخل: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b="1" dirty="0">
                <a:solidFill>
                  <a:schemeClr val="tx2"/>
                </a:solidFill>
              </a:rPr>
              <a:t>حلقة التدفق الدائري في حال وجود 4 قطاعات (المنتجين، المستهلكين، القطاع الحكومي و القطاع الخارجي):</a:t>
            </a:r>
          </a:p>
          <a:p>
            <a:pPr algn="r" rtl="1"/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أ. عائشة العجروش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35</a:t>
            </a:fld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82696" y="1727666"/>
            <a:ext cx="3900098" cy="6090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FC8A684F-3F0E-C5DB-964E-AA3EE9D5A0DA}"/>
              </a:ext>
            </a:extLst>
          </p:cNvPr>
          <p:cNvSpPr txBox="1">
            <a:spLocks/>
          </p:cNvSpPr>
          <p:nvPr/>
        </p:nvSpPr>
        <p:spPr>
          <a:xfrm>
            <a:off x="323528" y="6337149"/>
            <a:ext cx="108012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en-US"/>
            </a:defPPr>
            <a:lvl1pPr marL="0" algn="l" defTabSz="914400" rtl="0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/>
              <a:t>أ. شيماء الغنام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7025420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05880"/>
            <a:ext cx="8229600" cy="1143000"/>
          </a:xfrm>
        </p:spPr>
        <p:txBody>
          <a:bodyPr>
            <a:normAutofit fontScale="90000"/>
          </a:bodyPr>
          <a:lstStyle/>
          <a:p>
            <a:pPr algn="r" rtl="1"/>
            <a:r>
              <a:rPr lang="ar-SA" b="1" dirty="0"/>
              <a:t>مشاكل و عيوب استخدام الناتج المحلي الإجمالي كمؤشر للرفاهية:</a:t>
            </a:r>
            <a:r>
              <a:rPr lang="ar-AE" b="1" dirty="0"/>
              <a:t> </a:t>
            </a:r>
            <a:r>
              <a:rPr lang="ar-SA" sz="2000" b="1" dirty="0"/>
              <a:t>بناءً على السابق ماهي عيوب الناتج المحلي في وجه نظرك؟ انظري الكتاب ص 59 </a:t>
            </a:r>
            <a:endParaRPr lang="en-GB" sz="2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975720"/>
          </a:xfrm>
        </p:spPr>
        <p:txBody>
          <a:bodyPr/>
          <a:lstStyle/>
          <a:p>
            <a:pPr algn="r" rtl="1"/>
            <a:r>
              <a:rPr lang="ar-SA" b="1" dirty="0">
                <a:solidFill>
                  <a:schemeClr val="tx2"/>
                </a:solidFill>
              </a:rPr>
              <a:t>أهمية الناتج المحلي الإجمالي و الدخل المحلي: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dirty="0"/>
              <a:t>يمثلان مقياساً للنشاط الاقتصادي للمجتمع.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dirty="0"/>
              <a:t>من الحسابات القومية الضرورية و أداة هامة للتحليل الاقتصادي. ووضع السياسات مثال(هل ازيد من الانتاج النفطي أو الغير نفطي)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dirty="0"/>
              <a:t>مهمان لضمان التوزيع العادل للدخل. من خلال معرفه مكونات عوائد دخول عناصر الإنتاج . 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dirty="0"/>
              <a:t>الزيادة فيهما من الأهداف الرئيسية للسياسة الاقتصادية الكلية لأي بلد.</a:t>
            </a:r>
          </a:p>
          <a:p>
            <a:pPr marL="514350" indent="-514350" algn="r" rtl="1">
              <a:buFont typeface="+mj-lt"/>
              <a:buAutoNum type="arabicPeriod"/>
            </a:pPr>
            <a:endParaRPr lang="ar-SA" dirty="0"/>
          </a:p>
          <a:p>
            <a:pPr marL="514350" indent="-514350" algn="r" rtl="1">
              <a:buFont typeface="+mj-lt"/>
              <a:buAutoNum type="arabicPeriod"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36</a:t>
            </a:fld>
            <a:endParaRPr lang="en-GB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E0A1B16E-17E5-9B1C-6414-262F9DD51626}"/>
              </a:ext>
            </a:extLst>
          </p:cNvPr>
          <p:cNvSpPr txBox="1">
            <a:spLocks/>
          </p:cNvSpPr>
          <p:nvPr/>
        </p:nvSpPr>
        <p:spPr>
          <a:xfrm>
            <a:off x="323528" y="6337149"/>
            <a:ext cx="108012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en-US"/>
            </a:defPPr>
            <a:lvl1pPr marL="0" algn="l" defTabSz="914400" rtl="0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/>
              <a:t>أ. شيماء الغنام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2161085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05880"/>
            <a:ext cx="8229600" cy="1143000"/>
          </a:xfrm>
        </p:spPr>
        <p:txBody>
          <a:bodyPr>
            <a:normAutofit fontScale="90000"/>
          </a:bodyPr>
          <a:lstStyle/>
          <a:p>
            <a:pPr algn="r" rtl="1"/>
            <a:r>
              <a:rPr lang="ar-SA" b="1" dirty="0"/>
              <a:t>مشاكل و عيوب استخدام الناتج المحلي الإجمالي </a:t>
            </a:r>
            <a:r>
              <a:rPr lang="ar-SA" b="1" dirty="0">
                <a:solidFill>
                  <a:srgbClr val="FF0000"/>
                </a:solidFill>
              </a:rPr>
              <a:t>كمؤشر للرفاهية</a:t>
            </a:r>
            <a:r>
              <a:rPr lang="ar-SA" b="1" dirty="0"/>
              <a:t>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975720"/>
          </a:xfrm>
        </p:spPr>
        <p:txBody>
          <a:bodyPr>
            <a:normAutofit fontScale="92500" lnSpcReduction="10000"/>
          </a:bodyPr>
          <a:lstStyle/>
          <a:p>
            <a:pPr algn="r" rtl="1"/>
            <a:r>
              <a:rPr lang="ar-SA" b="1" dirty="0">
                <a:solidFill>
                  <a:schemeClr val="tx2"/>
                </a:solidFill>
              </a:rPr>
              <a:t>مشاكل و عيوب الناتج المحلي الإجمالي كمقياس للرفاهية: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dirty="0"/>
              <a:t>انخفاض معدل الجرائم لا يؤثر على مستوى الناتج المحلي الإجمالي (</a:t>
            </a:r>
            <a:r>
              <a:rPr lang="ar-SA" dirty="0">
                <a:solidFill>
                  <a:srgbClr val="FF0000"/>
                </a:solidFill>
              </a:rPr>
              <a:t>لا يمثل زيادة في الإنتاج</a:t>
            </a:r>
            <a:r>
              <a:rPr lang="ar-SA" dirty="0"/>
              <a:t>) إلا أنه يؤدي لزيادة الرفاهية الاجتماعية بوضوح. كلما زاد الأمان كلما زادت الرفاهية.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dirty="0"/>
              <a:t>أوقات الفراغ لا تحتسب ضمن الناتج المحلي الإجمالي رغم أن زيادتها يعني زيادة الرفاهية الاجتماعية. مثل الدول الاسكندنافية قلت أيام العمل ولكن لم يحسب في الناتج المحلي . 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dirty="0"/>
              <a:t>النشاطات غير السوقية لا تحتسب ضمن الناتج المحلي الإجمالي رغم أنها تعتبر إنتاج حقيقي </a:t>
            </a:r>
            <a:r>
              <a:rPr lang="ar-SA" b="1" dirty="0">
                <a:solidFill>
                  <a:schemeClr val="tx2"/>
                </a:solidFill>
              </a:rPr>
              <a:t>مثل: </a:t>
            </a:r>
            <a:r>
              <a:rPr lang="ar-SA" dirty="0"/>
              <a:t>العمل المنزلي و رعاية الأطفال.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dirty="0"/>
              <a:t>الكوارث الطبيعية و الحروب تؤدي لزيادة الناتج المحلي الإجمالي (زيادة النفقات المصاحبة لها) ؟( إعادة اعمار برامج إغاثة, زيادة انفاق عسكري في الحروب  )رغم أنها تؤثر سلباً على الرفاهية الاجتماعية.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37</a:t>
            </a:fld>
            <a:endParaRPr lang="en-GB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4244D430-1A2C-D33C-7E06-8D2DC3BC8F9B}"/>
              </a:ext>
            </a:extLst>
          </p:cNvPr>
          <p:cNvSpPr txBox="1">
            <a:spLocks/>
          </p:cNvSpPr>
          <p:nvPr/>
        </p:nvSpPr>
        <p:spPr>
          <a:xfrm>
            <a:off x="323528" y="6337149"/>
            <a:ext cx="108012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en-US"/>
            </a:defPPr>
            <a:lvl1pPr marL="0" algn="l" defTabSz="914400" rtl="0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/>
              <a:t>أ. شيماء الغنام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0927682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05880"/>
            <a:ext cx="8229600" cy="1143000"/>
          </a:xfrm>
        </p:spPr>
        <p:txBody>
          <a:bodyPr>
            <a:normAutofit fontScale="90000"/>
          </a:bodyPr>
          <a:lstStyle/>
          <a:p>
            <a:pPr algn="r" rtl="1"/>
            <a:r>
              <a:rPr lang="ar-SA" b="1" dirty="0"/>
              <a:t>مشاكل و عيوب استخدام الناتج المحلي الإجمالي كمؤشر للرفاهية: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975720"/>
          </a:xfrm>
        </p:spPr>
        <p:txBody>
          <a:bodyPr/>
          <a:lstStyle/>
          <a:p>
            <a:pPr marL="514350" indent="-514350" algn="r" rtl="1">
              <a:buFont typeface="+mj-lt"/>
              <a:buAutoNum type="arabicPeriod" startAt="5"/>
            </a:pPr>
            <a:r>
              <a:rPr lang="ar-SA" dirty="0"/>
              <a:t>الآثار البيئية السلبية التي تسببها بعض المصانع أو المنتجات لا تنعكس على الناتج المحلي الإجمالي. مع انها تقلل من الرفاهية نتيجة تلوث المياه والهواء</a:t>
            </a:r>
          </a:p>
          <a:p>
            <a:pPr marL="514350" indent="-514350" algn="r" rtl="1">
              <a:buFont typeface="+mj-lt"/>
              <a:buAutoNum type="arabicPeriod" startAt="5"/>
            </a:pPr>
            <a:r>
              <a:rPr lang="ar-SA" dirty="0"/>
              <a:t>الأنشطة غير النظامية أو الاقتصاد السري  ( اقتصاد الظل )لا يدخل ضمن حسابات الناتج المحلي الإجمالي بالرغم أنه يمثل إنتاج. مثل البسطات وغيرها.</a:t>
            </a:r>
          </a:p>
          <a:p>
            <a:pPr marL="514350" indent="-514350" algn="r" rtl="1">
              <a:buFont typeface="+mj-lt"/>
              <a:buAutoNum type="arabicPeriod" startAt="5"/>
            </a:pPr>
            <a:r>
              <a:rPr lang="ar-SA" dirty="0"/>
              <a:t>عدد من الدخول والأنشطة لا يتم حسابها ضمن الناتج المحلي الإجمالي </a:t>
            </a:r>
            <a:r>
              <a:rPr lang="ar-SA" b="1" dirty="0">
                <a:solidFill>
                  <a:schemeClr val="tx2"/>
                </a:solidFill>
              </a:rPr>
              <a:t>مثل: </a:t>
            </a:r>
            <a:r>
              <a:rPr lang="ar-SA" dirty="0"/>
              <a:t>المنتجات أو العقارات التي يستهلكها أو يسكنها أصحابها مثل منتجات الزراعية التي يستهلكها أصحابها ، بيع السلع المستعملة والأسهم</a:t>
            </a:r>
            <a:r>
              <a:rPr lang="ar-SA" dirty="0">
                <a:solidFill>
                  <a:srgbClr val="FF0000"/>
                </a:solidFill>
              </a:rPr>
              <a:t> </a:t>
            </a:r>
            <a:r>
              <a:rPr lang="ar-SA" dirty="0"/>
              <a:t> السندات. لماذا؟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38</a:t>
            </a:fld>
            <a:endParaRPr lang="en-GB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598387CE-B037-C25D-140C-C8FDA84B34C0}"/>
              </a:ext>
            </a:extLst>
          </p:cNvPr>
          <p:cNvSpPr txBox="1">
            <a:spLocks/>
          </p:cNvSpPr>
          <p:nvPr/>
        </p:nvSpPr>
        <p:spPr>
          <a:xfrm>
            <a:off x="323528" y="6337149"/>
            <a:ext cx="108012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en-US"/>
            </a:defPPr>
            <a:lvl1pPr marL="0" algn="l" defTabSz="914400" rtl="0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/>
              <a:t>أ. شيماء الغنام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061442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57306"/>
            <a:ext cx="8229600" cy="1143000"/>
          </a:xfrm>
        </p:spPr>
        <p:txBody>
          <a:bodyPr>
            <a:normAutofit fontScale="90000"/>
          </a:bodyPr>
          <a:lstStyle/>
          <a:p>
            <a:pPr algn="r" rtl="1"/>
            <a:r>
              <a:rPr lang="ar-SA" b="1" dirty="0"/>
              <a:t>الناتج المحلي الإجمالي الاسمي والناتج المحلي الإجمالي الحقيقي: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43182"/>
            <a:ext cx="8229600" cy="3681418"/>
          </a:xfrm>
        </p:spPr>
        <p:txBody>
          <a:bodyPr>
            <a:normAutofit/>
          </a:bodyPr>
          <a:lstStyle/>
          <a:p>
            <a:pPr algn="r" rtl="1"/>
            <a:r>
              <a:rPr lang="ar-SA" b="1" dirty="0">
                <a:solidFill>
                  <a:schemeClr val="tx2"/>
                </a:solidFill>
              </a:rPr>
              <a:t>تمرين: لعبة أطفال تم إنتاج 100 وحدة منها في عام 2012 بثمن 1.5 ريال للعبة. و في عام 2013 تم إنتاج نفس الكمية (100 وحدة) ولكن بسعر أعلى 2 ريال.</a:t>
            </a:r>
          </a:p>
          <a:p>
            <a:pPr marL="0" indent="0" algn="r" rtl="1">
              <a:buNone/>
            </a:pPr>
            <a:endParaRPr lang="ar-SA" dirty="0"/>
          </a:p>
          <a:p>
            <a:pPr marL="0" indent="0" algn="r" rtl="1">
              <a:buNone/>
            </a:pPr>
            <a:r>
              <a:rPr lang="ar-SA" dirty="0"/>
              <a:t>الناتج المحلي الإجمالي النقدي(الاسمي)  في 2012 = 100 × 1.5 = 150</a:t>
            </a:r>
          </a:p>
          <a:p>
            <a:pPr marL="0" indent="0" algn="r" rtl="1">
              <a:buNone/>
            </a:pPr>
            <a:r>
              <a:rPr lang="ar-SA" dirty="0"/>
              <a:t>الناتج المحلي الإجمالي النقدي (الاسمي) في 2013 = 100 × 2 = 200</a:t>
            </a:r>
          </a:p>
          <a:p>
            <a:pPr marL="0" indent="0" algn="r" rtl="1">
              <a:buNone/>
            </a:pPr>
            <a:r>
              <a:rPr lang="ar-SA" dirty="0"/>
              <a:t>الناتج المحلي الإجمالي الحقيقيي في كلا السنتين = 100 × 1.5 = 150</a:t>
            </a:r>
          </a:p>
          <a:p>
            <a:pPr marL="0" indent="0" algn="r" rtl="1">
              <a:buNone/>
            </a:pPr>
            <a:endParaRPr lang="ar-SA" dirty="0"/>
          </a:p>
          <a:p>
            <a:pPr marL="0" indent="0" algn="r" rtl="1">
              <a:buNone/>
            </a:pPr>
            <a:endParaRPr lang="ar-S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928794" y="2038641"/>
            <a:ext cx="2286016" cy="46166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GDP = P . Q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CDE62D23-09CB-4B25-0FC7-F23EDE802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3528" y="6309320"/>
            <a:ext cx="1080120" cy="365125"/>
          </a:xfrm>
        </p:spPr>
        <p:txBody>
          <a:bodyPr/>
          <a:lstStyle/>
          <a:p>
            <a:r>
              <a:rPr lang="ar-SA" dirty="0"/>
              <a:t>أ. شيماء الغنام</a:t>
            </a:r>
          </a:p>
        </p:txBody>
      </p:sp>
    </p:spTree>
    <p:extLst>
      <p:ext uri="{BB962C8B-B14F-4D97-AF65-F5344CB8AC3E}">
        <p14:creationId xmlns:p14="http://schemas.microsoft.com/office/powerpoint/2010/main" val="580824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الناتج المحلي الإجمالي (</a:t>
            </a:r>
            <a:r>
              <a:rPr lang="en-GB" b="1" dirty="0"/>
              <a:t>GDP</a:t>
            </a:r>
            <a:r>
              <a:rPr lang="ar-SA" b="1" dirty="0"/>
              <a:t>):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r" rtl="1">
              <a:buFont typeface="+mj-lt"/>
              <a:buAutoNum type="arabicPeriod" startAt="2"/>
            </a:pPr>
            <a:r>
              <a:rPr lang="ar-SA" dirty="0"/>
              <a:t>الناتج المحلي الإجمالي يشمل جميع السلع والخدمات النهائية التي تم إنتاجها </a:t>
            </a:r>
            <a:r>
              <a:rPr lang="ar-SA" dirty="0">
                <a:solidFill>
                  <a:schemeClr val="tx2"/>
                </a:solidFill>
              </a:rPr>
              <a:t>خلال سنة محددة فقط </a:t>
            </a:r>
            <a:r>
              <a:rPr lang="ar-SA" dirty="0"/>
              <a:t>دون غيرها. فمبيعات السلع والخدمات التي تم إنتاجها في الأعوام السابقة لا تدخل في حساب الناتج المحلي الإجمالي لهذا العام </a:t>
            </a:r>
            <a:r>
              <a:rPr lang="ar-SA" b="1" dirty="0">
                <a:solidFill>
                  <a:schemeClr val="tx2"/>
                </a:solidFill>
              </a:rPr>
              <a:t>مثلاً: </a:t>
            </a:r>
            <a:r>
              <a:rPr lang="ar-SA" dirty="0"/>
              <a:t>قيمة العقار يحسب في العام الذي تم فيه بناء العقار و ليس بيعه. سيارة مستعلمه موديل2023 تم بيعها في 2024 لا تدخل ضمن الناتج المحلي لعام 2024. </a:t>
            </a:r>
          </a:p>
          <a:p>
            <a:pPr marL="514350" indent="-514350" algn="r" rtl="1">
              <a:buFont typeface="+mj-lt"/>
              <a:buAutoNum type="arabicPeriod" startAt="2"/>
            </a:pPr>
            <a:r>
              <a:rPr lang="ar-SA" dirty="0"/>
              <a:t>تضاف لحساب الناتج المحلي الإجمالي </a:t>
            </a:r>
            <a:r>
              <a:rPr lang="ar-SA" dirty="0">
                <a:solidFill>
                  <a:schemeClr val="tx2"/>
                </a:solidFill>
              </a:rPr>
              <a:t>السلع و الخدمات النهائية فقط </a:t>
            </a:r>
            <a:r>
              <a:rPr lang="ar-SA" dirty="0"/>
              <a:t>و لا تدخل السلع الوسيطة في تلك الحسابات لأن ذلك يسبب ازدواجاً حسابياً </a:t>
            </a:r>
            <a:r>
              <a:rPr lang="ar-SA" b="1" dirty="0">
                <a:solidFill>
                  <a:schemeClr val="tx2"/>
                </a:solidFill>
              </a:rPr>
              <a:t>مثلاً: </a:t>
            </a:r>
            <a:r>
              <a:rPr lang="ar-SA" dirty="0"/>
              <a:t>الدقيق الذي يشتريه صاحب مخبز لا يدخل في حساب الناتج المحلي الإجمالي لأنه سلعة وسيطة، بينما يدخل الخبز الذي ينتجه المخبز في الحساب لأنه سلعة نهائية لصاحب المخبز.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D6DE548F-6A33-CBA7-3020-DAAA0B90C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3528" y="6337149"/>
            <a:ext cx="1080120" cy="365125"/>
          </a:xfrm>
        </p:spPr>
        <p:txBody>
          <a:bodyPr/>
          <a:lstStyle/>
          <a:p>
            <a:r>
              <a:rPr lang="ar-SA" dirty="0"/>
              <a:t>أ. شيماء الغنام</a:t>
            </a:r>
          </a:p>
        </p:txBody>
      </p:sp>
    </p:spTree>
    <p:extLst>
      <p:ext uri="{BB962C8B-B14F-4D97-AF65-F5344CB8AC3E}">
        <p14:creationId xmlns:p14="http://schemas.microsoft.com/office/powerpoint/2010/main" val="675076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الناتج المحلي الإجمالي (</a:t>
            </a:r>
            <a:r>
              <a:rPr lang="en-GB" b="1" dirty="0"/>
              <a:t>GDP</a:t>
            </a:r>
            <a:r>
              <a:rPr lang="ar-SA" b="1" dirty="0"/>
              <a:t>):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r" rtl="1">
              <a:buFont typeface="+mj-lt"/>
              <a:buAutoNum type="arabicPeriod" startAt="4"/>
            </a:pPr>
            <a:r>
              <a:rPr lang="ar-SA" b="1" dirty="0">
                <a:solidFill>
                  <a:schemeClr val="tx2"/>
                </a:solidFill>
              </a:rPr>
              <a:t>التفرقة بين الناتج المحلي الإجمالي و الناتج القومي الإجمالي:</a:t>
            </a:r>
          </a:p>
          <a:p>
            <a:pPr marL="0" indent="0" algn="r" rtl="1">
              <a:buNone/>
            </a:pPr>
            <a:r>
              <a:rPr lang="ar-SA" b="1" dirty="0">
                <a:solidFill>
                  <a:schemeClr val="tx2"/>
                </a:solidFill>
              </a:rPr>
              <a:t>          أ. الناتج المحلي الإجمالي: </a:t>
            </a:r>
            <a:r>
              <a:rPr lang="ar-SA" dirty="0"/>
              <a:t>قيمة السلع و الخدمات النهائية المنتجة </a:t>
            </a:r>
            <a:r>
              <a:rPr lang="ar-SA" dirty="0">
                <a:solidFill>
                  <a:schemeClr val="tx2"/>
                </a:solidFill>
              </a:rPr>
              <a:t>في</a:t>
            </a:r>
            <a:r>
              <a:rPr lang="ar-SA" dirty="0"/>
              <a:t> </a:t>
            </a:r>
            <a:r>
              <a:rPr lang="ar-SA" dirty="0">
                <a:solidFill>
                  <a:schemeClr val="tx2"/>
                </a:solidFill>
              </a:rPr>
              <a:t>الحدود الجغرافية </a:t>
            </a:r>
            <a:r>
              <a:rPr lang="ar-SA" dirty="0"/>
              <a:t>للدولة خلال سنة معينة.</a:t>
            </a:r>
          </a:p>
          <a:p>
            <a:pPr marL="0" indent="0" algn="r" rtl="1">
              <a:buNone/>
            </a:pPr>
            <a:r>
              <a:rPr lang="ar-SA" b="1" dirty="0">
                <a:solidFill>
                  <a:schemeClr val="tx2"/>
                </a:solidFill>
              </a:rPr>
              <a:t>عيوبه: </a:t>
            </a:r>
            <a:r>
              <a:rPr lang="ar-SA" dirty="0"/>
              <a:t>لا تحسب دخول المواطنين العاملين خارج الدولة ضمن الناتج المحلي الإجمالي لتلك الدولة بينما تدخل في الحساب دخول الأجانب و الشركات الأجنبية العاملة داخل الدولة.</a:t>
            </a:r>
          </a:p>
          <a:p>
            <a:pPr marL="0" indent="0" algn="r" rtl="1">
              <a:buNone/>
            </a:pPr>
            <a:r>
              <a:rPr lang="ar-SA" b="1" dirty="0">
                <a:solidFill>
                  <a:schemeClr val="tx2"/>
                </a:solidFill>
              </a:rPr>
              <a:t>        ب. الناتج القومي الإجمالي: </a:t>
            </a:r>
            <a:r>
              <a:rPr lang="ar-SA" dirty="0"/>
              <a:t>قيمة السلع و الخدمات النهائية المنتجة بواسطة مواطني بلد ما سواء كانوا مقيمين </a:t>
            </a:r>
            <a:r>
              <a:rPr lang="ar-SA" dirty="0">
                <a:solidFill>
                  <a:schemeClr val="tx2"/>
                </a:solidFill>
              </a:rPr>
              <a:t>داخل البلد أو خارجه </a:t>
            </a:r>
            <a:r>
              <a:rPr lang="ar-SA" dirty="0"/>
              <a:t>خلال سنة معينة.                           </a:t>
            </a:r>
          </a:p>
          <a:p>
            <a:pPr marL="0" indent="0" algn="r" rtl="1">
              <a:buNone/>
            </a:pPr>
            <a:r>
              <a:rPr lang="ar-SA" dirty="0"/>
              <a:t>                                 = </a:t>
            </a:r>
            <a:r>
              <a:rPr lang="en-US" dirty="0"/>
              <a:t>                            </a:t>
            </a:r>
            <a:r>
              <a:rPr lang="ar-SA" dirty="0"/>
              <a:t>+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7076376" y="5013176"/>
            <a:ext cx="1800200" cy="830997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SA" sz="2400" dirty="0"/>
              <a:t>الناتج القومي الإجمالي</a:t>
            </a:r>
            <a:endParaRPr lang="en-GB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572000" y="5013175"/>
            <a:ext cx="1872208" cy="830997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SA" sz="2400" dirty="0"/>
              <a:t>الناتج المحلي الإجمالي</a:t>
            </a:r>
            <a:endParaRPr lang="en-GB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805424" y="5078740"/>
            <a:ext cx="2160240" cy="830997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SA" sz="2400" dirty="0"/>
              <a:t>صافي عوائد الملكية من الخارج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784828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F603D-3A88-2727-D12E-D53AA310A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A" dirty="0"/>
              <a:t>ما معنى صافي عوائد الملكية؟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E6685F-FEAA-5CAE-524D-418F7C946B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r>
              <a:rPr lang="ar-SA" dirty="0"/>
              <a:t>الاموال الداخلة للبلد ( دخول مواطنين الدولة في الخارج ) </a:t>
            </a:r>
            <a:r>
              <a:rPr lang="ar-SA" b="1" dirty="0">
                <a:solidFill>
                  <a:srgbClr val="FF0000"/>
                </a:solidFill>
              </a:rPr>
              <a:t>طرح</a:t>
            </a:r>
            <a:r>
              <a:rPr lang="ar-SA" dirty="0"/>
              <a:t>  الأموال  الخارجة من الدولة مثل : حوالات ( العمالة والشركات الأجنبية داخل البلد )</a:t>
            </a:r>
          </a:p>
          <a:p>
            <a:pPr algn="r"/>
            <a:endParaRPr lang="ar-S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5723FB-614F-316F-26E9-56D147D04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64380E-B410-27BC-B59E-A5E7F43D0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0658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الناتج المحلي الإجمالي (</a:t>
            </a:r>
            <a:r>
              <a:rPr lang="en-GB" b="1" dirty="0"/>
              <a:t>GDP</a:t>
            </a:r>
            <a:r>
              <a:rPr lang="ar-SA" b="1" dirty="0"/>
              <a:t>):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r" rtl="1">
              <a:buFont typeface="+mj-lt"/>
              <a:buAutoNum type="arabicPeriod" startAt="5"/>
            </a:pPr>
            <a:r>
              <a:rPr lang="ar-SA" b="1" dirty="0">
                <a:solidFill>
                  <a:schemeClr val="tx2"/>
                </a:solidFill>
              </a:rPr>
              <a:t>لا تدخل ضمن الناتج المحلي الإجمالي:</a:t>
            </a:r>
          </a:p>
          <a:p>
            <a:pPr marL="0" indent="0" algn="r" rtl="1">
              <a:buNone/>
            </a:pPr>
            <a:r>
              <a:rPr lang="ar-SA" b="1" dirty="0">
                <a:solidFill>
                  <a:schemeClr val="tx2"/>
                </a:solidFill>
              </a:rPr>
              <a:t>          أ.</a:t>
            </a:r>
            <a:r>
              <a:rPr lang="ar-SA" dirty="0"/>
              <a:t> السلع و الخدمات غير النظامية (الأنشطة التجارية غير المشروعة) </a:t>
            </a:r>
            <a:r>
              <a:rPr lang="ar-SA" b="1" dirty="0">
                <a:solidFill>
                  <a:schemeClr val="tx2"/>
                </a:solidFill>
              </a:rPr>
              <a:t>مثلاً: </a:t>
            </a:r>
            <a:r>
              <a:rPr lang="ar-SA" dirty="0"/>
              <a:t>تجارة المخدرات، غسيل الأموال، السلع المهربة، المراهنات.</a:t>
            </a:r>
          </a:p>
          <a:p>
            <a:pPr marL="0" indent="0" algn="r" rtl="1">
              <a:buNone/>
            </a:pPr>
            <a:r>
              <a:rPr lang="ar-SA" dirty="0"/>
              <a:t>          </a:t>
            </a:r>
            <a:r>
              <a:rPr lang="ar-SA" b="1" dirty="0">
                <a:solidFill>
                  <a:schemeClr val="tx2"/>
                </a:solidFill>
              </a:rPr>
              <a:t>ب. </a:t>
            </a:r>
            <a:r>
              <a:rPr lang="ar-SA" dirty="0"/>
              <a:t>منتجات يصعب تقييمها لعدم وجود دليل لقياسها </a:t>
            </a:r>
            <a:r>
              <a:rPr lang="ar-SA" b="1" dirty="0">
                <a:solidFill>
                  <a:schemeClr val="tx2"/>
                </a:solidFill>
              </a:rPr>
              <a:t>مثل: </a:t>
            </a:r>
            <a:r>
              <a:rPr lang="ar-SA" dirty="0"/>
              <a:t>خدمات ربات البيوت، منتجات أوقات الفراغ.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F2692FB9-3C1A-9C3B-A215-D2A2BF840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3528" y="6337149"/>
            <a:ext cx="1080120" cy="365125"/>
          </a:xfrm>
        </p:spPr>
        <p:txBody>
          <a:bodyPr/>
          <a:lstStyle/>
          <a:p>
            <a:r>
              <a:rPr lang="ar-SA" dirty="0"/>
              <a:t>أ. شيماء الغنام</a:t>
            </a:r>
          </a:p>
        </p:txBody>
      </p:sp>
    </p:spTree>
    <p:extLst>
      <p:ext uri="{BB962C8B-B14F-4D97-AF65-F5344CB8AC3E}">
        <p14:creationId xmlns:p14="http://schemas.microsoft.com/office/powerpoint/2010/main" val="1857750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طرق قياس الناتج المحلي الإجمالي: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b="1" dirty="0">
                <a:solidFill>
                  <a:schemeClr val="tx2"/>
                </a:solidFill>
              </a:rPr>
              <a:t>هناك عدة طرق لحساب الناتج المحلي الإجمالي، أهمها: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dirty="0"/>
              <a:t>طريقة المنتجات النهائية.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dirty="0"/>
              <a:t>طريقة القيمة المضافة.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dirty="0"/>
              <a:t>طريقة الدخل.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dirty="0"/>
              <a:t>طريقة الإنفاق.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8" name="Left Brace 7"/>
          <p:cNvSpPr/>
          <p:nvPr/>
        </p:nvSpPr>
        <p:spPr>
          <a:xfrm>
            <a:off x="6012160" y="3429000"/>
            <a:ext cx="504056" cy="864096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3193143" y="3643314"/>
            <a:ext cx="278153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ar-SA" sz="2600" dirty="0"/>
              <a:t>الأكثر شيوعاً واستخداماً</a:t>
            </a:r>
            <a:endParaRPr lang="en-GB" sz="2600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E221D859-6A8F-D0A3-E7CE-FBB2AAE53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3528" y="6337149"/>
            <a:ext cx="1080120" cy="365125"/>
          </a:xfrm>
        </p:spPr>
        <p:txBody>
          <a:bodyPr/>
          <a:lstStyle/>
          <a:p>
            <a:r>
              <a:rPr lang="ar-SA" dirty="0"/>
              <a:t>أ. شيماء الغنام</a:t>
            </a:r>
          </a:p>
        </p:txBody>
      </p:sp>
    </p:spTree>
    <p:extLst>
      <p:ext uri="{BB962C8B-B14F-4D97-AF65-F5344CB8AC3E}">
        <p14:creationId xmlns:p14="http://schemas.microsoft.com/office/powerpoint/2010/main" val="36289220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</TotalTime>
  <Words>2315</Words>
  <Application>Microsoft Office PowerPoint</Application>
  <PresentationFormat>عرض على الشاشة (4:3)</PresentationFormat>
  <Paragraphs>387</Paragraphs>
  <Slides>38</Slides>
  <Notes>2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38</vt:i4>
      </vt:variant>
    </vt:vector>
  </HeadingPairs>
  <TitlesOfParts>
    <vt:vector size="45" baseType="lpstr">
      <vt:lpstr>Arial</vt:lpstr>
      <vt:lpstr>Calibri</vt:lpstr>
      <vt:lpstr>Cambria Math</vt:lpstr>
      <vt:lpstr>Constantia</vt:lpstr>
      <vt:lpstr>Times New Roman</vt:lpstr>
      <vt:lpstr>Wingdings 2</vt:lpstr>
      <vt:lpstr>Flow</vt:lpstr>
      <vt:lpstr>الفصل الثاني: قياس النشاط الاقتصادي الكلي</vt:lpstr>
      <vt:lpstr>الناتج المحلي الإجمالي (GDP):</vt:lpstr>
      <vt:lpstr>الناتج المحلي الإجمالي (GDP):</vt:lpstr>
      <vt:lpstr>الناتج المحلي الإجمالي الاسمي والناتج المحلي الإجمالي الحقيقي:</vt:lpstr>
      <vt:lpstr>الناتج المحلي الإجمالي (GDP):</vt:lpstr>
      <vt:lpstr>الناتج المحلي الإجمالي (GDP):</vt:lpstr>
      <vt:lpstr>ما معنى صافي عوائد الملكية؟</vt:lpstr>
      <vt:lpstr>الناتج المحلي الإجمالي (GDP):</vt:lpstr>
      <vt:lpstr>طرق قياس الناتج المحلي الإجمالي:</vt:lpstr>
      <vt:lpstr>طرق قياس الناتج المحلي الإجمالي:</vt:lpstr>
      <vt:lpstr>طرق قياس الناتج المحلي الإجمالي:</vt:lpstr>
      <vt:lpstr>طرق قياس الناتج المحلي الإجمالي:</vt:lpstr>
      <vt:lpstr>طرق قياس الناتج المحلي الإجمالي:</vt:lpstr>
      <vt:lpstr>طرق قياس الناتج المحلي الإجمالي:</vt:lpstr>
      <vt:lpstr>طرق قياس الناتج المحلي الإجمالي:</vt:lpstr>
      <vt:lpstr>طرق قياس الناتج المحلي الإجمالي:</vt:lpstr>
      <vt:lpstr>طرق قياس الناتج المحلي الإجمالي:( من الطبيعي الدخل الي سوف يحصل عليه يتم انفاقه في عدة أوجه )</vt:lpstr>
      <vt:lpstr>عرض تقديمي في PowerPoint</vt:lpstr>
      <vt:lpstr>عرض تقديمي في PowerPoint</vt:lpstr>
      <vt:lpstr>طرق قياس الناتج المحلي الإجمالي:</vt:lpstr>
      <vt:lpstr>طرق قياس الناتج المحلي الإجمالي:</vt:lpstr>
      <vt:lpstr>طرق قياس الناتج المحلي الإجمالي:    هل عندي عجز أو فائض في الميزان التجاري ؟</vt:lpstr>
      <vt:lpstr>مفاهيم أخرى في الحسابات القومية:</vt:lpstr>
      <vt:lpstr>مفاهيم أخرى في الحسابات القومية:</vt:lpstr>
      <vt:lpstr>مفاهيم أخرى في الحسابات القومية:</vt:lpstr>
      <vt:lpstr>الرقم القياسي لأسعار المستهلكين (CPI):</vt:lpstr>
      <vt:lpstr>الرقم القياسي لأسعار المستهلكين (CPI):</vt:lpstr>
      <vt:lpstr>مخفض الناتج المحلي الإجمالي: GDP DEFLATOR</vt:lpstr>
      <vt:lpstr>مخفض الناتج المحلي الإجمالي:</vt:lpstr>
      <vt:lpstr>مخفض الناتج المحلي الإجمالي:</vt:lpstr>
      <vt:lpstr>مخفض الناتج المحلي الإجمالي:</vt:lpstr>
      <vt:lpstr>العلاقة بين الناتج المحلي والدخل المحلي:</vt:lpstr>
      <vt:lpstr>العلاقة بين الناتج المحلي والدخل المحلي:</vt:lpstr>
      <vt:lpstr>Net EXport</vt:lpstr>
      <vt:lpstr>التدفق الدائري للإنتاج و الدخل:</vt:lpstr>
      <vt:lpstr>مشاكل و عيوب استخدام الناتج المحلي الإجمالي كمؤشر للرفاهية: بناءً على السابق ماهي عيوب الناتج المحلي في وجه نظرك؟ انظري الكتاب ص 59 </vt:lpstr>
      <vt:lpstr>مشاكل و عيوب استخدام الناتج المحلي الإجمالي كمؤشر للرفاهية:</vt:lpstr>
      <vt:lpstr>مشاكل و عيوب استخدام الناتج المحلي الإجمالي كمؤشر للرفاهية: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Bodour</dc:creator>
  <cp:lastModifiedBy>suha al_mowina</cp:lastModifiedBy>
  <cp:revision>141</cp:revision>
  <dcterms:created xsi:type="dcterms:W3CDTF">2013-06-19T14:31:03Z</dcterms:created>
  <dcterms:modified xsi:type="dcterms:W3CDTF">2025-09-06T11:20:50Z</dcterms:modified>
</cp:coreProperties>
</file>