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59" r:id="rId4"/>
    <p:sldId id="260" r:id="rId5"/>
    <p:sldId id="261" r:id="rId6"/>
    <p:sldId id="280" r:id="rId7"/>
    <p:sldId id="274" r:id="rId8"/>
    <p:sldId id="262" r:id="rId9"/>
    <p:sldId id="278" r:id="rId10"/>
    <p:sldId id="263" r:id="rId11"/>
    <p:sldId id="273" r:id="rId12"/>
    <p:sldId id="272" r:id="rId13"/>
    <p:sldId id="271" r:id="rId14"/>
    <p:sldId id="258" r:id="rId15"/>
    <p:sldId id="264" r:id="rId16"/>
    <p:sldId id="265" r:id="rId17"/>
    <p:sldId id="266" r:id="rId18"/>
    <p:sldId id="279" r:id="rId19"/>
  </p:sldIdLst>
  <p:sldSz cx="18288000" cy="10287000"/>
  <p:notesSz cx="6858000" cy="9144000"/>
  <p:embeddedFontLst>
    <p:embeddedFont>
      <p:font typeface="Cairo Regular" panose="020B0604020202020204" charset="-78"/>
      <p:regular r:id="rId21"/>
    </p:embeddedFont>
    <p:embeddedFont>
      <p:font typeface="Arimo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ajs98@gmail.co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D"/>
    <a:srgbClr val="FFCC66"/>
    <a:srgbClr val="E1DCB7"/>
    <a:srgbClr val="9EFF99"/>
    <a:srgbClr val="D6EEAA"/>
    <a:srgbClr val="B5C23E"/>
    <a:srgbClr val="F3A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1" autoAdjust="0"/>
    <p:restoredTop sz="86350" autoAdjust="0"/>
  </p:normalViewPr>
  <p:slideViewPr>
    <p:cSldViewPr>
      <p:cViewPr varScale="1">
        <p:scale>
          <a:sx n="59" d="100"/>
          <a:sy n="59" d="100"/>
        </p:scale>
        <p:origin x="5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18:15:31.11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09:39:52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5706 24623 24575,'0'4'0,"0"0"0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2DC6E-9045-064E-848E-87CD861B8D7E}" type="datetimeFigureOut">
              <a:rPr lang="x-none" smtClean="0"/>
              <a:t>27/10/2021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8BCAC-3B33-8F4F-A3EF-3B028F0AA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432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8BCAC-3B33-8F4F-A3EF-3B028F0AA824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682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8BCAC-3B33-8F4F-A3EF-3B028F0AA82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533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8BCAC-3B33-8F4F-A3EF-3B028F0AA82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220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8BCAC-3B33-8F4F-A3EF-3B028F0AA824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225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8BCAC-3B33-8F4F-A3EF-3B028F0AA824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273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8BCAC-3B33-8F4F-A3EF-3B028F0AA824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966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7068121" y="-331294"/>
            <a:ext cx="9525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8012" r="6717"/>
          <a:stretch>
            <a:fillRect/>
          </a:stretch>
        </p:blipFill>
        <p:spPr>
          <a:xfrm>
            <a:off x="9839974" y="0"/>
            <a:ext cx="8524225" cy="1028699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16865" y="3291391"/>
            <a:ext cx="9508617" cy="227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ar-SA" sz="7200" b="1" spc="-175" dirty="0" smtClean="0">
                <a:solidFill>
                  <a:srgbClr val="111B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الرابع: </a:t>
            </a:r>
          </a:p>
          <a:p>
            <a:pPr algn="ctr">
              <a:lnSpc>
                <a:spcPts val="8800"/>
              </a:lnSpc>
            </a:pPr>
            <a:r>
              <a:rPr lang="en-US" sz="7200" b="1" spc="-175" dirty="0" err="1" smtClean="0">
                <a:solidFill>
                  <a:srgbClr val="111B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سوق</a:t>
            </a:r>
            <a:r>
              <a:rPr lang="en-US" sz="7200" b="1" spc="-175" dirty="0" smtClean="0">
                <a:solidFill>
                  <a:srgbClr val="111B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spc="-175" dirty="0">
                <a:solidFill>
                  <a:srgbClr val="111B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النفط </a:t>
            </a:r>
            <a:r>
              <a:rPr lang="en-US" sz="7200" b="1" spc="-175" dirty="0" err="1">
                <a:solidFill>
                  <a:srgbClr val="111B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العالمي</a:t>
            </a:r>
            <a:endParaRPr lang="en-US" sz="7200" b="1" spc="-175" dirty="0">
              <a:solidFill>
                <a:srgbClr val="111B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67200" y="60768"/>
            <a:ext cx="13336919" cy="10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u="sng" dirty="0">
                <a:latin typeface="Calibri" panose="020F0502020204030204" pitchFamily="34" charset="0"/>
                <a:cs typeface="Calibri" panose="020F0502020204030204" pitchFamily="34" charset="0"/>
              </a:rPr>
              <a:t>خامسًا</a:t>
            </a:r>
            <a:r>
              <a:rPr lang="ar-SA" sz="6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4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إنتاج</a:t>
            </a: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SA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استهلاك</a:t>
            </a: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المملكة </a:t>
            </a:r>
            <a:r>
              <a:rPr lang="en-US" sz="4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النفط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76200" y="1257300"/>
            <a:ext cx="1729271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بالرغم من الاعتماد على البترول في توليد الكهرباء الا ان الاستهلاك النهائي لم يتغير نتيجة لارتفاع الاسعار و زيادة استخدام الغاز.</a:t>
            </a:r>
          </a:p>
          <a:p>
            <a:pPr algn="r"/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11EBE-FE93-4572-BFD0-DBE602ED9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6" t="36668" r="23284" b="10740"/>
          <a:stretch/>
        </p:blipFill>
        <p:spPr>
          <a:xfrm>
            <a:off x="0" y="2329114"/>
            <a:ext cx="18059400" cy="78435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B9EC0F-94AC-4434-9C02-B806F7E49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2" y="1409700"/>
            <a:ext cx="13776498" cy="86867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BD1668-7E5A-4098-ADCE-E0440F382A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49400" y="723900"/>
            <a:ext cx="3505200" cy="8610600"/>
          </a:xfrm>
        </p:spPr>
        <p:txBody>
          <a:bodyPr>
            <a:normAutofit/>
          </a:bodyPr>
          <a:lstStyle/>
          <a:p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تكرير النفط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هو تصفية النفط الخام بعمليات التقنية و المعالجة والتقطير لتحويلة إلى منتجات قابلة للاستهلاك أو للاستخدام كوسيط للصناعات البتروكيماوية.</a:t>
            </a:r>
            <a:b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420469"/>
            <a:ext cx="562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انتاج المملكة من المواد المكررة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5880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2797"/>
            <a:ext cx="18288000" cy="2205038"/>
          </a:xfrm>
        </p:spPr>
        <p:txBody>
          <a:bodyPr>
            <a:normAutofit/>
          </a:bodyPr>
          <a:lstStyle/>
          <a:p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النصيب المئوي لإنتاج المملكة من المنتجات المكررة </a:t>
            </a:r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2018م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11152" y="1903140"/>
            <a:ext cx="14241760" cy="5832648"/>
          </a:xfrm>
          <a:noFill/>
          <a:ln>
            <a:solidFill>
              <a:srgbClr val="FFFC00"/>
            </a:solidFill>
          </a:ln>
        </p:spPr>
        <p:txBody>
          <a:bodyPr>
            <a:normAutofit/>
          </a:bodyPr>
          <a:lstStyle/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ديزل     </a:t>
            </a:r>
          </a:p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بنزين     </a:t>
            </a:r>
          </a:p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زيت وقود </a:t>
            </a:r>
          </a:p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كيروسين  </a:t>
            </a:r>
          </a:p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فحم الكوك  </a:t>
            </a:r>
          </a:p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نافثا          </a:t>
            </a:r>
          </a:p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غاز البترول المسال </a:t>
            </a:r>
          </a:p>
          <a:p>
            <a:pPr algn="l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اسفلت وانواع اخرى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59424" y="2119164"/>
            <a:ext cx="10670976" cy="4093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310086" y="2710869"/>
            <a:ext cx="835292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6903246" y="3977466"/>
            <a:ext cx="475252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7576851" y="4606988"/>
            <a:ext cx="315687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8301909" y="5335475"/>
            <a:ext cx="170675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8855781" y="6763680"/>
            <a:ext cx="59902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8839903" y="6115608"/>
            <a:ext cx="63077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3" name="مربع نص 12"/>
          <p:cNvSpPr txBox="1"/>
          <p:nvPr/>
        </p:nvSpPr>
        <p:spPr>
          <a:xfrm>
            <a:off x="3367536" y="8637877"/>
            <a:ext cx="12385376" cy="53421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r"/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المصدر: كتاب الاقتصاد السعودي , ص171 جدول رقم (45).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716935" y="2086595"/>
            <a:ext cx="2032674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38%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975646" y="3333789"/>
            <a:ext cx="648072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4" tIns="81642" rIns="163284" bIns="81642" rtlCol="0" anchor="ctr"/>
          <a:lstStyle/>
          <a:p>
            <a:pPr marL="0" algn="ctr" defTabSz="914400" rtl="1" eaLnBrk="1" latinLnBrk="0" hangingPunct="1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658451" y="2640593"/>
            <a:ext cx="1415482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19%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8622880" y="3272814"/>
            <a:ext cx="1313260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16%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8732080" y="3916491"/>
            <a:ext cx="1016336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9%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8683398" y="4589235"/>
            <a:ext cx="1021984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8%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8665862" y="5284611"/>
            <a:ext cx="1186252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6%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780787" y="6115608"/>
            <a:ext cx="1446506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2%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8819525" y="6674126"/>
            <a:ext cx="1893820" cy="59576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800" dirty="0"/>
              <a:t>1%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F3A2CC-9512-6347-A3DA-DCC3B580131D}"/>
                  </a:ext>
                </a:extLst>
              </p14:cNvPr>
              <p14:cNvContentPartPr/>
              <p14:nvPr/>
            </p14:nvContentPartPr>
            <p14:xfrm>
              <a:off x="2054160" y="8864280"/>
              <a:ext cx="360" cy="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F3A2CC-9512-6347-A3DA-DCC3B5801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4800" y="8854920"/>
                <a:ext cx="1908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76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177490" y="495300"/>
            <a:ext cx="13586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احتياطي المملكة الثابت وجودة من النفط الخام والغاز الطبيعي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2018م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95800" y="2628900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084471" y="3275514"/>
            <a:ext cx="4079329" cy="2858586"/>
          </a:xfrm>
          <a:prstGeom prst="roundRect">
            <a:avLst/>
          </a:prstGeom>
          <a:solidFill>
            <a:srgbClr val="F5F2B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29808" y="3191225"/>
            <a:ext cx="4218384" cy="2858586"/>
          </a:xfrm>
          <a:prstGeom prst="roundRect">
            <a:avLst/>
          </a:prstGeom>
          <a:solidFill>
            <a:srgbClr val="F5F2B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11277600" y="3543300"/>
            <a:ext cx="3581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الغاز الطبيعي 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320,454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(بمليارات الأقدام المكعبة القياسية)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486400" y="3695700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النفط الخام</a:t>
            </a: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267</a:t>
            </a:r>
            <a:endParaRPr lang="ar-SA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(بمليارات البراميل)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9481" y="7353300"/>
            <a:ext cx="6606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بالاضافة للموارد الغير مكتشفة بعد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3569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101176" y="8114164"/>
            <a:ext cx="7715033" cy="44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ar-SA" sz="2800" spc="168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ar-SA" sz="2800" spc="168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المصدر: موقع </a:t>
            </a:r>
            <a:r>
              <a:rPr lang="ar-SA" sz="2800" spc="168" dirty="0">
                <a:latin typeface="Calibri" panose="020F0502020204030204" pitchFamily="34" charset="0"/>
                <a:cs typeface="Calibri" panose="020F0502020204030204" pitchFamily="34" charset="0"/>
              </a:rPr>
              <a:t>أرامكو السعودية.</a:t>
            </a:r>
            <a:endParaRPr lang="en-US" sz="2800" spc="16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18907" y="80620"/>
            <a:ext cx="5010572" cy="96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حقل</a:t>
            </a:r>
            <a:r>
              <a:rPr lang="en-US" sz="5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غاز</a:t>
            </a:r>
            <a:r>
              <a:rPr lang="en-US" sz="5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الجافورة</a:t>
            </a:r>
            <a:endParaRPr lang="en-US" sz="5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0600" y="1409700"/>
            <a:ext cx="149352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5142" lvl="1" indent="-457200" algn="r" rtl="1">
              <a:lnSpc>
                <a:spcPts val="4544"/>
              </a:lnSpc>
              <a:buFont typeface="Arial" panose="020B0604020202020204" pitchFamily="34" charset="0"/>
              <a:buChar char="•"/>
            </a:pPr>
            <a:r>
              <a:rPr lang="ar-SA" sz="324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الموقع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الظهران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67942" lvl="1" algn="r" rtl="1">
              <a:lnSpc>
                <a:spcPts val="4544"/>
              </a:lnSpc>
            </a:pPr>
            <a:endParaRPr lang="ar-SA" sz="324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5142" lvl="1" indent="-457200" algn="r" rtl="1">
              <a:lnSpc>
                <a:spcPts val="4544"/>
              </a:lnSpc>
              <a:buFont typeface="Arial" panose="020B0604020202020204" pitchFamily="34" charset="0"/>
              <a:buChar char="•"/>
            </a:pP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أبعاد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الحقل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بطول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170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كيلومترًا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وعرض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كيلو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ر. </a:t>
            </a:r>
          </a:p>
          <a:p>
            <a:pPr marL="267942" lvl="1" algn="r" rtl="1">
              <a:lnSpc>
                <a:spcPts val="4544"/>
              </a:lnSpc>
            </a:pPr>
            <a:endParaRPr lang="ar-SA" sz="324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5142" lvl="1" indent="-457200" algn="r" rtl="1">
              <a:lnSpc>
                <a:spcPts val="4544"/>
              </a:lnSpc>
              <a:buFont typeface="Arial" panose="020B0604020202020204" pitchFamily="34" charset="0"/>
              <a:buChar char="•"/>
            </a:pP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حجم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موارد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الغاز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بنحو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ترليون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مكعبة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الغاز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الخام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الغني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بسوائل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الغاز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7942" lvl="1" algn="r" rtl="1">
              <a:lnSpc>
                <a:spcPts val="4544"/>
              </a:lnSpc>
            </a:pPr>
            <a:endParaRPr lang="ar-SA" sz="324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5142" lvl="1" indent="-457200" algn="r" rtl="1">
              <a:lnSpc>
                <a:spcPts val="4544"/>
              </a:lnSpc>
              <a:buFont typeface="Arial" panose="020B0604020202020204" pitchFamily="34" charset="0"/>
              <a:buChar char="•"/>
            </a:pP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يُتوقّع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يبدأ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الإنتاج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منه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مطلع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عام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2024م</a:t>
            </a:r>
            <a:r>
              <a:rPr lang="ar-SA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7942" lvl="1" algn="r" rtl="1">
              <a:lnSpc>
                <a:spcPts val="4544"/>
              </a:lnSpc>
            </a:pPr>
            <a:endParaRPr lang="ar-SA" sz="324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5142" lvl="1" indent="-457200" algn="r" rtl="1">
              <a:lnSpc>
                <a:spcPts val="4544"/>
              </a:lnSpc>
              <a:buFont typeface="Arial" panose="020B0604020202020204" pitchFamily="34" charset="0"/>
              <a:buChar char="•"/>
            </a:pP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الإنتاج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المتوقع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24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الحقل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425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مليون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مكعبة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قياسية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غاز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الإيثان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يوميًا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تمثّل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نحو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40 %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الإنتاج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الحالي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كما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سينتج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الحقل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نحو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550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ألف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برميل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يوميًا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سوائل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الغاز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والمكثفات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اللازمة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للصناعات</a:t>
            </a:r>
            <a:r>
              <a:rPr lang="en-US" sz="32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4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البتروكيميائية</a:t>
            </a:r>
            <a:endParaRPr lang="en-US" sz="324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7942" lvl="1" algn="r">
              <a:lnSpc>
                <a:spcPts val="4544"/>
              </a:lnSpc>
            </a:pPr>
            <a:endParaRPr lang="en-US" sz="324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8" t="5879"/>
          <a:stretch>
            <a:fillRect/>
          </a:stretch>
        </p:blipFill>
        <p:spPr>
          <a:xfrm>
            <a:off x="7448976" y="3310035"/>
            <a:ext cx="10469825" cy="54509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34157" y="342265"/>
            <a:ext cx="72407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صادرات</a:t>
            </a:r>
            <a:r>
              <a:rPr lang="en-US" sz="5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المملكة </a:t>
            </a:r>
            <a:r>
              <a:rPr lang="en-US" sz="5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5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النفط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03527" y="9509536"/>
            <a:ext cx="11413066" cy="38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89"/>
              </a:lnSpc>
              <a:spcBef>
                <a:spcPct val="0"/>
              </a:spcBef>
            </a:pPr>
            <a:r>
              <a:rPr lang="en-US" sz="220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المصدر</a:t>
            </a:r>
            <a:r>
              <a:rPr lang="en-US" sz="220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الهي</a:t>
            </a:r>
            <a:r>
              <a:rPr lang="ar-SA" sz="220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ئ</a:t>
            </a:r>
            <a:r>
              <a:rPr lang="en-US" sz="220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sz="220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العامة</a:t>
            </a:r>
            <a:r>
              <a:rPr lang="en-US" sz="220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للإحصاء</a:t>
            </a:r>
            <a:r>
              <a:rPr lang="en-US" sz="220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87655" y="1976853"/>
            <a:ext cx="979246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ar-SA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أهم ١٠ دول لصادرات المملكة العربية السعودية 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20200" y="2676951"/>
            <a:ext cx="8255496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dirty="0" err="1" smtClean="0">
                <a:cs typeface="Cairo Regular Bold"/>
              </a:rPr>
              <a:t>سبتمبر</a:t>
            </a:r>
            <a:r>
              <a:rPr lang="ar-SA" sz="3200" dirty="0" smtClean="0">
                <a:cs typeface="Cairo Regular Bold"/>
              </a:rPr>
              <a:t>2019</a:t>
            </a:r>
            <a:r>
              <a:rPr lang="en-US" sz="3200" dirty="0" smtClean="0">
                <a:cs typeface="Cairo Regular Bold"/>
              </a:rPr>
              <a:t> </a:t>
            </a:r>
            <a:r>
              <a:rPr lang="ar-SA" sz="3200" dirty="0" smtClean="0">
                <a:cs typeface="Cairo Regular Bold"/>
              </a:rPr>
              <a:t>  (</a:t>
            </a:r>
            <a:r>
              <a:rPr lang="en-US" sz="3200" dirty="0" err="1" smtClean="0">
                <a:cs typeface="Cairo Regular Bold"/>
              </a:rPr>
              <a:t>مليون</a:t>
            </a:r>
            <a:r>
              <a:rPr lang="en-US" sz="3200" dirty="0" smtClean="0">
                <a:cs typeface="Cairo Regular Bold"/>
              </a:rPr>
              <a:t> </a:t>
            </a:r>
            <a:r>
              <a:rPr lang="en-US" sz="3200" dirty="0" err="1">
                <a:cs typeface="Cairo Regular Bold"/>
              </a:rPr>
              <a:t>ريا</a:t>
            </a:r>
            <a:r>
              <a:rPr lang="ar-SA" sz="3200" dirty="0" smtClean="0">
                <a:cs typeface="Cairo Regular Bold"/>
              </a:rPr>
              <a:t>ل)</a:t>
            </a:r>
            <a:endParaRPr lang="en-US" sz="3200" dirty="0">
              <a:cs typeface="Cairo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3189" y="1976853"/>
            <a:ext cx="7277806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صادرات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المملكة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المنتجات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المكررة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7182" y="3344015"/>
            <a:ext cx="6830473" cy="119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تزايد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صادرات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المملكة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المنتجات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المكررة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بشكل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ملحوظ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المراحل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الاقتصادية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المختلفة</a:t>
            </a:r>
            <a:endParaRPr lang="en-US" sz="3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10"/>
          <p:cNvSpPr/>
          <p:nvPr/>
        </p:nvSpPr>
        <p:spPr>
          <a:xfrm rot="-5400000">
            <a:off x="8417443" y="1555612"/>
            <a:ext cx="1323365" cy="18417749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11" name="AutoShape 11"/>
          <p:cNvSpPr/>
          <p:nvPr/>
        </p:nvSpPr>
        <p:spPr>
          <a:xfrm>
            <a:off x="17868900" y="0"/>
            <a:ext cx="419100" cy="447040"/>
          </a:xfrm>
          <a:prstGeom prst="rect">
            <a:avLst/>
          </a:prstGeom>
          <a:solidFill>
            <a:srgbClr val="FFDE59"/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3118" y="2034767"/>
            <a:ext cx="12069765" cy="72754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61785" y="1126682"/>
            <a:ext cx="13359135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متوسط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النصيب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المئوي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لصادرات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المملكة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المنتجات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المكررة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حسب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الجهات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للفترة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1970- 2018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54906" y="9491603"/>
            <a:ext cx="584795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المصدر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وزارة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الطاقة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8" name="AutoShape 8"/>
          <p:cNvSpPr/>
          <p:nvPr/>
        </p:nvSpPr>
        <p:spPr>
          <a:xfrm>
            <a:off x="14822990" y="4385517"/>
            <a:ext cx="273531" cy="200978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9" name="AutoShape 9"/>
          <p:cNvSpPr/>
          <p:nvPr/>
        </p:nvSpPr>
        <p:spPr>
          <a:xfrm>
            <a:off x="14822990" y="5102290"/>
            <a:ext cx="273531" cy="200978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0" name="AutoShape 10"/>
          <p:cNvSpPr/>
          <p:nvPr/>
        </p:nvSpPr>
        <p:spPr>
          <a:xfrm>
            <a:off x="14822990" y="5879587"/>
            <a:ext cx="273531" cy="200978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5" name="TextBox 15"/>
          <p:cNvSpPr txBox="1"/>
          <p:nvPr/>
        </p:nvSpPr>
        <p:spPr>
          <a:xfrm>
            <a:off x="3311754" y="6148408"/>
            <a:ext cx="11955596" cy="342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60" lvl="1" algn="r" defTabSz="914400" rtl="1" eaLnBrk="1" latinLnBrk="0" hangingPunct="1">
              <a:lnSpc>
                <a:spcPts val="4480"/>
              </a:lnSpc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1360" lvl="1" indent="-457200" algn="r" rtl="1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تتوقع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وكالة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الطاقة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الدولية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نمواً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ضع</a:t>
            </a:r>
            <a:r>
              <a:rPr lang="ar-SA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sz="4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فاً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الطلب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النفط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بمعدل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0.5%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سنوياً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92.5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مليون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برميل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يومياً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2015م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103.5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مليون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برميل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يوماً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2040</a:t>
            </a:r>
            <a:r>
              <a:rPr lang="ar-SA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م، و ان الصين و الهند ستستحوذ على 10 مليون برميل 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1360" lvl="1" indent="-457200" algn="r" defTabSz="914400" rtl="1" eaLnBrk="1" latinLnBrk="0" hangingPunct="1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442514" y="532765"/>
            <a:ext cx="73931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80"/>
              </a:lnSpc>
              <a:spcBef>
                <a:spcPct val="0"/>
              </a:spcBef>
            </a:pPr>
            <a:r>
              <a:rPr lang="en-US" sz="5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سادسًا</a:t>
            </a:r>
            <a:r>
              <a:rPr lang="ar-SA" sz="5200" b="1" u="sng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توقعات</a:t>
            </a:r>
            <a:r>
              <a:rPr lang="en-US" sz="5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سوق</a:t>
            </a:r>
            <a:r>
              <a:rPr lang="en-US" sz="5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النفط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79699" y="1777107"/>
            <a:ext cx="11656000" cy="119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8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تنوع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وتشابك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العوامل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المؤثرة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الطلب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والعرض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أسعار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النفط،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تجعل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أدوات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التحليل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والتنبؤ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بالمستقبل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لمتغيراته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عملية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عسيرة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355229" y="3201767"/>
            <a:ext cx="4480471" cy="583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مصادر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الدراسات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العالمية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58800" y="4015630"/>
            <a:ext cx="11450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Cairo Regular"/>
              </a:rPr>
              <a:t>IEO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24121" y="4631914"/>
            <a:ext cx="111699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Cairo Regular"/>
              </a:rPr>
              <a:t>WEO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86899" y="5409211"/>
            <a:ext cx="125421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Cairo Regular"/>
              </a:rPr>
              <a:t>WOO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095500"/>
            <a:ext cx="14331961" cy="636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3600" dirty="0" smtClean="0"/>
          </a:p>
          <a:p>
            <a:pPr marL="721360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اما توقعات الاسعار فتوقعت وكالة الطاقة الدولية ان ترتفع الاسعار</a:t>
            </a:r>
          </a:p>
          <a:p>
            <a:pPr marL="721360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بين 172- 240 دولار بين عامي 2030 و 2040 بينما ترى اوبك </a:t>
            </a:r>
          </a:p>
          <a:p>
            <a:pPr marL="721360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 ترتفع الاسعار بين 123 و 155 دولار للبرميل في نفس الفتره. </a:t>
            </a:r>
          </a:p>
          <a:p>
            <a:pPr marL="721360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كما ترى الدراسات بان العلاقة بين النمو الاقتصادي و الطلب على النفط </a:t>
            </a:r>
          </a:p>
          <a:p>
            <a:pPr marL="721360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ستكون اضعف في المستقبل </a:t>
            </a:r>
          </a:p>
          <a:p>
            <a:pPr marL="721360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سيتركز الطلب على البترول في قطاع النقل و صناعة البتروكيماويات. </a:t>
            </a:r>
          </a:p>
        </p:txBody>
      </p:sp>
    </p:spTree>
    <p:extLst>
      <p:ext uri="{BB962C8B-B14F-4D97-AF65-F5344CB8AC3E}">
        <p14:creationId xmlns:p14="http://schemas.microsoft.com/office/powerpoint/2010/main" val="386881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448083"/>
            <a:ext cx="16535400" cy="694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1933 توقيع اتفاقية الامتياز للتنقيب عن النفط بين الشركة الامريكية و الحكومة السعودية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Standard oil of California </a:t>
            </a:r>
            <a:endParaRPr lang="ar-SA" sz="3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1935 تم حفر اول بئر بترول حقل الدمام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1939 تم تصدير اول شحنة من ميناء راس تنورة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1944 تم تسمية الشركة ارامكو الشركة العربية الامريكية للزيت.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1945 تم اكتشاف حقل الغوار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1951 تم اكتشاف حقل السفانة اكبر بئر مغمور تحت الماء.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</a:rPr>
              <a:t>1973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حصلت المملكة على 25% من حقوق الملكية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1980 استحوذت المملكة على ملكية ارامكوا بالكامل وصدر مرسوم ملكي بذلك بعد 8 سنوات.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819400" y="876300"/>
            <a:ext cx="14345772" cy="1068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960"/>
              </a:lnSpc>
              <a:spcBef>
                <a:spcPct val="0"/>
              </a:spcBef>
            </a:pPr>
            <a:r>
              <a:rPr lang="ar-SA" sz="6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أولاً:</a:t>
            </a:r>
            <a:r>
              <a:rPr lang="en-GB" sz="6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تاريخ</a:t>
            </a:r>
            <a:r>
              <a:rPr lang="ar-SA" sz="6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</a:t>
            </a:r>
            <a:r>
              <a:rPr lang="en-US" sz="6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كتشاف</a:t>
            </a:r>
            <a:r>
              <a:rPr lang="en-US" sz="6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النفط </a:t>
            </a:r>
            <a:r>
              <a:rPr lang="en-US" sz="6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المملكة </a:t>
            </a:r>
          </a:p>
        </p:txBody>
      </p:sp>
    </p:spTree>
    <p:extLst>
      <p:ext uri="{BB962C8B-B14F-4D97-AF65-F5344CB8AC3E}">
        <p14:creationId xmlns:p14="http://schemas.microsoft.com/office/powerpoint/2010/main" val="5076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46153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9" name="TextBox 9"/>
          <p:cNvSpPr txBox="1"/>
          <p:nvPr/>
        </p:nvSpPr>
        <p:spPr>
          <a:xfrm>
            <a:off x="10975943" y="-61510"/>
            <a:ext cx="573137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960"/>
              </a:lnSpc>
              <a:spcBef>
                <a:spcPct val="0"/>
              </a:spcBef>
            </a:pPr>
            <a:r>
              <a:rPr lang="en-US" sz="6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ثانيًا</a:t>
            </a:r>
            <a:r>
              <a:rPr lang="ar-SA" sz="6400" b="1" u="sng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أسعار</a:t>
            </a:r>
            <a:r>
              <a:rPr lang="en-US" sz="6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النفط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3600" y="1409700"/>
            <a:ext cx="15632219" cy="6740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سعر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النفط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مؤشرًا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لتطور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السوق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النفطية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عام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1950م،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بدأت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الدول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المنتجة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بإتباع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يعتمد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مناصفة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الارباح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الشركات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الأجنبية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المنتجة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للنفط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أراضيها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قيام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منظمة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أوبك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عام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1960م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الرغم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المنظمة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</a:t>
            </a:r>
            <a:r>
              <a:rPr lang="ar-SA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تنجح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رفع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الأسعار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انها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الاقل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حالت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دون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انخفاضه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تلك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الفتره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سعر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برميل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النفط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الخام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كان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ثابتًا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1.8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دولار</a:t>
            </a:r>
            <a:r>
              <a:rPr lang="ar-SA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1973 ارتفع سعر النفط الى سعر 11 دولار 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706708" y="2166599"/>
            <a:ext cx="10838092" cy="8155611"/>
            <a:chOff x="0" y="0"/>
            <a:chExt cx="11402790" cy="10874148"/>
          </a:xfrm>
        </p:grpSpPr>
        <p:sp>
          <p:nvSpPr>
            <p:cNvPr id="6" name="TextBox 6"/>
            <p:cNvSpPr txBox="1"/>
            <p:nvPr/>
          </p:nvSpPr>
          <p:spPr>
            <a:xfrm rot="-2700000">
              <a:off x="-315354" y="8592091"/>
              <a:ext cx="2903768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(1981 - 1970) الإزدهار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2700000">
              <a:off x="1944766" y="8522461"/>
              <a:ext cx="2706825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(1982 - 2002) الركود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2700000">
              <a:off x="3787704" y="8625634"/>
              <a:ext cx="2998641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(2003 - 2014) الإنتعاش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2700000">
              <a:off x="6795067" y="8246486"/>
              <a:ext cx="1926249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(2015) الأساس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2700000">
              <a:off x="6955686" y="9046498"/>
              <a:ext cx="4189025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(2016 - 2020) وضع أساس الرؤية 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1071833" y="179225"/>
              <a:ext cx="10330956" cy="7426879"/>
              <a:chOff x="0" y="0"/>
              <a:chExt cx="9399632" cy="675735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9399632" cy="6770054"/>
              </a:xfrm>
              <a:custGeom>
                <a:avLst/>
                <a:gdLst/>
                <a:ahLst/>
                <a:cxnLst/>
                <a:rect l="l" t="t" r="r" b="b"/>
                <a:pathLst>
                  <a:path w="9399632" h="6770054">
                    <a:moveTo>
                      <a:pt x="0" y="0"/>
                    </a:moveTo>
                    <a:lnTo>
                      <a:pt x="9399632" y="0"/>
                    </a:lnTo>
                    <a:lnTo>
                      <a:pt x="9399632" y="12700"/>
                    </a:lnTo>
                    <a:lnTo>
                      <a:pt x="0" y="12700"/>
                    </a:lnTo>
                    <a:close/>
                    <a:moveTo>
                      <a:pt x="0" y="2252451"/>
                    </a:moveTo>
                    <a:lnTo>
                      <a:pt x="9399632" y="2252451"/>
                    </a:lnTo>
                    <a:lnTo>
                      <a:pt x="9399632" y="2265151"/>
                    </a:lnTo>
                    <a:lnTo>
                      <a:pt x="0" y="2265151"/>
                    </a:lnTo>
                    <a:close/>
                    <a:moveTo>
                      <a:pt x="0" y="4504903"/>
                    </a:moveTo>
                    <a:lnTo>
                      <a:pt x="9399632" y="4504903"/>
                    </a:lnTo>
                    <a:lnTo>
                      <a:pt x="9399632" y="4517603"/>
                    </a:lnTo>
                    <a:lnTo>
                      <a:pt x="0" y="4517603"/>
                    </a:lnTo>
                    <a:close/>
                    <a:moveTo>
                      <a:pt x="0" y="6757354"/>
                    </a:moveTo>
                    <a:lnTo>
                      <a:pt x="9399632" y="6757354"/>
                    </a:lnTo>
                    <a:lnTo>
                      <a:pt x="9399632" y="6770054"/>
                    </a:lnTo>
                    <a:lnTo>
                      <a:pt x="0" y="6770054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559519" y="-47625"/>
              <a:ext cx="512314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75 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59519" y="2428001"/>
              <a:ext cx="512314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50 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59519" y="4903628"/>
              <a:ext cx="512314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25 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30291" y="7379254"/>
              <a:ext cx="341543" cy="40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92"/>
                </a:lnSpc>
              </a:pPr>
              <a:r>
                <a:rPr lang="en-US" sz="1780">
                  <a:solidFill>
                    <a:srgbClr val="000000"/>
                  </a:solidFill>
                  <a:latin typeface="Arimo"/>
                </a:rPr>
                <a:t>0  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071833" y="179225"/>
              <a:ext cx="10330956" cy="7426879"/>
              <a:chOff x="0" y="0"/>
              <a:chExt cx="9399632" cy="675735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5669827"/>
                <a:ext cx="1785930" cy="1087527"/>
              </a:xfrm>
              <a:custGeom>
                <a:avLst/>
                <a:gdLst/>
                <a:ahLst/>
                <a:cxnLst/>
                <a:rect l="l" t="t" r="r" b="b"/>
                <a:pathLst>
                  <a:path w="1785930" h="1087527">
                    <a:moveTo>
                      <a:pt x="0" y="1087527"/>
                    </a:moveTo>
                    <a:lnTo>
                      <a:pt x="0" y="142875"/>
                    </a:lnTo>
                    <a:cubicBezTo>
                      <a:pt x="0" y="104982"/>
                      <a:pt x="15053" y="68641"/>
                      <a:pt x="41847" y="41847"/>
                    </a:cubicBezTo>
                    <a:cubicBezTo>
                      <a:pt x="68641" y="15053"/>
                      <a:pt x="104982" y="0"/>
                      <a:pt x="142874" y="0"/>
                    </a:cubicBezTo>
                    <a:lnTo>
                      <a:pt x="1643056" y="0"/>
                    </a:lnTo>
                    <a:cubicBezTo>
                      <a:pt x="1680948" y="0"/>
                      <a:pt x="1717289" y="15053"/>
                      <a:pt x="1744083" y="41847"/>
                    </a:cubicBezTo>
                    <a:cubicBezTo>
                      <a:pt x="1770877" y="68641"/>
                      <a:pt x="1785930" y="104982"/>
                      <a:pt x="1785930" y="142875"/>
                    </a:cubicBezTo>
                    <a:lnTo>
                      <a:pt x="1785930" y="108752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903425" y="4949043"/>
                <a:ext cx="1785930" cy="1808311"/>
              </a:xfrm>
              <a:custGeom>
                <a:avLst/>
                <a:gdLst/>
                <a:ahLst/>
                <a:cxnLst/>
                <a:rect l="l" t="t" r="r" b="b"/>
                <a:pathLst>
                  <a:path w="1785930" h="1808311">
                    <a:moveTo>
                      <a:pt x="0" y="1808311"/>
                    </a:moveTo>
                    <a:lnTo>
                      <a:pt x="0" y="142874"/>
                    </a:lnTo>
                    <a:cubicBezTo>
                      <a:pt x="0" y="104982"/>
                      <a:pt x="15053" y="68641"/>
                      <a:pt x="41847" y="41847"/>
                    </a:cubicBezTo>
                    <a:cubicBezTo>
                      <a:pt x="68641" y="15053"/>
                      <a:pt x="104982" y="0"/>
                      <a:pt x="142875" y="0"/>
                    </a:cubicBezTo>
                    <a:lnTo>
                      <a:pt x="1643056" y="0"/>
                    </a:lnTo>
                    <a:cubicBezTo>
                      <a:pt x="1680949" y="0"/>
                      <a:pt x="1717290" y="15053"/>
                      <a:pt x="1744084" y="41847"/>
                    </a:cubicBezTo>
                    <a:cubicBezTo>
                      <a:pt x="1770878" y="68641"/>
                      <a:pt x="1785930" y="104982"/>
                      <a:pt x="1785930" y="142874"/>
                    </a:cubicBezTo>
                    <a:lnTo>
                      <a:pt x="1785930" y="1808311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806851" y="-6350"/>
                <a:ext cx="1785930" cy="6763704"/>
              </a:xfrm>
              <a:custGeom>
                <a:avLst/>
                <a:gdLst/>
                <a:ahLst/>
                <a:cxnLst/>
                <a:rect l="l" t="t" r="r" b="b"/>
                <a:pathLst>
                  <a:path w="1785930" h="6763704">
                    <a:moveTo>
                      <a:pt x="0" y="6763704"/>
                    </a:moveTo>
                    <a:lnTo>
                      <a:pt x="0" y="142874"/>
                    </a:lnTo>
                    <a:cubicBezTo>
                      <a:pt x="0" y="104982"/>
                      <a:pt x="15053" y="68641"/>
                      <a:pt x="41847" y="41847"/>
                    </a:cubicBezTo>
                    <a:cubicBezTo>
                      <a:pt x="68641" y="15053"/>
                      <a:pt x="104982" y="0"/>
                      <a:pt x="142875" y="0"/>
                    </a:cubicBezTo>
                    <a:lnTo>
                      <a:pt x="1643055" y="0"/>
                    </a:lnTo>
                    <a:cubicBezTo>
                      <a:pt x="1680948" y="0"/>
                      <a:pt x="1717289" y="15053"/>
                      <a:pt x="1744083" y="41847"/>
                    </a:cubicBezTo>
                    <a:cubicBezTo>
                      <a:pt x="1770877" y="68641"/>
                      <a:pt x="1785930" y="104982"/>
                      <a:pt x="1785930" y="142874"/>
                    </a:cubicBezTo>
                    <a:lnTo>
                      <a:pt x="1785930" y="6763704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5710277" y="2246101"/>
                <a:ext cx="1785930" cy="4511253"/>
              </a:xfrm>
              <a:custGeom>
                <a:avLst/>
                <a:gdLst/>
                <a:ahLst/>
                <a:cxnLst/>
                <a:rect l="l" t="t" r="r" b="b"/>
                <a:pathLst>
                  <a:path w="1785930" h="4511253">
                    <a:moveTo>
                      <a:pt x="0" y="4511253"/>
                    </a:moveTo>
                    <a:lnTo>
                      <a:pt x="0" y="142875"/>
                    </a:lnTo>
                    <a:cubicBezTo>
                      <a:pt x="0" y="63967"/>
                      <a:pt x="63967" y="0"/>
                      <a:pt x="142874" y="0"/>
                    </a:cubicBezTo>
                    <a:lnTo>
                      <a:pt x="1643055" y="0"/>
                    </a:lnTo>
                    <a:cubicBezTo>
                      <a:pt x="1680948" y="0"/>
                      <a:pt x="1717288" y="15053"/>
                      <a:pt x="1744083" y="41847"/>
                    </a:cubicBezTo>
                    <a:cubicBezTo>
                      <a:pt x="1770877" y="68641"/>
                      <a:pt x="1785930" y="104982"/>
                      <a:pt x="1785930" y="142875"/>
                    </a:cubicBezTo>
                    <a:lnTo>
                      <a:pt x="1785930" y="4511253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7613702" y="1615415"/>
                <a:ext cx="1785930" cy="5141939"/>
              </a:xfrm>
              <a:custGeom>
                <a:avLst/>
                <a:gdLst/>
                <a:ahLst/>
                <a:cxnLst/>
                <a:rect l="l" t="t" r="r" b="b"/>
                <a:pathLst>
                  <a:path w="1785930" h="5141939">
                    <a:moveTo>
                      <a:pt x="0" y="5141939"/>
                    </a:moveTo>
                    <a:lnTo>
                      <a:pt x="0" y="142874"/>
                    </a:lnTo>
                    <a:cubicBezTo>
                      <a:pt x="0" y="63967"/>
                      <a:pt x="63967" y="0"/>
                      <a:pt x="142874" y="0"/>
                    </a:cubicBezTo>
                    <a:lnTo>
                      <a:pt x="1643055" y="0"/>
                    </a:lnTo>
                    <a:cubicBezTo>
                      <a:pt x="1721963" y="0"/>
                      <a:pt x="1785930" y="63967"/>
                      <a:pt x="1785930" y="142874"/>
                    </a:cubicBezTo>
                    <a:lnTo>
                      <a:pt x="1785930" y="5141939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</p:grpSp>
      <p:sp>
        <p:nvSpPr>
          <p:cNvPr id="23" name="TextBox 23"/>
          <p:cNvSpPr txBox="1"/>
          <p:nvPr/>
        </p:nvSpPr>
        <p:spPr>
          <a:xfrm>
            <a:off x="3177490" y="387849"/>
            <a:ext cx="12945692" cy="57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ar-SA" sz="3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متوسط</a:t>
            </a:r>
            <a:r>
              <a:rPr lang="en-US" sz="3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سعر النفط </a:t>
            </a:r>
            <a:r>
              <a:rPr lang="en-US" sz="3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العربي</a:t>
            </a:r>
            <a:r>
              <a:rPr lang="en-US" sz="3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الخفيف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الفترات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التاريخية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الاقتصاد السعودي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41004" y="7168675"/>
            <a:ext cx="6738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Cairo Regular"/>
              </a:rPr>
              <a:t>12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19824" y="6654960"/>
            <a:ext cx="893291" cy="626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Cairo Regular"/>
              </a:rPr>
              <a:t>20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84932" y="5368221"/>
            <a:ext cx="79478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  <a:spcBef>
                <a:spcPct val="0"/>
              </a:spcBef>
            </a:pPr>
            <a:r>
              <a:rPr lang="en-US" sz="3479" dirty="0">
                <a:solidFill>
                  <a:srgbClr val="000000"/>
                </a:solidFill>
                <a:latin typeface="Cairo Regular"/>
              </a:rPr>
              <a:t>75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11166" y="5536543"/>
            <a:ext cx="7575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Cairo Regular"/>
              </a:rPr>
              <a:t>50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62867" y="5480024"/>
            <a:ext cx="80251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Cairo Regular"/>
              </a:rPr>
              <a:t>57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36334" y="9714008"/>
            <a:ext cx="23619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*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682467" y="1181100"/>
            <a:ext cx="7554664" cy="108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960"/>
              </a:lnSpc>
              <a:spcBef>
                <a:spcPct val="0"/>
              </a:spcBef>
            </a:pPr>
            <a:r>
              <a:rPr lang="en-US" sz="6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ثالثً</a:t>
            </a:r>
            <a:r>
              <a:rPr lang="ar-SA" sz="6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64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6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الإنتاج</a:t>
            </a:r>
            <a:r>
              <a:rPr lang="en-US" sz="6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العالمي</a:t>
            </a:r>
            <a:r>
              <a:rPr lang="en-US" sz="6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للنفط</a:t>
            </a:r>
            <a:endParaRPr lang="en-US" sz="6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A706E-A836-4900-A8DE-F15E220B0792}"/>
              </a:ext>
            </a:extLst>
          </p:cNvPr>
          <p:cNvSpPr txBox="1"/>
          <p:nvPr/>
        </p:nvSpPr>
        <p:spPr>
          <a:xfrm>
            <a:off x="1752600" y="2933700"/>
            <a:ext cx="14478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u="sng" dirty="0"/>
              <a:t>يشير إنتاج النفط </a:t>
            </a:r>
            <a:r>
              <a:rPr lang="ar-SA" sz="4800" b="1" dirty="0"/>
              <a:t>إلى براميل النفط الخام المستخرجة يوميًا من خلال عمليات الحفر</a:t>
            </a:r>
            <a:r>
              <a:rPr lang="ar-SA" sz="4800" b="1" dirty="0" smtClean="0"/>
              <a:t>.</a:t>
            </a:r>
          </a:p>
          <a:p>
            <a:pPr algn="r" rtl="1"/>
            <a:r>
              <a:rPr lang="ar-SA" sz="4800" b="1" u="sng" dirty="0"/>
              <a:t>ذروة النفط </a:t>
            </a:r>
            <a:r>
              <a:rPr lang="ar-SA" sz="4800" b="1" dirty="0"/>
              <a:t>إو قمة إنتاج النفط في العالم هي أقصى معدل لإنتاج النفط في العالم وتسمى "قمة هوبرت" نسبة إلى صاحب هذه النظرية</a:t>
            </a:r>
            <a:r>
              <a:rPr lang="ar-SA" sz="4800" b="1" dirty="0" smtClean="0"/>
              <a:t>.</a:t>
            </a:r>
            <a:endParaRPr lang="en-US" sz="48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D8E15A7-6060-4D0F-A6B0-8E48920E3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1231"/>
            <a:ext cx="11854487" cy="7494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C828E6-D5C7-4432-98A9-DE988691FF68}"/>
              </a:ext>
            </a:extLst>
          </p:cNvPr>
          <p:cNvSpPr txBox="1"/>
          <p:nvPr/>
        </p:nvSpPr>
        <p:spPr>
          <a:xfrm>
            <a:off x="4114800" y="1104900"/>
            <a:ext cx="13178892" cy="646331"/>
          </a:xfrm>
          <a:prstGeom prst="rect">
            <a:avLst/>
          </a:prstGeom>
          <a:solidFill>
            <a:srgbClr val="F5F2BD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تقدير إنتاج النفط في العالم طبقًا لهوبرت عام 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1956</a:t>
            </a:r>
            <a:r>
              <a:rPr lang="ar-SA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م.</a:t>
            </a:r>
            <a:endParaRPr 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828E6-D5C7-4432-98A9-DE988691FF68}"/>
              </a:ext>
            </a:extLst>
          </p:cNvPr>
          <p:cNvSpPr txBox="1"/>
          <p:nvPr/>
        </p:nvSpPr>
        <p:spPr>
          <a:xfrm>
            <a:off x="9973157" y="9666855"/>
            <a:ext cx="78661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/>
              <a:t>Source: Hubbert king 1956, “Nuclear Energy and The Fossil </a:t>
            </a:r>
            <a:r>
              <a:rPr lang="en-US" dirty="0" err="1"/>
              <a:t>Fules</a:t>
            </a:r>
            <a:r>
              <a:rPr lang="en-US" dirty="0"/>
              <a:t>”,Shell Company</a:t>
            </a:r>
            <a:endParaRPr lang="en-US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7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640DA2-6D12-43FD-BFAD-0383ECA55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949886"/>
              </p:ext>
            </p:extLst>
          </p:nvPr>
        </p:nvGraphicFramePr>
        <p:xfrm>
          <a:off x="1295400" y="3238500"/>
          <a:ext cx="15316200" cy="4876801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063240">
                  <a:extLst>
                    <a:ext uri="{9D8B030D-6E8A-4147-A177-3AD203B41FA5}">
                      <a16:colId xmlns:a16="http://schemas.microsoft.com/office/drawing/2014/main" val="2077871011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1669669110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224083585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3759462195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2696719960"/>
                    </a:ext>
                  </a:extLst>
                </a:gridCol>
              </a:tblGrid>
              <a:tr h="68668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الدول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مرحلة التخطيط التنموي (</a:t>
                      </a:r>
                      <a:r>
                        <a:rPr lang="en-US" sz="2800" b="1" dirty="0"/>
                        <a:t>1970-2014</a:t>
                      </a:r>
                      <a:r>
                        <a:rPr lang="ar-SA" sz="28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سنة الأساس</a:t>
                      </a:r>
                    </a:p>
                    <a:p>
                      <a:pPr algn="ctr" rtl="1"/>
                      <a:r>
                        <a:rPr lang="en-US" sz="2800" b="1" dirty="0"/>
                        <a:t>2015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مرحلة الرؤية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82146"/>
                  </a:ext>
                </a:extLst>
              </a:tr>
              <a:tr h="1473409"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المرحلة الثانية </a:t>
                      </a:r>
                    </a:p>
                    <a:p>
                      <a:pPr algn="ctr" rtl="1"/>
                      <a:r>
                        <a:rPr lang="ar-SA" sz="2800" b="1" dirty="0"/>
                        <a:t>(</a:t>
                      </a:r>
                      <a:r>
                        <a:rPr lang="en-US" sz="2800" b="1" dirty="0"/>
                        <a:t>1982-2002</a:t>
                      </a:r>
                      <a:r>
                        <a:rPr lang="ar-SA" sz="2800" b="1" dirty="0"/>
                        <a:t>)</a:t>
                      </a:r>
                    </a:p>
                    <a:p>
                      <a:pPr algn="ctr" rtl="1"/>
                      <a:r>
                        <a:rPr lang="ar-SA" sz="2800" b="1" dirty="0"/>
                        <a:t>الركود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المرحلة الثالثة</a:t>
                      </a:r>
                    </a:p>
                    <a:p>
                      <a:pPr algn="ctr" rtl="1"/>
                      <a:r>
                        <a:rPr lang="ar-SA" sz="2800" b="1" dirty="0"/>
                        <a:t>(</a:t>
                      </a:r>
                      <a:r>
                        <a:rPr lang="en-US" sz="2800" b="1" dirty="0"/>
                        <a:t>2003-2014</a:t>
                      </a:r>
                      <a:r>
                        <a:rPr lang="ar-SA" sz="2800" b="1" dirty="0"/>
                        <a:t>)</a:t>
                      </a:r>
                    </a:p>
                    <a:p>
                      <a:pPr algn="ctr" rtl="1"/>
                      <a:r>
                        <a:rPr lang="ar-SA" sz="2800" b="1" dirty="0"/>
                        <a:t>الانتعاش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المرحلة الأولى*</a:t>
                      </a:r>
                    </a:p>
                    <a:p>
                      <a:pPr algn="ctr" rtl="1"/>
                      <a:r>
                        <a:rPr lang="ar-SA" sz="2800" b="1" dirty="0"/>
                        <a:t>(</a:t>
                      </a:r>
                      <a:r>
                        <a:rPr lang="en-US" sz="2800" b="1" dirty="0"/>
                        <a:t>2016-2020</a:t>
                      </a:r>
                      <a:r>
                        <a:rPr lang="ar-SA" sz="2800" b="1" dirty="0"/>
                        <a:t>)</a:t>
                      </a:r>
                    </a:p>
                    <a:p>
                      <a:pPr algn="ctr" rtl="1"/>
                      <a:r>
                        <a:rPr lang="ar-SA" sz="2800" b="1" dirty="0"/>
                        <a:t>وضع الأساس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02555"/>
                  </a:ext>
                </a:extLst>
              </a:tr>
              <a:tr h="10150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الأوبك</a:t>
                      </a:r>
                      <a:r>
                        <a:rPr lang="en-US" sz="2800" b="1" dirty="0"/>
                        <a:t>OPEC </a:t>
                      </a:r>
                      <a:endParaRPr lang="ar-SA" sz="2800" b="1" dirty="0"/>
                    </a:p>
                    <a:p>
                      <a:pPr algn="ctr" rtl="1"/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25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35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38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38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40528"/>
                  </a:ext>
                </a:extLst>
              </a:tr>
              <a:tr h="10150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مجموع الإنتاج من دول خارج الأوبك**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43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52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58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60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63074"/>
                  </a:ext>
                </a:extLst>
              </a:tr>
              <a:tr h="68668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مجموع الإنتاج العالمي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68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87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97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98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23970"/>
                  </a:ext>
                </a:extLst>
              </a:tr>
            </a:tbl>
          </a:graphicData>
        </a:graphic>
      </p:graphicFrame>
      <p:sp>
        <p:nvSpPr>
          <p:cNvPr id="4" name="AutoShape 2">
            <a:extLst>
              <a:ext uri="{FF2B5EF4-FFF2-40B4-BE49-F238E27FC236}">
                <a16:creationId xmlns:a16="http://schemas.microsoft.com/office/drawing/2014/main" id="{44405E72-09ED-4234-ADFB-E05B9852720C}"/>
              </a:ext>
            </a:extLst>
          </p:cNvPr>
          <p:cNvSpPr/>
          <p:nvPr/>
        </p:nvSpPr>
        <p:spPr>
          <a:xfrm>
            <a:off x="2057400" y="800100"/>
            <a:ext cx="14325600" cy="1371600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pPr algn="ctr"/>
            <a:r>
              <a:rPr lang="ar-SA" sz="6000" b="1" dirty="0"/>
              <a:t>متوسط إنتاج العالم من النفط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2857E2E8-3CE7-4761-AC0E-54504D6C1570}"/>
              </a:ext>
            </a:extLst>
          </p:cNvPr>
          <p:cNvSpPr txBox="1"/>
          <p:nvPr/>
        </p:nvSpPr>
        <p:spPr>
          <a:xfrm>
            <a:off x="-1409700" y="2645319"/>
            <a:ext cx="5410200" cy="57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ar-SA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(بملايين البراميل يوميًا)</a:t>
            </a:r>
            <a:endParaRPr lang="en-US" sz="3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C94C2E1F-3246-4D75-AA38-2073CAE33382}"/>
              </a:ext>
            </a:extLst>
          </p:cNvPr>
          <p:cNvSpPr txBox="1"/>
          <p:nvPr/>
        </p:nvSpPr>
        <p:spPr>
          <a:xfrm>
            <a:off x="381000" y="8498370"/>
            <a:ext cx="17678400" cy="1787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ar-SA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اعضاء الاوبك: الامارات ا، الجزائر، لسعودية ، الكويت، العراق، ايران، الاكوادور،الجابون، انغولا، نيجيريا، فنزويلا </a:t>
            </a:r>
          </a:p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ar-SA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ا**لمنتجون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الرئيسيون خارج الأوبك حاليًا: الولايات المتحدة الأمريكية، المكسيك، الصين كندا، المملكة المتحدة، النرويج، ودول الاتحاد السوفييتي سابقًا.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8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0047" y="-571500"/>
            <a:ext cx="664536" cy="11483520"/>
          </a:xfrm>
          <a:prstGeom prst="rect">
            <a:avLst/>
          </a:prstGeom>
          <a:solidFill>
            <a:srgbClr val="FFDE5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4674" y="1876966"/>
            <a:ext cx="15664626" cy="77623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66800" y="115478"/>
            <a:ext cx="15664626" cy="90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80"/>
              </a:lnSpc>
              <a:spcBef>
                <a:spcPct val="0"/>
              </a:spcBef>
            </a:pPr>
            <a:r>
              <a:rPr lang="en-US" sz="6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رابعًا</a:t>
            </a:r>
            <a:r>
              <a:rPr lang="en-US" sz="6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الطلب</a:t>
            </a:r>
            <a:r>
              <a:rPr lang="en-US" sz="6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العالمي</a:t>
            </a:r>
            <a:r>
              <a:rPr lang="en-US" sz="6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على النفط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2662" y="1172751"/>
            <a:ext cx="15664626" cy="583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متوسط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الطلب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العالمي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النفط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801" y="2293855"/>
            <a:ext cx="23619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*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224123" y="5170260"/>
            <a:ext cx="14332185" cy="3810000"/>
            <a:chOff x="2740822" y="3886825"/>
            <a:chExt cx="11260259" cy="3870246"/>
          </a:xfrm>
          <a:solidFill>
            <a:schemeClr val="accent3">
              <a:lumMod val="75000"/>
            </a:schemeClr>
          </a:solidFill>
        </p:grpSpPr>
        <p:sp useBgFill="1">
          <p:nvSpPr>
            <p:cNvPr id="4" name="Oval 27"/>
            <p:cNvSpPr>
              <a:spLocks noChangeArrowheads="1"/>
            </p:cNvSpPr>
            <p:nvPr/>
          </p:nvSpPr>
          <p:spPr bwMode="auto">
            <a:xfrm>
              <a:off x="2740822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en-US" sz="2700"/>
            </a:p>
          </p:txBody>
        </p:sp>
        <p:sp useBgFill="1">
          <p:nvSpPr>
            <p:cNvPr id="5" name="Oval 28"/>
            <p:cNvSpPr>
              <a:spLocks noChangeArrowheads="1"/>
            </p:cNvSpPr>
            <p:nvPr/>
          </p:nvSpPr>
          <p:spPr bwMode="auto">
            <a:xfrm>
              <a:off x="3193259" y="5428456"/>
              <a:ext cx="273845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6" name="Oval 29"/>
            <p:cNvSpPr>
              <a:spLocks noChangeArrowheads="1"/>
            </p:cNvSpPr>
            <p:nvPr/>
          </p:nvSpPr>
          <p:spPr bwMode="auto">
            <a:xfrm>
              <a:off x="3645697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4095754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8" name="Oval 31"/>
            <p:cNvSpPr>
              <a:spLocks noChangeArrowheads="1"/>
            </p:cNvSpPr>
            <p:nvPr/>
          </p:nvSpPr>
          <p:spPr bwMode="auto">
            <a:xfrm>
              <a:off x="4550572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9" name="Oval 32"/>
            <p:cNvSpPr>
              <a:spLocks noChangeArrowheads="1"/>
            </p:cNvSpPr>
            <p:nvPr/>
          </p:nvSpPr>
          <p:spPr bwMode="auto">
            <a:xfrm>
              <a:off x="5000629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en-US" sz="2700"/>
            </a:p>
          </p:txBody>
        </p:sp>
        <p:sp useBgFill="1">
          <p:nvSpPr>
            <p:cNvPr id="10" name="Oval 33"/>
            <p:cNvSpPr>
              <a:spLocks noChangeArrowheads="1"/>
            </p:cNvSpPr>
            <p:nvPr/>
          </p:nvSpPr>
          <p:spPr bwMode="auto">
            <a:xfrm>
              <a:off x="5450684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1" name="Oval 34"/>
            <p:cNvSpPr>
              <a:spLocks noChangeArrowheads="1"/>
            </p:cNvSpPr>
            <p:nvPr/>
          </p:nvSpPr>
          <p:spPr bwMode="auto">
            <a:xfrm>
              <a:off x="5905504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6355559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3" name="Oval 36"/>
            <p:cNvSpPr>
              <a:spLocks noChangeArrowheads="1"/>
            </p:cNvSpPr>
            <p:nvPr/>
          </p:nvSpPr>
          <p:spPr bwMode="auto">
            <a:xfrm>
              <a:off x="6810377" y="5428456"/>
              <a:ext cx="266700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4" name="Oval 37"/>
            <p:cNvSpPr>
              <a:spLocks noChangeArrowheads="1"/>
            </p:cNvSpPr>
            <p:nvPr/>
          </p:nvSpPr>
          <p:spPr bwMode="auto">
            <a:xfrm>
              <a:off x="7260434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5" name="Oval 38"/>
            <p:cNvSpPr>
              <a:spLocks noChangeArrowheads="1"/>
            </p:cNvSpPr>
            <p:nvPr/>
          </p:nvSpPr>
          <p:spPr bwMode="auto">
            <a:xfrm>
              <a:off x="7710491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6" name="Oval 39"/>
            <p:cNvSpPr>
              <a:spLocks noChangeArrowheads="1"/>
            </p:cNvSpPr>
            <p:nvPr/>
          </p:nvSpPr>
          <p:spPr bwMode="auto">
            <a:xfrm>
              <a:off x="8165309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8615366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9065422" y="5428456"/>
              <a:ext cx="273845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9520241" y="5428456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20" name="Oval 43"/>
            <p:cNvSpPr>
              <a:spLocks noChangeArrowheads="1"/>
            </p:cNvSpPr>
            <p:nvPr/>
          </p:nvSpPr>
          <p:spPr bwMode="auto">
            <a:xfrm>
              <a:off x="9970297" y="5428456"/>
              <a:ext cx="273845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21" name="Oval 44"/>
            <p:cNvSpPr>
              <a:spLocks noChangeArrowheads="1"/>
            </p:cNvSpPr>
            <p:nvPr/>
          </p:nvSpPr>
          <p:spPr bwMode="auto">
            <a:xfrm>
              <a:off x="10422734" y="5368125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 algn="r" defTabSz="1371600" rtl="1">
                <a:defRPr/>
              </a:pPr>
              <a:endParaRPr lang="id-ID" sz="2700"/>
            </a:p>
          </p:txBody>
        </p:sp>
        <p:sp useBgFill="1">
          <p:nvSpPr>
            <p:cNvPr id="22" name="Oval 45"/>
            <p:cNvSpPr>
              <a:spLocks noChangeArrowheads="1"/>
            </p:cNvSpPr>
            <p:nvPr/>
          </p:nvSpPr>
          <p:spPr bwMode="auto">
            <a:xfrm>
              <a:off x="10875172" y="5368125"/>
              <a:ext cx="273845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23" name="Oval 46"/>
            <p:cNvSpPr>
              <a:spLocks noChangeArrowheads="1"/>
            </p:cNvSpPr>
            <p:nvPr/>
          </p:nvSpPr>
          <p:spPr bwMode="auto">
            <a:xfrm>
              <a:off x="11327609" y="5368125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11777666" y="5368125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25" name="Oval 48"/>
            <p:cNvSpPr>
              <a:spLocks noChangeArrowheads="1"/>
            </p:cNvSpPr>
            <p:nvPr/>
          </p:nvSpPr>
          <p:spPr bwMode="auto">
            <a:xfrm>
              <a:off x="12232484" y="5368125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26" name="Oval 49"/>
            <p:cNvSpPr>
              <a:spLocks noChangeArrowheads="1"/>
            </p:cNvSpPr>
            <p:nvPr/>
          </p:nvSpPr>
          <p:spPr bwMode="auto">
            <a:xfrm>
              <a:off x="12682541" y="5368125"/>
              <a:ext cx="271463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sp useBgFill="1">
          <p:nvSpPr>
            <p:cNvPr id="27" name="Oval 50"/>
            <p:cNvSpPr>
              <a:spLocks noChangeArrowheads="1"/>
            </p:cNvSpPr>
            <p:nvPr/>
          </p:nvSpPr>
          <p:spPr bwMode="auto">
            <a:xfrm>
              <a:off x="13137357" y="5368125"/>
              <a:ext cx="266700" cy="276225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pPr>
                <a:defRPr/>
              </a:pPr>
              <a:endParaRPr lang="id-ID" sz="2700"/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 flipH="1">
              <a:off x="3263693" y="5589557"/>
              <a:ext cx="14243" cy="1617651"/>
            </a:xfrm>
            <a:prstGeom prst="line">
              <a:avLst/>
            </a:prstGeom>
            <a:grpFill/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781283" y="3907682"/>
              <a:ext cx="0" cy="1528763"/>
            </a:xfrm>
            <a:prstGeom prst="line">
              <a:avLst/>
            </a:prstGeom>
            <a:grp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685238" y="5577583"/>
              <a:ext cx="0" cy="1528763"/>
            </a:xfrm>
            <a:prstGeom prst="line">
              <a:avLst/>
            </a:prstGeom>
            <a:grp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540441" y="6616376"/>
              <a:ext cx="2600325" cy="114069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ar-SA" altLang="en-US" sz="2400" b="1" dirty="0">
                  <a:solidFill>
                    <a:schemeClr val="bg1">
                      <a:lumMod val="95000"/>
                    </a:schemeClr>
                  </a:solidFill>
                </a:rPr>
                <a:t>روسيا ترفض تجديد الاتفاق مع دول الأوبك</a:t>
              </a:r>
              <a:endParaRPr lang="en-US" altLang="en-US" sz="2400" b="1" dirty="0">
                <a:solidFill>
                  <a:schemeClr val="bg1">
                    <a:lumMod val="95000"/>
                  </a:schemeClr>
                </a:solidFill>
                <a:latin typeface="Signika Negative"/>
              </a:endParaRPr>
            </a:p>
          </p:txBody>
        </p:sp>
        <p:sp useBgFill="1"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002428" y="3886825"/>
              <a:ext cx="2819267" cy="11406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ar-SA" altLang="en-US" sz="2400" b="1" dirty="0">
                  <a:solidFill>
                    <a:schemeClr val="bg1">
                      <a:lumMod val="95000"/>
                    </a:schemeClr>
                  </a:solidFill>
                </a:rPr>
                <a:t>السعودية تعلن زيادة الإنتاج</a:t>
              </a:r>
              <a:endParaRPr lang="en-US" altLang="en-US" sz="2400" b="1" dirty="0">
                <a:solidFill>
                  <a:schemeClr val="bg1">
                    <a:lumMod val="95000"/>
                  </a:schemeClr>
                </a:solidFill>
                <a:latin typeface="Signika Negative"/>
              </a:endParaRPr>
            </a:p>
          </p:txBody>
        </p:sp>
        <p:sp useBgFill="1"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0871245" y="6363173"/>
              <a:ext cx="3129836" cy="57785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ar-SA" altLang="en-US" sz="2400" dirty="0">
                  <a:solidFill>
                    <a:schemeClr val="bg1">
                      <a:lumMod val="95000"/>
                    </a:schemeClr>
                  </a:solidFill>
                </a:rPr>
                <a:t>ا</a:t>
              </a:r>
              <a:r>
                <a:rPr lang="ar-SA" altLang="en-US" sz="2400" b="1" dirty="0">
                  <a:solidFill>
                    <a:schemeClr val="bg1">
                      <a:lumMod val="95000"/>
                    </a:schemeClr>
                  </a:solidFill>
                </a:rPr>
                <a:t>تفاق عالمي بتخفيض الإنتاج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224123" y="1523135"/>
            <a:ext cx="129206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تعد </a:t>
            </a:r>
            <a:r>
              <a:rPr lang="ar-S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المملكة العربية السعودية أهم وأكبر دولة نفطية في العالم من حيث الاحتياطي من البترول، والإنتاج، والصادرات، والطاقة التكريرة</a:t>
            </a:r>
          </a:p>
          <a:p>
            <a:pPr lvl="0" algn="r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تمتلك المملكة 19% من الاحتياطي العالمي, 12% من الإنتاج العالمي, وأكثر من 20% من مبيعات االبترول في السوق العالمية.</a:t>
            </a:r>
          </a:p>
          <a:p>
            <a:pPr lvl="0" algn="r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وبذلك نستنتج بأن المملكة تلعب دور رئيسي ومهم في السوق العالمي </a:t>
            </a:r>
            <a:r>
              <a:rPr lang="ar-SA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للنفط</a:t>
            </a:r>
            <a:endParaRPr lang="ar-SA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6408" y="642135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u="sng" dirty="0"/>
              <a:t>ازمة النفط 2020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2556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901</Words>
  <Application>Microsoft Office PowerPoint</Application>
  <PresentationFormat>Custom</PresentationFormat>
  <Paragraphs>159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Cairo Regular Bold</vt:lpstr>
      <vt:lpstr>Arial</vt:lpstr>
      <vt:lpstr>Cairo Regular</vt:lpstr>
      <vt:lpstr>Lato Light</vt:lpstr>
      <vt:lpstr>Signika Negative</vt:lpstr>
      <vt:lpstr>Arimo</vt:lpstr>
      <vt:lpstr>Calibri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تكرير النفط هو تصفية النفط الخام بعمليات التقنية و المعالجة والتقطير لتحويلة إلى منتجات قابلة للاستهلاك أو للاستخدام كوسيط للصناعات البتروكيماوية. </vt:lpstr>
      <vt:lpstr>النصيب المئوي لإنتاج المملكة من المنتجات المكررة 2018م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Simple Technology Presentation</dc:title>
  <dc:creator>USER</dc:creator>
  <cp:lastModifiedBy>tahani salem</cp:lastModifiedBy>
  <cp:revision>69</cp:revision>
  <dcterms:created xsi:type="dcterms:W3CDTF">2006-08-16T00:00:00Z</dcterms:created>
  <dcterms:modified xsi:type="dcterms:W3CDTF">2021-10-27T13:56:02Z</dcterms:modified>
  <dc:identifier>DAD5T53Q9Pg</dc:identifier>
</cp:coreProperties>
</file>