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7" r:id="rId9"/>
    <p:sldId id="258" r:id="rId10"/>
    <p:sldId id="259" r:id="rId11"/>
    <p:sldId id="260" r:id="rId12"/>
    <p:sldId id="261" r:id="rId13"/>
    <p:sldId id="262" r:id="rId14"/>
    <p:sldId id="263" r:id="rId15"/>
    <p:sldId id="264" r:id="rId16"/>
    <p:sldId id="265" r:id="rId17"/>
    <p:sldId id="266" r:id="rId18"/>
    <p:sldId id="267" r:id="rId19"/>
    <p:sldId id="269" r:id="rId20"/>
    <p:sldId id="270" r:id="rId21"/>
    <p:sldId id="313" r:id="rId22"/>
    <p:sldId id="315" r:id="rId23"/>
    <p:sldId id="317" r:id="rId24"/>
    <p:sldId id="272" r:id="rId25"/>
    <p:sldId id="273" r:id="rId26"/>
    <p:sldId id="274" r:id="rId27"/>
    <p:sldId id="348" r:id="rId28"/>
    <p:sldId id="349" r:id="rId29"/>
    <p:sldId id="350" r:id="rId30"/>
    <p:sldId id="275" r:id="rId31"/>
    <p:sldId id="276" r:id="rId32"/>
    <p:sldId id="277" r:id="rId33"/>
    <p:sldId id="278" r:id="rId34"/>
    <p:sldId id="279" r:id="rId35"/>
    <p:sldId id="281" r:id="rId36"/>
    <p:sldId id="282" r:id="rId37"/>
    <p:sldId id="309" r:id="rId38"/>
    <p:sldId id="311" r:id="rId39"/>
    <p:sldId id="324" r:id="rId40"/>
    <p:sldId id="326" r:id="rId41"/>
    <p:sldId id="285" r:id="rId42"/>
    <p:sldId id="286" r:id="rId43"/>
    <p:sldId id="287" r:id="rId44"/>
    <p:sldId id="288" r:id="rId45"/>
    <p:sldId id="289" r:id="rId46"/>
    <p:sldId id="290" r:id="rId47"/>
    <p:sldId id="291" r:id="rId48"/>
    <p:sldId id="293" r:id="rId49"/>
    <p:sldId id="294" r:id="rId50"/>
    <p:sldId id="295" r:id="rId51"/>
    <p:sldId id="296" r:id="rId52"/>
    <p:sldId id="297" r:id="rId53"/>
    <p:sldId id="298" r:id="rId54"/>
    <p:sldId id="299" r:id="rId55"/>
    <p:sldId id="307" r:id="rId56"/>
    <p:sldId id="300" r:id="rId57"/>
    <p:sldId id="301" r:id="rId58"/>
    <p:sldId id="318" r:id="rId59"/>
    <p:sldId id="319" r:id="rId60"/>
    <p:sldId id="321" r:id="rId61"/>
    <p:sldId id="302" r:id="rId62"/>
    <p:sldId id="303" r:id="rId63"/>
    <p:sldId id="304" r:id="rId64"/>
    <p:sldId id="305" r:id="rId65"/>
    <p:sldId id="306" r:id="rId66"/>
    <p:sldId id="322" r:id="rId67"/>
    <p:sldId id="323" r:id="rId68"/>
    <p:sldId id="327" r:id="rId69"/>
    <p:sldId id="328" r:id="rId70"/>
    <p:sldId id="329" r:id="rId71"/>
    <p:sldId id="330" r:id="rId72"/>
    <p:sldId id="292" r:id="rId73"/>
    <p:sldId id="332" r:id="rId74"/>
    <p:sldId id="333" r:id="rId75"/>
    <p:sldId id="334" r:id="rId76"/>
    <p:sldId id="336" r:id="rId77"/>
    <p:sldId id="337" r:id="rId78"/>
    <p:sldId id="338" r:id="rId79"/>
    <p:sldId id="345" r:id="rId80"/>
    <p:sldId id="339" r:id="rId81"/>
    <p:sldId id="340" r:id="rId82"/>
    <p:sldId id="341" r:id="rId83"/>
    <p:sldId id="344" r:id="rId84"/>
    <p:sldId id="346" r:id="rId85"/>
    <p:sldId id="351"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E68AF-8182-4C92-8F61-E6C8CC0CBE47}" v="4" dt="2020-03-05T05:43:35.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4" autoAdjust="0"/>
    <p:restoredTop sz="94660"/>
  </p:normalViewPr>
  <p:slideViewPr>
    <p:cSldViewPr snapToGrid="0">
      <p:cViewPr varScale="1">
        <p:scale>
          <a:sx n="114" d="100"/>
          <a:sy n="114" d="100"/>
        </p:scale>
        <p:origin x="186"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microsoft.com/office/2015/10/relationships/revisionInfo" Target="revisionInfo.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aziz Alghamdi" userId="647af25006cfea7e" providerId="LiveId" clId="{3DEE68AF-8182-4C92-8F61-E6C8CC0CBE47}"/>
    <pc:docChg chg="modSld">
      <pc:chgData name="Abdulaziz Alghamdi" userId="647af25006cfea7e" providerId="LiveId" clId="{3DEE68AF-8182-4C92-8F61-E6C8CC0CBE47}" dt="2020-03-05T05:43:35.719" v="13" actId="20577"/>
      <pc:docMkLst>
        <pc:docMk/>
      </pc:docMkLst>
      <pc:sldChg chg="modSp">
        <pc:chgData name="Abdulaziz Alghamdi" userId="647af25006cfea7e" providerId="LiveId" clId="{3DEE68AF-8182-4C92-8F61-E6C8CC0CBE47}" dt="2020-02-16T05:16:44.388" v="0" actId="207"/>
        <pc:sldMkLst>
          <pc:docMk/>
          <pc:sldMk cId="2248649116" sldId="288"/>
        </pc:sldMkLst>
        <pc:spChg chg="mod">
          <ac:chgData name="Abdulaziz Alghamdi" userId="647af25006cfea7e" providerId="LiveId" clId="{3DEE68AF-8182-4C92-8F61-E6C8CC0CBE47}" dt="2020-02-16T05:16:44.388" v="0" actId="207"/>
          <ac:spMkLst>
            <pc:docMk/>
            <pc:sldMk cId="2248649116" sldId="288"/>
            <ac:spMk id="3" creationId="{00000000-0000-0000-0000-000000000000}"/>
          </ac:spMkLst>
        </pc:spChg>
      </pc:sldChg>
      <pc:sldChg chg="modSp">
        <pc:chgData name="Abdulaziz Alghamdi" userId="647af25006cfea7e" providerId="LiveId" clId="{3DEE68AF-8182-4C92-8F61-E6C8CC0CBE47}" dt="2020-02-16T05:18:12.122" v="10" actId="1076"/>
        <pc:sldMkLst>
          <pc:docMk/>
          <pc:sldMk cId="1292942654" sldId="289"/>
        </pc:sldMkLst>
        <pc:spChg chg="mod">
          <ac:chgData name="Abdulaziz Alghamdi" userId="647af25006cfea7e" providerId="LiveId" clId="{3DEE68AF-8182-4C92-8F61-E6C8CC0CBE47}" dt="2020-02-16T05:18:12.122" v="10" actId="1076"/>
          <ac:spMkLst>
            <pc:docMk/>
            <pc:sldMk cId="1292942654" sldId="289"/>
            <ac:spMk id="10" creationId="{00000000-0000-0000-0000-000000000000}"/>
          </ac:spMkLst>
        </pc:spChg>
      </pc:sldChg>
      <pc:sldChg chg="modSp">
        <pc:chgData name="Abdulaziz Alghamdi" userId="647af25006cfea7e" providerId="LiveId" clId="{3DEE68AF-8182-4C92-8F61-E6C8CC0CBE47}" dt="2020-02-16T05:18:32.384" v="11" actId="207"/>
        <pc:sldMkLst>
          <pc:docMk/>
          <pc:sldMk cId="3510391715" sldId="290"/>
        </pc:sldMkLst>
        <pc:spChg chg="mod">
          <ac:chgData name="Abdulaziz Alghamdi" userId="647af25006cfea7e" providerId="LiveId" clId="{3DEE68AF-8182-4C92-8F61-E6C8CC0CBE47}" dt="2020-02-16T05:18:32.384" v="11" actId="207"/>
          <ac:spMkLst>
            <pc:docMk/>
            <pc:sldMk cId="3510391715" sldId="290"/>
            <ac:spMk id="2" creationId="{00000000-0000-0000-0000-000000000000}"/>
          </ac:spMkLst>
        </pc:spChg>
      </pc:sldChg>
      <pc:sldChg chg="modSp">
        <pc:chgData name="Abdulaziz Alghamdi" userId="647af25006cfea7e" providerId="LiveId" clId="{3DEE68AF-8182-4C92-8F61-E6C8CC0CBE47}" dt="2020-03-05T05:43:35.719" v="13" actId="20577"/>
        <pc:sldMkLst>
          <pc:docMk/>
          <pc:sldMk cId="1701739039" sldId="351"/>
        </pc:sldMkLst>
        <pc:spChg chg="mod">
          <ac:chgData name="Abdulaziz Alghamdi" userId="647af25006cfea7e" providerId="LiveId" clId="{3DEE68AF-8182-4C92-8F61-E6C8CC0CBE47}" dt="2020-03-05T05:43:35.719" v="13" actId="20577"/>
          <ac:spMkLst>
            <pc:docMk/>
            <pc:sldMk cId="1701739039" sldId="351"/>
            <ac:spMk id="3" creationId="{EDCABD9F-75BE-4DD5-A0B6-C58D46A8D4B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5EBCB1-BD56-417F-9309-FB5FBA8A8F51}"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59733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5EBCB1-BD56-417F-9309-FB5FBA8A8F51}"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95840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5EBCB1-BD56-417F-9309-FB5FBA8A8F51}"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255593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8009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162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58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823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973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8671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1070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677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5EBCB1-BD56-417F-9309-FB5FBA8A8F51}"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3282181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7806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4977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445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0240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2067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7182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0068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67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639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697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5EBCB1-BD56-417F-9309-FB5FBA8A8F51}"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1650906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6125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3441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7535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2262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9083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8647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6348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0535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0395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650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5EBCB1-BD56-417F-9309-FB5FBA8A8F51}"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3488310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2730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2151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2028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5553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0137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8016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5140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352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0118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775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5EBCB1-BD56-417F-9309-FB5FBA8A8F51}" type="datetimeFigureOut">
              <a:rPr lang="en-GB" smtClean="0"/>
              <a:t>05/03/2020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2826295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8866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0862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1603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2189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5063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300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9650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2361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8617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269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5EBCB1-BD56-417F-9309-FB5FBA8A8F51}" type="datetimeFigureOut">
              <a:rPr lang="en-GB" smtClean="0"/>
              <a:t>05/03/2020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2760182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5462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5330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7956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7770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9576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1846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9562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44851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40993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065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EBCB1-BD56-417F-9309-FB5FBA8A8F51}" type="datetimeFigureOut">
              <a:rPr lang="en-GB" smtClean="0"/>
              <a:t>05/03/2020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37585640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3070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5657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85089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7204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50610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73411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55040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1384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9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624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5EBCB1-BD56-417F-9309-FB5FBA8A8F51}"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10980934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56918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7430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84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1435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52670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57956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79175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23895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A2BAF7-0CBA-4C42-923E-325987A58A5E}" type="datetimeFigureOut">
              <a:rPr lang="en-GB">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DE28D9-E0F0-4257-AD74-5EE2CA10BA3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828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5EBCB1-BD56-417F-9309-FB5FBA8A8F51}"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CF4F1-BE7E-49F2-8C8F-EAE28D8D27F0}" type="slidenum">
              <a:rPr lang="en-GB" smtClean="0"/>
              <a:t>‹#›</a:t>
            </a:fld>
            <a:endParaRPr lang="en-GB"/>
          </a:p>
        </p:txBody>
      </p:sp>
    </p:spTree>
    <p:extLst>
      <p:ext uri="{BB962C8B-B14F-4D97-AF65-F5344CB8AC3E}">
        <p14:creationId xmlns:p14="http://schemas.microsoft.com/office/powerpoint/2010/main" val="236330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EBCB1-BD56-417F-9309-FB5FBA8A8F51}" type="datetimeFigureOut">
              <a:rPr lang="en-GB" smtClean="0"/>
              <a:t>05/03/2020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CF4F1-BE7E-49F2-8C8F-EAE28D8D27F0}" type="slidenum">
              <a:rPr lang="en-GB" smtClean="0"/>
              <a:t>‹#›</a:t>
            </a:fld>
            <a:endParaRPr lang="en-GB"/>
          </a:p>
        </p:txBody>
      </p:sp>
    </p:spTree>
    <p:extLst>
      <p:ext uri="{BB962C8B-B14F-4D97-AF65-F5344CB8AC3E}">
        <p14:creationId xmlns:p14="http://schemas.microsoft.com/office/powerpoint/2010/main" val="190906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9790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8666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07107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93998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9CEE-D3FC-4398-9ADB-2CA1E65196C6}"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2D69C-E9FB-4EAE-8B6E-92B10D09A2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4398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2BAF7-0CBA-4C42-923E-325987A58A5E}"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E28D9-E0F0-4257-AD74-5EE2CA10BA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99084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2BAF7-0CBA-4C42-923E-325987A58A5E}"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E28D9-E0F0-4257-AD74-5EE2CA10BA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0080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2621" y="1733909"/>
            <a:ext cx="4238276" cy="2123658"/>
          </a:xfrm>
          <a:prstGeom prst="rect">
            <a:avLst/>
          </a:prstGeom>
          <a:noFill/>
        </p:spPr>
        <p:txBody>
          <a:bodyPr wrap="none" rtlCol="0">
            <a:spAutoFit/>
          </a:bodyPr>
          <a:lstStyle/>
          <a:p>
            <a:pPr algn="ctr"/>
            <a:r>
              <a:rPr lang="en-US" sz="4400" dirty="0"/>
              <a:t>Chapter 4</a:t>
            </a:r>
          </a:p>
          <a:p>
            <a:pPr algn="ctr"/>
            <a:endParaRPr lang="en-US" sz="4400" dirty="0"/>
          </a:p>
          <a:p>
            <a:pPr algn="ctr"/>
            <a:r>
              <a:rPr lang="en-US" sz="4400" dirty="0">
                <a:solidFill>
                  <a:srgbClr val="FF0000"/>
                </a:solidFill>
              </a:rPr>
              <a:t>Thermochemistry</a:t>
            </a:r>
            <a:endParaRPr lang="en-GB" sz="4400" dirty="0">
              <a:solidFill>
                <a:srgbClr val="FF0000"/>
              </a:solidFill>
            </a:endParaRPr>
          </a:p>
        </p:txBody>
      </p:sp>
    </p:spTree>
    <p:extLst>
      <p:ext uri="{BB962C8B-B14F-4D97-AF65-F5344CB8AC3E}">
        <p14:creationId xmlns:p14="http://schemas.microsoft.com/office/powerpoint/2010/main" val="279707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6" y="484906"/>
            <a:ext cx="10324407" cy="6647974"/>
          </a:xfrm>
          <a:prstGeom prst="rect">
            <a:avLst/>
          </a:prstGeom>
          <a:noFill/>
        </p:spPr>
        <p:txBody>
          <a:bodyPr wrap="square" rtlCol="0">
            <a:spAutoFit/>
          </a:bodyPr>
          <a:lstStyle/>
          <a:p>
            <a:r>
              <a:rPr lang="en-US" sz="2400" dirty="0">
                <a:solidFill>
                  <a:srgbClr val="FF0000"/>
                </a:solidFill>
              </a:rPr>
              <a:t>Factors that affect the reaction heat:</a:t>
            </a:r>
          </a:p>
          <a:p>
            <a:endParaRPr lang="en-US" sz="2400" dirty="0"/>
          </a:p>
          <a:p>
            <a:pPr lvl="0" algn="justLow" fontAlgn="base">
              <a:lnSpc>
                <a:spcPct val="150000"/>
              </a:lnSpc>
              <a:spcBef>
                <a:spcPct val="0"/>
              </a:spcBef>
              <a:spcAft>
                <a:spcPct val="0"/>
              </a:spcAft>
            </a:pPr>
            <a:r>
              <a:rPr kumimoji="0" lang="en-US" sz="2400" b="0" u="none" strike="noStrike" cap="none" normalizeH="0" baseline="0" dirty="0">
                <a:ln>
                  <a:noFill/>
                </a:ln>
                <a:solidFill>
                  <a:srgbClr val="00B050"/>
                </a:solidFill>
                <a:effectLst/>
                <a:ea typeface="Calibri" pitchFamily="34" charset="0"/>
                <a:cs typeface="Times New Roman" pitchFamily="18" charset="0"/>
              </a:rPr>
              <a:t>1- Physical state of materials</a:t>
            </a:r>
            <a:endParaRPr kumimoji="0" lang="en-GB" sz="2400" b="0" u="none" strike="noStrike" cap="none" normalizeH="0" baseline="0" dirty="0">
              <a:ln>
                <a:noFill/>
              </a:ln>
              <a:solidFill>
                <a:srgbClr val="00B050"/>
              </a:solidFill>
              <a:effectLst/>
              <a:cs typeface="Arial" pitchFamily="34" charset="0"/>
            </a:endParaRPr>
          </a:p>
          <a:p>
            <a:pPr lvl="0" algn="justLow" eaLnBrk="0" fontAlgn="base" hangingPunct="0">
              <a:lnSpc>
                <a:spcPct val="150000"/>
              </a:lnSpc>
              <a:spcBef>
                <a:spcPct val="0"/>
              </a:spcBef>
              <a:spcAft>
                <a:spcPct val="0"/>
              </a:spcAft>
            </a:pPr>
            <a:r>
              <a:rPr kumimoji="0" lang="en-GB" sz="2400" b="0" i="0" u="none" strike="noStrike" cap="none" normalizeH="0" baseline="0" dirty="0" err="1">
                <a:ln>
                  <a:noFill/>
                </a:ln>
                <a:solidFill>
                  <a:schemeClr val="tx1"/>
                </a:solidFill>
                <a:effectLst/>
                <a:ea typeface="Calibri" pitchFamily="34" charset="0"/>
                <a:cs typeface="Times New Roman" pitchFamily="18" charset="0"/>
              </a:rPr>
              <a:t>ΔH</a:t>
            </a:r>
            <a:r>
              <a:rPr kumimoji="0" lang="en-GB" sz="2400" b="0" i="0" u="none" strike="noStrike" cap="none" normalizeH="0" baseline="-30000" dirty="0" err="1">
                <a:ln>
                  <a:noFill/>
                </a:ln>
                <a:solidFill>
                  <a:schemeClr val="tx1"/>
                </a:solidFill>
                <a:effectLst/>
                <a:ea typeface="Calibri" pitchFamily="34" charset="0"/>
                <a:cs typeface="Times New Roman" pitchFamily="18" charset="0"/>
              </a:rPr>
              <a:t>reaction</a:t>
            </a:r>
            <a:r>
              <a:rPr kumimoji="0" lang="en-GB" sz="2400" b="0" i="0" u="none" strike="noStrike" cap="none" normalizeH="0" baseline="-30000" dirty="0">
                <a:ln>
                  <a:noFill/>
                </a:ln>
                <a:solidFill>
                  <a:schemeClr val="tx1"/>
                </a:solidFill>
                <a:effectLst/>
                <a:ea typeface="Calibri" pitchFamily="34" charset="0"/>
                <a:cs typeface="Times New Roman" pitchFamily="18" charset="0"/>
              </a:rPr>
              <a:t> </a:t>
            </a:r>
            <a:r>
              <a:rPr kumimoji="0" lang="en-GB" sz="2400" b="0" i="0" u="none" strike="noStrike" cap="none" normalizeH="0" baseline="0" dirty="0">
                <a:ln>
                  <a:noFill/>
                </a:ln>
                <a:solidFill>
                  <a:schemeClr val="tx1"/>
                </a:solidFill>
                <a:effectLst/>
                <a:ea typeface="Calibri" pitchFamily="34" charset="0"/>
                <a:cs typeface="Times New Roman" pitchFamily="18" charset="0"/>
              </a:rPr>
              <a:t>depends on the state of the reactants and the state of the products. This factor can be divided into:</a:t>
            </a:r>
          </a:p>
          <a:p>
            <a:pPr lvl="0" algn="justLow" eaLnBrk="0" fontAlgn="base" hangingPunct="0">
              <a:lnSpc>
                <a:spcPct val="150000"/>
              </a:lnSpc>
              <a:spcBef>
                <a:spcPct val="0"/>
              </a:spcBef>
              <a:spcAft>
                <a:spcPct val="0"/>
              </a:spcAft>
            </a:pPr>
            <a:r>
              <a:rPr kumimoji="0" lang="en-GB" sz="2400" b="0" i="0" u="none" strike="noStrike" cap="none" normalizeH="0" baseline="0" dirty="0">
                <a:ln>
                  <a:noFill/>
                </a:ln>
                <a:solidFill>
                  <a:schemeClr val="accent1"/>
                </a:solidFill>
                <a:effectLst/>
                <a:ea typeface="Calibri" pitchFamily="34" charset="0"/>
                <a:cs typeface="Times New Roman" pitchFamily="18" charset="0"/>
              </a:rPr>
              <a:t>A- Crystalline of the reactants</a:t>
            </a:r>
          </a:p>
          <a:p>
            <a:pPr algn="justLow" eaLnBrk="0" fontAlgn="base" hangingPunct="0">
              <a:lnSpc>
                <a:spcPct val="150000"/>
              </a:lnSpc>
              <a:spcBef>
                <a:spcPct val="0"/>
              </a:spcBef>
              <a:spcAft>
                <a:spcPct val="0"/>
              </a:spcAft>
            </a:pPr>
            <a:r>
              <a:rPr lang="en-GB" sz="2400" dirty="0">
                <a:cs typeface="Arial" pitchFamily="34" charset="0"/>
              </a:rPr>
              <a:t>C (graphite) + O</a:t>
            </a:r>
            <a:r>
              <a:rPr lang="en-GB" sz="2400" baseline="-25000" dirty="0">
                <a:cs typeface="Arial" pitchFamily="34" charset="0"/>
              </a:rPr>
              <a:t>2</a:t>
            </a:r>
            <a:r>
              <a:rPr lang="en-GB" sz="2400" dirty="0">
                <a:cs typeface="Arial" pitchFamily="34" charset="0"/>
              </a:rPr>
              <a:t> (g) 		CO</a:t>
            </a:r>
            <a:r>
              <a:rPr lang="en-GB" sz="2400" baseline="-25000" dirty="0">
                <a:cs typeface="Arial" pitchFamily="34" charset="0"/>
              </a:rPr>
              <a:t>2</a:t>
            </a:r>
            <a:r>
              <a:rPr lang="en-GB" sz="2400" dirty="0">
                <a:cs typeface="Arial" pitchFamily="34" charset="0"/>
              </a:rPr>
              <a:t> (g)     ∆H</a:t>
            </a:r>
            <a:r>
              <a:rPr lang="en-GB" sz="2400" baseline="-25000" dirty="0">
                <a:cs typeface="Arial" pitchFamily="34" charset="0"/>
              </a:rPr>
              <a:t>1</a:t>
            </a:r>
            <a:endParaRPr lang="en-GB" sz="2400" dirty="0">
              <a:cs typeface="Arial" pitchFamily="34" charset="0"/>
            </a:endParaRPr>
          </a:p>
          <a:p>
            <a:pPr algn="justLow" eaLnBrk="0" fontAlgn="base" hangingPunct="0">
              <a:lnSpc>
                <a:spcPct val="150000"/>
              </a:lnSpc>
              <a:spcBef>
                <a:spcPct val="0"/>
              </a:spcBef>
              <a:spcAft>
                <a:spcPct val="0"/>
              </a:spcAft>
            </a:pPr>
            <a:r>
              <a:rPr lang="en-GB" sz="2400" dirty="0">
                <a:cs typeface="Arial" pitchFamily="34" charset="0"/>
              </a:rPr>
              <a:t>C (diamond) + O</a:t>
            </a:r>
            <a:r>
              <a:rPr lang="en-GB" sz="2400" baseline="-25000" dirty="0">
                <a:cs typeface="Arial" pitchFamily="34" charset="0"/>
              </a:rPr>
              <a:t>2</a:t>
            </a:r>
            <a:r>
              <a:rPr lang="en-GB" sz="2400" dirty="0">
                <a:cs typeface="Arial" pitchFamily="34" charset="0"/>
              </a:rPr>
              <a:t> (g) 		CO</a:t>
            </a:r>
            <a:r>
              <a:rPr lang="en-GB" sz="2400" baseline="-25000" dirty="0">
                <a:cs typeface="Arial" pitchFamily="34" charset="0"/>
              </a:rPr>
              <a:t>2</a:t>
            </a:r>
            <a:r>
              <a:rPr lang="en-GB" sz="2400" dirty="0">
                <a:cs typeface="Arial" pitchFamily="34" charset="0"/>
              </a:rPr>
              <a:t> (g)     ∆H</a:t>
            </a:r>
            <a:r>
              <a:rPr lang="en-GB" sz="2400" baseline="-25000" dirty="0">
                <a:cs typeface="Arial" pitchFamily="34" charset="0"/>
              </a:rPr>
              <a:t>2</a:t>
            </a:r>
          </a:p>
          <a:p>
            <a:pPr algn="justLow" eaLnBrk="0" fontAlgn="base" hangingPunct="0">
              <a:lnSpc>
                <a:spcPct val="150000"/>
              </a:lnSpc>
              <a:spcBef>
                <a:spcPct val="0"/>
              </a:spcBef>
              <a:spcAft>
                <a:spcPct val="0"/>
              </a:spcAft>
            </a:pPr>
            <a:r>
              <a:rPr lang="en-GB" sz="2400" dirty="0">
                <a:solidFill>
                  <a:srgbClr val="00B050"/>
                </a:solidFill>
                <a:cs typeface="Arial" pitchFamily="34" charset="0"/>
              </a:rPr>
              <a:t>∆H</a:t>
            </a:r>
            <a:r>
              <a:rPr lang="en-GB" sz="2400" baseline="-25000" dirty="0">
                <a:solidFill>
                  <a:srgbClr val="00B050"/>
                </a:solidFill>
                <a:cs typeface="Arial" pitchFamily="34" charset="0"/>
              </a:rPr>
              <a:t>1 </a:t>
            </a:r>
            <a:r>
              <a:rPr lang="en-GB" sz="2400" dirty="0">
                <a:solidFill>
                  <a:srgbClr val="00B050"/>
                </a:solidFill>
                <a:cs typeface="Arial" pitchFamily="34" charset="0"/>
              </a:rPr>
              <a:t> ≠ ∆H</a:t>
            </a:r>
            <a:r>
              <a:rPr lang="en-GB" sz="2400" baseline="-25000" dirty="0">
                <a:solidFill>
                  <a:srgbClr val="00B050"/>
                </a:solidFill>
                <a:cs typeface="Arial" pitchFamily="34" charset="0"/>
              </a:rPr>
              <a:t>2</a:t>
            </a:r>
            <a:endParaRPr lang="en-GB" sz="2400" dirty="0">
              <a:solidFill>
                <a:srgbClr val="00B050"/>
              </a:solidFill>
              <a:cs typeface="Arial" pitchFamily="34" charset="0"/>
            </a:endParaRPr>
          </a:p>
          <a:p>
            <a:pPr algn="justLow" eaLnBrk="0" fontAlgn="base" hangingPunct="0">
              <a:lnSpc>
                <a:spcPct val="150000"/>
              </a:lnSpc>
              <a:spcBef>
                <a:spcPct val="0"/>
              </a:spcBef>
              <a:spcAft>
                <a:spcPct val="0"/>
              </a:spcAft>
            </a:pPr>
            <a:endParaRPr lang="en-GB" sz="2400" dirty="0">
              <a:cs typeface="Arial" pitchFamily="34" charset="0"/>
            </a:endParaRPr>
          </a:p>
          <a:p>
            <a:pPr algn="justLow" eaLnBrk="0" fontAlgn="base" hangingPunct="0">
              <a:lnSpc>
                <a:spcPct val="150000"/>
              </a:lnSpc>
              <a:spcBef>
                <a:spcPct val="0"/>
              </a:spcBef>
              <a:spcAft>
                <a:spcPct val="0"/>
              </a:spcAft>
            </a:pPr>
            <a:endParaRPr lang="en-GB" sz="2400" dirty="0">
              <a:cs typeface="Arial" pitchFamily="34" charset="0"/>
            </a:endParaRPr>
          </a:p>
          <a:p>
            <a:pPr lvl="0" algn="justLow" eaLnBrk="0" fontAlgn="base" hangingPunct="0">
              <a:lnSpc>
                <a:spcPct val="150000"/>
              </a:lnSpc>
              <a:spcBef>
                <a:spcPct val="0"/>
              </a:spcBef>
              <a:spcAft>
                <a:spcPct val="0"/>
              </a:spcAft>
            </a:pPr>
            <a:endParaRPr kumimoji="0" lang="en-GB" sz="2400" b="0" i="0" u="none" strike="noStrike" cap="none" normalizeH="0" baseline="0" dirty="0">
              <a:ln>
                <a:noFill/>
              </a:ln>
              <a:solidFill>
                <a:schemeClr val="accent1"/>
              </a:solidFill>
              <a:effectLst/>
              <a:cs typeface="Arial" pitchFamily="34" charset="0"/>
            </a:endParaRPr>
          </a:p>
          <a:p>
            <a:endParaRPr lang="en-GB" dirty="0"/>
          </a:p>
        </p:txBody>
      </p:sp>
      <p:cxnSp>
        <p:nvCxnSpPr>
          <p:cNvPr id="5" name="Straight Arrow Connector 4">
            <a:extLst>
              <a:ext uri="{FF2B5EF4-FFF2-40B4-BE49-F238E27FC236}">
                <a16:creationId xmlns:a16="http://schemas.microsoft.com/office/drawing/2014/main" id="{2094933D-5614-48E0-89D7-EDE4A047FF06}"/>
              </a:ext>
            </a:extLst>
          </p:cNvPr>
          <p:cNvCxnSpPr/>
          <p:nvPr/>
        </p:nvCxnSpPr>
        <p:spPr>
          <a:xfrm>
            <a:off x="3514987" y="3808602"/>
            <a:ext cx="746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9AD599D-E07A-4B9F-846A-522FC1940EF3}"/>
              </a:ext>
            </a:extLst>
          </p:cNvPr>
          <p:cNvCxnSpPr/>
          <p:nvPr/>
        </p:nvCxnSpPr>
        <p:spPr>
          <a:xfrm>
            <a:off x="3514987" y="4338506"/>
            <a:ext cx="746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13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016" y="523249"/>
            <a:ext cx="6906801" cy="5390386"/>
          </a:xfrm>
          <a:prstGeom prst="rect">
            <a:avLst/>
          </a:prstGeom>
        </p:spPr>
        <p:txBody>
          <a:bodyPr wrap="square">
            <a:spAutoFit/>
          </a:bodyPr>
          <a:lstStyle/>
          <a:p>
            <a:pPr lvl="0" algn="justLow" eaLnBrk="0" fontAlgn="base" hangingPunct="0">
              <a:lnSpc>
                <a:spcPct val="150000"/>
              </a:lnSpc>
              <a:spcBef>
                <a:spcPct val="0"/>
              </a:spcBef>
              <a:spcAft>
                <a:spcPct val="0"/>
              </a:spcAft>
            </a:pPr>
            <a:r>
              <a:rPr kumimoji="0" lang="en-GB" sz="2400" b="0" i="0" u="none" strike="noStrike" cap="none" normalizeH="0" baseline="0" dirty="0">
                <a:ln>
                  <a:noFill/>
                </a:ln>
                <a:solidFill>
                  <a:schemeClr val="accent1"/>
                </a:solidFill>
                <a:effectLst/>
                <a:ea typeface="Calibri" pitchFamily="34" charset="0"/>
                <a:cs typeface="Times New Roman" pitchFamily="18" charset="0"/>
              </a:rPr>
              <a:t>B- State of matter</a:t>
            </a:r>
          </a:p>
          <a:p>
            <a:pPr lvl="0" algn="justLow" eaLnBrk="0" fontAlgn="base" hangingPunct="0">
              <a:lnSpc>
                <a:spcPct val="150000"/>
              </a:lnSpc>
              <a:spcBef>
                <a:spcPct val="0"/>
              </a:spcBef>
              <a:spcAft>
                <a:spcPct val="0"/>
              </a:spcAft>
            </a:pPr>
            <a:r>
              <a:rPr lang="en-GB" sz="2400" dirty="0">
                <a:ea typeface="Calibri" pitchFamily="34" charset="0"/>
                <a:cs typeface="Times New Roman" pitchFamily="18" charset="0"/>
              </a:rPr>
              <a:t>H</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 (g) + I</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 (s)		2HI (g)       ∆H</a:t>
            </a:r>
            <a:r>
              <a:rPr lang="en-GB" sz="2400" baseline="-25000" dirty="0">
                <a:ea typeface="Calibri" pitchFamily="34" charset="0"/>
                <a:cs typeface="Times New Roman" pitchFamily="18" charset="0"/>
              </a:rPr>
              <a:t>1</a:t>
            </a:r>
          </a:p>
          <a:p>
            <a:pPr algn="justLow" eaLnBrk="0" fontAlgn="base" hangingPunct="0">
              <a:lnSpc>
                <a:spcPct val="150000"/>
              </a:lnSpc>
              <a:spcBef>
                <a:spcPct val="0"/>
              </a:spcBef>
              <a:spcAft>
                <a:spcPct val="0"/>
              </a:spcAft>
            </a:pPr>
            <a:r>
              <a:rPr lang="en-GB" sz="2400" dirty="0">
                <a:ea typeface="Calibri" pitchFamily="34" charset="0"/>
                <a:cs typeface="Times New Roman" pitchFamily="18" charset="0"/>
              </a:rPr>
              <a:t>H</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 (g) + I</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 (g)		2HI (g)       ∆H</a:t>
            </a:r>
            <a:r>
              <a:rPr lang="en-GB" sz="2400" baseline="-25000" dirty="0">
                <a:ea typeface="Calibri" pitchFamily="34" charset="0"/>
                <a:cs typeface="Times New Roman" pitchFamily="18" charset="0"/>
              </a:rPr>
              <a:t>2</a:t>
            </a:r>
          </a:p>
          <a:p>
            <a:pPr algn="justLow" eaLnBrk="0" fontAlgn="base" hangingPunct="0">
              <a:lnSpc>
                <a:spcPct val="150000"/>
              </a:lnSpc>
              <a:spcBef>
                <a:spcPct val="0"/>
              </a:spcBef>
              <a:spcAft>
                <a:spcPct val="0"/>
              </a:spcAft>
            </a:pPr>
            <a:r>
              <a:rPr lang="en-GB" sz="2400" dirty="0">
                <a:solidFill>
                  <a:srgbClr val="00B050"/>
                </a:solidFill>
                <a:ea typeface="Calibri" pitchFamily="34" charset="0"/>
                <a:cs typeface="Times New Roman" pitchFamily="18" charset="0"/>
              </a:rPr>
              <a:t>∆H</a:t>
            </a:r>
            <a:r>
              <a:rPr lang="en-GB" sz="2400" baseline="-25000" dirty="0">
                <a:solidFill>
                  <a:srgbClr val="00B050"/>
                </a:solidFill>
                <a:ea typeface="Calibri" pitchFamily="34" charset="0"/>
                <a:cs typeface="Times New Roman" pitchFamily="18" charset="0"/>
              </a:rPr>
              <a:t>1 </a:t>
            </a:r>
            <a:r>
              <a:rPr lang="en-GB" sz="2400" dirty="0">
                <a:solidFill>
                  <a:srgbClr val="00B050"/>
                </a:solidFill>
                <a:ea typeface="Calibri" pitchFamily="34" charset="0"/>
                <a:cs typeface="Times New Roman" pitchFamily="18" charset="0"/>
              </a:rPr>
              <a:t>≠ ∆H</a:t>
            </a:r>
            <a:r>
              <a:rPr lang="en-GB" sz="2400" baseline="-25000" dirty="0">
                <a:solidFill>
                  <a:srgbClr val="00B050"/>
                </a:solidFill>
                <a:ea typeface="Calibri" pitchFamily="34" charset="0"/>
                <a:cs typeface="Times New Roman" pitchFamily="18" charset="0"/>
              </a:rPr>
              <a:t>2</a:t>
            </a:r>
          </a:p>
          <a:p>
            <a:pPr lvl="0" algn="justLow" eaLnBrk="0" fontAlgn="base" hangingPunct="0">
              <a:lnSpc>
                <a:spcPct val="150000"/>
              </a:lnSpc>
              <a:spcBef>
                <a:spcPct val="0"/>
              </a:spcBef>
              <a:spcAft>
                <a:spcPct val="0"/>
              </a:spcAft>
            </a:pPr>
            <a:endParaRPr lang="en-GB" sz="2400" dirty="0">
              <a:solidFill>
                <a:schemeClr val="accent1"/>
              </a:solidFill>
              <a:ea typeface="Calibri" pitchFamily="34" charset="0"/>
              <a:cs typeface="Times New Roman" pitchFamily="18" charset="0"/>
            </a:endParaRPr>
          </a:p>
          <a:p>
            <a:pPr algn="justLow" eaLnBrk="0" fontAlgn="base" hangingPunct="0">
              <a:lnSpc>
                <a:spcPct val="150000"/>
              </a:lnSpc>
              <a:spcBef>
                <a:spcPct val="0"/>
              </a:spcBef>
              <a:spcAft>
                <a:spcPct val="0"/>
              </a:spcAft>
            </a:pPr>
            <a:r>
              <a:rPr lang="en-GB" sz="2400" dirty="0">
                <a:ea typeface="Calibri" pitchFamily="34" charset="0"/>
                <a:cs typeface="Times New Roman" pitchFamily="18" charset="0"/>
              </a:rPr>
              <a:t>H</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 (g) + ½ O</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 (g)  	    H</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O (l)      ∆H</a:t>
            </a:r>
            <a:r>
              <a:rPr lang="en-GB" sz="2400" baseline="-25000" dirty="0">
                <a:ea typeface="Calibri" pitchFamily="34" charset="0"/>
                <a:cs typeface="Times New Roman" pitchFamily="18" charset="0"/>
              </a:rPr>
              <a:t>1</a:t>
            </a:r>
          </a:p>
          <a:p>
            <a:pPr algn="justLow" eaLnBrk="0" fontAlgn="base" hangingPunct="0">
              <a:lnSpc>
                <a:spcPct val="150000"/>
              </a:lnSpc>
              <a:spcBef>
                <a:spcPct val="0"/>
              </a:spcBef>
              <a:spcAft>
                <a:spcPct val="0"/>
              </a:spcAft>
            </a:pPr>
            <a:r>
              <a:rPr lang="en-GB" sz="2400" dirty="0">
                <a:ea typeface="Calibri" pitchFamily="34" charset="0"/>
                <a:cs typeface="Times New Roman" pitchFamily="18" charset="0"/>
              </a:rPr>
              <a:t>H</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 (g) + ½ O</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 (g)  	    H</a:t>
            </a:r>
            <a:r>
              <a:rPr lang="en-GB" sz="2400" baseline="-25000" dirty="0">
                <a:ea typeface="Calibri" pitchFamily="34" charset="0"/>
                <a:cs typeface="Times New Roman" pitchFamily="18" charset="0"/>
              </a:rPr>
              <a:t>2</a:t>
            </a:r>
            <a:r>
              <a:rPr lang="en-GB" sz="2400" dirty="0">
                <a:ea typeface="Calibri" pitchFamily="34" charset="0"/>
                <a:cs typeface="Times New Roman" pitchFamily="18" charset="0"/>
              </a:rPr>
              <a:t>O (g)      ∆H</a:t>
            </a:r>
            <a:r>
              <a:rPr lang="en-GB" sz="2400" baseline="-25000" dirty="0">
                <a:ea typeface="Calibri" pitchFamily="34" charset="0"/>
                <a:cs typeface="Times New Roman" pitchFamily="18" charset="0"/>
              </a:rPr>
              <a:t>2</a:t>
            </a:r>
          </a:p>
          <a:p>
            <a:pPr algn="justLow" eaLnBrk="0" fontAlgn="base" hangingPunct="0">
              <a:lnSpc>
                <a:spcPct val="150000"/>
              </a:lnSpc>
              <a:spcBef>
                <a:spcPct val="0"/>
              </a:spcBef>
              <a:spcAft>
                <a:spcPct val="0"/>
              </a:spcAft>
            </a:pPr>
            <a:r>
              <a:rPr lang="en-GB" sz="2400" dirty="0">
                <a:solidFill>
                  <a:srgbClr val="00B050"/>
                </a:solidFill>
                <a:ea typeface="Calibri" pitchFamily="34" charset="0"/>
                <a:cs typeface="Times New Roman" pitchFamily="18" charset="0"/>
              </a:rPr>
              <a:t>∆H</a:t>
            </a:r>
            <a:r>
              <a:rPr lang="en-GB" sz="2400" baseline="-25000" dirty="0">
                <a:solidFill>
                  <a:srgbClr val="00B050"/>
                </a:solidFill>
                <a:ea typeface="Calibri" pitchFamily="34" charset="0"/>
                <a:cs typeface="Times New Roman" pitchFamily="18" charset="0"/>
              </a:rPr>
              <a:t>1 </a:t>
            </a:r>
            <a:r>
              <a:rPr lang="en-GB" sz="2400" dirty="0">
                <a:solidFill>
                  <a:srgbClr val="00B050"/>
                </a:solidFill>
                <a:ea typeface="Calibri" pitchFamily="34" charset="0"/>
                <a:cs typeface="Times New Roman" pitchFamily="18" charset="0"/>
              </a:rPr>
              <a:t>≠ ∆H</a:t>
            </a:r>
            <a:r>
              <a:rPr lang="en-GB" sz="2400" baseline="-25000" dirty="0">
                <a:solidFill>
                  <a:srgbClr val="00B050"/>
                </a:solidFill>
                <a:ea typeface="Calibri" pitchFamily="34" charset="0"/>
                <a:cs typeface="Times New Roman" pitchFamily="18" charset="0"/>
              </a:rPr>
              <a:t>2</a:t>
            </a:r>
            <a:endParaRPr lang="en-GB" sz="2400" dirty="0">
              <a:solidFill>
                <a:srgbClr val="00B050"/>
              </a:solidFill>
              <a:ea typeface="Calibri" pitchFamily="34" charset="0"/>
              <a:cs typeface="Times New Roman" pitchFamily="18" charset="0"/>
            </a:endParaRPr>
          </a:p>
          <a:p>
            <a:pPr algn="justLow" eaLnBrk="0" fontAlgn="base" hangingPunct="0">
              <a:lnSpc>
                <a:spcPct val="150000"/>
              </a:lnSpc>
              <a:spcBef>
                <a:spcPct val="0"/>
              </a:spcBef>
              <a:spcAft>
                <a:spcPct val="0"/>
              </a:spcAft>
            </a:pPr>
            <a:endParaRPr lang="en-GB" sz="2400" baseline="-25000" dirty="0">
              <a:ea typeface="Calibri" pitchFamily="34" charset="0"/>
              <a:cs typeface="Times New Roman" pitchFamily="18" charset="0"/>
            </a:endParaRPr>
          </a:p>
          <a:p>
            <a:pPr lvl="0" algn="justLow" eaLnBrk="0" fontAlgn="base" hangingPunct="0">
              <a:lnSpc>
                <a:spcPct val="150000"/>
              </a:lnSpc>
              <a:spcBef>
                <a:spcPct val="0"/>
              </a:spcBef>
              <a:spcAft>
                <a:spcPct val="0"/>
              </a:spcAft>
            </a:pPr>
            <a:endParaRPr kumimoji="0" lang="en-GB" sz="2400" b="0" i="0" u="none" strike="noStrike" cap="none" normalizeH="0" baseline="0" dirty="0">
              <a:ln>
                <a:noFill/>
              </a:ln>
              <a:solidFill>
                <a:schemeClr val="accent1"/>
              </a:solidFill>
              <a:effectLst/>
              <a:ea typeface="Calibri" pitchFamily="34" charset="0"/>
              <a:cs typeface="Times New Roman" pitchFamily="18" charset="0"/>
            </a:endParaRPr>
          </a:p>
        </p:txBody>
      </p:sp>
      <p:cxnSp>
        <p:nvCxnSpPr>
          <p:cNvPr id="4" name="Straight Arrow Connector 3">
            <a:extLst>
              <a:ext uri="{FF2B5EF4-FFF2-40B4-BE49-F238E27FC236}">
                <a16:creationId xmlns:a16="http://schemas.microsoft.com/office/drawing/2014/main" id="{0D8AC7DD-17BD-4D5E-9AC4-25787EC6064D}"/>
              </a:ext>
            </a:extLst>
          </p:cNvPr>
          <p:cNvCxnSpPr/>
          <p:nvPr/>
        </p:nvCxnSpPr>
        <p:spPr>
          <a:xfrm>
            <a:off x="2860646" y="1451295"/>
            <a:ext cx="746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255FF75-887E-4975-AA2B-BD232C7E5682}"/>
              </a:ext>
            </a:extLst>
          </p:cNvPr>
          <p:cNvCxnSpPr/>
          <p:nvPr/>
        </p:nvCxnSpPr>
        <p:spPr>
          <a:xfrm>
            <a:off x="2860646" y="2006367"/>
            <a:ext cx="746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6D1F220-673A-4298-847E-FC45912DCDD1}"/>
              </a:ext>
            </a:extLst>
          </p:cNvPr>
          <p:cNvCxnSpPr/>
          <p:nvPr/>
        </p:nvCxnSpPr>
        <p:spPr>
          <a:xfrm>
            <a:off x="3239549" y="3626840"/>
            <a:ext cx="746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FBAB18F-914A-4692-8330-E0279BB680CA}"/>
              </a:ext>
            </a:extLst>
          </p:cNvPr>
          <p:cNvCxnSpPr/>
          <p:nvPr/>
        </p:nvCxnSpPr>
        <p:spPr>
          <a:xfrm>
            <a:off x="3233956" y="4190300"/>
            <a:ext cx="746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75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7072" y="615439"/>
            <a:ext cx="10601498" cy="5262979"/>
          </a:xfrm>
          <a:prstGeom prst="rect">
            <a:avLst/>
          </a:prstGeom>
        </p:spPr>
        <p:txBody>
          <a:bodyPr wrap="square">
            <a:spAutoFit/>
          </a:bodyPr>
          <a:lstStyle/>
          <a:p>
            <a:pPr lvl="0" algn="justLow" fontAlgn="base">
              <a:spcBef>
                <a:spcPct val="0"/>
              </a:spcBef>
              <a:spcAft>
                <a:spcPct val="0"/>
              </a:spcAft>
            </a:pPr>
            <a:r>
              <a:rPr lang="en-GB" sz="2400" dirty="0">
                <a:solidFill>
                  <a:srgbClr val="00B050"/>
                </a:solidFill>
                <a:ea typeface="Calibri" pitchFamily="34" charset="0"/>
                <a:cs typeface="Times New Roman" pitchFamily="18" charset="0"/>
              </a:rPr>
              <a:t>2- Number of moles ( amount of materials)</a:t>
            </a:r>
          </a:p>
          <a:p>
            <a:pPr lvl="0" algn="justLow" fontAlgn="base">
              <a:spcBef>
                <a:spcPct val="0"/>
              </a:spcBef>
              <a:spcAft>
                <a:spcPct val="0"/>
              </a:spcAft>
            </a:pPr>
            <a:endParaRPr lang="en-US" sz="2400" dirty="0">
              <a:solidFill>
                <a:srgbClr val="00B050"/>
              </a:solidFill>
              <a:cs typeface="Times New Roman" pitchFamily="18" charset="0"/>
            </a:endParaRPr>
          </a:p>
          <a:p>
            <a:pPr lvl="0" algn="justLow" fontAlgn="base">
              <a:lnSpc>
                <a:spcPct val="150000"/>
              </a:lnSpc>
              <a:spcBef>
                <a:spcPct val="0"/>
              </a:spcBef>
              <a:spcAft>
                <a:spcPct val="0"/>
              </a:spcAft>
            </a:pPr>
            <a:r>
              <a:rPr lang="en-US" sz="2400" dirty="0">
                <a:cs typeface="Times New Roman" pitchFamily="18" charset="0"/>
              </a:rPr>
              <a:t>If a chemical equation multiplied by a factor </a:t>
            </a:r>
            <a:r>
              <a:rPr lang="en-US" sz="2400" dirty="0">
                <a:solidFill>
                  <a:srgbClr val="FF0000"/>
                </a:solidFill>
                <a:cs typeface="Times New Roman" pitchFamily="18" charset="0"/>
              </a:rPr>
              <a:t>n</a:t>
            </a:r>
            <a:r>
              <a:rPr lang="en-US" sz="2400" dirty="0">
                <a:cs typeface="Times New Roman" pitchFamily="18" charset="0"/>
              </a:rPr>
              <a:t>, then both sides of equation will be multiplied by it as well as the reaction enthalpy </a:t>
            </a:r>
            <a:r>
              <a:rPr lang="en-US" sz="2400" dirty="0">
                <a:latin typeface="Calibri" panose="020F0502020204030204" pitchFamily="34" charset="0"/>
                <a:cs typeface="Calibri" panose="020F0502020204030204" pitchFamily="34" charset="0"/>
              </a:rPr>
              <a:t>∆H</a:t>
            </a:r>
          </a:p>
          <a:p>
            <a:pPr lvl="0" algn="justLow" fontAlgn="base">
              <a:lnSpc>
                <a:spcPct val="150000"/>
              </a:lnSpc>
              <a:spcBef>
                <a:spcPct val="0"/>
              </a:spcBef>
              <a:spcAft>
                <a:spcPct val="0"/>
              </a:spcAft>
            </a:pPr>
            <a:r>
              <a:rPr lang="en-US" sz="2400" dirty="0">
                <a:solidFill>
                  <a:srgbClr val="0070C0"/>
                </a:solidFill>
                <a:latin typeface="Calibri" panose="020F0502020204030204" pitchFamily="34" charset="0"/>
                <a:cs typeface="Calibri" panose="020F0502020204030204" pitchFamily="34" charset="0"/>
              </a:rPr>
              <a:t>For example:</a:t>
            </a:r>
          </a:p>
          <a:p>
            <a:pPr lvl="0" algn="ctr" fontAlgn="base">
              <a:lnSpc>
                <a:spcPct val="150000"/>
              </a:lnSpc>
              <a:spcBef>
                <a:spcPct val="0"/>
              </a:spcBef>
              <a:spcAft>
                <a:spcPct val="0"/>
              </a:spcAft>
            </a:pPr>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(g) + ½ O</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(g)              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(l)           </a:t>
            </a:r>
            <a:r>
              <a:rPr lang="en-US" sz="2400" dirty="0">
                <a:solidFill>
                  <a:srgbClr val="FF0000"/>
                </a:solidFill>
                <a:latin typeface="Calibri" panose="020F0502020204030204" pitchFamily="34" charset="0"/>
                <a:cs typeface="Calibri" panose="020F0502020204030204" pitchFamily="34" charset="0"/>
              </a:rPr>
              <a:t>∆H      </a:t>
            </a:r>
          </a:p>
          <a:p>
            <a:pPr lvl="0" algn="justLow" fontAlgn="base">
              <a:lnSpc>
                <a:spcPct val="150000"/>
              </a:lnSpc>
              <a:spcBef>
                <a:spcPct val="0"/>
              </a:spcBef>
              <a:spcAft>
                <a:spcPct val="0"/>
              </a:spcAft>
            </a:pPr>
            <a:r>
              <a:rPr lang="en-US" sz="2400" dirty="0">
                <a:latin typeface="Calibri" panose="020F0502020204030204" pitchFamily="34" charset="0"/>
                <a:cs typeface="Calibri" panose="020F0502020204030204" pitchFamily="34" charset="0"/>
              </a:rPr>
              <a:t> If this chemical equation multiplied by factor of </a:t>
            </a:r>
            <a:r>
              <a:rPr lang="en-US" sz="2400" dirty="0">
                <a:solidFill>
                  <a:srgbClr val="FF0000"/>
                </a:solidFill>
                <a:latin typeface="Calibri" panose="020F0502020204030204" pitchFamily="34" charset="0"/>
                <a:cs typeface="Calibri" panose="020F0502020204030204" pitchFamily="34" charset="0"/>
              </a:rPr>
              <a:t>4</a:t>
            </a:r>
            <a:r>
              <a:rPr lang="en-US" sz="2400" dirty="0">
                <a:latin typeface="Calibri" panose="020F0502020204030204" pitchFamily="34" charset="0"/>
                <a:cs typeface="Calibri" panose="020F0502020204030204" pitchFamily="34" charset="0"/>
              </a:rPr>
              <a:t>,</a:t>
            </a:r>
          </a:p>
          <a:p>
            <a:pPr lvl="0" algn="justLow" fontAlgn="base">
              <a:lnSpc>
                <a:spcPct val="150000"/>
              </a:lnSpc>
              <a:spcBef>
                <a:spcPct val="0"/>
              </a:spcBef>
              <a:spcAft>
                <a:spcPct val="0"/>
              </a:spcAft>
            </a:pPr>
            <a:r>
              <a:rPr lang="en-US" sz="2400" dirty="0">
                <a:latin typeface="Calibri" panose="020F0502020204030204" pitchFamily="34" charset="0"/>
                <a:cs typeface="Calibri" panose="020F0502020204030204" pitchFamily="34" charset="0"/>
              </a:rPr>
              <a:t> </a:t>
            </a:r>
            <a:r>
              <a:rPr lang="en-GB" sz="2400" dirty="0">
                <a:cs typeface="Arial" pitchFamily="34" charset="0"/>
              </a:rPr>
              <a:t>4 × the chemical equation:</a:t>
            </a:r>
          </a:p>
          <a:p>
            <a:pPr lvl="0" algn="justLow" fontAlgn="base">
              <a:lnSpc>
                <a:spcPct val="150000"/>
              </a:lnSpc>
              <a:spcBef>
                <a:spcPct val="0"/>
              </a:spcBef>
              <a:spcAft>
                <a:spcPct val="0"/>
              </a:spcAft>
            </a:pPr>
            <a:endParaRPr lang="en-GB" sz="2400" dirty="0">
              <a:cs typeface="Arial" pitchFamily="34" charset="0"/>
            </a:endParaRPr>
          </a:p>
          <a:p>
            <a:pPr lvl="0" algn="ctr" fontAlgn="base">
              <a:lnSpc>
                <a:spcPct val="150000"/>
              </a:lnSpc>
              <a:spcBef>
                <a:spcPct val="0"/>
              </a:spcBef>
              <a:spcAft>
                <a:spcPct val="0"/>
              </a:spcAft>
            </a:pPr>
            <a:r>
              <a:rPr lang="en-US" sz="2400" dirty="0">
                <a:solidFill>
                  <a:srgbClr val="FF0000"/>
                </a:solidFill>
                <a:latin typeface="Calibri" panose="020F0502020204030204" pitchFamily="34" charset="0"/>
                <a:cs typeface="Arial" pitchFamily="34" charset="0"/>
              </a:rPr>
              <a:t>4</a:t>
            </a:r>
            <a:r>
              <a:rPr lang="en-US" sz="2400" dirty="0">
                <a:latin typeface="Calibri" panose="020F0502020204030204" pitchFamily="34" charset="0"/>
                <a:cs typeface="Arial" pitchFamily="34" charset="0"/>
              </a:rPr>
              <a:t>H</a:t>
            </a:r>
            <a:r>
              <a:rPr lang="en-US" sz="2400" baseline="-25000" dirty="0">
                <a:latin typeface="Calibri" panose="020F0502020204030204" pitchFamily="34" charset="0"/>
                <a:cs typeface="Arial" pitchFamily="34" charset="0"/>
              </a:rPr>
              <a:t>2</a:t>
            </a:r>
            <a:r>
              <a:rPr lang="en-US" sz="2400" dirty="0">
                <a:latin typeface="Calibri" panose="020F0502020204030204" pitchFamily="34" charset="0"/>
                <a:cs typeface="Arial" pitchFamily="34" charset="0"/>
              </a:rPr>
              <a:t> (g) + </a:t>
            </a:r>
            <a:r>
              <a:rPr lang="en-US" sz="2400" dirty="0">
                <a:solidFill>
                  <a:srgbClr val="FF0000"/>
                </a:solidFill>
                <a:latin typeface="Calibri" panose="020F0502020204030204" pitchFamily="34" charset="0"/>
                <a:cs typeface="Arial" pitchFamily="34" charset="0"/>
              </a:rPr>
              <a:t>2</a:t>
            </a:r>
            <a:r>
              <a:rPr lang="en-US" sz="2400" dirty="0">
                <a:latin typeface="Calibri" panose="020F0502020204030204" pitchFamily="34" charset="0"/>
                <a:cs typeface="Arial" pitchFamily="34" charset="0"/>
              </a:rPr>
              <a:t>O</a:t>
            </a:r>
            <a:r>
              <a:rPr lang="en-US" sz="2400" baseline="-25000" dirty="0">
                <a:latin typeface="Calibri" panose="020F0502020204030204" pitchFamily="34" charset="0"/>
                <a:cs typeface="Arial" pitchFamily="34" charset="0"/>
              </a:rPr>
              <a:t>2</a:t>
            </a:r>
            <a:r>
              <a:rPr lang="en-US" sz="2400" dirty="0">
                <a:latin typeface="Calibri" panose="020F0502020204030204" pitchFamily="34" charset="0"/>
                <a:cs typeface="Arial" pitchFamily="34" charset="0"/>
              </a:rPr>
              <a:t> (g)              </a:t>
            </a:r>
            <a:r>
              <a:rPr lang="en-US" sz="2400" dirty="0">
                <a:solidFill>
                  <a:srgbClr val="FF0000"/>
                </a:solidFill>
                <a:latin typeface="Calibri" panose="020F0502020204030204" pitchFamily="34" charset="0"/>
                <a:cs typeface="Arial" pitchFamily="34" charset="0"/>
              </a:rPr>
              <a:t>4</a:t>
            </a:r>
            <a:r>
              <a:rPr lang="en-US" sz="2400" dirty="0">
                <a:latin typeface="Calibri" panose="020F0502020204030204" pitchFamily="34" charset="0"/>
                <a:cs typeface="Arial" pitchFamily="34" charset="0"/>
              </a:rPr>
              <a:t>H</a:t>
            </a:r>
            <a:r>
              <a:rPr lang="en-US" sz="2400" baseline="-25000" dirty="0">
                <a:latin typeface="Calibri" panose="020F0502020204030204" pitchFamily="34" charset="0"/>
                <a:cs typeface="Arial" pitchFamily="34" charset="0"/>
              </a:rPr>
              <a:t>2</a:t>
            </a:r>
            <a:r>
              <a:rPr lang="en-US" sz="2400" dirty="0">
                <a:latin typeface="Calibri" panose="020F0502020204030204" pitchFamily="34" charset="0"/>
                <a:cs typeface="Arial" pitchFamily="34" charset="0"/>
              </a:rPr>
              <a:t>O            </a:t>
            </a:r>
            <a:r>
              <a:rPr lang="en-US" sz="2400" dirty="0">
                <a:solidFill>
                  <a:srgbClr val="FF0000"/>
                </a:solidFill>
                <a:latin typeface="Calibri" panose="020F0502020204030204" pitchFamily="34" charset="0"/>
                <a:cs typeface="Arial" pitchFamily="34" charset="0"/>
              </a:rPr>
              <a:t>4 × </a:t>
            </a:r>
            <a:r>
              <a:rPr lang="en-US" sz="2400" dirty="0">
                <a:solidFill>
                  <a:srgbClr val="FF0000"/>
                </a:solidFill>
                <a:latin typeface="Calibri" panose="020F0502020204030204" pitchFamily="34" charset="0"/>
                <a:cs typeface="Calibri" panose="020F0502020204030204" pitchFamily="34" charset="0"/>
              </a:rPr>
              <a:t>∆H </a:t>
            </a:r>
          </a:p>
        </p:txBody>
      </p:sp>
      <p:cxnSp>
        <p:nvCxnSpPr>
          <p:cNvPr id="4" name="Straight Arrow Connector 3"/>
          <p:cNvCxnSpPr/>
          <p:nvPr/>
        </p:nvCxnSpPr>
        <p:spPr>
          <a:xfrm>
            <a:off x="5785704" y="3376767"/>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584982" y="5565638"/>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11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138" y="714895"/>
            <a:ext cx="3930371" cy="461665"/>
          </a:xfrm>
          <a:prstGeom prst="rect">
            <a:avLst/>
          </a:prstGeom>
          <a:noFill/>
        </p:spPr>
        <p:txBody>
          <a:bodyPr wrap="none" rtlCol="0">
            <a:spAutoFit/>
          </a:bodyPr>
          <a:lstStyle/>
          <a:p>
            <a:r>
              <a:rPr lang="en-US" sz="2400" dirty="0">
                <a:solidFill>
                  <a:srgbClr val="00B050"/>
                </a:solidFill>
              </a:rPr>
              <a:t>3- Reaction conditions (P, V, T)</a:t>
            </a:r>
            <a:endParaRPr lang="en-GB" sz="2400" dirty="0">
              <a:solidFill>
                <a:srgbClr val="00B050"/>
              </a:solidFill>
            </a:endParaRPr>
          </a:p>
        </p:txBody>
      </p:sp>
      <p:pic>
        <p:nvPicPr>
          <p:cNvPr id="3" name="Picture 2"/>
          <p:cNvPicPr>
            <a:picLocks noChangeAspect="1" noChangeArrowheads="1"/>
          </p:cNvPicPr>
          <p:nvPr/>
        </p:nvPicPr>
        <p:blipFill>
          <a:blip r:embed="rId2" cstate="print"/>
          <a:srcRect/>
          <a:stretch>
            <a:fillRect/>
          </a:stretch>
        </p:blipFill>
        <p:spPr bwMode="auto">
          <a:xfrm>
            <a:off x="1002174" y="1176560"/>
            <a:ext cx="8486726" cy="5475699"/>
          </a:xfrm>
          <a:prstGeom prst="rect">
            <a:avLst/>
          </a:prstGeom>
          <a:noFill/>
          <a:ln w="9525">
            <a:noFill/>
            <a:miter lim="800000"/>
            <a:headEnd/>
            <a:tailEnd/>
          </a:ln>
          <a:effectLst/>
        </p:spPr>
      </p:pic>
    </p:spTree>
    <p:extLst>
      <p:ext uri="{BB962C8B-B14F-4D97-AF65-F5344CB8AC3E}">
        <p14:creationId xmlns:p14="http://schemas.microsoft.com/office/powerpoint/2010/main" val="54663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65018" y="315883"/>
                <a:ext cx="10989426" cy="5936305"/>
              </a:xfrm>
              <a:prstGeom prst="rect">
                <a:avLst/>
              </a:prstGeom>
              <a:noFill/>
            </p:spPr>
            <p:txBody>
              <a:bodyPr wrap="square" rtlCol="0">
                <a:spAutoFit/>
              </a:bodyPr>
              <a:lstStyle/>
              <a:p>
                <a:pPr>
                  <a:lnSpc>
                    <a:spcPct val="150000"/>
                  </a:lnSpc>
                </a:pPr>
                <a:r>
                  <a:rPr lang="en-US" sz="2400" dirty="0">
                    <a:solidFill>
                      <a:prstClr val="black"/>
                    </a:solidFill>
                  </a:rPr>
                  <a:t>Previously 				</a:t>
                </a:r>
                <a14:m>
                  <m:oMath xmlns:m="http://schemas.openxmlformats.org/officeDocument/2006/math">
                    <m:acc>
                      <m:accPr>
                        <m:chr m:val="̅"/>
                        <m:ctrlPr>
                          <a:rPr lang="en-GB" sz="2400" i="1">
                            <a:solidFill>
                              <a:prstClr val="black"/>
                            </a:solidFill>
                            <a:latin typeface="Cambria Math" panose="02040503050406030204" pitchFamily="18" charset="0"/>
                          </a:rPr>
                        </m:ctrlPr>
                      </m:accPr>
                      <m:e>
                        <m:sSub>
                          <m:sSubPr>
                            <m:ctrlPr>
                              <a:rPr lang="en-GB"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𝐶</m:t>
                            </m:r>
                          </m:e>
                          <m:sub>
                            <m:r>
                              <a:rPr lang="en-US" sz="2400" i="1">
                                <a:solidFill>
                                  <a:prstClr val="black"/>
                                </a:solidFill>
                                <a:latin typeface="Cambria Math" panose="02040503050406030204" pitchFamily="18" charset="0"/>
                              </a:rPr>
                              <m:t>𝑃</m:t>
                            </m:r>
                          </m:sub>
                        </m:sSub>
                      </m:e>
                    </m:acc>
                    <m:r>
                      <a:rPr lang="en-US" sz="2400" i="1">
                        <a:solidFill>
                          <a:prstClr val="black"/>
                        </a:solidFill>
                        <a:latin typeface="Cambria Math" panose="02040503050406030204" pitchFamily="18" charset="0"/>
                      </a:rPr>
                      <m:t>=</m:t>
                    </m:r>
                    <m:d>
                      <m:dPr>
                        <m:ctrlPr>
                          <a:rPr lang="en-US" sz="2400" i="1">
                            <a:solidFill>
                              <a:prstClr val="black"/>
                            </a:solidFill>
                            <a:latin typeface="Cambria Math" panose="02040503050406030204" pitchFamily="18" charset="0"/>
                          </a:rPr>
                        </m:ctrlPr>
                      </m:dPr>
                      <m:e>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𝐻</m:t>
                            </m:r>
                          </m:num>
                          <m:den>
                            <m:r>
                              <a:rPr lang="en-US"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𝑇</m:t>
                            </m:r>
                          </m:den>
                        </m:f>
                      </m:e>
                    </m:d>
                    <m:r>
                      <a:rPr lang="en-US" sz="2400" i="1">
                        <a:solidFill>
                          <a:prstClr val="black"/>
                        </a:solidFill>
                        <a:latin typeface="Cambria Math" panose="02040503050406030204" pitchFamily="18" charset="0"/>
                      </a:rPr>
                      <m:t>𝑃</m:t>
                    </m:r>
                  </m:oMath>
                </a14:m>
                <a:endParaRPr lang="en-US" sz="2400" dirty="0">
                  <a:solidFill>
                    <a:prstClr val="black"/>
                  </a:solidFill>
                </a:endParaRPr>
              </a:p>
              <a:p>
                <a:pPr>
                  <a:lnSpc>
                    <a:spcPct val="150000"/>
                  </a:lnSpc>
                </a:pPr>
                <a14:m>
                  <m:oMathPara xmlns:m="http://schemas.openxmlformats.org/officeDocument/2006/math">
                    <m:oMathParaPr>
                      <m:jc m:val="centerGroup"/>
                    </m:oMathParaPr>
                    <m:oMath xmlns:m="http://schemas.openxmlformats.org/officeDocument/2006/math">
                      <m:r>
                        <a:rPr lang="en-US" sz="2400" i="1">
                          <a:solidFill>
                            <a:prstClr val="black"/>
                          </a:solidFill>
                          <a:latin typeface="Cambria Math" panose="02040503050406030204" pitchFamily="18" charset="0"/>
                        </a:rPr>
                        <m:t>𝑑𝐻</m:t>
                      </m:r>
                      <m:r>
                        <a:rPr lang="en-US" sz="2400" i="1">
                          <a:solidFill>
                            <a:prstClr val="black"/>
                          </a:solidFill>
                          <a:latin typeface="Cambria Math" panose="02040503050406030204" pitchFamily="18" charset="0"/>
                        </a:rPr>
                        <m:t>=</m:t>
                      </m:r>
                      <m:acc>
                        <m:accPr>
                          <m:chr m:val="̅"/>
                          <m:ctrlPr>
                            <a:rPr lang="en-US" sz="2400" i="1">
                              <a:solidFill>
                                <a:prstClr val="black"/>
                              </a:solidFill>
                              <a:latin typeface="Cambria Math" panose="02040503050406030204" pitchFamily="18" charset="0"/>
                            </a:rPr>
                          </m:ctrlPr>
                        </m:acc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𝐶</m:t>
                              </m:r>
                            </m:e>
                            <m:sub>
                              <m:r>
                                <a:rPr lang="en-US" sz="2400" i="1">
                                  <a:solidFill>
                                    <a:prstClr val="black"/>
                                  </a:solidFill>
                                  <a:latin typeface="Cambria Math" panose="02040503050406030204" pitchFamily="18" charset="0"/>
                                </a:rPr>
                                <m:t>𝑃</m:t>
                              </m:r>
                            </m:sub>
                          </m:sSub>
                        </m:e>
                      </m:acc>
                      <m:r>
                        <a:rPr lang="en-US" sz="2400" i="1">
                          <a:solidFill>
                            <a:prstClr val="black"/>
                          </a:solidFill>
                          <a:latin typeface="Cambria Math" panose="02040503050406030204" pitchFamily="18" charset="0"/>
                        </a:rPr>
                        <m:t>𝑑𝑇</m:t>
                      </m:r>
                    </m:oMath>
                  </m:oMathPara>
                </a14:m>
                <a:endParaRPr lang="en-US" sz="2400" dirty="0">
                  <a:solidFill>
                    <a:prstClr val="black"/>
                  </a:solidFill>
                </a:endParaRPr>
              </a:p>
              <a:p>
                <a:pPr>
                  <a:lnSpc>
                    <a:spcPct val="150000"/>
                  </a:lnSpc>
                </a:pPr>
                <a14:m>
                  <m:oMath xmlns:m="http://schemas.openxmlformats.org/officeDocument/2006/math">
                    <m:r>
                      <a:rPr lang="en-GB"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𝐻</m:t>
                    </m:r>
                    <m:r>
                      <a:rPr lang="en-US" sz="2400" i="1">
                        <a:solidFill>
                          <a:srgbClr val="00B050"/>
                        </a:solidFill>
                        <a:latin typeface="Cambria Math" panose="02040503050406030204" pitchFamily="18" charset="0"/>
                        <a:ea typeface="Cambria Math" panose="02040503050406030204" pitchFamily="18" charset="0"/>
                      </a:rPr>
                      <m:t>=</m:t>
                    </m:r>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𝐶</m:t>
                        </m:r>
                      </m:e>
                      <m:sub>
                        <m:r>
                          <a:rPr lang="en-US" sz="2400" i="1">
                            <a:solidFill>
                              <a:srgbClr val="00B050"/>
                            </a:solidFill>
                            <a:latin typeface="Cambria Math" panose="02040503050406030204" pitchFamily="18" charset="0"/>
                            <a:ea typeface="Cambria Math" panose="02040503050406030204" pitchFamily="18" charset="0"/>
                          </a:rPr>
                          <m:t>𝑝</m:t>
                        </m:r>
                      </m:sub>
                    </m:sSub>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  </m:t>
                    </m:r>
                  </m:oMath>
                </a14:m>
                <a:r>
                  <a:rPr lang="en-GB" sz="2400" dirty="0">
                    <a:solidFill>
                      <a:prstClr val="black"/>
                    </a:solidFill>
                  </a:rPr>
                  <a:t>this equation just used for if the </a:t>
                </a:r>
                <a:r>
                  <a:rPr lang="en-GB" sz="2400" dirty="0" err="1">
                    <a:solidFill>
                      <a:prstClr val="black"/>
                    </a:solidFill>
                  </a:rPr>
                  <a:t>C</a:t>
                </a:r>
                <a:r>
                  <a:rPr lang="en-GB" sz="2400" baseline="-25000" dirty="0" err="1">
                    <a:solidFill>
                      <a:prstClr val="black"/>
                    </a:solidFill>
                  </a:rPr>
                  <a:t>p</a:t>
                </a:r>
                <a:r>
                  <a:rPr lang="en-GB" sz="2400" dirty="0">
                    <a:solidFill>
                      <a:prstClr val="black"/>
                    </a:solidFill>
                  </a:rPr>
                  <a:t> doesn't change with changing T</a:t>
                </a:r>
              </a:p>
              <a:p>
                <a:pPr>
                  <a:lnSpc>
                    <a:spcPct val="150000"/>
                  </a:lnSpc>
                </a:pPr>
                <a:endParaRPr lang="en-US" sz="2400" dirty="0">
                  <a:solidFill>
                    <a:prstClr val="black"/>
                  </a:solidFill>
                </a:endParaRPr>
              </a:p>
              <a:p>
                <a:pPr>
                  <a:lnSpc>
                    <a:spcPct val="150000"/>
                  </a:lnSpc>
                </a:pPr>
                <a:r>
                  <a:rPr lang="en-US" sz="2800" dirty="0">
                    <a:solidFill>
                      <a:srgbClr val="FF0000"/>
                    </a:solidFill>
                  </a:rPr>
                  <a:t>If </a:t>
                </a:r>
                <a:r>
                  <a:rPr lang="en-US" sz="2800" dirty="0" err="1">
                    <a:solidFill>
                      <a:srgbClr val="FF0000"/>
                    </a:solidFill>
                  </a:rPr>
                  <a:t>C</a:t>
                </a:r>
                <a:r>
                  <a:rPr lang="en-US" sz="2800" baseline="-25000" dirty="0" err="1">
                    <a:solidFill>
                      <a:srgbClr val="FF0000"/>
                    </a:solidFill>
                  </a:rPr>
                  <a:t>p</a:t>
                </a:r>
                <a:r>
                  <a:rPr lang="en-US" sz="2800" dirty="0">
                    <a:solidFill>
                      <a:srgbClr val="FF0000"/>
                    </a:solidFill>
                  </a:rPr>
                  <a:t> changes with T</a:t>
                </a:r>
              </a:p>
              <a:p>
                <a:pPr>
                  <a:lnSpc>
                    <a:spcPct val="150000"/>
                  </a:lnSpc>
                </a:pPr>
                <a:r>
                  <a:rPr lang="en-US" sz="2400" dirty="0">
                    <a:solidFill>
                      <a:prstClr val="black"/>
                    </a:solidFill>
                  </a:rPr>
                  <a:t>The convenient approximate empirical expression is:</a:t>
                </a:r>
              </a:p>
              <a:p>
                <a:pPr>
                  <a:lnSpc>
                    <a:spcPct val="150000"/>
                  </a:lnSpc>
                </a:pPr>
                <a14:m>
                  <m:oMathPara xmlns:m="http://schemas.openxmlformats.org/officeDocument/2006/math">
                    <m:oMathParaPr>
                      <m:jc m:val="centerGroup"/>
                    </m:oMathParaPr>
                    <m:oMath xmlns:m="http://schemas.openxmlformats.org/officeDocument/2006/math">
                      <m:acc>
                        <m:accPr>
                          <m:chr m:val="̅"/>
                          <m:ctrlPr>
                            <a:rPr lang="en-GB" sz="2400" i="1">
                              <a:solidFill>
                                <a:srgbClr val="FF0000"/>
                              </a:solidFill>
                              <a:latin typeface="Cambria Math" panose="02040503050406030204" pitchFamily="18" charset="0"/>
                            </a:rPr>
                          </m:ctrlPr>
                        </m:accPr>
                        <m:e>
                          <m:sSub>
                            <m:sSubPr>
                              <m:ctrlPr>
                                <a:rPr lang="en-GB"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𝐶</m:t>
                              </m:r>
                            </m:e>
                            <m:sub>
                              <m:r>
                                <a:rPr lang="en-US" sz="2400" i="1">
                                  <a:solidFill>
                                    <a:srgbClr val="FF0000"/>
                                  </a:solidFill>
                                  <a:latin typeface="Cambria Math" panose="02040503050406030204" pitchFamily="18" charset="0"/>
                                </a:rPr>
                                <m:t>𝑃</m:t>
                              </m:r>
                            </m:sub>
                          </m:sSub>
                        </m:e>
                      </m:acc>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𝑎</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𝑏𝑇</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𝑐</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𝑇</m:t>
                              </m:r>
                            </m:e>
                            <m:sup>
                              <m:r>
                                <a:rPr lang="en-US" sz="2400" i="1">
                                  <a:solidFill>
                                    <a:srgbClr val="FF0000"/>
                                  </a:solidFill>
                                  <a:latin typeface="Cambria Math" panose="02040503050406030204" pitchFamily="18" charset="0"/>
                                </a:rPr>
                                <m:t>2</m:t>
                              </m:r>
                            </m:sup>
                          </m:sSup>
                        </m:den>
                      </m:f>
                    </m:oMath>
                  </m:oMathPara>
                </a14:m>
                <a:endParaRPr lang="en-US" sz="2400" dirty="0">
                  <a:solidFill>
                    <a:prstClr val="black"/>
                  </a:solidFill>
                </a:endParaRPr>
              </a:p>
              <a:p>
                <a:pPr>
                  <a:lnSpc>
                    <a:spcPct val="150000"/>
                  </a:lnSpc>
                </a:pPr>
                <a:r>
                  <a:rPr lang="en-US" sz="2400" dirty="0">
                    <a:solidFill>
                      <a:prstClr val="black"/>
                    </a:solidFill>
                  </a:rPr>
                  <a:t>The empirical parameter </a:t>
                </a:r>
                <a:r>
                  <a:rPr lang="en-US" sz="2400" dirty="0">
                    <a:solidFill>
                      <a:srgbClr val="FF0000"/>
                    </a:solidFill>
                  </a:rPr>
                  <a:t>a</a:t>
                </a:r>
                <a:r>
                  <a:rPr lang="en-US" sz="2400" dirty="0">
                    <a:solidFill>
                      <a:prstClr val="black"/>
                    </a:solidFill>
                  </a:rPr>
                  <a:t>, </a:t>
                </a:r>
                <a:r>
                  <a:rPr lang="en-US" sz="2400" dirty="0">
                    <a:solidFill>
                      <a:srgbClr val="FF0000"/>
                    </a:solidFill>
                  </a:rPr>
                  <a:t>b</a:t>
                </a:r>
                <a:r>
                  <a:rPr lang="en-US" sz="2400" dirty="0">
                    <a:solidFill>
                      <a:prstClr val="black"/>
                    </a:solidFill>
                  </a:rPr>
                  <a:t> and </a:t>
                </a:r>
                <a:r>
                  <a:rPr lang="en-US" sz="2400" dirty="0">
                    <a:solidFill>
                      <a:srgbClr val="FF0000"/>
                    </a:solidFill>
                  </a:rPr>
                  <a:t>c</a:t>
                </a:r>
                <a:r>
                  <a:rPr lang="en-US" sz="2400" dirty="0">
                    <a:solidFill>
                      <a:prstClr val="black"/>
                    </a:solidFill>
                  </a:rPr>
                  <a:t> are independent of temperature and are found by fitting this expression to experimental data.</a:t>
                </a:r>
                <a:endParaRPr lang="en-GB" sz="2400"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65018" y="315883"/>
                <a:ext cx="10989426" cy="5936305"/>
              </a:xfrm>
              <a:prstGeom prst="rect">
                <a:avLst/>
              </a:prstGeom>
              <a:blipFill rotWithShape="0">
                <a:blip r:embed="rId2"/>
                <a:stretch>
                  <a:fillRect l="-1109"/>
                </a:stretch>
              </a:blipFill>
            </p:spPr>
            <p:txBody>
              <a:bodyPr/>
              <a:lstStyle/>
              <a:p>
                <a:r>
                  <a:rPr lang="en-GB">
                    <a:noFill/>
                  </a:rPr>
                  <a:t> </a:t>
                </a:r>
              </a:p>
            </p:txBody>
          </p:sp>
        </mc:Fallback>
      </mc:AlternateContent>
    </p:spTree>
    <p:extLst>
      <p:ext uri="{BB962C8B-B14F-4D97-AF65-F5344CB8AC3E}">
        <p14:creationId xmlns:p14="http://schemas.microsoft.com/office/powerpoint/2010/main" val="1286935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9782" y="986617"/>
            <a:ext cx="8353425" cy="628650"/>
          </a:xfrm>
          <a:prstGeom prst="rect">
            <a:avLst/>
          </a:prstGeom>
        </p:spPr>
      </p:pic>
      <p:pic>
        <p:nvPicPr>
          <p:cNvPr id="3" name="Picture 2"/>
          <p:cNvPicPr>
            <a:picLocks noChangeAspect="1"/>
          </p:cNvPicPr>
          <p:nvPr/>
        </p:nvPicPr>
        <p:blipFill>
          <a:blip r:embed="rId3"/>
          <a:stretch>
            <a:fillRect/>
          </a:stretch>
        </p:blipFill>
        <p:spPr>
          <a:xfrm>
            <a:off x="1223962" y="1858154"/>
            <a:ext cx="9744075" cy="2543175"/>
          </a:xfrm>
          <a:prstGeom prst="rect">
            <a:avLst/>
          </a:prstGeom>
        </p:spPr>
      </p:pic>
    </p:spTree>
    <p:extLst>
      <p:ext uri="{BB962C8B-B14F-4D97-AF65-F5344CB8AC3E}">
        <p14:creationId xmlns:p14="http://schemas.microsoft.com/office/powerpoint/2010/main" val="25537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406544" y="507523"/>
                <a:ext cx="4811702" cy="3136884"/>
              </a:xfrm>
              <a:prstGeom prst="rect">
                <a:avLst/>
              </a:prstGeom>
            </p:spPr>
            <p:txBody>
              <a:bodyPr wrap="none">
                <a:spAutoFit/>
              </a:bodyPr>
              <a:lstStyle/>
              <a:p>
                <a:endParaRPr lang="en-GB" dirty="0">
                  <a:solidFill>
                    <a:prstClr val="black"/>
                  </a:solidFill>
                </a:endParaRPr>
              </a:p>
              <a:p>
                <a:endParaRPr lang="en-US" dirty="0">
                  <a:solidFill>
                    <a:prstClr val="black"/>
                  </a:solidFill>
                </a:endParaRPr>
              </a:p>
              <a:p>
                <a:pPr/>
                <a14:m>
                  <m:oMathPara xmlns:m="http://schemas.openxmlformats.org/officeDocument/2006/math">
                    <m:oMathParaPr>
                      <m:jc m:val="centerGroup"/>
                    </m:oMathParaPr>
                    <m:oMath xmlns:m="http://schemas.openxmlformats.org/officeDocument/2006/math">
                      <m:r>
                        <a:rPr lang="en-GB"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𝐻</m:t>
                      </m:r>
                      <m:r>
                        <a:rPr lang="en-US" sz="2400" i="1">
                          <a:solidFill>
                            <a:prstClr val="black"/>
                          </a:solidFill>
                          <a:latin typeface="Cambria Math" panose="02040503050406030204" pitchFamily="18" charset="0"/>
                          <a:ea typeface="Cambria Math" panose="02040503050406030204" pitchFamily="18" charset="0"/>
                        </a:rPr>
                        <m:t>=</m:t>
                      </m:r>
                      <m:nary>
                        <m:naryPr>
                          <m:ctrlPr>
                            <a:rPr lang="en-US" sz="2400" i="1">
                              <a:solidFill>
                                <a:prstClr val="black"/>
                              </a:solidFill>
                              <a:latin typeface="Cambria Math" panose="02040503050406030204" pitchFamily="18" charset="0"/>
                              <a:ea typeface="Cambria Math" panose="02040503050406030204" pitchFamily="18" charset="0"/>
                            </a:rPr>
                          </m:ctrlPr>
                        </m:naryPr>
                        <m:sub>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1</m:t>
                              </m:r>
                            </m:sub>
                          </m:sSub>
                        </m:sub>
                        <m:sup>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2</m:t>
                              </m:r>
                            </m:sub>
                          </m:sSub>
                        </m:sup>
                        <m:e>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rPr>
                                <m:t>𝑎</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𝑏𝑇</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𝑐</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𝑇</m:t>
                                      </m:r>
                                    </m:e>
                                    <m:sup>
                                      <m:r>
                                        <a:rPr lang="en-US" sz="2400" i="1">
                                          <a:solidFill>
                                            <a:srgbClr val="FF0000"/>
                                          </a:solidFill>
                                          <a:latin typeface="Cambria Math" panose="02040503050406030204" pitchFamily="18" charset="0"/>
                                        </a:rPr>
                                        <m:t>2</m:t>
                                      </m:r>
                                    </m:sup>
                                  </m:sSup>
                                </m:den>
                              </m:f>
                            </m:e>
                          </m:d>
                          <m:r>
                            <a:rPr lang="en-US" sz="2400" i="1">
                              <a:solidFill>
                                <a:prstClr val="black"/>
                              </a:solidFill>
                              <a:latin typeface="Cambria Math" panose="02040503050406030204" pitchFamily="18" charset="0"/>
                              <a:ea typeface="Cambria Math" panose="02040503050406030204" pitchFamily="18" charset="0"/>
                            </a:rPr>
                            <m:t>𝑑𝑇</m:t>
                          </m:r>
                        </m:e>
                      </m:nary>
                    </m:oMath>
                  </m:oMathPara>
                </a14:m>
                <a:endParaRPr lang="en-GB" sz="2400" dirty="0">
                  <a:solidFill>
                    <a:prstClr val="black"/>
                  </a:solidFill>
                </a:endParaRPr>
              </a:p>
              <a:p>
                <a:endParaRPr lang="en-US" sz="2400" dirty="0">
                  <a:solidFill>
                    <a:prstClr val="black"/>
                  </a:solidFill>
                </a:endParaRPr>
              </a:p>
              <a:p>
                <a:pPr/>
                <a14:m>
                  <m:oMathPara xmlns:m="http://schemas.openxmlformats.org/officeDocument/2006/math">
                    <m:oMathParaPr>
                      <m:jc m:val="centerGroup"/>
                    </m:oMathParaPr>
                    <m:oMath xmlns:m="http://schemas.openxmlformats.org/officeDocument/2006/math">
                      <m:nary>
                        <m:naryPr>
                          <m:ctrlPr>
                            <a:rPr lang="en-GB" sz="2400" i="1">
                              <a:solidFill>
                                <a:prstClr val="black"/>
                              </a:solidFill>
                              <a:latin typeface="Cambria Math" panose="02040503050406030204" pitchFamily="18" charset="0"/>
                            </a:rPr>
                          </m:ctrlPr>
                        </m:naryPr>
                        <m:sub>
                          <m:r>
                            <m:rPr>
                              <m:brk m:alnAt="23"/>
                            </m:rPr>
                            <a:rPr lang="en-US" sz="2400" i="1">
                              <a:solidFill>
                                <a:prstClr val="black"/>
                              </a:solidFill>
                              <a:latin typeface="Cambria Math" panose="02040503050406030204" pitchFamily="18" charset="0"/>
                            </a:rPr>
                            <m:t>𝐻</m:t>
                          </m:r>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𝑇</m:t>
                              </m:r>
                            </m:e>
                            <m:sub>
                              <m:r>
                                <a:rPr lang="en-US" sz="2400" i="1">
                                  <a:solidFill>
                                    <a:prstClr val="black"/>
                                  </a:solidFill>
                                  <a:latin typeface="Cambria Math" panose="02040503050406030204" pitchFamily="18" charset="0"/>
                                </a:rPr>
                                <m:t>1</m:t>
                              </m:r>
                            </m:sub>
                          </m:sSub>
                          <m:r>
                            <m:rPr>
                              <m:brk m:alnAt="23"/>
                            </m:rPr>
                            <a:rPr lang="en-US" sz="2400" i="1">
                              <a:solidFill>
                                <a:prstClr val="black"/>
                              </a:solidFill>
                              <a:latin typeface="Cambria Math" panose="02040503050406030204" pitchFamily="18" charset="0"/>
                            </a:rPr>
                            <m:t>)</m:t>
                          </m:r>
                        </m:sub>
                        <m:sup>
                          <m:r>
                            <a:rPr lang="en-US" sz="2400" i="1">
                              <a:solidFill>
                                <a:prstClr val="black"/>
                              </a:solidFill>
                              <a:latin typeface="Cambria Math" panose="02040503050406030204" pitchFamily="18" charset="0"/>
                            </a:rPr>
                            <m:t>𝐻</m:t>
                          </m:r>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𝑇</m:t>
                              </m:r>
                            </m:e>
                            <m:sub>
                              <m:r>
                                <a:rPr lang="en-US" sz="2400" i="1">
                                  <a:solidFill>
                                    <a:prstClr val="black"/>
                                  </a:solidFill>
                                  <a:latin typeface="Cambria Math" panose="02040503050406030204" pitchFamily="18" charset="0"/>
                                </a:rPr>
                                <m:t>2</m:t>
                              </m:r>
                            </m:sub>
                          </m:sSub>
                          <m:r>
                            <a:rPr lang="en-US" sz="2400" i="1">
                              <a:solidFill>
                                <a:prstClr val="black"/>
                              </a:solidFill>
                              <a:latin typeface="Cambria Math" panose="02040503050406030204" pitchFamily="18" charset="0"/>
                            </a:rPr>
                            <m:t>)</m:t>
                          </m:r>
                        </m:sup>
                        <m:e>
                          <m:r>
                            <a:rPr lang="en-US" sz="2400" i="1">
                              <a:solidFill>
                                <a:prstClr val="black"/>
                              </a:solidFill>
                              <a:latin typeface="Cambria Math" panose="02040503050406030204" pitchFamily="18" charset="0"/>
                            </a:rPr>
                            <m:t>𝑑𝐻</m:t>
                          </m:r>
                        </m:e>
                      </m:nary>
                      <m:r>
                        <a:rPr lang="en-US" sz="2400" i="1">
                          <a:solidFill>
                            <a:prstClr val="black"/>
                          </a:solidFill>
                          <a:latin typeface="Cambria Math" panose="02040503050406030204" pitchFamily="18" charset="0"/>
                        </a:rPr>
                        <m:t>=</m:t>
                      </m:r>
                      <m:nary>
                        <m:naryPr>
                          <m:ctrlPr>
                            <a:rPr lang="en-US" sz="2400" i="1">
                              <a:solidFill>
                                <a:prstClr val="black"/>
                              </a:solidFill>
                              <a:latin typeface="Cambria Math" panose="02040503050406030204" pitchFamily="18" charset="0"/>
                              <a:ea typeface="Cambria Math" panose="02040503050406030204" pitchFamily="18" charset="0"/>
                            </a:rPr>
                          </m:ctrlPr>
                        </m:naryPr>
                        <m:sub>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1</m:t>
                              </m:r>
                            </m:sub>
                          </m:sSub>
                        </m:sub>
                        <m:sup>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2</m:t>
                              </m:r>
                            </m:sub>
                          </m:sSub>
                        </m:sup>
                        <m:e>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rPr>
                                <m:t>𝑎</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𝑏𝑇</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𝑐</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𝑇</m:t>
                                      </m:r>
                                    </m:e>
                                    <m:sup>
                                      <m:r>
                                        <a:rPr lang="en-US" sz="2400" i="1">
                                          <a:solidFill>
                                            <a:srgbClr val="FF0000"/>
                                          </a:solidFill>
                                          <a:latin typeface="Cambria Math" panose="02040503050406030204" pitchFamily="18" charset="0"/>
                                        </a:rPr>
                                        <m:t>2</m:t>
                                      </m:r>
                                    </m:sup>
                                  </m:sSup>
                                </m:den>
                              </m:f>
                            </m:e>
                          </m:d>
                          <m:r>
                            <a:rPr lang="en-US" sz="2400" i="1">
                              <a:solidFill>
                                <a:prstClr val="black"/>
                              </a:solidFill>
                              <a:latin typeface="Cambria Math" panose="02040503050406030204" pitchFamily="18" charset="0"/>
                              <a:ea typeface="Cambria Math" panose="02040503050406030204" pitchFamily="18" charset="0"/>
                            </a:rPr>
                            <m:t>𝑑𝑇</m:t>
                          </m:r>
                        </m:e>
                      </m:nary>
                    </m:oMath>
                  </m:oMathPara>
                </a14:m>
                <a:endParaRPr lang="en-GB" sz="2400"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3406544" y="507523"/>
                <a:ext cx="4811702" cy="3136884"/>
              </a:xfrm>
              <a:prstGeom prst="rect">
                <a:avLst/>
              </a:prstGeom>
              <a:blipFill rotWithShape="0">
                <a:blip r:embed="rId2"/>
                <a:stretch>
                  <a:fillRect/>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2188632" y="3882573"/>
            <a:ext cx="7190651" cy="896898"/>
          </a:xfrm>
          <a:prstGeom prst="rect">
            <a:avLst/>
          </a:prstGeom>
          <a:ln>
            <a:solidFill>
              <a:schemeClr val="tx1"/>
            </a:solidFill>
          </a:ln>
        </p:spPr>
      </p:pic>
      <mc:AlternateContent xmlns:mc="http://schemas.openxmlformats.org/markup-compatibility/2006" xmlns:a14="http://schemas.microsoft.com/office/drawing/2010/main">
        <mc:Choice Requires="a14">
          <p:sp>
            <p:nvSpPr>
              <p:cNvPr id="5" name="TextBox 4"/>
              <p:cNvSpPr txBox="1"/>
              <p:nvPr/>
            </p:nvSpPr>
            <p:spPr>
              <a:xfrm>
                <a:off x="1889374" y="5170516"/>
                <a:ext cx="8515408"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𝐻</m:t>
                      </m:r>
                      <m:r>
                        <a:rPr lang="en-US" sz="2400" i="1">
                          <a:solidFill>
                            <a:srgbClr val="FF0000"/>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𝐻</m:t>
                      </m:r>
                      <m:d>
                        <m:dPr>
                          <m:ctrlPr>
                            <a:rPr lang="en-US" sz="2400" i="1">
                              <a:solidFill>
                                <a:prstClr val="black"/>
                              </a:solidFill>
                              <a:latin typeface="Cambria Math" panose="02040503050406030204" pitchFamily="18" charset="0"/>
                              <a:ea typeface="Cambria Math" panose="02040503050406030204" pitchFamily="18" charset="0"/>
                            </a:rPr>
                          </m:ctrlPr>
                        </m:dPr>
                        <m:e>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2</m:t>
                              </m:r>
                            </m:sub>
                          </m:sSub>
                        </m:e>
                      </m:d>
                      <m:r>
                        <a:rPr lang="en-US"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𝐻</m:t>
                      </m:r>
                      <m:d>
                        <m:dPr>
                          <m:ctrlPr>
                            <a:rPr lang="en-US" sz="2400" i="1">
                              <a:solidFill>
                                <a:prstClr val="black"/>
                              </a:solidFill>
                              <a:latin typeface="Cambria Math" panose="02040503050406030204" pitchFamily="18" charset="0"/>
                              <a:ea typeface="Cambria Math" panose="02040503050406030204" pitchFamily="18" charset="0"/>
                            </a:rPr>
                          </m:ctrlPr>
                        </m:dPr>
                        <m:e>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1</m:t>
                              </m:r>
                            </m:sub>
                          </m:sSub>
                        </m:e>
                      </m:d>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𝑎</m:t>
                      </m:r>
                      <m:d>
                        <m:dPr>
                          <m:ctrlPr>
                            <a:rPr lang="en-US" sz="2400" i="1">
                              <a:solidFill>
                                <a:srgbClr val="FF0000"/>
                              </a:solidFill>
                              <a:latin typeface="Cambria Math" panose="02040503050406030204" pitchFamily="18" charset="0"/>
                              <a:ea typeface="Cambria Math" panose="02040503050406030204" pitchFamily="18" charset="0"/>
                            </a:rPr>
                          </m:ctrlPr>
                        </m:dPr>
                        <m:e>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e>
                      </m:d>
                      <m:r>
                        <a:rPr lang="en-US" sz="2400" i="1">
                          <a:solidFill>
                            <a:srgbClr val="FF0000"/>
                          </a:solidFill>
                          <a:latin typeface="Cambria Math" panose="02040503050406030204" pitchFamily="18" charset="0"/>
                          <a:ea typeface="Cambria Math" panose="02040503050406030204" pitchFamily="18" charset="0"/>
                        </a:rPr>
                        <m:t>+</m:t>
                      </m:r>
                      <m:f>
                        <m:fPr>
                          <m:ctrlPr>
                            <a:rPr lang="en-US" sz="2400" i="1">
                              <a:solidFill>
                                <a:srgbClr val="FF0000"/>
                              </a:solidFill>
                              <a:latin typeface="Cambria Math" panose="02040503050406030204" pitchFamily="18" charset="0"/>
                              <a:ea typeface="Cambria Math" panose="02040503050406030204" pitchFamily="18" charset="0"/>
                            </a:rPr>
                          </m:ctrlPr>
                        </m:fPr>
                        <m:num>
                          <m:r>
                            <a:rPr lang="en-US" sz="2400" i="1">
                              <a:solidFill>
                                <a:srgbClr val="FF0000"/>
                              </a:solidFill>
                              <a:latin typeface="Cambria Math" panose="02040503050406030204" pitchFamily="18" charset="0"/>
                              <a:ea typeface="Cambria Math" panose="02040503050406030204" pitchFamily="18" charset="0"/>
                            </a:rPr>
                            <m:t>1</m:t>
                          </m:r>
                        </m:num>
                        <m:den>
                          <m:r>
                            <a:rPr lang="en-US" sz="2400" i="1">
                              <a:solidFill>
                                <a:srgbClr val="FF0000"/>
                              </a:solidFill>
                              <a:latin typeface="Cambria Math" panose="02040503050406030204" pitchFamily="18" charset="0"/>
                              <a:ea typeface="Cambria Math" panose="02040503050406030204" pitchFamily="18" charset="0"/>
                            </a:rPr>
                            <m:t>2</m:t>
                          </m:r>
                        </m:den>
                      </m:f>
                      <m:r>
                        <a:rPr lang="en-US" sz="2400" i="1">
                          <a:solidFill>
                            <a:srgbClr val="FF0000"/>
                          </a:solidFill>
                          <a:latin typeface="Cambria Math" panose="02040503050406030204" pitchFamily="18" charset="0"/>
                          <a:ea typeface="Cambria Math" panose="02040503050406030204" pitchFamily="18" charset="0"/>
                        </a:rPr>
                        <m:t>𝑏</m:t>
                      </m:r>
                      <m:d>
                        <m:dPr>
                          <m:ctrlPr>
                            <a:rPr lang="en-US" sz="2400" i="1">
                              <a:solidFill>
                                <a:srgbClr val="FF0000"/>
                              </a:solidFill>
                              <a:latin typeface="Cambria Math" panose="02040503050406030204" pitchFamily="18" charset="0"/>
                              <a:ea typeface="Cambria Math" panose="02040503050406030204" pitchFamily="18" charset="0"/>
                            </a:rPr>
                          </m:ctrlPr>
                        </m:dPr>
                        <m:e>
                          <m:sSubSup>
                            <m:sSubSupPr>
                              <m:ctrlPr>
                                <a:rPr lang="en-US" sz="2400" i="1">
                                  <a:solidFill>
                                    <a:srgbClr val="FF0000"/>
                                  </a:solidFill>
                                  <a:latin typeface="Cambria Math" panose="02040503050406030204" pitchFamily="18" charset="0"/>
                                  <a:ea typeface="Cambria Math" panose="02040503050406030204" pitchFamily="18" charset="0"/>
                                </a:rPr>
                              </m:ctrlPr>
                            </m:sSubSup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up>
                              <m:r>
                                <a:rPr lang="en-US" sz="2400" i="1">
                                  <a:solidFill>
                                    <a:srgbClr val="FF0000"/>
                                  </a:solidFill>
                                  <a:latin typeface="Cambria Math" panose="02040503050406030204" pitchFamily="18" charset="0"/>
                                  <a:ea typeface="Cambria Math" panose="02040503050406030204" pitchFamily="18" charset="0"/>
                                </a:rPr>
                                <m:t>2</m:t>
                              </m:r>
                            </m:sup>
                          </m:sSubSup>
                          <m:r>
                            <a:rPr lang="en-US" sz="2400" i="1">
                              <a:solidFill>
                                <a:srgbClr val="FF0000"/>
                              </a:solidFill>
                              <a:latin typeface="Cambria Math" panose="02040503050406030204" pitchFamily="18" charset="0"/>
                              <a:ea typeface="Cambria Math" panose="02040503050406030204" pitchFamily="18" charset="0"/>
                            </a:rPr>
                            <m:t>−</m:t>
                          </m:r>
                          <m:sSubSup>
                            <m:sSubSupPr>
                              <m:ctrlPr>
                                <a:rPr lang="en-US" sz="2400" i="1">
                                  <a:solidFill>
                                    <a:srgbClr val="FF0000"/>
                                  </a:solidFill>
                                  <a:latin typeface="Cambria Math" panose="02040503050406030204" pitchFamily="18" charset="0"/>
                                  <a:ea typeface="Cambria Math" panose="02040503050406030204" pitchFamily="18" charset="0"/>
                                </a:rPr>
                              </m:ctrlPr>
                            </m:sSubSup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up>
                              <m:r>
                                <a:rPr lang="en-US" sz="2400" i="1">
                                  <a:solidFill>
                                    <a:srgbClr val="FF0000"/>
                                  </a:solidFill>
                                  <a:latin typeface="Cambria Math" panose="02040503050406030204" pitchFamily="18" charset="0"/>
                                  <a:ea typeface="Cambria Math" panose="02040503050406030204" pitchFamily="18" charset="0"/>
                                </a:rPr>
                                <m:t>2</m:t>
                              </m:r>
                            </m:sup>
                          </m:sSubSup>
                        </m:e>
                      </m:d>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𝑐</m:t>
                      </m:r>
                      <m:d>
                        <m:dPr>
                          <m:ctrlPr>
                            <a:rPr lang="en-US" sz="2400" i="1">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r>
                                <a:rPr lang="en-US" sz="2400" i="1">
                                  <a:solidFill>
                                    <a:srgbClr val="FF0000"/>
                                  </a:solidFill>
                                  <a:latin typeface="Cambria Math" panose="02040503050406030204" pitchFamily="18" charset="0"/>
                                  <a:ea typeface="Cambria Math" panose="02040503050406030204" pitchFamily="18" charset="0"/>
                                </a:rPr>
                                <m:t>1</m:t>
                              </m:r>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den>
                          </m:f>
                          <m:r>
                            <a:rPr lang="en-US" sz="2400" i="1">
                              <a:solidFill>
                                <a:srgbClr val="FF0000"/>
                              </a:solidFill>
                              <a:latin typeface="Cambria Math" panose="02040503050406030204" pitchFamily="18" charset="0"/>
                              <a:ea typeface="Cambria Math" panose="02040503050406030204" pitchFamily="18" charset="0"/>
                            </a:rPr>
                            <m:t>−</m:t>
                          </m:r>
                          <m:f>
                            <m:fPr>
                              <m:ctrlPr>
                                <a:rPr lang="en-US" sz="2400" i="1">
                                  <a:solidFill>
                                    <a:srgbClr val="FF0000"/>
                                  </a:solidFill>
                                  <a:latin typeface="Cambria Math" panose="02040503050406030204" pitchFamily="18" charset="0"/>
                                  <a:ea typeface="Cambria Math" panose="02040503050406030204" pitchFamily="18" charset="0"/>
                                </a:rPr>
                              </m:ctrlPr>
                            </m:fPr>
                            <m:num>
                              <m:r>
                                <a:rPr lang="en-US" sz="2400" i="1">
                                  <a:solidFill>
                                    <a:srgbClr val="FF0000"/>
                                  </a:solidFill>
                                  <a:latin typeface="Cambria Math" panose="02040503050406030204" pitchFamily="18" charset="0"/>
                                  <a:ea typeface="Cambria Math" panose="02040503050406030204" pitchFamily="18" charset="0"/>
                                </a:rPr>
                                <m:t>1</m:t>
                              </m:r>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den>
                          </m:f>
                        </m:e>
                      </m:d>
                    </m:oMath>
                  </m:oMathPara>
                </a14:m>
                <a:endParaRPr lang="en-GB" sz="24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89374" y="5170516"/>
                <a:ext cx="8515408" cy="829843"/>
              </a:xfrm>
              <a:prstGeom prst="rect">
                <a:avLst/>
              </a:prstGeom>
              <a:blipFill rotWithShape="0">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5336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73" y="299259"/>
            <a:ext cx="10390909" cy="6278642"/>
          </a:xfrm>
          <a:prstGeom prst="rect">
            <a:avLst/>
          </a:prstGeom>
          <a:noFill/>
        </p:spPr>
        <p:txBody>
          <a:bodyPr wrap="square" rtlCol="0">
            <a:spAutoFit/>
          </a:bodyPr>
          <a:lstStyle/>
          <a:p>
            <a:pPr>
              <a:lnSpc>
                <a:spcPct val="150000"/>
              </a:lnSpc>
            </a:pPr>
            <a:r>
              <a:rPr lang="en-US" sz="2800" dirty="0">
                <a:solidFill>
                  <a:srgbClr val="FF0000"/>
                </a:solidFill>
              </a:rPr>
              <a:t>Examples</a:t>
            </a:r>
          </a:p>
          <a:p>
            <a:pPr>
              <a:lnSpc>
                <a:spcPct val="150000"/>
              </a:lnSpc>
            </a:pPr>
            <a:endParaRPr lang="en-US" sz="2400" dirty="0"/>
          </a:p>
          <a:p>
            <a:pPr>
              <a:lnSpc>
                <a:spcPct val="150000"/>
              </a:lnSpc>
            </a:pPr>
            <a:r>
              <a:rPr lang="en-US" sz="2400" dirty="0"/>
              <a:t>1- Olive </a:t>
            </a:r>
            <a:r>
              <a:rPr lang="en-US" sz="2400" dirty="0" err="1"/>
              <a:t>oiles</a:t>
            </a:r>
            <a:r>
              <a:rPr lang="en-US" sz="2400" dirty="0"/>
              <a:t> is completely burned in oxygen at 100 </a:t>
            </a:r>
            <a:r>
              <a:rPr lang="en-US" sz="2400" baseline="30000" dirty="0" err="1"/>
              <a:t>o</a:t>
            </a:r>
            <a:r>
              <a:rPr lang="en-US" sz="2400" dirty="0" err="1"/>
              <a:t>C</a:t>
            </a:r>
            <a:r>
              <a:rPr lang="en-US" sz="2400" dirty="0"/>
              <a:t> according to:</a:t>
            </a:r>
          </a:p>
          <a:p>
            <a:pPr>
              <a:lnSpc>
                <a:spcPct val="150000"/>
              </a:lnSpc>
            </a:pPr>
            <a:r>
              <a:rPr lang="en-US" sz="2400" dirty="0"/>
              <a:t>C</a:t>
            </a:r>
            <a:r>
              <a:rPr lang="en-US" sz="2400" baseline="-25000" dirty="0"/>
              <a:t>57</a:t>
            </a:r>
            <a:r>
              <a:rPr lang="en-US" sz="2400" dirty="0"/>
              <a:t>H</a:t>
            </a:r>
            <a:r>
              <a:rPr lang="en-US" sz="2400" baseline="-25000" dirty="0"/>
              <a:t>104</a:t>
            </a:r>
            <a:r>
              <a:rPr lang="en-US" sz="2400" dirty="0"/>
              <a:t>O</a:t>
            </a:r>
            <a:r>
              <a:rPr lang="en-US" sz="2400" baseline="-25000" dirty="0"/>
              <a:t>6</a:t>
            </a:r>
            <a:r>
              <a:rPr lang="en-US" sz="2400" dirty="0"/>
              <a:t> (l) + 80O</a:t>
            </a:r>
            <a:r>
              <a:rPr lang="en-US" sz="2400" baseline="-25000" dirty="0"/>
              <a:t>2</a:t>
            </a:r>
            <a:r>
              <a:rPr lang="en-US" sz="2400" dirty="0"/>
              <a:t> (g) </a:t>
            </a:r>
            <a:r>
              <a:rPr lang="en-US" sz="2400" dirty="0">
                <a:sym typeface="Symbol" panose="05050102010706020507" pitchFamily="18" charset="2"/>
              </a:rPr>
              <a:t> 57CO</a:t>
            </a:r>
            <a:r>
              <a:rPr lang="en-US" sz="2400" baseline="-25000" dirty="0">
                <a:sym typeface="Symbol" panose="05050102010706020507" pitchFamily="18" charset="2"/>
              </a:rPr>
              <a:t>2</a:t>
            </a:r>
            <a:r>
              <a:rPr lang="en-US" sz="2400" dirty="0">
                <a:sym typeface="Symbol" panose="05050102010706020507" pitchFamily="18" charset="2"/>
              </a:rPr>
              <a:t> (g) + 52H</a:t>
            </a:r>
            <a:r>
              <a:rPr lang="en-US" sz="2400" baseline="-25000" dirty="0">
                <a:sym typeface="Symbol" panose="05050102010706020507" pitchFamily="18" charset="2"/>
              </a:rPr>
              <a:t>2</a:t>
            </a:r>
            <a:r>
              <a:rPr lang="en-US" sz="2400" dirty="0">
                <a:sym typeface="Symbol" panose="05050102010706020507" pitchFamily="18" charset="2"/>
              </a:rPr>
              <a:t>O (g)              ∆H = -31150 kJ</a:t>
            </a:r>
          </a:p>
          <a:p>
            <a:pPr>
              <a:lnSpc>
                <a:spcPct val="150000"/>
              </a:lnSpc>
            </a:pPr>
            <a:r>
              <a:rPr lang="en-US" sz="2400" dirty="0">
                <a:sym typeface="Symbol" panose="05050102010706020507" pitchFamily="18" charset="2"/>
              </a:rPr>
              <a:t>Calculate the change in the internal energy ∆U (in kJ) for this combustion process.</a:t>
            </a:r>
          </a:p>
          <a:p>
            <a:pPr>
              <a:lnSpc>
                <a:spcPct val="150000"/>
              </a:lnSpc>
            </a:pPr>
            <a:endParaRPr lang="en-US" sz="2400" dirty="0">
              <a:sym typeface="Symbol" panose="05050102010706020507" pitchFamily="18" charset="2"/>
            </a:endParaRPr>
          </a:p>
          <a:p>
            <a:pPr>
              <a:lnSpc>
                <a:spcPct val="150000"/>
              </a:lnSpc>
            </a:pPr>
            <a:r>
              <a:rPr lang="en-US" sz="2400" dirty="0">
                <a:sym typeface="Symbol" panose="05050102010706020507" pitchFamily="18" charset="2"/>
              </a:rPr>
              <a:t>2- The internal energy change when 1.0 </a:t>
            </a:r>
            <a:r>
              <a:rPr lang="en-US" sz="2400" dirty="0" err="1">
                <a:sym typeface="Symbol" panose="05050102010706020507" pitchFamily="18" charset="2"/>
              </a:rPr>
              <a:t>mol</a:t>
            </a:r>
            <a:r>
              <a:rPr lang="en-US" sz="2400" dirty="0">
                <a:sym typeface="Symbol" panose="05050102010706020507" pitchFamily="18" charset="2"/>
              </a:rPr>
              <a:t> CaCO</a:t>
            </a:r>
            <a:r>
              <a:rPr lang="en-US" sz="2400" baseline="-25000" dirty="0">
                <a:sym typeface="Symbol" panose="05050102010706020507" pitchFamily="18" charset="2"/>
              </a:rPr>
              <a:t>3</a:t>
            </a:r>
            <a:r>
              <a:rPr lang="en-US" sz="2400" dirty="0">
                <a:sym typeface="Symbol" panose="05050102010706020507" pitchFamily="18" charset="2"/>
              </a:rPr>
              <a:t> in the form calcite converts to aragonite is +0.21 kJ. Calculate the difference between the enthalpy change and the change in internal energy when the pressure is 1.0 bar given that the densities of the solids are 2.71 g cm</a:t>
            </a:r>
            <a:r>
              <a:rPr lang="en-US" sz="2400" baseline="30000" dirty="0">
                <a:sym typeface="Symbol" panose="05050102010706020507" pitchFamily="18" charset="2"/>
              </a:rPr>
              <a:t>-3</a:t>
            </a:r>
            <a:r>
              <a:rPr lang="en-US" sz="2400" dirty="0">
                <a:sym typeface="Symbol" panose="05050102010706020507" pitchFamily="18" charset="2"/>
              </a:rPr>
              <a:t> and 2.93 g cm</a:t>
            </a:r>
            <a:r>
              <a:rPr lang="en-US" sz="2400" baseline="30000" dirty="0">
                <a:sym typeface="Symbol" panose="05050102010706020507" pitchFamily="18" charset="2"/>
              </a:rPr>
              <a:t>-3</a:t>
            </a:r>
            <a:r>
              <a:rPr lang="en-US" sz="2400" dirty="0">
                <a:sym typeface="Symbol" panose="05050102010706020507" pitchFamily="18" charset="2"/>
              </a:rPr>
              <a:t> respectively.</a:t>
            </a:r>
          </a:p>
          <a:p>
            <a:pPr>
              <a:lnSpc>
                <a:spcPct val="150000"/>
              </a:lnSpc>
            </a:pPr>
            <a:endParaRPr lang="en-GB" sz="2400" dirty="0"/>
          </a:p>
        </p:txBody>
      </p:sp>
    </p:spTree>
    <p:extLst>
      <p:ext uri="{BB962C8B-B14F-4D97-AF65-F5344CB8AC3E}">
        <p14:creationId xmlns:p14="http://schemas.microsoft.com/office/powerpoint/2010/main" val="108060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984" y="517759"/>
            <a:ext cx="10397449" cy="5940088"/>
          </a:xfrm>
          <a:prstGeom prst="rect">
            <a:avLst/>
          </a:prstGeom>
        </p:spPr>
        <p:txBody>
          <a:bodyPr wrap="square">
            <a:spAutoFit/>
          </a:bodyPr>
          <a:lstStyle/>
          <a:p>
            <a:r>
              <a:rPr lang="en-GB" sz="2800" dirty="0">
                <a:solidFill>
                  <a:srgbClr val="7030A0"/>
                </a:solidFill>
              </a:rPr>
              <a:t>Enthalpy (∆H)</a:t>
            </a:r>
          </a:p>
          <a:p>
            <a:endParaRPr lang="en-GB" sz="2400" dirty="0"/>
          </a:p>
          <a:p>
            <a:r>
              <a:rPr lang="en-GB" sz="2800" dirty="0">
                <a:solidFill>
                  <a:srgbClr val="FF0000"/>
                </a:solidFill>
              </a:rPr>
              <a:t>Hess’s law</a:t>
            </a:r>
          </a:p>
          <a:p>
            <a:endParaRPr lang="en-GB" sz="2400" dirty="0"/>
          </a:p>
          <a:p>
            <a:pPr lvl="0" algn="justLow" eaLnBrk="0" fontAlgn="base" hangingPunct="0">
              <a:lnSpc>
                <a:spcPct val="150000"/>
              </a:lnSpc>
              <a:spcBef>
                <a:spcPct val="0"/>
              </a:spcBef>
              <a:spcAft>
                <a:spcPct val="0"/>
              </a:spcAft>
              <a:buFontTx/>
              <a:buChar char="-"/>
            </a:pPr>
            <a:r>
              <a:rPr kumimoji="0" lang="en-US" sz="2400" b="0" i="0" u="none" strike="noStrike" cap="none" normalizeH="0" baseline="0" dirty="0">
                <a:ln>
                  <a:noFill/>
                </a:ln>
                <a:solidFill>
                  <a:schemeClr val="tx1"/>
                </a:solidFill>
                <a:effectLst/>
                <a:ea typeface="Calibri" pitchFamily="34" charset="0"/>
                <a:cs typeface="Times New Roman" pitchFamily="18" charset="0"/>
                <a:sym typeface="Symbol" pitchFamily="18" charset="2"/>
              </a:rPr>
              <a:t></a:t>
            </a:r>
            <a:r>
              <a:rPr kumimoji="0" lang="en-US" sz="2400" b="0" i="1" u="none" strike="noStrike" cap="none" normalizeH="0" baseline="0" dirty="0">
                <a:ln>
                  <a:noFill/>
                </a:ln>
                <a:solidFill>
                  <a:schemeClr val="tx1"/>
                </a:solidFill>
                <a:effectLst/>
                <a:ea typeface="Calibri" pitchFamily="34" charset="0"/>
                <a:cs typeface="Times New Roman" pitchFamily="18" charset="0"/>
              </a:rPr>
              <a:t>H</a:t>
            </a:r>
            <a:r>
              <a:rPr kumimoji="0" lang="en-US" sz="2400" b="0" i="0" u="none" strike="noStrike" cap="none" normalizeH="0" baseline="0" dirty="0">
                <a:ln>
                  <a:noFill/>
                </a:ln>
                <a:solidFill>
                  <a:schemeClr val="tx1"/>
                </a:solidFill>
                <a:effectLst/>
                <a:ea typeface="Calibri" pitchFamily="34" charset="0"/>
                <a:cs typeface="Times New Roman" pitchFamily="18" charset="0"/>
                <a:sym typeface="Symbol" pitchFamily="18" charset="2"/>
              </a:rPr>
              <a:t> is well known for many reactions, and it is inconvenient to measure </a:t>
            </a:r>
            <a:r>
              <a:rPr kumimoji="0" lang="en-US" sz="2400" b="0" i="1" u="none" strike="noStrike" cap="none" normalizeH="0" baseline="0" dirty="0">
                <a:ln>
                  <a:noFill/>
                </a:ln>
                <a:solidFill>
                  <a:schemeClr val="tx1"/>
                </a:solidFill>
                <a:effectLst/>
                <a:ea typeface="Calibri" pitchFamily="34" charset="0"/>
                <a:cs typeface="Times New Roman" pitchFamily="18" charset="0"/>
              </a:rPr>
              <a:t>H</a:t>
            </a:r>
            <a:r>
              <a:rPr kumimoji="0" lang="en-US" sz="2400" b="0" i="0" u="none" strike="noStrike" cap="none" normalizeH="0" baseline="0" dirty="0">
                <a:ln>
                  <a:noFill/>
                </a:ln>
                <a:solidFill>
                  <a:schemeClr val="tx1"/>
                </a:solidFill>
                <a:effectLst/>
                <a:ea typeface="Calibri" pitchFamily="34" charset="0"/>
                <a:cs typeface="Times New Roman" pitchFamily="18" charset="0"/>
                <a:sym typeface="Symbol" pitchFamily="18" charset="2"/>
              </a:rPr>
              <a:t> for every reaction in which we are interested.</a:t>
            </a:r>
            <a:endParaRPr kumimoji="0" lang="en-GB" sz="2400" b="0" i="0" u="none" strike="noStrike" cap="none" normalizeH="0" baseline="0" dirty="0">
              <a:ln>
                <a:noFill/>
              </a:ln>
              <a:solidFill>
                <a:schemeClr val="tx1"/>
              </a:solidFill>
              <a:effectLst/>
              <a:cs typeface="Arial" pitchFamily="34" charset="0"/>
              <a:sym typeface="Symbol" pitchFamily="18" charset="2"/>
            </a:endParaRPr>
          </a:p>
          <a:p>
            <a:pPr lvl="0" algn="justLow" eaLnBrk="0" fontAlgn="base" hangingPunct="0">
              <a:lnSpc>
                <a:spcPct val="150000"/>
              </a:lnSpc>
              <a:spcBef>
                <a:spcPct val="0"/>
              </a:spcBef>
              <a:spcAft>
                <a:spcPct val="0"/>
              </a:spcAft>
              <a:buFontTx/>
              <a:buChar char="-"/>
            </a:pPr>
            <a:r>
              <a:rPr kumimoji="0" lang="en-US" sz="2400" b="0" i="1" u="none" strike="noStrike" cap="none" normalizeH="0" baseline="0" dirty="0">
                <a:ln>
                  <a:noFill/>
                </a:ln>
                <a:solidFill>
                  <a:schemeClr val="tx1"/>
                </a:solidFill>
                <a:effectLst/>
                <a:ea typeface="Calibri" pitchFamily="34" charset="0"/>
                <a:cs typeface="Times New Roman" pitchFamily="18" charset="0"/>
                <a:sym typeface="Symbol" pitchFamily="18" charset="2"/>
              </a:rPr>
              <a:t>Hess</a:t>
            </a:r>
            <a:r>
              <a:rPr lang="en-US" sz="2400" i="1" dirty="0">
                <a:ea typeface="Calibri" pitchFamily="34" charset="0"/>
                <a:cs typeface="Times New Roman" pitchFamily="18" charset="0"/>
                <a:sym typeface="Symbol" pitchFamily="18" charset="2"/>
              </a:rPr>
              <a:t>’</a:t>
            </a:r>
            <a:r>
              <a:rPr kumimoji="0" lang="en-US" sz="2400" b="0" i="1" u="none" strike="noStrike" cap="none" normalizeH="0" baseline="0" dirty="0">
                <a:ln>
                  <a:noFill/>
                </a:ln>
                <a:solidFill>
                  <a:schemeClr val="tx1"/>
                </a:solidFill>
                <a:effectLst/>
                <a:ea typeface="Calibri" pitchFamily="34" charset="0"/>
                <a:cs typeface="Times New Roman" pitchFamily="18" charset="0"/>
                <a:sym typeface="Symbol" pitchFamily="18" charset="2"/>
              </a:rPr>
              <a:t>s law </a:t>
            </a:r>
            <a:r>
              <a:rPr kumimoji="0" lang="en-US" sz="2400" b="0" i="0" u="none" strike="noStrike" cap="none" normalizeH="0" baseline="0" dirty="0">
                <a:ln>
                  <a:noFill/>
                </a:ln>
                <a:solidFill>
                  <a:schemeClr val="tx1"/>
                </a:solidFill>
                <a:effectLst/>
                <a:ea typeface="Calibri" pitchFamily="34" charset="0"/>
                <a:cs typeface="Times New Roman" pitchFamily="18" charset="0"/>
                <a:sym typeface="Symbol" pitchFamily="18" charset="2"/>
              </a:rPr>
              <a:t>states that </a:t>
            </a:r>
            <a:r>
              <a:rPr lang="en-US" sz="2400" dirty="0">
                <a:ea typeface="Calibri" pitchFamily="34" charset="0"/>
                <a:cs typeface="Times New Roman" pitchFamily="18" charset="0"/>
                <a:sym typeface="Symbol" pitchFamily="18" charset="2"/>
              </a:rPr>
              <a:t>“</a:t>
            </a:r>
            <a:r>
              <a:rPr kumimoji="0" lang="en-US" sz="2400" b="0" i="0" u="none" strike="noStrike" cap="none" normalizeH="0" baseline="0" dirty="0">
                <a:ln>
                  <a:noFill/>
                </a:ln>
                <a:solidFill>
                  <a:schemeClr val="tx1"/>
                </a:solidFill>
                <a:effectLst/>
                <a:ea typeface="Calibri" pitchFamily="34" charset="0"/>
                <a:cs typeface="Times New Roman" pitchFamily="18" charset="0"/>
                <a:sym typeface="Symbol" pitchFamily="18" charset="2"/>
              </a:rPr>
              <a:t>If a reaction is carried out in a series of steps, </a:t>
            </a:r>
            <a:r>
              <a:rPr kumimoji="0" lang="en-US" sz="2400" b="0" i="1" u="none" strike="noStrike" cap="none" normalizeH="0" baseline="0" dirty="0">
                <a:ln>
                  <a:noFill/>
                </a:ln>
                <a:solidFill>
                  <a:schemeClr val="tx1"/>
                </a:solidFill>
                <a:effectLst/>
                <a:ea typeface="Calibri" pitchFamily="34" charset="0"/>
                <a:cs typeface="Times New Roman" pitchFamily="18" charset="0"/>
              </a:rPr>
              <a:t>H</a:t>
            </a:r>
            <a:r>
              <a:rPr kumimoji="0" lang="en-US" sz="2400" b="0" i="0" u="none" strike="noStrike" cap="none" normalizeH="0" baseline="0" dirty="0">
                <a:ln>
                  <a:noFill/>
                </a:ln>
                <a:solidFill>
                  <a:schemeClr val="tx1"/>
                </a:solidFill>
                <a:effectLst/>
                <a:ea typeface="Calibri" pitchFamily="34" charset="0"/>
                <a:cs typeface="Times New Roman" pitchFamily="18" charset="0"/>
                <a:sym typeface="Symbol" pitchFamily="18" charset="2"/>
              </a:rPr>
              <a:t> for the overall reaction will be equal to the sum of the enthalpy changes for the individual steps.</a:t>
            </a:r>
            <a:r>
              <a:rPr lang="en-US" sz="2400" dirty="0">
                <a:ea typeface="Calibri" pitchFamily="34" charset="0"/>
                <a:cs typeface="Times New Roman" pitchFamily="18" charset="0"/>
                <a:sym typeface="Symbol" pitchFamily="18" charset="2"/>
              </a:rPr>
              <a:t>”</a:t>
            </a:r>
          </a:p>
          <a:p>
            <a:pPr lvl="0" algn="justLow" eaLnBrk="0" fontAlgn="base" hangingPunct="0">
              <a:lnSpc>
                <a:spcPct val="150000"/>
              </a:lnSpc>
              <a:spcBef>
                <a:spcPct val="0"/>
              </a:spcBef>
              <a:spcAft>
                <a:spcPct val="0"/>
              </a:spcAft>
            </a:pPr>
            <a:r>
              <a:rPr kumimoji="0" lang="en-US" sz="2400" b="0" i="0" u="none" strike="noStrike" cap="none" normalizeH="0" baseline="0" dirty="0">
                <a:ln>
                  <a:noFill/>
                </a:ln>
                <a:solidFill>
                  <a:schemeClr val="tx1"/>
                </a:solidFill>
                <a:effectLst/>
                <a:ea typeface="Calibri" pitchFamily="34" charset="0"/>
                <a:cs typeface="Times New Roman" pitchFamily="18" charset="0"/>
                <a:sym typeface="Symbol" pitchFamily="18" charset="2"/>
              </a:rPr>
              <a:t>- The total enthalpy change depends only on the initial state of the reactants and the final state of the products.</a:t>
            </a:r>
          </a:p>
          <a:p>
            <a:r>
              <a:rPr lang="en-GB" sz="2400" dirty="0"/>
              <a:t> </a:t>
            </a:r>
          </a:p>
        </p:txBody>
      </p:sp>
    </p:spTree>
    <p:extLst>
      <p:ext uri="{BB962C8B-B14F-4D97-AF65-F5344CB8AC3E}">
        <p14:creationId xmlns:p14="http://schemas.microsoft.com/office/powerpoint/2010/main" val="239814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0342" y="968674"/>
            <a:ext cx="402674" cy="523220"/>
          </a:xfrm>
          <a:prstGeom prst="rect">
            <a:avLst/>
          </a:prstGeom>
          <a:noFill/>
        </p:spPr>
        <p:txBody>
          <a:bodyPr wrap="none" rtlCol="0">
            <a:spAutoFit/>
          </a:bodyPr>
          <a:lstStyle/>
          <a:p>
            <a:r>
              <a:rPr lang="en-US" sz="2800" b="1" dirty="0"/>
              <a:t>A</a:t>
            </a:r>
            <a:endParaRPr lang="en-GB" sz="2800" b="1" dirty="0"/>
          </a:p>
        </p:txBody>
      </p:sp>
      <p:cxnSp>
        <p:nvCxnSpPr>
          <p:cNvPr id="4" name="Straight Arrow Connector 3"/>
          <p:cNvCxnSpPr/>
          <p:nvPr/>
        </p:nvCxnSpPr>
        <p:spPr>
          <a:xfrm>
            <a:off x="7880465" y="1230284"/>
            <a:ext cx="17124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803016" y="2696095"/>
            <a:ext cx="171242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594855" y="1553998"/>
            <a:ext cx="13648" cy="92596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9738416" y="1491894"/>
            <a:ext cx="26173" cy="942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46427" y="993130"/>
            <a:ext cx="410690" cy="523220"/>
          </a:xfrm>
          <a:prstGeom prst="rect">
            <a:avLst/>
          </a:prstGeom>
          <a:noFill/>
        </p:spPr>
        <p:txBody>
          <a:bodyPr wrap="none" rtlCol="0">
            <a:spAutoFit/>
          </a:bodyPr>
          <a:lstStyle/>
          <a:p>
            <a:r>
              <a:rPr lang="en-US" sz="2800" b="1" dirty="0"/>
              <a:t>D</a:t>
            </a:r>
            <a:endParaRPr lang="en-GB" b="1" dirty="0"/>
          </a:p>
        </p:txBody>
      </p:sp>
      <p:sp>
        <p:nvSpPr>
          <p:cNvPr id="14" name="TextBox 13"/>
          <p:cNvSpPr txBox="1"/>
          <p:nvPr/>
        </p:nvSpPr>
        <p:spPr>
          <a:xfrm>
            <a:off x="9550704" y="2434485"/>
            <a:ext cx="375424" cy="523220"/>
          </a:xfrm>
          <a:prstGeom prst="rect">
            <a:avLst/>
          </a:prstGeom>
          <a:noFill/>
        </p:spPr>
        <p:txBody>
          <a:bodyPr wrap="none" rtlCol="0">
            <a:spAutoFit/>
          </a:bodyPr>
          <a:lstStyle/>
          <a:p>
            <a:r>
              <a:rPr lang="en-US" sz="2800" b="1" dirty="0"/>
              <a:t>C</a:t>
            </a:r>
            <a:endParaRPr lang="en-GB" sz="2800" b="1" dirty="0"/>
          </a:p>
        </p:txBody>
      </p:sp>
      <p:sp>
        <p:nvSpPr>
          <p:cNvPr id="15" name="TextBox 14"/>
          <p:cNvSpPr txBox="1"/>
          <p:nvPr/>
        </p:nvSpPr>
        <p:spPr>
          <a:xfrm>
            <a:off x="7398739" y="2434485"/>
            <a:ext cx="386644" cy="523220"/>
          </a:xfrm>
          <a:prstGeom prst="rect">
            <a:avLst/>
          </a:prstGeom>
          <a:noFill/>
        </p:spPr>
        <p:txBody>
          <a:bodyPr wrap="none" rtlCol="0">
            <a:spAutoFit/>
          </a:bodyPr>
          <a:lstStyle/>
          <a:p>
            <a:r>
              <a:rPr lang="en-US" sz="2800" b="1" dirty="0"/>
              <a:t>B</a:t>
            </a:r>
            <a:endParaRPr lang="en-GB" sz="2800" b="1" dirty="0"/>
          </a:p>
        </p:txBody>
      </p:sp>
      <p:sp>
        <p:nvSpPr>
          <p:cNvPr id="17" name="TextBox 16"/>
          <p:cNvSpPr txBox="1"/>
          <p:nvPr/>
        </p:nvSpPr>
        <p:spPr>
          <a:xfrm>
            <a:off x="8353694" y="707064"/>
            <a:ext cx="611065" cy="523220"/>
          </a:xfrm>
          <a:prstGeom prst="rect">
            <a:avLst/>
          </a:prstGeom>
          <a:noFill/>
        </p:spPr>
        <p:txBody>
          <a:bodyPr wrap="none" rtlCol="0">
            <a:spAutoFit/>
          </a:bodyPr>
          <a:lstStyle/>
          <a:p>
            <a:r>
              <a:rPr lang="en-GB" sz="2800" dirty="0">
                <a:solidFill>
                  <a:srgbClr val="00B050"/>
                </a:solidFill>
                <a:latin typeface="Calibri" panose="020F0502020204030204" pitchFamily="34" charset="0"/>
                <a:cs typeface="Calibri" panose="020F0502020204030204" pitchFamily="34" charset="0"/>
              </a:rPr>
              <a:t>∆H</a:t>
            </a:r>
            <a:endParaRPr lang="en-GB" sz="2800" dirty="0">
              <a:solidFill>
                <a:srgbClr val="00B050"/>
              </a:solidFill>
            </a:endParaRPr>
          </a:p>
        </p:txBody>
      </p:sp>
      <p:sp>
        <p:nvSpPr>
          <p:cNvPr id="18" name="Rectangle 17"/>
          <p:cNvSpPr/>
          <p:nvPr/>
        </p:nvSpPr>
        <p:spPr>
          <a:xfrm>
            <a:off x="6665846" y="1620482"/>
            <a:ext cx="732893" cy="523220"/>
          </a:xfrm>
          <a:prstGeom prst="rect">
            <a:avLst/>
          </a:prstGeom>
        </p:spPr>
        <p:txBody>
          <a:bodyPr wrap="none">
            <a:spAutoFit/>
          </a:bodyPr>
          <a:lstStyle/>
          <a:p>
            <a:pPr lvl="0"/>
            <a:r>
              <a:rPr lang="en-GB" sz="2800" dirty="0">
                <a:solidFill>
                  <a:srgbClr val="FF0000"/>
                </a:solidFill>
                <a:latin typeface="Calibri" panose="020F0502020204030204" pitchFamily="34" charset="0"/>
                <a:cs typeface="Calibri" panose="020F0502020204030204" pitchFamily="34" charset="0"/>
              </a:rPr>
              <a:t>∆H</a:t>
            </a:r>
            <a:r>
              <a:rPr lang="en-GB" sz="2800" baseline="-25000" dirty="0">
                <a:solidFill>
                  <a:srgbClr val="FF0000"/>
                </a:solidFill>
                <a:latin typeface="Calibri" panose="020F0502020204030204" pitchFamily="34" charset="0"/>
                <a:cs typeface="Calibri" panose="020F0502020204030204" pitchFamily="34" charset="0"/>
              </a:rPr>
              <a:t>1</a:t>
            </a:r>
            <a:endParaRPr lang="en-GB" sz="2800" dirty="0">
              <a:solidFill>
                <a:srgbClr val="FF0000"/>
              </a:solidFill>
            </a:endParaRPr>
          </a:p>
        </p:txBody>
      </p:sp>
      <p:sp>
        <p:nvSpPr>
          <p:cNvPr id="19" name="Rectangle 18"/>
          <p:cNvSpPr/>
          <p:nvPr/>
        </p:nvSpPr>
        <p:spPr>
          <a:xfrm>
            <a:off x="8353694" y="2760971"/>
            <a:ext cx="732893" cy="523220"/>
          </a:xfrm>
          <a:prstGeom prst="rect">
            <a:avLst/>
          </a:prstGeom>
        </p:spPr>
        <p:txBody>
          <a:bodyPr wrap="none">
            <a:spAutoFit/>
          </a:bodyPr>
          <a:lstStyle/>
          <a:p>
            <a:pPr lvl="0"/>
            <a:r>
              <a:rPr lang="en-GB" sz="2800" dirty="0">
                <a:solidFill>
                  <a:srgbClr val="FF0000"/>
                </a:solidFill>
                <a:latin typeface="Calibri" panose="020F0502020204030204" pitchFamily="34" charset="0"/>
                <a:cs typeface="Calibri" panose="020F0502020204030204" pitchFamily="34" charset="0"/>
              </a:rPr>
              <a:t>∆H</a:t>
            </a:r>
            <a:r>
              <a:rPr lang="en-GB" sz="2800" baseline="-25000" dirty="0">
                <a:solidFill>
                  <a:srgbClr val="FF0000"/>
                </a:solidFill>
                <a:latin typeface="Calibri" panose="020F0502020204030204" pitchFamily="34" charset="0"/>
                <a:cs typeface="Calibri" panose="020F0502020204030204" pitchFamily="34" charset="0"/>
              </a:rPr>
              <a:t>2</a:t>
            </a:r>
            <a:endParaRPr lang="en-GB" sz="2800" dirty="0">
              <a:solidFill>
                <a:srgbClr val="FF0000"/>
              </a:solidFill>
            </a:endParaRPr>
          </a:p>
        </p:txBody>
      </p:sp>
      <p:sp>
        <p:nvSpPr>
          <p:cNvPr id="20" name="Rectangle 19"/>
          <p:cNvSpPr/>
          <p:nvPr/>
        </p:nvSpPr>
        <p:spPr>
          <a:xfrm>
            <a:off x="10057117" y="1701579"/>
            <a:ext cx="732893" cy="523220"/>
          </a:xfrm>
          <a:prstGeom prst="rect">
            <a:avLst/>
          </a:prstGeom>
        </p:spPr>
        <p:txBody>
          <a:bodyPr wrap="none">
            <a:spAutoFit/>
          </a:bodyPr>
          <a:lstStyle/>
          <a:p>
            <a:pPr lvl="0"/>
            <a:r>
              <a:rPr lang="en-GB" sz="2800" dirty="0">
                <a:solidFill>
                  <a:srgbClr val="FF0000"/>
                </a:solidFill>
                <a:latin typeface="Calibri" panose="020F0502020204030204" pitchFamily="34" charset="0"/>
                <a:cs typeface="Calibri" panose="020F0502020204030204" pitchFamily="34" charset="0"/>
              </a:rPr>
              <a:t>∆H</a:t>
            </a:r>
            <a:r>
              <a:rPr lang="en-GB" sz="2800" baseline="-25000" dirty="0">
                <a:solidFill>
                  <a:srgbClr val="FF0000"/>
                </a:solidFill>
                <a:latin typeface="Calibri" panose="020F0502020204030204" pitchFamily="34" charset="0"/>
                <a:cs typeface="Calibri" panose="020F0502020204030204" pitchFamily="34" charset="0"/>
              </a:rPr>
              <a:t>3</a:t>
            </a:r>
            <a:endParaRPr lang="en-GB" sz="2800" dirty="0">
              <a:solidFill>
                <a:srgbClr val="FF0000"/>
              </a:solidFill>
            </a:endParaRPr>
          </a:p>
        </p:txBody>
      </p:sp>
      <p:sp>
        <p:nvSpPr>
          <p:cNvPr id="21" name="TextBox 20"/>
          <p:cNvSpPr txBox="1"/>
          <p:nvPr/>
        </p:nvSpPr>
        <p:spPr>
          <a:xfrm>
            <a:off x="821072" y="993130"/>
            <a:ext cx="5040582" cy="1569660"/>
          </a:xfrm>
          <a:prstGeom prst="rect">
            <a:avLst/>
          </a:prstGeom>
          <a:noFill/>
        </p:spPr>
        <p:txBody>
          <a:bodyPr wrap="square" rtlCol="0">
            <a:spAutoFit/>
          </a:bodyPr>
          <a:lstStyle/>
          <a:p>
            <a:pPr algn="just"/>
            <a:r>
              <a:rPr lang="en-US" sz="2400" dirty="0"/>
              <a:t>The change in enthalpy for the reaction is the same whether the reaction takes place in one step or series of steps</a:t>
            </a:r>
            <a:endParaRPr lang="en-GB" sz="2400" dirty="0"/>
          </a:p>
        </p:txBody>
      </p:sp>
      <p:sp>
        <p:nvSpPr>
          <p:cNvPr id="22" name="TextBox 21"/>
          <p:cNvSpPr txBox="1"/>
          <p:nvPr/>
        </p:nvSpPr>
        <p:spPr>
          <a:xfrm>
            <a:off x="1030778" y="3219315"/>
            <a:ext cx="5004896" cy="1938992"/>
          </a:xfrm>
          <a:prstGeom prst="rect">
            <a:avLst/>
          </a:prstGeom>
          <a:noFill/>
        </p:spPr>
        <p:txBody>
          <a:bodyPr wrap="none" rtlCol="0">
            <a:spAutoFit/>
          </a:bodyPr>
          <a:lstStyle/>
          <a:p>
            <a:r>
              <a:rPr lang="en-US" sz="2400" dirty="0"/>
              <a:t>Conversion of A to D</a:t>
            </a:r>
          </a:p>
          <a:p>
            <a:endParaRPr lang="en-US" sz="2400" dirty="0"/>
          </a:p>
          <a:p>
            <a:r>
              <a:rPr lang="en-US" sz="2400" dirty="0"/>
              <a:t>Step 1  		A </a:t>
            </a:r>
            <a:r>
              <a:rPr lang="en-US" sz="2400" dirty="0">
                <a:sym typeface="Symbol" panose="05050102010706020507" pitchFamily="18" charset="2"/>
              </a:rPr>
              <a:t> B  	</a:t>
            </a:r>
            <a:r>
              <a:rPr lang="en-GB" sz="2400" dirty="0">
                <a:latin typeface="Calibri" panose="020F0502020204030204" pitchFamily="34" charset="0"/>
                <a:cs typeface="Calibri" panose="020F0502020204030204" pitchFamily="34" charset="0"/>
              </a:rPr>
              <a:t>∆H</a:t>
            </a:r>
            <a:r>
              <a:rPr lang="en-GB" sz="2400" dirty="0"/>
              <a:t> = </a:t>
            </a:r>
            <a:r>
              <a:rPr lang="en-GB" sz="2400" dirty="0">
                <a:solidFill>
                  <a:srgbClr val="FF0000"/>
                </a:solidFill>
                <a:latin typeface="Calibri" panose="020F0502020204030204" pitchFamily="34" charset="0"/>
                <a:cs typeface="Calibri" panose="020F0502020204030204" pitchFamily="34" charset="0"/>
              </a:rPr>
              <a:t>∆H</a:t>
            </a:r>
            <a:r>
              <a:rPr lang="en-GB" sz="2400" baseline="-25000" dirty="0">
                <a:solidFill>
                  <a:srgbClr val="FF0000"/>
                </a:solidFill>
              </a:rPr>
              <a:t>1</a:t>
            </a:r>
            <a:endParaRPr lang="en-GB" sz="2400" dirty="0">
              <a:solidFill>
                <a:srgbClr val="FF0000"/>
              </a:solidFill>
            </a:endParaRPr>
          </a:p>
          <a:p>
            <a:r>
              <a:rPr lang="en-US" sz="2400" dirty="0"/>
              <a:t>Step 2  		B </a:t>
            </a:r>
            <a:r>
              <a:rPr lang="en-US" sz="2400" dirty="0">
                <a:sym typeface="Symbol" panose="05050102010706020507" pitchFamily="18" charset="2"/>
              </a:rPr>
              <a:t>  C 		</a:t>
            </a:r>
            <a:r>
              <a:rPr lang="en-GB" sz="2400" dirty="0">
                <a:latin typeface="Calibri" panose="020F0502020204030204" pitchFamily="34" charset="0"/>
                <a:cs typeface="Calibri" panose="020F0502020204030204" pitchFamily="34" charset="0"/>
              </a:rPr>
              <a:t>∆H</a:t>
            </a:r>
            <a:r>
              <a:rPr lang="en-GB" sz="2400" dirty="0"/>
              <a:t> = </a:t>
            </a:r>
            <a:r>
              <a:rPr lang="en-GB" sz="2400" dirty="0">
                <a:solidFill>
                  <a:srgbClr val="FF0000"/>
                </a:solidFill>
                <a:latin typeface="Calibri" panose="020F0502020204030204" pitchFamily="34" charset="0"/>
                <a:cs typeface="Calibri" panose="020F0502020204030204" pitchFamily="34" charset="0"/>
              </a:rPr>
              <a:t>∆H</a:t>
            </a:r>
            <a:r>
              <a:rPr lang="en-GB" sz="2400" baseline="-25000" dirty="0">
                <a:solidFill>
                  <a:srgbClr val="FF0000"/>
                </a:solidFill>
              </a:rPr>
              <a:t>2</a:t>
            </a:r>
          </a:p>
          <a:p>
            <a:r>
              <a:rPr lang="en-US" sz="2400" dirty="0"/>
              <a:t>Step 3		C </a:t>
            </a:r>
            <a:r>
              <a:rPr lang="en-US" sz="2400" dirty="0">
                <a:sym typeface="Symbol" panose="05050102010706020507" pitchFamily="18" charset="2"/>
              </a:rPr>
              <a:t>  D 	</a:t>
            </a:r>
            <a:r>
              <a:rPr lang="en-GB" sz="2400" dirty="0">
                <a:latin typeface="Calibri" panose="020F0502020204030204" pitchFamily="34" charset="0"/>
                <a:cs typeface="Calibri" panose="020F0502020204030204" pitchFamily="34" charset="0"/>
              </a:rPr>
              <a:t>∆H</a:t>
            </a:r>
            <a:r>
              <a:rPr lang="en-GB" sz="2400" dirty="0"/>
              <a:t> = </a:t>
            </a:r>
            <a:r>
              <a:rPr lang="en-GB" sz="2400" dirty="0">
                <a:solidFill>
                  <a:srgbClr val="FF0000"/>
                </a:solidFill>
                <a:latin typeface="Calibri" panose="020F0502020204030204" pitchFamily="34" charset="0"/>
                <a:cs typeface="Calibri" panose="020F0502020204030204" pitchFamily="34" charset="0"/>
              </a:rPr>
              <a:t>∆H</a:t>
            </a:r>
            <a:r>
              <a:rPr lang="en-GB" sz="2400" baseline="-25000" dirty="0">
                <a:solidFill>
                  <a:srgbClr val="FF0000"/>
                </a:solidFill>
              </a:rPr>
              <a:t>3</a:t>
            </a:r>
            <a:endParaRPr lang="en-GB" sz="2400" dirty="0">
              <a:solidFill>
                <a:srgbClr val="FF0000"/>
              </a:solidFill>
            </a:endParaRPr>
          </a:p>
        </p:txBody>
      </p:sp>
      <p:cxnSp>
        <p:nvCxnSpPr>
          <p:cNvPr id="26" name="Straight Connector 25"/>
          <p:cNvCxnSpPr/>
          <p:nvPr/>
        </p:nvCxnSpPr>
        <p:spPr>
          <a:xfrm>
            <a:off x="937392" y="5286895"/>
            <a:ext cx="64613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30778" y="5415484"/>
            <a:ext cx="6458819" cy="461665"/>
          </a:xfrm>
          <a:prstGeom prst="rect">
            <a:avLst/>
          </a:prstGeom>
          <a:noFill/>
        </p:spPr>
        <p:txBody>
          <a:bodyPr wrap="none" rtlCol="0">
            <a:spAutoFit/>
          </a:bodyPr>
          <a:lstStyle/>
          <a:p>
            <a:r>
              <a:rPr lang="en-US" sz="2400" dirty="0"/>
              <a:t>Overall 	A </a:t>
            </a:r>
            <a:r>
              <a:rPr lang="en-GB" sz="2400" dirty="0">
                <a:latin typeface="Calibri" panose="020F0502020204030204" pitchFamily="34" charset="0"/>
                <a:cs typeface="Calibri" panose="020F0502020204030204" pitchFamily="34" charset="0"/>
                <a:sym typeface="Symbol" panose="05050102010706020507" pitchFamily="18" charset="2"/>
              </a:rPr>
              <a:t> D 		</a:t>
            </a:r>
            <a:r>
              <a:rPr lang="en-GB" sz="2400" dirty="0">
                <a:solidFill>
                  <a:srgbClr val="00B050"/>
                </a:solidFill>
                <a:latin typeface="Calibri" panose="020F0502020204030204" pitchFamily="34" charset="0"/>
                <a:cs typeface="Calibri" panose="020F0502020204030204" pitchFamily="34" charset="0"/>
              </a:rPr>
              <a:t>∆H</a:t>
            </a:r>
            <a:r>
              <a:rPr lang="en-GB" sz="2400" dirty="0"/>
              <a:t> = </a:t>
            </a:r>
            <a:r>
              <a:rPr lang="en-GB" sz="2400" dirty="0">
                <a:solidFill>
                  <a:srgbClr val="FF0000"/>
                </a:solidFill>
                <a:latin typeface="Calibri" panose="020F0502020204030204" pitchFamily="34" charset="0"/>
                <a:cs typeface="Calibri" panose="020F0502020204030204" pitchFamily="34" charset="0"/>
              </a:rPr>
              <a:t>∆H</a:t>
            </a:r>
            <a:r>
              <a:rPr lang="en-GB" sz="2400" baseline="-25000" dirty="0">
                <a:solidFill>
                  <a:srgbClr val="FF0000"/>
                </a:solidFill>
              </a:rPr>
              <a:t>1</a:t>
            </a:r>
            <a:r>
              <a:rPr lang="en-GB" sz="2400" dirty="0">
                <a:solidFill>
                  <a:srgbClr val="FF0000"/>
                </a:solidFill>
              </a:rPr>
              <a:t>+</a:t>
            </a:r>
            <a:r>
              <a:rPr lang="en-GB" sz="2400" dirty="0">
                <a:solidFill>
                  <a:srgbClr val="FF0000"/>
                </a:solidFill>
                <a:latin typeface="Calibri" panose="020F0502020204030204" pitchFamily="34" charset="0"/>
                <a:cs typeface="Calibri" panose="020F0502020204030204" pitchFamily="34" charset="0"/>
              </a:rPr>
              <a:t> ∆H</a:t>
            </a:r>
            <a:r>
              <a:rPr lang="en-GB" sz="2400" baseline="-25000" dirty="0">
                <a:solidFill>
                  <a:srgbClr val="FF0000"/>
                </a:solidFill>
              </a:rPr>
              <a:t>2</a:t>
            </a:r>
            <a:r>
              <a:rPr lang="en-GB" sz="2400" dirty="0">
                <a:solidFill>
                  <a:srgbClr val="FF0000"/>
                </a:solidFill>
              </a:rPr>
              <a:t> + </a:t>
            </a:r>
            <a:r>
              <a:rPr lang="en-GB" sz="2400" dirty="0">
                <a:solidFill>
                  <a:srgbClr val="FF0000"/>
                </a:solidFill>
                <a:latin typeface="Calibri" panose="020F0502020204030204" pitchFamily="34" charset="0"/>
                <a:cs typeface="Calibri" panose="020F0502020204030204" pitchFamily="34" charset="0"/>
              </a:rPr>
              <a:t>∆H</a:t>
            </a:r>
            <a:r>
              <a:rPr lang="en-GB" sz="2400" baseline="-25000" dirty="0">
                <a:solidFill>
                  <a:srgbClr val="FF0000"/>
                </a:solidFill>
              </a:rPr>
              <a:t>3</a:t>
            </a:r>
            <a:endParaRPr lang="en-GB" sz="2400" dirty="0">
              <a:solidFill>
                <a:srgbClr val="FF0000"/>
              </a:solidFill>
            </a:endParaRPr>
          </a:p>
        </p:txBody>
      </p:sp>
    </p:spTree>
    <p:extLst>
      <p:ext uri="{BB962C8B-B14F-4D97-AF65-F5344CB8AC3E}">
        <p14:creationId xmlns:p14="http://schemas.microsoft.com/office/powerpoint/2010/main" val="83012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762" y="629728"/>
            <a:ext cx="10394830" cy="4893647"/>
          </a:xfrm>
          <a:prstGeom prst="rect">
            <a:avLst/>
          </a:prstGeom>
          <a:noFill/>
        </p:spPr>
        <p:txBody>
          <a:bodyPr wrap="square" rtlCol="0">
            <a:spAutoFit/>
          </a:bodyPr>
          <a:lstStyle/>
          <a:p>
            <a:pPr>
              <a:lnSpc>
                <a:spcPct val="150000"/>
              </a:lnSpc>
            </a:pPr>
            <a:r>
              <a:rPr lang="en-US" sz="2400" dirty="0">
                <a:solidFill>
                  <a:srgbClr val="FF0000"/>
                </a:solidFill>
              </a:rPr>
              <a:t>Thermochemistry</a:t>
            </a:r>
            <a:r>
              <a:rPr lang="en-US" sz="2400" dirty="0"/>
              <a:t> is the study of heat changes in chemical reactions, where the exchange of heat between </a:t>
            </a:r>
            <a:r>
              <a:rPr lang="en-US" sz="2400" dirty="0">
                <a:solidFill>
                  <a:srgbClr val="00B050"/>
                </a:solidFill>
              </a:rPr>
              <a:t>system</a:t>
            </a:r>
            <a:r>
              <a:rPr lang="en-US" sz="2400" dirty="0"/>
              <a:t> and </a:t>
            </a:r>
            <a:r>
              <a:rPr lang="en-US" sz="2400" dirty="0">
                <a:solidFill>
                  <a:srgbClr val="00B050"/>
                </a:solidFill>
              </a:rPr>
              <a:t>surroundings </a:t>
            </a:r>
            <a:r>
              <a:rPr lang="en-US" sz="2400" dirty="0"/>
              <a:t>occurs.</a:t>
            </a:r>
          </a:p>
          <a:p>
            <a:pPr>
              <a:lnSpc>
                <a:spcPct val="150000"/>
              </a:lnSpc>
            </a:pPr>
            <a:endParaRPr lang="en-US" sz="2400" dirty="0"/>
          </a:p>
          <a:p>
            <a:pPr>
              <a:lnSpc>
                <a:spcPct val="150000"/>
              </a:lnSpc>
            </a:pPr>
            <a:r>
              <a:rPr lang="en-US" sz="2400" dirty="0">
                <a:solidFill>
                  <a:srgbClr val="0070C0"/>
                </a:solidFill>
              </a:rPr>
              <a:t>Exothermic process </a:t>
            </a:r>
            <a:r>
              <a:rPr lang="en-US" sz="2400" dirty="0"/>
              <a:t>is any process that gives off heat – transfers thermal energy from the system to the surroundings </a:t>
            </a:r>
          </a:p>
          <a:p>
            <a:pPr>
              <a:lnSpc>
                <a:spcPct val="150000"/>
              </a:lnSpc>
            </a:pPr>
            <a:endParaRPr lang="en-US" sz="2400" dirty="0"/>
          </a:p>
          <a:p>
            <a:pPr>
              <a:lnSpc>
                <a:spcPct val="150000"/>
              </a:lnSpc>
            </a:pPr>
            <a:r>
              <a:rPr lang="en-US" sz="2400" dirty="0"/>
              <a:t>2H</a:t>
            </a:r>
            <a:r>
              <a:rPr lang="en-US" sz="2400" baseline="-25000" dirty="0"/>
              <a:t>2 </a:t>
            </a:r>
            <a:r>
              <a:rPr lang="en-US" sz="2400" dirty="0"/>
              <a:t>(g) + O</a:t>
            </a:r>
            <a:r>
              <a:rPr lang="en-US" sz="2400" baseline="-25000" dirty="0"/>
              <a:t>2</a:t>
            </a:r>
            <a:r>
              <a:rPr lang="en-US" sz="2400" dirty="0"/>
              <a:t> (g)                 2H</a:t>
            </a:r>
            <a:r>
              <a:rPr lang="en-US" sz="2400" baseline="-25000" dirty="0"/>
              <a:t>2</a:t>
            </a:r>
            <a:r>
              <a:rPr lang="en-US" sz="2400" dirty="0"/>
              <a:t>O (l) + energy</a:t>
            </a:r>
          </a:p>
          <a:p>
            <a:pPr>
              <a:lnSpc>
                <a:spcPct val="150000"/>
              </a:lnSpc>
            </a:pPr>
            <a:r>
              <a:rPr lang="en-US" sz="2400" dirty="0"/>
              <a:t>H</a:t>
            </a:r>
            <a:r>
              <a:rPr lang="en-US" sz="2400" baseline="-25000" dirty="0"/>
              <a:t>2</a:t>
            </a:r>
            <a:r>
              <a:rPr lang="en-US" sz="2400" dirty="0"/>
              <a:t>O (g)               H</a:t>
            </a:r>
            <a:r>
              <a:rPr lang="en-US" sz="2400" baseline="-25000" dirty="0"/>
              <a:t>2</a:t>
            </a:r>
            <a:r>
              <a:rPr lang="en-US" sz="2400" dirty="0"/>
              <a:t>O (l) + energy</a:t>
            </a:r>
          </a:p>
          <a:p>
            <a:endParaRPr lang="en-US" sz="2400" dirty="0"/>
          </a:p>
        </p:txBody>
      </p:sp>
      <p:cxnSp>
        <p:nvCxnSpPr>
          <p:cNvPr id="4" name="Straight Arrow Connector 3"/>
          <p:cNvCxnSpPr/>
          <p:nvPr/>
        </p:nvCxnSpPr>
        <p:spPr>
          <a:xfrm>
            <a:off x="3001329" y="4321336"/>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35911" y="4884321"/>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49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276572" y="1565453"/>
            <a:ext cx="7233998" cy="3318256"/>
          </a:xfrm>
          <a:prstGeom prst="rect">
            <a:avLst/>
          </a:prstGeom>
          <a:noFill/>
          <a:ln w="9525">
            <a:noFill/>
            <a:miter lim="800000"/>
            <a:headEnd/>
            <a:tailEnd/>
          </a:ln>
          <a:effectLst/>
        </p:spPr>
      </p:pic>
    </p:spTree>
    <p:extLst>
      <p:ext uri="{BB962C8B-B14F-4D97-AF65-F5344CB8AC3E}">
        <p14:creationId xmlns:p14="http://schemas.microsoft.com/office/powerpoint/2010/main" val="412963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511294" y="938519"/>
            <a:ext cx="8956790" cy="4108506"/>
          </a:xfrm>
          <a:prstGeom prst="rect">
            <a:avLst/>
          </a:prstGeom>
          <a:noFill/>
          <a:ln w="9525">
            <a:noFill/>
            <a:miter lim="800000"/>
            <a:headEnd/>
            <a:tailEnd/>
          </a:ln>
          <a:effectLst/>
        </p:spPr>
      </p:pic>
    </p:spTree>
    <p:extLst>
      <p:ext uri="{BB962C8B-B14F-4D97-AF65-F5344CB8AC3E}">
        <p14:creationId xmlns:p14="http://schemas.microsoft.com/office/powerpoint/2010/main" val="30105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605049" y="509452"/>
            <a:ext cx="8915400" cy="5107575"/>
          </a:xfrm>
          <a:prstGeom prst="rect">
            <a:avLst/>
          </a:prstGeom>
          <a:noFill/>
          <a:ln w="9525">
            <a:noFill/>
            <a:miter lim="800000"/>
            <a:headEnd/>
            <a:tailEnd/>
          </a:ln>
          <a:effectLst/>
        </p:spPr>
      </p:pic>
    </p:spTree>
    <p:extLst>
      <p:ext uri="{BB962C8B-B14F-4D97-AF65-F5344CB8AC3E}">
        <p14:creationId xmlns:p14="http://schemas.microsoft.com/office/powerpoint/2010/main" val="257032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933295" y="266700"/>
            <a:ext cx="10325410" cy="6324600"/>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6820954" y="2839273"/>
            <a:ext cx="4437751" cy="3484608"/>
          </a:xfrm>
          <a:prstGeom prst="rect">
            <a:avLst/>
          </a:prstGeom>
        </p:spPr>
      </p:pic>
    </p:spTree>
    <p:extLst>
      <p:ext uri="{BB962C8B-B14F-4D97-AF65-F5344CB8AC3E}">
        <p14:creationId xmlns:p14="http://schemas.microsoft.com/office/powerpoint/2010/main" val="94340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647" y="382387"/>
            <a:ext cx="9509760" cy="5724644"/>
          </a:xfrm>
          <a:prstGeom prst="rect">
            <a:avLst/>
          </a:prstGeom>
          <a:noFill/>
        </p:spPr>
        <p:txBody>
          <a:bodyPr wrap="square" rtlCol="0">
            <a:spAutoFit/>
          </a:bodyPr>
          <a:lstStyle/>
          <a:p>
            <a:pPr>
              <a:lnSpc>
                <a:spcPct val="150000"/>
              </a:lnSpc>
            </a:pPr>
            <a:r>
              <a:rPr lang="en-US" sz="2800" dirty="0">
                <a:solidFill>
                  <a:srgbClr val="FF0000"/>
                </a:solidFill>
              </a:rPr>
              <a:t>Example</a:t>
            </a:r>
          </a:p>
          <a:p>
            <a:pPr>
              <a:lnSpc>
                <a:spcPct val="150000"/>
              </a:lnSpc>
            </a:pPr>
            <a:endParaRPr lang="en-US" sz="2400" dirty="0"/>
          </a:p>
          <a:p>
            <a:pPr>
              <a:lnSpc>
                <a:spcPct val="150000"/>
              </a:lnSpc>
            </a:pPr>
            <a:r>
              <a:rPr lang="en-US" sz="2400" dirty="0"/>
              <a:t>3- Find the enthalpy of the reaction:</a:t>
            </a:r>
          </a:p>
          <a:p>
            <a:pPr>
              <a:lnSpc>
                <a:spcPct val="150000"/>
              </a:lnSpc>
            </a:pPr>
            <a:r>
              <a:rPr lang="en-US" sz="2400" dirty="0"/>
              <a:t>2B (s) + 3/2O</a:t>
            </a:r>
            <a:r>
              <a:rPr lang="en-US" sz="2400" baseline="-25000" dirty="0"/>
              <a:t>2</a:t>
            </a:r>
            <a:r>
              <a:rPr lang="en-US" sz="2400" dirty="0"/>
              <a:t> (g) </a:t>
            </a:r>
            <a:r>
              <a:rPr lang="en-US" sz="2400" dirty="0">
                <a:sym typeface="Symbol" panose="05050102010706020507" pitchFamily="18" charset="2"/>
              </a:rPr>
              <a:t> B</a:t>
            </a:r>
            <a:r>
              <a:rPr lang="en-US" sz="2400" baseline="-25000" dirty="0">
                <a:sym typeface="Symbol" panose="05050102010706020507" pitchFamily="18" charset="2"/>
              </a:rPr>
              <a:t>2</a:t>
            </a:r>
            <a:r>
              <a:rPr lang="en-US" sz="2400" dirty="0">
                <a:sym typeface="Symbol" panose="05050102010706020507" pitchFamily="18" charset="2"/>
              </a:rPr>
              <a:t>O</a:t>
            </a:r>
            <a:r>
              <a:rPr lang="en-US" sz="2400" baseline="-25000" dirty="0">
                <a:sym typeface="Symbol" panose="05050102010706020507" pitchFamily="18" charset="2"/>
              </a:rPr>
              <a:t>3 </a:t>
            </a:r>
            <a:r>
              <a:rPr lang="en-US" sz="2400" dirty="0">
                <a:sym typeface="Symbol" panose="05050102010706020507" pitchFamily="18" charset="2"/>
              </a:rPr>
              <a:t>(s)</a:t>
            </a:r>
          </a:p>
          <a:p>
            <a:pPr>
              <a:lnSpc>
                <a:spcPct val="150000"/>
              </a:lnSpc>
            </a:pPr>
            <a:endParaRPr lang="en-US" sz="2400" dirty="0">
              <a:sym typeface="Symbol" panose="05050102010706020507" pitchFamily="18" charset="2"/>
            </a:endParaRPr>
          </a:p>
          <a:p>
            <a:pPr>
              <a:lnSpc>
                <a:spcPct val="150000"/>
              </a:lnSpc>
            </a:pPr>
            <a:r>
              <a:rPr lang="en-US" sz="2400" dirty="0">
                <a:sym typeface="Symbol" panose="05050102010706020507" pitchFamily="18" charset="2"/>
              </a:rPr>
              <a:t>If you this information:</a:t>
            </a:r>
          </a:p>
          <a:p>
            <a:pPr>
              <a:lnSpc>
                <a:spcPct val="150000"/>
              </a:lnSpc>
            </a:pPr>
            <a:r>
              <a:rPr lang="en-US" sz="2400" dirty="0">
                <a:sym typeface="Symbol" panose="05050102010706020507" pitchFamily="18" charset="2"/>
              </a:rPr>
              <a:t>B</a:t>
            </a:r>
            <a:r>
              <a:rPr lang="en-US" sz="2400" baseline="-25000" dirty="0">
                <a:sym typeface="Symbol" panose="05050102010706020507" pitchFamily="18" charset="2"/>
              </a:rPr>
              <a:t>2</a:t>
            </a:r>
            <a:r>
              <a:rPr lang="en-US" sz="2400" dirty="0">
                <a:sym typeface="Symbol" panose="05050102010706020507" pitchFamily="18" charset="2"/>
              </a:rPr>
              <a:t>H</a:t>
            </a:r>
            <a:r>
              <a:rPr lang="en-US" sz="2400" baseline="-25000" dirty="0">
                <a:sym typeface="Symbol" panose="05050102010706020507" pitchFamily="18" charset="2"/>
              </a:rPr>
              <a:t>6 </a:t>
            </a:r>
            <a:r>
              <a:rPr lang="en-US" sz="2400" dirty="0">
                <a:sym typeface="Symbol" panose="05050102010706020507" pitchFamily="18" charset="2"/>
              </a:rPr>
              <a:t>(g) + 3O</a:t>
            </a:r>
            <a:r>
              <a:rPr lang="en-US" sz="2400" baseline="-25000" dirty="0">
                <a:sym typeface="Symbol" panose="05050102010706020507" pitchFamily="18" charset="2"/>
              </a:rPr>
              <a:t>2</a:t>
            </a:r>
            <a:r>
              <a:rPr lang="en-US" sz="2400" dirty="0">
                <a:sym typeface="Symbol" panose="05050102010706020507" pitchFamily="18" charset="2"/>
              </a:rPr>
              <a:t> (g)  B</a:t>
            </a:r>
            <a:r>
              <a:rPr lang="en-US" sz="2400" baseline="-25000" dirty="0">
                <a:sym typeface="Symbol" panose="05050102010706020507" pitchFamily="18" charset="2"/>
              </a:rPr>
              <a:t>2</a:t>
            </a:r>
            <a:r>
              <a:rPr lang="en-US" sz="2400" dirty="0">
                <a:sym typeface="Symbol" panose="05050102010706020507" pitchFamily="18" charset="2"/>
              </a:rPr>
              <a:t>O</a:t>
            </a:r>
            <a:r>
              <a:rPr lang="en-US" sz="2400" baseline="-25000" dirty="0">
                <a:sym typeface="Symbol" panose="05050102010706020507" pitchFamily="18" charset="2"/>
              </a:rPr>
              <a:t>3</a:t>
            </a:r>
            <a:r>
              <a:rPr lang="en-US" sz="2400" dirty="0">
                <a:sym typeface="Symbol" panose="05050102010706020507" pitchFamily="18" charset="2"/>
              </a:rPr>
              <a:t> (s) + 3H</a:t>
            </a:r>
            <a:r>
              <a:rPr lang="en-US" sz="2400" baseline="-25000" dirty="0">
                <a:sym typeface="Symbol" panose="05050102010706020507" pitchFamily="18" charset="2"/>
              </a:rPr>
              <a:t>2</a:t>
            </a:r>
            <a:r>
              <a:rPr lang="en-US" sz="2400" dirty="0">
                <a:sym typeface="Symbol" panose="05050102010706020507" pitchFamily="18" charset="2"/>
              </a:rPr>
              <a:t>O (g) 	</a:t>
            </a:r>
            <a:r>
              <a:rPr lang="en-US" sz="2400" dirty="0">
                <a:cs typeface="Calibri" panose="020F0502020204030204" pitchFamily="34" charset="0"/>
                <a:sym typeface="Symbol" panose="05050102010706020507" pitchFamily="18" charset="2"/>
              </a:rPr>
              <a:t>∆H</a:t>
            </a:r>
            <a:r>
              <a:rPr lang="en-US" sz="2400" baseline="-25000" dirty="0">
                <a:cs typeface="Calibri" panose="020F0502020204030204" pitchFamily="34" charset="0"/>
                <a:sym typeface="Symbol" panose="05050102010706020507" pitchFamily="18" charset="2"/>
              </a:rPr>
              <a:t>1</a:t>
            </a:r>
            <a:r>
              <a:rPr lang="en-US" sz="2400" dirty="0">
                <a:cs typeface="Calibri" panose="020F0502020204030204" pitchFamily="34" charset="0"/>
                <a:sym typeface="Symbol" panose="05050102010706020507" pitchFamily="18" charset="2"/>
              </a:rPr>
              <a:t> = -2035 kJ</a:t>
            </a:r>
          </a:p>
          <a:p>
            <a:pPr>
              <a:lnSpc>
                <a:spcPct val="150000"/>
              </a:lnSpc>
            </a:pPr>
            <a:r>
              <a:rPr lang="en-US" sz="2400" dirty="0">
                <a:cs typeface="Calibri" panose="020F0502020204030204" pitchFamily="34" charset="0"/>
                <a:sym typeface="Symbol" panose="05050102010706020507" pitchFamily="18" charset="2"/>
              </a:rPr>
              <a:t>H</a:t>
            </a:r>
            <a:r>
              <a:rPr lang="en-US" sz="2400" baseline="-25000" dirty="0">
                <a:cs typeface="Calibri" panose="020F0502020204030204" pitchFamily="34" charset="0"/>
                <a:sym typeface="Symbol" panose="05050102010706020507" pitchFamily="18" charset="2"/>
              </a:rPr>
              <a:t>2</a:t>
            </a:r>
            <a:r>
              <a:rPr lang="en-US" sz="2400" dirty="0">
                <a:cs typeface="Calibri" panose="020F0502020204030204" pitchFamily="34" charset="0"/>
                <a:sym typeface="Symbol" panose="05050102010706020507" pitchFamily="18" charset="2"/>
              </a:rPr>
              <a:t>O (l) </a:t>
            </a:r>
            <a:r>
              <a:rPr lang="en-US" sz="2400" dirty="0">
                <a:sym typeface="Symbol" panose="05050102010706020507" pitchFamily="18" charset="2"/>
              </a:rPr>
              <a:t> H</a:t>
            </a:r>
            <a:r>
              <a:rPr lang="en-US" sz="2400" baseline="-25000" dirty="0">
                <a:sym typeface="Symbol" panose="05050102010706020507" pitchFamily="18" charset="2"/>
              </a:rPr>
              <a:t>2</a:t>
            </a:r>
            <a:r>
              <a:rPr lang="en-US" sz="2400" dirty="0">
                <a:sym typeface="Symbol" panose="05050102010706020507" pitchFamily="18" charset="2"/>
              </a:rPr>
              <a:t>O (g) 				</a:t>
            </a:r>
            <a:r>
              <a:rPr lang="en-US" sz="2400" dirty="0">
                <a:cs typeface="Calibri" panose="020F0502020204030204" pitchFamily="34" charset="0"/>
                <a:sym typeface="Symbol" panose="05050102010706020507" pitchFamily="18" charset="2"/>
              </a:rPr>
              <a:t>∆H</a:t>
            </a:r>
            <a:r>
              <a:rPr lang="en-US" sz="2400" baseline="-25000" dirty="0">
                <a:cs typeface="Calibri" panose="020F0502020204030204" pitchFamily="34" charset="0"/>
                <a:sym typeface="Symbol" panose="05050102010706020507" pitchFamily="18" charset="2"/>
              </a:rPr>
              <a:t>2</a:t>
            </a:r>
            <a:r>
              <a:rPr lang="en-US" sz="2400" dirty="0">
                <a:cs typeface="Calibri" panose="020F0502020204030204" pitchFamily="34" charset="0"/>
                <a:sym typeface="Symbol" panose="05050102010706020507" pitchFamily="18" charset="2"/>
              </a:rPr>
              <a:t> = +44 kJ</a:t>
            </a:r>
          </a:p>
          <a:p>
            <a:pPr>
              <a:lnSpc>
                <a:spcPct val="150000"/>
              </a:lnSpc>
            </a:pPr>
            <a:r>
              <a:rPr lang="en-US" sz="2400" dirty="0">
                <a:cs typeface="Calibri" panose="020F0502020204030204" pitchFamily="34" charset="0"/>
                <a:sym typeface="Symbol" panose="05050102010706020507" pitchFamily="18" charset="2"/>
              </a:rPr>
              <a:t>2H</a:t>
            </a:r>
            <a:r>
              <a:rPr lang="en-US" sz="2400" baseline="-25000" dirty="0">
                <a:cs typeface="Calibri" panose="020F0502020204030204" pitchFamily="34" charset="0"/>
                <a:sym typeface="Symbol" panose="05050102010706020507" pitchFamily="18" charset="2"/>
              </a:rPr>
              <a:t>2</a:t>
            </a:r>
            <a:r>
              <a:rPr lang="en-US" sz="2400" dirty="0">
                <a:cs typeface="Calibri" panose="020F0502020204030204" pitchFamily="34" charset="0"/>
                <a:sym typeface="Symbol" panose="05050102010706020507" pitchFamily="18" charset="2"/>
              </a:rPr>
              <a:t> (g) </a:t>
            </a:r>
            <a:r>
              <a:rPr lang="en-US" sz="2400">
                <a:cs typeface="Calibri" panose="020F0502020204030204" pitchFamily="34" charset="0"/>
                <a:sym typeface="Symbol" panose="05050102010706020507" pitchFamily="18" charset="2"/>
              </a:rPr>
              <a:t>+ O</a:t>
            </a:r>
            <a:r>
              <a:rPr lang="en-US" sz="2400" baseline="-25000">
                <a:cs typeface="Calibri" panose="020F0502020204030204" pitchFamily="34" charset="0"/>
                <a:sym typeface="Symbol" panose="05050102010706020507" pitchFamily="18" charset="2"/>
              </a:rPr>
              <a:t>2</a:t>
            </a:r>
            <a:r>
              <a:rPr lang="en-US" sz="2400">
                <a:cs typeface="Calibri" panose="020F0502020204030204" pitchFamily="34" charset="0"/>
                <a:sym typeface="Symbol" panose="05050102010706020507" pitchFamily="18" charset="2"/>
              </a:rPr>
              <a:t> </a:t>
            </a:r>
            <a:r>
              <a:rPr lang="en-US" sz="2400" dirty="0">
                <a:cs typeface="Calibri" panose="020F0502020204030204" pitchFamily="34" charset="0"/>
                <a:sym typeface="Symbol" panose="05050102010706020507" pitchFamily="18" charset="2"/>
              </a:rPr>
              <a:t>(g) </a:t>
            </a:r>
            <a:r>
              <a:rPr lang="en-US" sz="2400" dirty="0">
                <a:sym typeface="Symbol" panose="05050102010706020507" pitchFamily="18" charset="2"/>
              </a:rPr>
              <a:t> 2H</a:t>
            </a:r>
            <a:r>
              <a:rPr lang="en-US" sz="2400" baseline="-25000" dirty="0">
                <a:sym typeface="Symbol" panose="05050102010706020507" pitchFamily="18" charset="2"/>
              </a:rPr>
              <a:t>2</a:t>
            </a:r>
            <a:r>
              <a:rPr lang="en-US" sz="2400" dirty="0">
                <a:sym typeface="Symbol" panose="05050102010706020507" pitchFamily="18" charset="2"/>
              </a:rPr>
              <a:t>O (l) 			</a:t>
            </a:r>
            <a:r>
              <a:rPr lang="en-US" sz="2400" dirty="0">
                <a:cs typeface="Calibri" panose="020F0502020204030204" pitchFamily="34" charset="0"/>
                <a:sym typeface="Symbol" panose="05050102010706020507" pitchFamily="18" charset="2"/>
              </a:rPr>
              <a:t>∆H</a:t>
            </a:r>
            <a:r>
              <a:rPr lang="en-US" sz="2400" baseline="-25000" dirty="0">
                <a:cs typeface="Calibri" panose="020F0502020204030204" pitchFamily="34" charset="0"/>
                <a:sym typeface="Symbol" panose="05050102010706020507" pitchFamily="18" charset="2"/>
              </a:rPr>
              <a:t>3</a:t>
            </a:r>
            <a:r>
              <a:rPr lang="en-US" sz="2400" dirty="0">
                <a:cs typeface="Calibri" panose="020F0502020204030204" pitchFamily="34" charset="0"/>
                <a:sym typeface="Symbol" panose="05050102010706020507" pitchFamily="18" charset="2"/>
              </a:rPr>
              <a:t> = -572 kJ</a:t>
            </a:r>
          </a:p>
          <a:p>
            <a:pPr>
              <a:lnSpc>
                <a:spcPct val="150000"/>
              </a:lnSpc>
            </a:pPr>
            <a:r>
              <a:rPr lang="en-US" sz="2400" dirty="0">
                <a:cs typeface="Calibri" panose="020F0502020204030204" pitchFamily="34" charset="0"/>
                <a:sym typeface="Symbol" panose="05050102010706020507" pitchFamily="18" charset="2"/>
              </a:rPr>
              <a:t>2B (s) + 3H</a:t>
            </a:r>
            <a:r>
              <a:rPr lang="en-US" sz="2400" baseline="-25000" dirty="0">
                <a:cs typeface="Calibri" panose="020F0502020204030204" pitchFamily="34" charset="0"/>
                <a:sym typeface="Symbol" panose="05050102010706020507" pitchFamily="18" charset="2"/>
              </a:rPr>
              <a:t>2</a:t>
            </a:r>
            <a:r>
              <a:rPr lang="en-US" sz="2400" dirty="0">
                <a:cs typeface="Calibri" panose="020F0502020204030204" pitchFamily="34" charset="0"/>
                <a:sym typeface="Symbol" panose="05050102010706020507" pitchFamily="18" charset="2"/>
              </a:rPr>
              <a:t> (g) </a:t>
            </a:r>
            <a:r>
              <a:rPr lang="en-US" sz="2400" dirty="0">
                <a:sym typeface="Symbol" panose="05050102010706020507" pitchFamily="18" charset="2"/>
              </a:rPr>
              <a:t> B</a:t>
            </a:r>
            <a:r>
              <a:rPr lang="en-US" sz="2400" baseline="-25000" dirty="0">
                <a:sym typeface="Symbol" panose="05050102010706020507" pitchFamily="18" charset="2"/>
              </a:rPr>
              <a:t>2</a:t>
            </a:r>
            <a:r>
              <a:rPr lang="en-US" sz="2400" dirty="0">
                <a:sym typeface="Symbol" panose="05050102010706020507" pitchFamily="18" charset="2"/>
              </a:rPr>
              <a:t>H</a:t>
            </a:r>
            <a:r>
              <a:rPr lang="en-US" sz="2400" baseline="-25000" dirty="0">
                <a:sym typeface="Symbol" panose="05050102010706020507" pitchFamily="18" charset="2"/>
              </a:rPr>
              <a:t>6</a:t>
            </a:r>
            <a:r>
              <a:rPr lang="en-US" sz="2400" dirty="0">
                <a:sym typeface="Symbol" panose="05050102010706020507" pitchFamily="18" charset="2"/>
              </a:rPr>
              <a:t> (g) 			</a:t>
            </a:r>
            <a:r>
              <a:rPr lang="en-US" sz="2400" dirty="0">
                <a:cs typeface="Calibri" panose="020F0502020204030204" pitchFamily="34" charset="0"/>
                <a:sym typeface="Symbol" panose="05050102010706020507" pitchFamily="18" charset="2"/>
              </a:rPr>
              <a:t>∆H</a:t>
            </a:r>
            <a:r>
              <a:rPr lang="en-US" sz="2400" baseline="-25000" dirty="0">
                <a:cs typeface="Calibri" panose="020F0502020204030204" pitchFamily="34" charset="0"/>
                <a:sym typeface="Symbol" panose="05050102010706020507" pitchFamily="18" charset="2"/>
              </a:rPr>
              <a:t>4</a:t>
            </a:r>
            <a:r>
              <a:rPr lang="en-US" sz="2400" dirty="0">
                <a:cs typeface="Calibri" panose="020F0502020204030204" pitchFamily="34" charset="0"/>
                <a:sym typeface="Symbol" panose="05050102010706020507" pitchFamily="18" charset="2"/>
              </a:rPr>
              <a:t> = +36 kJ</a:t>
            </a:r>
            <a:endParaRPr lang="en-GB" sz="2400" dirty="0"/>
          </a:p>
        </p:txBody>
      </p:sp>
    </p:spTree>
    <p:extLst>
      <p:ext uri="{BB962C8B-B14F-4D97-AF65-F5344CB8AC3E}">
        <p14:creationId xmlns:p14="http://schemas.microsoft.com/office/powerpoint/2010/main" val="95143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1" y="559121"/>
            <a:ext cx="9642763" cy="3416320"/>
          </a:xfrm>
          <a:prstGeom prst="rect">
            <a:avLst/>
          </a:prstGeom>
        </p:spPr>
        <p:txBody>
          <a:bodyPr wrap="square">
            <a:spAutoFit/>
          </a:bodyPr>
          <a:lstStyle/>
          <a:p>
            <a:pPr lvl="0">
              <a:lnSpc>
                <a:spcPct val="150000"/>
              </a:lnSpc>
            </a:pPr>
            <a:r>
              <a:rPr lang="en-US" sz="2400" dirty="0">
                <a:cs typeface="Times New Roman" pitchFamily="18" charset="0"/>
              </a:rPr>
              <a:t>4- The enthalpy of reaction for the combustion of C to CO</a:t>
            </a:r>
            <a:r>
              <a:rPr lang="en-US" sz="2400" baseline="-25000" dirty="0">
                <a:cs typeface="Times New Roman" pitchFamily="18" charset="0"/>
              </a:rPr>
              <a:t>2</a:t>
            </a:r>
            <a:r>
              <a:rPr lang="en-US" sz="2400" dirty="0">
                <a:cs typeface="Times New Roman" pitchFamily="18" charset="0"/>
              </a:rPr>
              <a:t> is –393.5 kJ/</a:t>
            </a:r>
            <a:r>
              <a:rPr lang="en-US" sz="2400" dirty="0" err="1">
                <a:cs typeface="Times New Roman" pitchFamily="18" charset="0"/>
              </a:rPr>
              <a:t>mol</a:t>
            </a:r>
            <a:r>
              <a:rPr lang="en-US" sz="2400" dirty="0">
                <a:cs typeface="Times New Roman" pitchFamily="18" charset="0"/>
              </a:rPr>
              <a:t> C, and the enthalpy for the combustion of CO to CO</a:t>
            </a:r>
            <a:r>
              <a:rPr lang="en-US" sz="2400" baseline="-25000" dirty="0">
                <a:cs typeface="Times New Roman" pitchFamily="18" charset="0"/>
              </a:rPr>
              <a:t>2</a:t>
            </a:r>
            <a:r>
              <a:rPr lang="en-US" sz="2400" dirty="0">
                <a:cs typeface="Times New Roman" pitchFamily="18" charset="0"/>
              </a:rPr>
              <a:t> is -</a:t>
            </a:r>
            <a:r>
              <a:rPr lang="en-US" sz="2400" b="1" i="1" dirty="0">
                <a:cs typeface="Times New Roman" pitchFamily="18" charset="0"/>
              </a:rPr>
              <a:t> </a:t>
            </a:r>
            <a:r>
              <a:rPr lang="en-US" sz="2400" dirty="0">
                <a:cs typeface="Times New Roman" pitchFamily="18" charset="0"/>
              </a:rPr>
              <a:t>283.0 kJ/</a:t>
            </a:r>
            <a:r>
              <a:rPr lang="en-US" sz="2400" dirty="0" err="1">
                <a:cs typeface="Times New Roman" pitchFamily="18" charset="0"/>
              </a:rPr>
              <a:t>mol</a:t>
            </a:r>
            <a:r>
              <a:rPr lang="en-US" sz="2400" dirty="0">
                <a:cs typeface="Times New Roman" pitchFamily="18" charset="0"/>
              </a:rPr>
              <a:t> CO:</a:t>
            </a:r>
          </a:p>
          <a:p>
            <a:pPr lvl="0">
              <a:lnSpc>
                <a:spcPct val="150000"/>
              </a:lnSpc>
            </a:pPr>
            <a:r>
              <a:rPr lang="en-US" sz="2400" dirty="0">
                <a:cs typeface="Times New Roman" pitchFamily="18" charset="0"/>
              </a:rPr>
              <a:t>   (1)     C (s) + O</a:t>
            </a:r>
            <a:r>
              <a:rPr lang="en-US" sz="2400" baseline="-25000" dirty="0">
                <a:cs typeface="Times New Roman" pitchFamily="18" charset="0"/>
              </a:rPr>
              <a:t>2 </a:t>
            </a:r>
            <a:r>
              <a:rPr lang="en-US" sz="2400" dirty="0">
                <a:cs typeface="Times New Roman" pitchFamily="18" charset="0"/>
              </a:rPr>
              <a:t>(g) </a:t>
            </a:r>
            <a:r>
              <a:rPr lang="en-US" sz="2400" dirty="0">
                <a:sym typeface="Symbol" panose="05050102010706020507" pitchFamily="18" charset="2"/>
              </a:rPr>
              <a:t></a:t>
            </a:r>
            <a:r>
              <a:rPr lang="en-US" sz="2400" baseline="-25000" dirty="0">
                <a:cs typeface="Times New Roman" pitchFamily="18" charset="0"/>
              </a:rPr>
              <a:t>  </a:t>
            </a:r>
            <a:r>
              <a:rPr lang="en-US" sz="2400" dirty="0">
                <a:cs typeface="Times New Roman" pitchFamily="18" charset="0"/>
              </a:rPr>
              <a:t>CO2</a:t>
            </a:r>
            <a:r>
              <a:rPr lang="en-US" sz="2400" baseline="-25000" dirty="0">
                <a:cs typeface="Times New Roman" pitchFamily="18" charset="0"/>
              </a:rPr>
              <a:t> </a:t>
            </a:r>
            <a:r>
              <a:rPr lang="en-US" sz="2400" dirty="0">
                <a:cs typeface="Times New Roman" pitchFamily="18" charset="0"/>
              </a:rPr>
              <a:t>(g)               	  </a:t>
            </a:r>
            <a:r>
              <a:rPr lang="en-US" sz="2400" dirty="0">
                <a:cs typeface="Times New Roman" pitchFamily="18" charset="0"/>
                <a:sym typeface="Symbol" pitchFamily="1" charset="2"/>
              </a:rPr>
              <a:t></a:t>
            </a:r>
            <a:r>
              <a:rPr lang="en-US" sz="2400" dirty="0">
                <a:cs typeface="Times New Roman" pitchFamily="18" charset="0"/>
              </a:rPr>
              <a:t>H</a:t>
            </a:r>
            <a:r>
              <a:rPr lang="en-US" sz="2400" baseline="-25000" dirty="0">
                <a:cs typeface="Times New Roman" pitchFamily="18" charset="0"/>
              </a:rPr>
              <a:t>1</a:t>
            </a:r>
            <a:r>
              <a:rPr lang="en-US" sz="2400" dirty="0">
                <a:cs typeface="Times New Roman" pitchFamily="18" charset="0"/>
              </a:rPr>
              <a:t> = -393.5 kJ</a:t>
            </a:r>
          </a:p>
          <a:p>
            <a:pPr lvl="0">
              <a:lnSpc>
                <a:spcPct val="150000"/>
              </a:lnSpc>
            </a:pPr>
            <a:r>
              <a:rPr lang="en-US" sz="2400" dirty="0">
                <a:cs typeface="Times New Roman" pitchFamily="18" charset="0"/>
              </a:rPr>
              <a:t>   (2)    CO (g) + 0.5 O</a:t>
            </a:r>
            <a:r>
              <a:rPr lang="en-US" sz="2400" baseline="-25000" dirty="0">
                <a:cs typeface="Times New Roman" pitchFamily="18" charset="0"/>
              </a:rPr>
              <a:t>2 </a:t>
            </a:r>
            <a:r>
              <a:rPr lang="en-US" sz="2400" dirty="0">
                <a:cs typeface="Times New Roman" pitchFamily="18" charset="0"/>
              </a:rPr>
              <a:t>(g) </a:t>
            </a:r>
            <a:r>
              <a:rPr lang="en-US" sz="2400" dirty="0">
                <a:sym typeface="Symbol" panose="05050102010706020507" pitchFamily="18" charset="2"/>
              </a:rPr>
              <a:t></a:t>
            </a:r>
            <a:r>
              <a:rPr lang="en-US" sz="2400" dirty="0">
                <a:cs typeface="Times New Roman" pitchFamily="18" charset="0"/>
              </a:rPr>
              <a:t> CO</a:t>
            </a:r>
            <a:r>
              <a:rPr lang="en-US" sz="2400" baseline="-25000" dirty="0">
                <a:cs typeface="Times New Roman" pitchFamily="18" charset="0"/>
              </a:rPr>
              <a:t>2 </a:t>
            </a:r>
            <a:r>
              <a:rPr lang="en-US" sz="2400" dirty="0">
                <a:cs typeface="Times New Roman" pitchFamily="18" charset="0"/>
              </a:rPr>
              <a:t>(g)          	  </a:t>
            </a:r>
            <a:r>
              <a:rPr lang="en-US" sz="2400" dirty="0">
                <a:cs typeface="Times New Roman" pitchFamily="18" charset="0"/>
                <a:sym typeface="Symbol" pitchFamily="1" charset="2"/>
              </a:rPr>
              <a:t></a:t>
            </a:r>
            <a:r>
              <a:rPr lang="en-US" sz="2400" dirty="0">
                <a:cs typeface="Times New Roman" pitchFamily="18" charset="0"/>
              </a:rPr>
              <a:t>H</a:t>
            </a:r>
            <a:r>
              <a:rPr lang="en-US" sz="2400" baseline="-25000" dirty="0">
                <a:cs typeface="Times New Roman" pitchFamily="18" charset="0"/>
              </a:rPr>
              <a:t>2 </a:t>
            </a:r>
            <a:r>
              <a:rPr lang="en-US" sz="2400" dirty="0">
                <a:cs typeface="Times New Roman" pitchFamily="18" charset="0"/>
              </a:rPr>
              <a:t>= -283.0 kJ</a:t>
            </a:r>
          </a:p>
          <a:p>
            <a:pPr lvl="0">
              <a:lnSpc>
                <a:spcPct val="150000"/>
              </a:lnSpc>
            </a:pPr>
            <a:r>
              <a:rPr lang="en-US" sz="2400" dirty="0">
                <a:cs typeface="Times New Roman" pitchFamily="18" charset="0"/>
              </a:rPr>
              <a:t>Using these data, calculate the enthalpy for combustion of C to CO:</a:t>
            </a:r>
          </a:p>
          <a:p>
            <a:pPr lvl="0">
              <a:lnSpc>
                <a:spcPct val="150000"/>
              </a:lnSpc>
            </a:pPr>
            <a:r>
              <a:rPr lang="en-US" sz="2400" dirty="0">
                <a:cs typeface="Times New Roman" pitchFamily="18" charset="0"/>
              </a:rPr>
              <a:t>    (3)    C (s) + 0.5 O</a:t>
            </a:r>
            <a:r>
              <a:rPr lang="en-US" sz="2400" baseline="-25000" dirty="0">
                <a:cs typeface="Times New Roman" pitchFamily="18" charset="0"/>
              </a:rPr>
              <a:t>2 </a:t>
            </a:r>
            <a:r>
              <a:rPr lang="en-US" sz="2400" dirty="0">
                <a:cs typeface="Times New Roman" pitchFamily="18" charset="0"/>
              </a:rPr>
              <a:t>(g) </a:t>
            </a:r>
            <a:r>
              <a:rPr lang="en-US" sz="2400" dirty="0">
                <a:sym typeface="Symbol" panose="05050102010706020507" pitchFamily="18" charset="2"/>
              </a:rPr>
              <a:t></a:t>
            </a:r>
            <a:r>
              <a:rPr lang="en-US" sz="2400" dirty="0">
                <a:cs typeface="Times New Roman" pitchFamily="18" charset="0"/>
              </a:rPr>
              <a:t> CO (g)                        </a:t>
            </a:r>
            <a:r>
              <a:rPr lang="en-US" sz="2400" dirty="0">
                <a:cs typeface="Times New Roman" pitchFamily="18" charset="0"/>
                <a:sym typeface="Symbol" pitchFamily="1" charset="2"/>
              </a:rPr>
              <a:t></a:t>
            </a:r>
            <a:r>
              <a:rPr lang="en-US" sz="2400" dirty="0">
                <a:cs typeface="Times New Roman" pitchFamily="18" charset="0"/>
              </a:rPr>
              <a:t>H</a:t>
            </a:r>
            <a:r>
              <a:rPr lang="en-US" sz="2400" baseline="-25000" dirty="0">
                <a:cs typeface="Times New Roman" pitchFamily="18" charset="0"/>
              </a:rPr>
              <a:t>3 </a:t>
            </a:r>
            <a:r>
              <a:rPr lang="en-US" sz="2400" dirty="0">
                <a:cs typeface="Times New Roman" pitchFamily="18" charset="0"/>
              </a:rPr>
              <a:t>= ? kJ</a:t>
            </a:r>
          </a:p>
        </p:txBody>
      </p:sp>
    </p:spTree>
    <p:extLst>
      <p:ext uri="{BB962C8B-B14F-4D97-AF65-F5344CB8AC3E}">
        <p14:creationId xmlns:p14="http://schemas.microsoft.com/office/powerpoint/2010/main" val="428089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396" y="831273"/>
            <a:ext cx="10224655" cy="4524315"/>
          </a:xfrm>
          <a:prstGeom prst="rect">
            <a:avLst/>
          </a:prstGeom>
          <a:noFill/>
        </p:spPr>
        <p:txBody>
          <a:bodyPr wrap="square" rtlCol="0">
            <a:spAutoFit/>
          </a:bodyPr>
          <a:lstStyle/>
          <a:p>
            <a:pPr>
              <a:lnSpc>
                <a:spcPct val="150000"/>
              </a:lnSpc>
            </a:pPr>
            <a:r>
              <a:rPr lang="en-US" sz="2400" dirty="0"/>
              <a:t>5- Given the following data</a:t>
            </a:r>
          </a:p>
          <a:p>
            <a:pPr>
              <a:lnSpc>
                <a:spcPct val="150000"/>
              </a:lnSpc>
            </a:pPr>
            <a:endParaRPr lang="en-US" sz="2400" dirty="0"/>
          </a:p>
          <a:p>
            <a:pPr>
              <a:lnSpc>
                <a:spcPct val="150000"/>
              </a:lnSpc>
            </a:pPr>
            <a:r>
              <a:rPr lang="en-US" sz="2400" dirty="0"/>
              <a:t>2ClF (g) + O</a:t>
            </a:r>
            <a:r>
              <a:rPr lang="en-US" sz="2400" baseline="-25000" dirty="0"/>
              <a:t>2</a:t>
            </a:r>
            <a:r>
              <a:rPr lang="en-US" sz="2400" dirty="0"/>
              <a:t> (g) </a:t>
            </a:r>
            <a:r>
              <a:rPr lang="en-US" sz="2400" dirty="0">
                <a:sym typeface="Symbol" panose="05050102010706020507" pitchFamily="18" charset="2"/>
              </a:rPr>
              <a:t> Cl</a:t>
            </a:r>
            <a:r>
              <a:rPr lang="en-US" sz="2400" baseline="-25000" dirty="0">
                <a:sym typeface="Symbol" panose="05050102010706020507" pitchFamily="18" charset="2"/>
              </a:rPr>
              <a:t>2</a:t>
            </a:r>
            <a:r>
              <a:rPr lang="en-US" sz="2400" dirty="0">
                <a:sym typeface="Symbol" panose="05050102010706020507" pitchFamily="18" charset="2"/>
              </a:rPr>
              <a:t>O (g) + F</a:t>
            </a:r>
            <a:r>
              <a:rPr lang="en-US" sz="2400" baseline="-25000" dirty="0">
                <a:sym typeface="Symbol" panose="05050102010706020507" pitchFamily="18" charset="2"/>
              </a:rPr>
              <a:t>2</a:t>
            </a:r>
            <a:r>
              <a:rPr lang="en-US" sz="2400" dirty="0">
                <a:sym typeface="Symbol" panose="05050102010706020507" pitchFamily="18" charset="2"/>
              </a:rPr>
              <a:t>O (g) 		</a:t>
            </a:r>
            <a:r>
              <a:rPr lang="en-US" sz="2400" dirty="0">
                <a:cs typeface="Times New Roman" pitchFamily="18" charset="0"/>
                <a:sym typeface="Symbol" pitchFamily="1" charset="2"/>
              </a:rPr>
              <a:t></a:t>
            </a:r>
            <a:r>
              <a:rPr lang="en-US" sz="2400" dirty="0">
                <a:cs typeface="Times New Roman" pitchFamily="18" charset="0"/>
              </a:rPr>
              <a:t>H</a:t>
            </a:r>
            <a:r>
              <a:rPr lang="en-US" sz="2400" baseline="-25000" dirty="0">
                <a:cs typeface="Times New Roman" pitchFamily="18" charset="0"/>
              </a:rPr>
              <a:t>1</a:t>
            </a:r>
            <a:r>
              <a:rPr lang="en-US" sz="2400" dirty="0">
                <a:cs typeface="Times New Roman" pitchFamily="18" charset="0"/>
              </a:rPr>
              <a:t> = 167.4 kJ</a:t>
            </a:r>
            <a:endParaRPr lang="en-US" sz="2400" dirty="0">
              <a:sym typeface="Symbol" panose="05050102010706020507" pitchFamily="18" charset="2"/>
            </a:endParaRPr>
          </a:p>
          <a:p>
            <a:pPr>
              <a:lnSpc>
                <a:spcPct val="150000"/>
              </a:lnSpc>
            </a:pPr>
            <a:r>
              <a:rPr lang="en-US" sz="2400" dirty="0">
                <a:sym typeface="Symbol" panose="05050102010706020507" pitchFamily="18" charset="2"/>
              </a:rPr>
              <a:t>2ClF</a:t>
            </a:r>
            <a:r>
              <a:rPr lang="en-US" sz="2400" baseline="-25000" dirty="0">
                <a:sym typeface="Symbol" panose="05050102010706020507" pitchFamily="18" charset="2"/>
              </a:rPr>
              <a:t>3</a:t>
            </a:r>
            <a:r>
              <a:rPr lang="en-US" sz="2400" dirty="0">
                <a:sym typeface="Symbol" panose="05050102010706020507" pitchFamily="18" charset="2"/>
              </a:rPr>
              <a:t> (g) + 2O</a:t>
            </a:r>
            <a:r>
              <a:rPr lang="en-US" sz="2400" baseline="-25000" dirty="0">
                <a:sym typeface="Symbol" panose="05050102010706020507" pitchFamily="18" charset="2"/>
              </a:rPr>
              <a:t>2</a:t>
            </a:r>
            <a:r>
              <a:rPr lang="en-US" sz="2400" dirty="0">
                <a:sym typeface="Symbol" panose="05050102010706020507" pitchFamily="18" charset="2"/>
              </a:rPr>
              <a:t> (g)   Cl</a:t>
            </a:r>
            <a:r>
              <a:rPr lang="en-US" sz="2400" baseline="-25000" dirty="0">
                <a:sym typeface="Symbol" panose="05050102010706020507" pitchFamily="18" charset="2"/>
              </a:rPr>
              <a:t>2</a:t>
            </a:r>
            <a:r>
              <a:rPr lang="en-US" sz="2400" dirty="0">
                <a:sym typeface="Symbol" panose="05050102010706020507" pitchFamily="18" charset="2"/>
              </a:rPr>
              <a:t>O (g) + 3F</a:t>
            </a:r>
            <a:r>
              <a:rPr lang="en-US" sz="2400" baseline="-25000" dirty="0">
                <a:sym typeface="Symbol" panose="05050102010706020507" pitchFamily="18" charset="2"/>
              </a:rPr>
              <a:t>2</a:t>
            </a:r>
            <a:r>
              <a:rPr lang="en-US" sz="2400" dirty="0">
                <a:sym typeface="Symbol" panose="05050102010706020507" pitchFamily="18" charset="2"/>
              </a:rPr>
              <a:t>O (g) 	</a:t>
            </a:r>
            <a:r>
              <a:rPr lang="en-US" sz="2400" dirty="0">
                <a:cs typeface="Times New Roman" pitchFamily="18" charset="0"/>
                <a:sym typeface="Symbol" pitchFamily="1" charset="2"/>
              </a:rPr>
              <a:t></a:t>
            </a:r>
            <a:r>
              <a:rPr lang="en-US" sz="2400" dirty="0">
                <a:cs typeface="Times New Roman" pitchFamily="18" charset="0"/>
              </a:rPr>
              <a:t>H</a:t>
            </a:r>
            <a:r>
              <a:rPr lang="en-US" sz="2400" baseline="-25000" dirty="0">
                <a:cs typeface="Times New Roman" pitchFamily="18" charset="0"/>
              </a:rPr>
              <a:t>2</a:t>
            </a:r>
            <a:r>
              <a:rPr lang="en-US" sz="2400" dirty="0">
                <a:cs typeface="Times New Roman" pitchFamily="18" charset="0"/>
              </a:rPr>
              <a:t> = 341.4 kJ</a:t>
            </a:r>
            <a:endParaRPr lang="en-US" sz="2400" dirty="0">
              <a:sym typeface="Symbol" panose="05050102010706020507" pitchFamily="18" charset="2"/>
            </a:endParaRPr>
          </a:p>
          <a:p>
            <a:pPr>
              <a:lnSpc>
                <a:spcPct val="150000"/>
              </a:lnSpc>
            </a:pPr>
            <a:r>
              <a:rPr lang="en-US" sz="2400" dirty="0">
                <a:sym typeface="Symbol" panose="05050102010706020507" pitchFamily="18" charset="2"/>
              </a:rPr>
              <a:t>2F</a:t>
            </a:r>
            <a:r>
              <a:rPr lang="en-US" sz="2400" baseline="-25000" dirty="0">
                <a:sym typeface="Symbol" panose="05050102010706020507" pitchFamily="18" charset="2"/>
              </a:rPr>
              <a:t>2</a:t>
            </a:r>
            <a:r>
              <a:rPr lang="en-US" sz="2400" dirty="0">
                <a:sym typeface="Symbol" panose="05050102010706020507" pitchFamily="18" charset="2"/>
              </a:rPr>
              <a:t> (g) + O</a:t>
            </a:r>
            <a:r>
              <a:rPr lang="en-US" sz="2400" baseline="-25000" dirty="0">
                <a:sym typeface="Symbol" panose="05050102010706020507" pitchFamily="18" charset="2"/>
              </a:rPr>
              <a:t>2</a:t>
            </a:r>
            <a:r>
              <a:rPr lang="en-US" sz="2400" dirty="0">
                <a:sym typeface="Symbol" panose="05050102010706020507" pitchFamily="18" charset="2"/>
              </a:rPr>
              <a:t> (g)   2F</a:t>
            </a:r>
            <a:r>
              <a:rPr lang="en-US" sz="2400" baseline="-25000" dirty="0">
                <a:sym typeface="Symbol" panose="05050102010706020507" pitchFamily="18" charset="2"/>
              </a:rPr>
              <a:t>2</a:t>
            </a:r>
            <a:r>
              <a:rPr lang="en-US" sz="2400" dirty="0">
                <a:sym typeface="Symbol" panose="05050102010706020507" pitchFamily="18" charset="2"/>
              </a:rPr>
              <a:t>O (g) 			</a:t>
            </a:r>
            <a:r>
              <a:rPr lang="en-US" sz="2400" dirty="0">
                <a:cs typeface="Times New Roman" pitchFamily="18" charset="0"/>
                <a:sym typeface="Symbol" pitchFamily="1" charset="2"/>
              </a:rPr>
              <a:t></a:t>
            </a:r>
            <a:r>
              <a:rPr lang="en-US" sz="2400" dirty="0">
                <a:cs typeface="Times New Roman" pitchFamily="18" charset="0"/>
              </a:rPr>
              <a:t>H</a:t>
            </a:r>
            <a:r>
              <a:rPr lang="en-US" sz="2400" baseline="-25000" dirty="0">
                <a:cs typeface="Times New Roman" pitchFamily="18" charset="0"/>
              </a:rPr>
              <a:t>3</a:t>
            </a:r>
            <a:r>
              <a:rPr lang="en-US" sz="2400" dirty="0">
                <a:cs typeface="Times New Roman" pitchFamily="18" charset="0"/>
              </a:rPr>
              <a:t> = -43.4 kJ</a:t>
            </a:r>
          </a:p>
          <a:p>
            <a:pPr>
              <a:lnSpc>
                <a:spcPct val="150000"/>
              </a:lnSpc>
            </a:pPr>
            <a:endParaRPr lang="en-US" sz="2400" dirty="0">
              <a:sym typeface="Symbol" panose="05050102010706020507" pitchFamily="18" charset="2"/>
            </a:endParaRPr>
          </a:p>
          <a:p>
            <a:pPr>
              <a:lnSpc>
                <a:spcPct val="150000"/>
              </a:lnSpc>
            </a:pPr>
            <a:r>
              <a:rPr lang="en-US" sz="2400" dirty="0">
                <a:sym typeface="Symbol" panose="05050102010706020507" pitchFamily="18" charset="2"/>
              </a:rPr>
              <a:t>Calculate </a:t>
            </a:r>
            <a:r>
              <a:rPr lang="en-US" sz="2400" dirty="0">
                <a:cs typeface="Times New Roman" pitchFamily="18" charset="0"/>
                <a:sym typeface="Symbol" pitchFamily="1" charset="2"/>
              </a:rPr>
              <a:t></a:t>
            </a:r>
            <a:r>
              <a:rPr lang="en-US" sz="2400" dirty="0">
                <a:cs typeface="Times New Roman" pitchFamily="18" charset="0"/>
              </a:rPr>
              <a:t>H</a:t>
            </a:r>
            <a:r>
              <a:rPr lang="en-US" sz="2400" baseline="-25000" dirty="0">
                <a:cs typeface="Times New Roman" pitchFamily="18" charset="0"/>
              </a:rPr>
              <a:t> </a:t>
            </a:r>
            <a:r>
              <a:rPr lang="en-US" sz="2400" dirty="0">
                <a:cs typeface="Times New Roman" pitchFamily="18" charset="0"/>
              </a:rPr>
              <a:t>for the reaction</a:t>
            </a:r>
            <a:endParaRPr lang="en-US" sz="2400" dirty="0">
              <a:sym typeface="Symbol" panose="05050102010706020507" pitchFamily="18" charset="2"/>
            </a:endParaRPr>
          </a:p>
          <a:p>
            <a:pPr>
              <a:lnSpc>
                <a:spcPct val="150000"/>
              </a:lnSpc>
            </a:pPr>
            <a:r>
              <a:rPr lang="en-US" sz="2400" dirty="0" err="1">
                <a:sym typeface="Symbol" panose="05050102010706020507" pitchFamily="18" charset="2"/>
              </a:rPr>
              <a:t>ClF</a:t>
            </a:r>
            <a:r>
              <a:rPr lang="en-US" sz="2400" dirty="0">
                <a:sym typeface="Symbol" panose="05050102010706020507" pitchFamily="18" charset="2"/>
              </a:rPr>
              <a:t> (g) + F</a:t>
            </a:r>
            <a:r>
              <a:rPr lang="en-US" sz="2400" baseline="-25000" dirty="0">
                <a:sym typeface="Symbol" panose="05050102010706020507" pitchFamily="18" charset="2"/>
              </a:rPr>
              <a:t>2</a:t>
            </a:r>
            <a:r>
              <a:rPr lang="en-US" sz="2400" dirty="0">
                <a:sym typeface="Symbol" panose="05050102010706020507" pitchFamily="18" charset="2"/>
              </a:rPr>
              <a:t> (g)  ClF</a:t>
            </a:r>
            <a:r>
              <a:rPr lang="en-US" sz="2400" baseline="-25000" dirty="0">
                <a:sym typeface="Symbol" panose="05050102010706020507" pitchFamily="18" charset="2"/>
              </a:rPr>
              <a:t>3</a:t>
            </a:r>
            <a:r>
              <a:rPr lang="en-US" sz="2400" dirty="0">
                <a:sym typeface="Symbol" panose="05050102010706020507" pitchFamily="18" charset="2"/>
              </a:rPr>
              <a:t> (g)</a:t>
            </a:r>
            <a:endParaRPr lang="en-GB" sz="2400" dirty="0"/>
          </a:p>
        </p:txBody>
      </p:sp>
    </p:spTree>
    <p:extLst>
      <p:ext uri="{BB962C8B-B14F-4D97-AF65-F5344CB8AC3E}">
        <p14:creationId xmlns:p14="http://schemas.microsoft.com/office/powerpoint/2010/main" val="375980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8" y="548640"/>
            <a:ext cx="10637014" cy="5365571"/>
          </a:xfrm>
          <a:prstGeom prst="rect">
            <a:avLst/>
          </a:prstGeom>
          <a:noFill/>
        </p:spPr>
        <p:txBody>
          <a:bodyPr wrap="none" rtlCol="0">
            <a:spAutoFit/>
          </a:bodyPr>
          <a:lstStyle/>
          <a:p>
            <a:r>
              <a:rPr lang="en-US" sz="2800" dirty="0">
                <a:solidFill>
                  <a:srgbClr val="FF0000"/>
                </a:solidFill>
              </a:rPr>
              <a:t>Kirchhoff’s Law</a:t>
            </a:r>
          </a:p>
          <a:p>
            <a:endParaRPr lang="en-US" sz="2800" dirty="0">
              <a:solidFill>
                <a:srgbClr val="FF0000"/>
              </a:solidFill>
            </a:endParaRPr>
          </a:p>
          <a:p>
            <a:r>
              <a:rPr lang="en-US" sz="2400" dirty="0"/>
              <a:t>The object is to calculate the enthalpy of reaction when the temperature is changed</a:t>
            </a:r>
          </a:p>
          <a:p>
            <a:endParaRPr lang="en-US" sz="2400" dirty="0"/>
          </a:p>
          <a:p>
            <a:r>
              <a:rPr lang="en-US" sz="2400" dirty="0"/>
              <a:t>Propose the following set of reaction </a:t>
            </a:r>
          </a:p>
          <a:p>
            <a:endParaRPr lang="en-US" sz="2400" dirty="0">
              <a:solidFill>
                <a:srgbClr val="FF0000"/>
              </a:solidFill>
            </a:endParaRPr>
          </a:p>
          <a:p>
            <a:pPr>
              <a:lnSpc>
                <a:spcPct val="150000"/>
              </a:lnSpc>
            </a:pPr>
            <a:r>
              <a:rPr lang="en-US" sz="2400" b="1" dirty="0">
                <a:solidFill>
                  <a:srgbClr val="FF0000"/>
                </a:solidFill>
              </a:rPr>
              <a:t>1</a:t>
            </a:r>
            <a:r>
              <a:rPr lang="en-US" sz="2400" dirty="0">
                <a:solidFill>
                  <a:srgbClr val="FF0000"/>
                </a:solidFill>
              </a:rPr>
              <a:t>  </a:t>
            </a:r>
            <a:r>
              <a:rPr lang="en-US" sz="2400" b="1" dirty="0">
                <a:solidFill>
                  <a:srgbClr val="00B050"/>
                </a:solidFill>
              </a:rPr>
              <a:t>A</a:t>
            </a:r>
            <a:r>
              <a:rPr lang="en-US" sz="2400" dirty="0">
                <a:solidFill>
                  <a:srgbClr val="FF0000"/>
                </a:solidFill>
              </a:rPr>
              <a:t> </a:t>
            </a:r>
            <a:r>
              <a:rPr lang="en-US" sz="2400" dirty="0"/>
              <a:t>reaction to form </a:t>
            </a:r>
            <a:r>
              <a:rPr lang="en-US" sz="2400" b="1" dirty="0">
                <a:solidFill>
                  <a:srgbClr val="00B050"/>
                </a:solidFill>
              </a:rPr>
              <a:t>B</a:t>
            </a:r>
            <a:r>
              <a:rPr lang="en-US" sz="2400" dirty="0">
                <a:solidFill>
                  <a:srgbClr val="FF0000"/>
                </a:solidFill>
              </a:rPr>
              <a:t> </a:t>
            </a:r>
            <a:r>
              <a:rPr lang="en-US" sz="2400" dirty="0"/>
              <a:t>at temperature </a:t>
            </a:r>
            <a:r>
              <a:rPr lang="en-US" sz="2400" b="1" dirty="0">
                <a:solidFill>
                  <a:srgbClr val="0070C0"/>
                </a:solidFill>
              </a:rPr>
              <a:t>T</a:t>
            </a:r>
            <a:r>
              <a:rPr lang="en-US" sz="2400" b="1" baseline="-25000" dirty="0">
                <a:solidFill>
                  <a:srgbClr val="0070C0"/>
                </a:solidFill>
              </a:rPr>
              <a:t>1</a:t>
            </a:r>
            <a:endParaRPr lang="en-US" sz="2400" b="1" dirty="0">
              <a:solidFill>
                <a:srgbClr val="0070C0"/>
              </a:solidFill>
            </a:endParaRPr>
          </a:p>
          <a:p>
            <a:pPr>
              <a:lnSpc>
                <a:spcPct val="150000"/>
              </a:lnSpc>
            </a:pPr>
            <a:r>
              <a:rPr lang="en-US" sz="2400" b="1" dirty="0">
                <a:solidFill>
                  <a:srgbClr val="FF0000"/>
                </a:solidFill>
              </a:rPr>
              <a:t>2</a:t>
            </a:r>
            <a:r>
              <a:rPr lang="en-US" sz="2400" dirty="0">
                <a:solidFill>
                  <a:srgbClr val="FF0000"/>
                </a:solidFill>
              </a:rPr>
              <a:t>  </a:t>
            </a:r>
            <a:r>
              <a:rPr lang="en-US" sz="2400" b="1" dirty="0">
                <a:solidFill>
                  <a:srgbClr val="00B050"/>
                </a:solidFill>
              </a:rPr>
              <a:t>A</a:t>
            </a:r>
            <a:r>
              <a:rPr lang="en-US" sz="2400" dirty="0">
                <a:solidFill>
                  <a:srgbClr val="FF0000"/>
                </a:solidFill>
              </a:rPr>
              <a:t> </a:t>
            </a:r>
            <a:r>
              <a:rPr lang="en-US" sz="2400" dirty="0"/>
              <a:t>is transformed from </a:t>
            </a:r>
            <a:r>
              <a:rPr lang="en-US" sz="2400" b="1" dirty="0">
                <a:solidFill>
                  <a:srgbClr val="0070C0"/>
                </a:solidFill>
              </a:rPr>
              <a:t>T</a:t>
            </a:r>
            <a:r>
              <a:rPr lang="en-US" sz="2400" b="1" baseline="-25000" dirty="0">
                <a:solidFill>
                  <a:srgbClr val="0070C0"/>
                </a:solidFill>
              </a:rPr>
              <a:t>1</a:t>
            </a:r>
            <a:r>
              <a:rPr lang="en-US" sz="2400" dirty="0">
                <a:solidFill>
                  <a:srgbClr val="FF0000"/>
                </a:solidFill>
              </a:rPr>
              <a:t> </a:t>
            </a:r>
            <a:r>
              <a:rPr lang="en-US" sz="2400" dirty="0"/>
              <a:t>to</a:t>
            </a:r>
            <a:r>
              <a:rPr lang="en-US" sz="2400" dirty="0">
                <a:solidFill>
                  <a:srgbClr val="FF0000"/>
                </a:solidFill>
              </a:rPr>
              <a:t> </a:t>
            </a:r>
            <a:r>
              <a:rPr lang="en-US" sz="2400" b="1" dirty="0">
                <a:solidFill>
                  <a:srgbClr val="0070C0"/>
                </a:solidFill>
              </a:rPr>
              <a:t>T</a:t>
            </a:r>
            <a:r>
              <a:rPr lang="en-US" sz="2400" b="1" baseline="-25000" dirty="0">
                <a:solidFill>
                  <a:srgbClr val="0070C0"/>
                </a:solidFill>
              </a:rPr>
              <a:t>2</a:t>
            </a:r>
            <a:endParaRPr lang="en-US" sz="2400" b="1" dirty="0">
              <a:solidFill>
                <a:srgbClr val="0070C0"/>
              </a:solidFill>
            </a:endParaRPr>
          </a:p>
          <a:p>
            <a:pPr>
              <a:lnSpc>
                <a:spcPct val="150000"/>
              </a:lnSpc>
            </a:pPr>
            <a:r>
              <a:rPr lang="en-US" sz="2400" b="1" dirty="0">
                <a:solidFill>
                  <a:srgbClr val="FF0000"/>
                </a:solidFill>
              </a:rPr>
              <a:t>3</a:t>
            </a:r>
            <a:r>
              <a:rPr lang="en-US" sz="2400" dirty="0">
                <a:solidFill>
                  <a:srgbClr val="FF0000"/>
                </a:solidFill>
              </a:rPr>
              <a:t>  </a:t>
            </a:r>
            <a:r>
              <a:rPr lang="en-US" sz="2400" b="1" dirty="0">
                <a:solidFill>
                  <a:srgbClr val="00B050"/>
                </a:solidFill>
              </a:rPr>
              <a:t>A</a:t>
            </a:r>
            <a:r>
              <a:rPr lang="en-US" sz="2400" dirty="0">
                <a:solidFill>
                  <a:srgbClr val="FF0000"/>
                </a:solidFill>
              </a:rPr>
              <a:t> </a:t>
            </a:r>
            <a:r>
              <a:rPr lang="en-US" sz="2400" dirty="0"/>
              <a:t>reacts to form </a:t>
            </a:r>
            <a:r>
              <a:rPr lang="en-US" sz="2400" b="1" dirty="0">
                <a:solidFill>
                  <a:srgbClr val="00B050"/>
                </a:solidFill>
              </a:rPr>
              <a:t>B</a:t>
            </a:r>
            <a:r>
              <a:rPr lang="en-US" sz="2400" dirty="0">
                <a:solidFill>
                  <a:srgbClr val="FF0000"/>
                </a:solidFill>
              </a:rPr>
              <a:t> </a:t>
            </a:r>
            <a:r>
              <a:rPr lang="en-US" sz="2400" dirty="0"/>
              <a:t>at</a:t>
            </a:r>
            <a:r>
              <a:rPr lang="en-US" sz="2400" dirty="0">
                <a:solidFill>
                  <a:srgbClr val="FF0000"/>
                </a:solidFill>
              </a:rPr>
              <a:t> </a:t>
            </a:r>
            <a:r>
              <a:rPr lang="en-US" sz="2400" b="1" dirty="0">
                <a:solidFill>
                  <a:srgbClr val="0070C0"/>
                </a:solidFill>
              </a:rPr>
              <a:t>T</a:t>
            </a:r>
            <a:r>
              <a:rPr lang="en-US" sz="2400" b="1" baseline="-25000" dirty="0">
                <a:solidFill>
                  <a:srgbClr val="0070C0"/>
                </a:solidFill>
              </a:rPr>
              <a:t>2</a:t>
            </a:r>
            <a:endParaRPr lang="en-US" sz="2400" b="1" dirty="0">
              <a:solidFill>
                <a:srgbClr val="0070C0"/>
              </a:solidFill>
            </a:endParaRPr>
          </a:p>
          <a:p>
            <a:pPr>
              <a:lnSpc>
                <a:spcPct val="150000"/>
              </a:lnSpc>
            </a:pPr>
            <a:r>
              <a:rPr lang="en-US" sz="2400" b="1" dirty="0">
                <a:solidFill>
                  <a:srgbClr val="FF0000"/>
                </a:solidFill>
              </a:rPr>
              <a:t>4</a:t>
            </a:r>
            <a:r>
              <a:rPr lang="en-US" sz="2400" dirty="0">
                <a:solidFill>
                  <a:srgbClr val="FF0000"/>
                </a:solidFill>
              </a:rPr>
              <a:t>  </a:t>
            </a:r>
            <a:r>
              <a:rPr lang="en-US" sz="2400" b="1" dirty="0">
                <a:solidFill>
                  <a:srgbClr val="00B050"/>
                </a:solidFill>
              </a:rPr>
              <a:t>B</a:t>
            </a:r>
            <a:r>
              <a:rPr lang="en-US" sz="2400" dirty="0">
                <a:solidFill>
                  <a:srgbClr val="FF0000"/>
                </a:solidFill>
              </a:rPr>
              <a:t> </a:t>
            </a:r>
            <a:r>
              <a:rPr lang="en-US" sz="2400" dirty="0"/>
              <a:t>is transformed from </a:t>
            </a:r>
            <a:r>
              <a:rPr lang="en-US" sz="2400" b="1" dirty="0">
                <a:solidFill>
                  <a:srgbClr val="0070C0"/>
                </a:solidFill>
              </a:rPr>
              <a:t>T</a:t>
            </a:r>
            <a:r>
              <a:rPr lang="en-US" sz="2400" b="1" baseline="-25000" dirty="0">
                <a:solidFill>
                  <a:srgbClr val="0070C0"/>
                </a:solidFill>
              </a:rPr>
              <a:t>2</a:t>
            </a:r>
            <a:r>
              <a:rPr lang="en-US" sz="2400" dirty="0">
                <a:solidFill>
                  <a:srgbClr val="FF0000"/>
                </a:solidFill>
              </a:rPr>
              <a:t> </a:t>
            </a:r>
            <a:r>
              <a:rPr lang="en-US" sz="2400" dirty="0"/>
              <a:t>to</a:t>
            </a:r>
            <a:r>
              <a:rPr lang="en-US" sz="2400" dirty="0">
                <a:solidFill>
                  <a:srgbClr val="FF0000"/>
                </a:solidFill>
              </a:rPr>
              <a:t> </a:t>
            </a:r>
            <a:r>
              <a:rPr lang="en-US" sz="2400" b="1" dirty="0">
                <a:solidFill>
                  <a:srgbClr val="0070C0"/>
                </a:solidFill>
              </a:rPr>
              <a:t>T</a:t>
            </a:r>
            <a:r>
              <a:rPr lang="en-US" sz="2400" b="1" baseline="-25000" dirty="0">
                <a:solidFill>
                  <a:srgbClr val="0070C0"/>
                </a:solidFill>
              </a:rPr>
              <a:t>1</a:t>
            </a:r>
          </a:p>
          <a:p>
            <a:endParaRPr lang="en-US" sz="2800" baseline="-25000" dirty="0">
              <a:solidFill>
                <a:srgbClr val="FF0000"/>
              </a:solidFill>
            </a:endParaRPr>
          </a:p>
          <a:p>
            <a:r>
              <a:rPr lang="en-US" sz="2800" dirty="0">
                <a:solidFill>
                  <a:srgbClr val="FF0000"/>
                </a:solidFill>
                <a:latin typeface="Calibri" panose="020F0502020204030204" pitchFamily="34" charset="0"/>
                <a:cs typeface="Calibri" panose="020F0502020204030204" pitchFamily="34" charset="0"/>
              </a:rPr>
              <a:t>∆H</a:t>
            </a:r>
            <a:r>
              <a:rPr lang="en-US" sz="2800" baseline="-25000" dirty="0">
                <a:solidFill>
                  <a:srgbClr val="FF0000"/>
                </a:solidFill>
                <a:latin typeface="Calibri" panose="020F0502020204030204" pitchFamily="34" charset="0"/>
                <a:cs typeface="Calibri" panose="020F0502020204030204" pitchFamily="34" charset="0"/>
              </a:rPr>
              <a:t>1</a:t>
            </a:r>
            <a:r>
              <a:rPr lang="en-US" sz="2800" dirty="0">
                <a:solidFill>
                  <a:srgbClr val="FF0000"/>
                </a:solidFill>
                <a:latin typeface="Calibri" panose="020F0502020204030204" pitchFamily="34" charset="0"/>
                <a:cs typeface="Calibri" panose="020F0502020204030204" pitchFamily="34" charset="0"/>
              </a:rPr>
              <a:t> = ∆H</a:t>
            </a:r>
            <a:r>
              <a:rPr lang="en-US" sz="2800" baseline="-25000" dirty="0">
                <a:solidFill>
                  <a:srgbClr val="FF0000"/>
                </a:solidFill>
                <a:latin typeface="Calibri" panose="020F0502020204030204" pitchFamily="34" charset="0"/>
                <a:cs typeface="Calibri" panose="020F0502020204030204" pitchFamily="34" charset="0"/>
              </a:rPr>
              <a:t>2</a:t>
            </a:r>
            <a:r>
              <a:rPr lang="en-US" sz="2800" dirty="0">
                <a:solidFill>
                  <a:srgbClr val="FF0000"/>
                </a:solidFill>
                <a:latin typeface="Calibri" panose="020F0502020204030204" pitchFamily="34" charset="0"/>
                <a:cs typeface="Calibri" panose="020F0502020204030204" pitchFamily="34" charset="0"/>
              </a:rPr>
              <a:t> + ∆H</a:t>
            </a:r>
            <a:r>
              <a:rPr lang="en-US" sz="2800" baseline="-25000" dirty="0">
                <a:solidFill>
                  <a:srgbClr val="FF0000"/>
                </a:solidFill>
                <a:latin typeface="Calibri" panose="020F0502020204030204" pitchFamily="34" charset="0"/>
                <a:cs typeface="Calibri" panose="020F0502020204030204" pitchFamily="34" charset="0"/>
              </a:rPr>
              <a:t>3</a:t>
            </a:r>
            <a:r>
              <a:rPr lang="en-US" sz="2800" dirty="0">
                <a:solidFill>
                  <a:srgbClr val="FF0000"/>
                </a:solidFill>
                <a:latin typeface="Calibri" panose="020F0502020204030204" pitchFamily="34" charset="0"/>
                <a:cs typeface="Calibri" panose="020F0502020204030204" pitchFamily="34" charset="0"/>
              </a:rPr>
              <a:t> + ∆H</a:t>
            </a:r>
            <a:r>
              <a:rPr lang="en-US" sz="2800" baseline="-25000" dirty="0">
                <a:solidFill>
                  <a:srgbClr val="FF0000"/>
                </a:solidFill>
                <a:latin typeface="Calibri" panose="020F0502020204030204" pitchFamily="34" charset="0"/>
                <a:cs typeface="Calibri" panose="020F0502020204030204" pitchFamily="34" charset="0"/>
              </a:rPr>
              <a:t>4</a:t>
            </a:r>
            <a:r>
              <a:rPr lang="en-US" sz="2800" dirty="0">
                <a:solidFill>
                  <a:srgbClr val="FF0000"/>
                </a:solidFill>
                <a:latin typeface="Calibri" panose="020F0502020204030204" pitchFamily="34" charset="0"/>
                <a:cs typeface="Calibri" panose="020F0502020204030204" pitchFamily="34" charset="0"/>
              </a:rPr>
              <a:t> </a:t>
            </a:r>
            <a:endParaRPr lang="en-US" sz="2800" dirty="0">
              <a:solidFill>
                <a:srgbClr val="FF0000"/>
              </a:solidFill>
            </a:endParaRPr>
          </a:p>
        </p:txBody>
      </p:sp>
      <p:sp>
        <p:nvSpPr>
          <p:cNvPr id="4" name="TextBox 3"/>
          <p:cNvSpPr txBox="1"/>
          <p:nvPr/>
        </p:nvSpPr>
        <p:spPr>
          <a:xfrm>
            <a:off x="8944515" y="4688378"/>
            <a:ext cx="508473" cy="461665"/>
          </a:xfrm>
          <a:prstGeom prst="rect">
            <a:avLst/>
          </a:prstGeom>
          <a:noFill/>
        </p:spPr>
        <p:txBody>
          <a:bodyPr wrap="none" rtlCol="0">
            <a:spAutoFit/>
          </a:bodyPr>
          <a:lstStyle/>
          <a:p>
            <a:r>
              <a:rPr lang="en-US" sz="2400" b="1" dirty="0">
                <a:solidFill>
                  <a:srgbClr val="00B050"/>
                </a:solidFill>
              </a:rPr>
              <a:t>A  </a:t>
            </a:r>
            <a:endParaRPr lang="en-GB" sz="2400" b="1" dirty="0">
              <a:solidFill>
                <a:srgbClr val="00B050"/>
              </a:solidFill>
            </a:endParaRPr>
          </a:p>
        </p:txBody>
      </p:sp>
      <p:cxnSp>
        <p:nvCxnSpPr>
          <p:cNvPr id="5" name="Straight Arrow Connector 4"/>
          <p:cNvCxnSpPr>
            <a:stCxn id="4" idx="3"/>
          </p:cNvCxnSpPr>
          <p:nvPr/>
        </p:nvCxnSpPr>
        <p:spPr>
          <a:xfrm>
            <a:off x="9452988" y="4919211"/>
            <a:ext cx="1070945" cy="19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4084" y="4688378"/>
            <a:ext cx="357790" cy="461665"/>
          </a:xfrm>
          <a:prstGeom prst="rect">
            <a:avLst/>
          </a:prstGeom>
          <a:noFill/>
        </p:spPr>
        <p:txBody>
          <a:bodyPr wrap="none" rtlCol="0">
            <a:spAutoFit/>
          </a:bodyPr>
          <a:lstStyle/>
          <a:p>
            <a:r>
              <a:rPr lang="en-US" sz="2400" b="1" dirty="0">
                <a:solidFill>
                  <a:srgbClr val="00B050"/>
                </a:solidFill>
              </a:rPr>
              <a:t>B</a:t>
            </a:r>
            <a:endParaRPr lang="en-GB" sz="2400" b="1" dirty="0">
              <a:solidFill>
                <a:srgbClr val="00B050"/>
              </a:solidFill>
            </a:endParaRPr>
          </a:p>
        </p:txBody>
      </p:sp>
      <p:sp>
        <p:nvSpPr>
          <p:cNvPr id="7" name="TextBox 6"/>
          <p:cNvSpPr txBox="1"/>
          <p:nvPr/>
        </p:nvSpPr>
        <p:spPr>
          <a:xfrm>
            <a:off x="9805407" y="5150043"/>
            <a:ext cx="340158" cy="461665"/>
          </a:xfrm>
          <a:prstGeom prst="rect">
            <a:avLst/>
          </a:prstGeom>
          <a:noFill/>
        </p:spPr>
        <p:txBody>
          <a:bodyPr wrap="none" rtlCol="0">
            <a:spAutoFit/>
          </a:bodyPr>
          <a:lstStyle/>
          <a:p>
            <a:r>
              <a:rPr lang="en-US" sz="2400" b="1" dirty="0">
                <a:solidFill>
                  <a:srgbClr val="FF0000"/>
                </a:solidFill>
              </a:rPr>
              <a:t>1</a:t>
            </a:r>
            <a:endParaRPr lang="en-GB" sz="2400" b="1" dirty="0">
              <a:solidFill>
                <a:srgbClr val="FF0000"/>
              </a:solidFill>
            </a:endParaRPr>
          </a:p>
        </p:txBody>
      </p:sp>
      <p:cxnSp>
        <p:nvCxnSpPr>
          <p:cNvPr id="8" name="Straight Arrow Connector 7"/>
          <p:cNvCxnSpPr/>
          <p:nvPr/>
        </p:nvCxnSpPr>
        <p:spPr>
          <a:xfrm flipV="1">
            <a:off x="9125815" y="3574473"/>
            <a:ext cx="0" cy="9975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44515" y="3112808"/>
            <a:ext cx="370614" cy="461665"/>
          </a:xfrm>
          <a:prstGeom prst="rect">
            <a:avLst/>
          </a:prstGeom>
          <a:noFill/>
        </p:spPr>
        <p:txBody>
          <a:bodyPr wrap="none" rtlCol="0">
            <a:spAutoFit/>
          </a:bodyPr>
          <a:lstStyle/>
          <a:p>
            <a:r>
              <a:rPr lang="en-US" sz="2400" b="1" dirty="0">
                <a:solidFill>
                  <a:srgbClr val="00B050"/>
                </a:solidFill>
              </a:rPr>
              <a:t>A</a:t>
            </a:r>
            <a:endParaRPr lang="en-GB" sz="2400" b="1" dirty="0">
              <a:solidFill>
                <a:srgbClr val="00B050"/>
              </a:solidFill>
            </a:endParaRPr>
          </a:p>
        </p:txBody>
      </p:sp>
      <p:cxnSp>
        <p:nvCxnSpPr>
          <p:cNvPr id="10" name="Straight Arrow Connector 9"/>
          <p:cNvCxnSpPr/>
          <p:nvPr/>
        </p:nvCxnSpPr>
        <p:spPr>
          <a:xfrm>
            <a:off x="9444973" y="3341717"/>
            <a:ext cx="1078960" cy="19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779773" y="3574473"/>
            <a:ext cx="0" cy="9975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35844" y="3096183"/>
            <a:ext cx="357790" cy="461665"/>
          </a:xfrm>
          <a:prstGeom prst="rect">
            <a:avLst/>
          </a:prstGeom>
          <a:noFill/>
        </p:spPr>
        <p:txBody>
          <a:bodyPr wrap="none" rtlCol="0">
            <a:spAutoFit/>
          </a:bodyPr>
          <a:lstStyle/>
          <a:p>
            <a:r>
              <a:rPr lang="en-US" sz="2400" b="1" dirty="0">
                <a:solidFill>
                  <a:srgbClr val="00B050"/>
                </a:solidFill>
              </a:rPr>
              <a:t>B</a:t>
            </a:r>
            <a:endParaRPr lang="en-GB" sz="2400" b="1" dirty="0">
              <a:solidFill>
                <a:srgbClr val="00B050"/>
              </a:solidFill>
            </a:endParaRPr>
          </a:p>
        </p:txBody>
      </p:sp>
      <p:sp>
        <p:nvSpPr>
          <p:cNvPr id="13" name="TextBox 12"/>
          <p:cNvSpPr txBox="1"/>
          <p:nvPr/>
        </p:nvSpPr>
        <p:spPr>
          <a:xfrm>
            <a:off x="8524528" y="3842403"/>
            <a:ext cx="340158" cy="461665"/>
          </a:xfrm>
          <a:prstGeom prst="rect">
            <a:avLst/>
          </a:prstGeom>
          <a:noFill/>
        </p:spPr>
        <p:txBody>
          <a:bodyPr wrap="none" rtlCol="0">
            <a:spAutoFit/>
          </a:bodyPr>
          <a:lstStyle/>
          <a:p>
            <a:r>
              <a:rPr lang="en-US" sz="2400" b="1" dirty="0">
                <a:solidFill>
                  <a:srgbClr val="FF0000"/>
                </a:solidFill>
              </a:rPr>
              <a:t>2</a:t>
            </a:r>
            <a:endParaRPr lang="en-GB" sz="2400" b="1" dirty="0">
              <a:solidFill>
                <a:srgbClr val="FF0000"/>
              </a:solidFill>
            </a:endParaRPr>
          </a:p>
        </p:txBody>
      </p:sp>
      <p:sp>
        <p:nvSpPr>
          <p:cNvPr id="14" name="TextBox 13"/>
          <p:cNvSpPr txBox="1"/>
          <p:nvPr/>
        </p:nvSpPr>
        <p:spPr>
          <a:xfrm>
            <a:off x="9805407" y="2701018"/>
            <a:ext cx="340158" cy="461665"/>
          </a:xfrm>
          <a:prstGeom prst="rect">
            <a:avLst/>
          </a:prstGeom>
          <a:noFill/>
        </p:spPr>
        <p:txBody>
          <a:bodyPr wrap="none" rtlCol="0">
            <a:spAutoFit/>
          </a:bodyPr>
          <a:lstStyle/>
          <a:p>
            <a:r>
              <a:rPr lang="en-US" sz="2400" b="1" dirty="0">
                <a:solidFill>
                  <a:srgbClr val="FF0000"/>
                </a:solidFill>
              </a:rPr>
              <a:t>3</a:t>
            </a:r>
            <a:endParaRPr lang="en-GB" sz="2400" b="1" dirty="0">
              <a:solidFill>
                <a:srgbClr val="FF0000"/>
              </a:solidFill>
            </a:endParaRPr>
          </a:p>
        </p:txBody>
      </p:sp>
      <p:sp>
        <p:nvSpPr>
          <p:cNvPr id="15" name="TextBox 14"/>
          <p:cNvSpPr txBox="1"/>
          <p:nvPr/>
        </p:nvSpPr>
        <p:spPr>
          <a:xfrm>
            <a:off x="10961874" y="3842403"/>
            <a:ext cx="340158" cy="461665"/>
          </a:xfrm>
          <a:prstGeom prst="rect">
            <a:avLst/>
          </a:prstGeom>
          <a:noFill/>
        </p:spPr>
        <p:txBody>
          <a:bodyPr wrap="none" rtlCol="0">
            <a:spAutoFit/>
          </a:bodyPr>
          <a:lstStyle/>
          <a:p>
            <a:r>
              <a:rPr lang="en-US" sz="2400" b="1" dirty="0">
                <a:solidFill>
                  <a:srgbClr val="FF0000"/>
                </a:solidFill>
              </a:rPr>
              <a:t>4</a:t>
            </a:r>
            <a:endParaRPr lang="en-GB" sz="2400" b="1" dirty="0">
              <a:solidFill>
                <a:srgbClr val="FF0000"/>
              </a:solidFill>
            </a:endParaRPr>
          </a:p>
        </p:txBody>
      </p:sp>
      <p:sp>
        <p:nvSpPr>
          <p:cNvPr id="16" name="Right Arrow 15"/>
          <p:cNvSpPr/>
          <p:nvPr/>
        </p:nvSpPr>
        <p:spPr>
          <a:xfrm>
            <a:off x="7479871" y="3252200"/>
            <a:ext cx="1197032" cy="179034"/>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ight Arrow 16"/>
          <p:cNvSpPr/>
          <p:nvPr/>
        </p:nvSpPr>
        <p:spPr>
          <a:xfrm>
            <a:off x="7428181" y="4829693"/>
            <a:ext cx="1197032" cy="179034"/>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TextBox 17"/>
          <p:cNvSpPr txBox="1"/>
          <p:nvPr/>
        </p:nvSpPr>
        <p:spPr>
          <a:xfrm>
            <a:off x="6357236" y="4692843"/>
            <a:ext cx="793935" cy="461665"/>
          </a:xfrm>
          <a:prstGeom prst="rect">
            <a:avLst/>
          </a:prstGeom>
          <a:noFill/>
        </p:spPr>
        <p:txBody>
          <a:bodyPr wrap="none" rtlCol="0">
            <a:spAutoFit/>
          </a:bodyPr>
          <a:lstStyle/>
          <a:p>
            <a:r>
              <a:rPr lang="en-US" sz="2400" b="1" dirty="0"/>
              <a:t>At </a:t>
            </a:r>
            <a:r>
              <a:rPr lang="en-US" sz="2400" b="1" dirty="0">
                <a:solidFill>
                  <a:srgbClr val="0070C0"/>
                </a:solidFill>
              </a:rPr>
              <a:t>T</a:t>
            </a:r>
            <a:r>
              <a:rPr lang="en-US" sz="2400" b="1" baseline="-25000" dirty="0">
                <a:solidFill>
                  <a:srgbClr val="0070C0"/>
                </a:solidFill>
              </a:rPr>
              <a:t>1</a:t>
            </a:r>
            <a:endParaRPr lang="en-GB" sz="2400" b="1" dirty="0">
              <a:solidFill>
                <a:srgbClr val="0070C0"/>
              </a:solidFill>
            </a:endParaRPr>
          </a:p>
        </p:txBody>
      </p:sp>
      <p:sp>
        <p:nvSpPr>
          <p:cNvPr id="19" name="TextBox 18"/>
          <p:cNvSpPr txBox="1"/>
          <p:nvPr/>
        </p:nvSpPr>
        <p:spPr>
          <a:xfrm>
            <a:off x="6418324" y="3096182"/>
            <a:ext cx="793935" cy="461665"/>
          </a:xfrm>
          <a:prstGeom prst="rect">
            <a:avLst/>
          </a:prstGeom>
          <a:noFill/>
        </p:spPr>
        <p:txBody>
          <a:bodyPr wrap="none" rtlCol="0">
            <a:spAutoFit/>
          </a:bodyPr>
          <a:lstStyle/>
          <a:p>
            <a:r>
              <a:rPr lang="en-US" sz="2400" b="1" dirty="0"/>
              <a:t>At </a:t>
            </a:r>
            <a:r>
              <a:rPr lang="en-US" sz="2400" b="1" dirty="0">
                <a:solidFill>
                  <a:srgbClr val="0070C0"/>
                </a:solidFill>
              </a:rPr>
              <a:t>T</a:t>
            </a:r>
            <a:r>
              <a:rPr lang="en-US" sz="2400" b="1" baseline="-25000" dirty="0">
                <a:solidFill>
                  <a:srgbClr val="0070C0"/>
                </a:solidFill>
              </a:rPr>
              <a:t>2</a:t>
            </a:r>
            <a:endParaRPr lang="en-GB" sz="2400" b="1" dirty="0">
              <a:solidFill>
                <a:srgbClr val="0070C0"/>
              </a:solidFill>
            </a:endParaRPr>
          </a:p>
        </p:txBody>
      </p:sp>
    </p:spTree>
    <p:extLst>
      <p:ext uri="{BB962C8B-B14F-4D97-AF65-F5344CB8AC3E}">
        <p14:creationId xmlns:p14="http://schemas.microsoft.com/office/powerpoint/2010/main" val="426804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96625" y="475707"/>
                <a:ext cx="11140935" cy="2807820"/>
              </a:xfrm>
              <a:prstGeom prst="rect">
                <a:avLst/>
              </a:prstGeom>
            </p:spPr>
            <p:txBody>
              <a:bodyPr wrap="none">
                <a:spAutoFit/>
              </a:bodyPr>
              <a:lstStyle/>
              <a:p>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1</a:t>
                </a:r>
                <a:r>
                  <a:rPr lang="en-US" sz="2400" dirty="0">
                    <a:solidFill>
                      <a:srgbClr val="0070C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the change in enthalpy for the reaction at T1 (</a:t>
                </a:r>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T1</a:t>
                </a:r>
                <a:r>
                  <a:rPr lang="en-US" sz="2400" dirty="0">
                    <a:latin typeface="Calibri" panose="020F0502020204030204" pitchFamily="34" charset="0"/>
                    <a:cs typeface="Calibri" panose="020F0502020204030204" pitchFamily="34" charset="0"/>
                  </a:rPr>
                  <a:t>)</a:t>
                </a:r>
              </a:p>
              <a:p>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3</a:t>
                </a:r>
                <a:r>
                  <a:rPr lang="en-US" sz="2400" dirty="0">
                    <a:solidFill>
                      <a:srgbClr val="0070C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the change in enthalpy for the reaction at T2 (</a:t>
                </a:r>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T2</a:t>
                </a:r>
                <a:r>
                  <a:rPr lang="en-US" sz="2400" dirty="0">
                    <a:latin typeface="Calibri" panose="020F0502020204030204" pitchFamily="34" charset="0"/>
                    <a:cs typeface="Calibri" panose="020F0502020204030204" pitchFamily="34" charset="0"/>
                  </a:rPr>
                  <a:t>)</a:t>
                </a:r>
              </a:p>
              <a:p>
                <a:endParaRPr lang="en-US" sz="2400" dirty="0">
                  <a:solidFill>
                    <a:srgbClr val="FF0000"/>
                  </a:solidFill>
                  <a:latin typeface="Calibri" panose="020F0502020204030204" pitchFamily="34" charset="0"/>
                  <a:cs typeface="Calibri" panose="020F0502020204030204" pitchFamily="34" charset="0"/>
                </a:endParaRPr>
              </a:p>
              <a:p>
                <a:r>
                  <a:rPr lang="en-US" sz="2400" dirty="0">
                    <a:solidFill>
                      <a:srgbClr val="00B050"/>
                    </a:solidFill>
                    <a:latin typeface="Calibri" panose="020F0502020204030204" pitchFamily="34" charset="0"/>
                    <a:cs typeface="Calibri" panose="020F0502020204030204" pitchFamily="34" charset="0"/>
                  </a:rPr>
                  <a:t>∆H</a:t>
                </a:r>
                <a:r>
                  <a:rPr lang="en-US" sz="2400" baseline="-25000" dirty="0">
                    <a:solidFill>
                      <a:srgbClr val="00B050"/>
                    </a:solidFill>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 is for the heating of substance A from T1 to T2 and</a:t>
                </a:r>
              </a:p>
              <a:p>
                <a:r>
                  <a:rPr lang="en-US" sz="2400" dirty="0">
                    <a:solidFill>
                      <a:srgbClr val="00B050"/>
                    </a:solidFill>
                    <a:latin typeface="Calibri" panose="020F0502020204030204" pitchFamily="34" charset="0"/>
                    <a:cs typeface="Calibri" panose="020F0502020204030204" pitchFamily="34" charset="0"/>
                  </a:rPr>
                  <a:t>∆H</a:t>
                </a:r>
                <a:r>
                  <a:rPr lang="en-US" sz="2400" baseline="-25000" dirty="0">
                    <a:solidFill>
                      <a:srgbClr val="00B050"/>
                    </a:solidFill>
                    <a:latin typeface="Calibri" panose="020F0502020204030204" pitchFamily="34" charset="0"/>
                    <a:cs typeface="Calibri" panose="020F0502020204030204" pitchFamily="34" charset="0"/>
                  </a:rPr>
                  <a:t>4</a:t>
                </a:r>
                <a:r>
                  <a:rPr lang="en-US" sz="24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is for the cooling of substance B from T2 to T1 </a:t>
                </a:r>
              </a:p>
              <a:p>
                <a:endParaRPr lang="en-US" sz="2400" dirty="0">
                  <a:solidFill>
                    <a:srgbClr val="FF0000"/>
                  </a:solidFill>
                  <a:latin typeface="Calibri" panose="020F0502020204030204" pitchFamily="34" charset="0"/>
                  <a:cs typeface="Calibri" panose="020F0502020204030204" pitchFamily="34" charset="0"/>
                </a:endParaRPr>
              </a:p>
              <a:p>
                <a14:m>
                  <m:oMath xmlns:m="http://schemas.openxmlformats.org/officeDocument/2006/math">
                    <m:r>
                      <a:rPr lang="en-GB" sz="2400" i="1" smtClean="0">
                        <a:solidFill>
                          <a:srgbClr val="00B050"/>
                        </a:solidFill>
                        <a:latin typeface="Cambria Math" panose="02040503050406030204" pitchFamily="18" charset="0"/>
                        <a:ea typeface="Cambria Math" panose="02040503050406030204" pitchFamily="18" charset="0"/>
                      </a:rPr>
                      <m:t>∆</m:t>
                    </m:r>
                    <m:sSub>
                      <m:sSubPr>
                        <m:ctrlPr>
                          <a:rPr lang="en-GB" sz="2400" i="1" smtClean="0">
                            <a:solidFill>
                              <a:srgbClr val="00B050"/>
                            </a:solidFill>
                            <a:latin typeface="Cambria Math" panose="02040503050406030204" pitchFamily="18" charset="0"/>
                            <a:ea typeface="Cambria Math" panose="02040503050406030204" pitchFamily="18" charset="0"/>
                          </a:rPr>
                        </m:ctrlPr>
                      </m:sSubPr>
                      <m:e>
                        <m:r>
                          <a:rPr lang="en-US" sz="2400" b="0" i="1" smtClean="0">
                            <a:solidFill>
                              <a:srgbClr val="00B050"/>
                            </a:solidFill>
                            <a:latin typeface="Cambria Math" panose="02040503050406030204" pitchFamily="18" charset="0"/>
                            <a:ea typeface="Cambria Math" panose="02040503050406030204" pitchFamily="18" charset="0"/>
                          </a:rPr>
                          <m:t>𝐻</m:t>
                        </m:r>
                      </m:e>
                      <m:sub>
                        <m:r>
                          <a:rPr lang="en-US" sz="2400" b="0" i="1" smtClean="0">
                            <a:solidFill>
                              <a:srgbClr val="00B050"/>
                            </a:solidFill>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m:t>
                    </m:r>
                    <m:nary>
                      <m:naryPr>
                        <m:ctrlPr>
                          <a:rPr lang="en-US" sz="2400" b="0" i="1" smtClean="0">
                            <a:solidFill>
                              <a:schemeClr val="tx1"/>
                            </a:solidFill>
                            <a:latin typeface="Cambria Math" panose="02040503050406030204" pitchFamily="18" charset="0"/>
                            <a:ea typeface="Cambria Math" panose="02040503050406030204" pitchFamily="18" charset="0"/>
                          </a:rPr>
                        </m:ctrlPr>
                      </m:naryPr>
                      <m:sub>
                        <m:r>
                          <m:rPr>
                            <m:brk m:alnAt="23"/>
                          </m:rPr>
                          <a:rPr lang="en-US" sz="2400" b="0" i="1" smtClean="0">
                            <a:solidFill>
                              <a:schemeClr val="tx1"/>
                            </a:solidFill>
                            <a:latin typeface="Cambria Math" panose="02040503050406030204" pitchFamily="18" charset="0"/>
                            <a:ea typeface="Cambria Math" panose="02040503050406030204" pitchFamily="18" charset="0"/>
                          </a:rPr>
                          <m:t>𝑇</m:t>
                        </m:r>
                        <m:r>
                          <m:rPr>
                            <m:brk m:alnAt="23"/>
                          </m:rPr>
                          <a:rPr lang="en-US" sz="2400" b="0" i="1" smtClean="0">
                            <a:solidFill>
                              <a:schemeClr val="tx1"/>
                            </a:solidFill>
                            <a:latin typeface="Cambria Math" panose="02040503050406030204" pitchFamily="18" charset="0"/>
                            <a:ea typeface="Cambria Math" panose="02040503050406030204" pitchFamily="18" charset="0"/>
                          </a:rPr>
                          <m:t>1</m:t>
                        </m:r>
                      </m:sub>
                      <m:sup>
                        <m:r>
                          <a:rPr lang="en-US" sz="2400" b="0" i="1" smtClean="0">
                            <a:solidFill>
                              <a:schemeClr val="tx1"/>
                            </a:solidFill>
                            <a:latin typeface="Cambria Math" panose="02040503050406030204" pitchFamily="18" charset="0"/>
                            <a:ea typeface="Cambria Math" panose="02040503050406030204" pitchFamily="18" charset="0"/>
                          </a:rPr>
                          <m:t>𝑇</m:t>
                        </m:r>
                        <m:r>
                          <a:rPr lang="en-US" sz="2400" b="0" i="1" smtClean="0">
                            <a:solidFill>
                              <a:schemeClr val="tx1"/>
                            </a:solidFill>
                            <a:latin typeface="Cambria Math" panose="02040503050406030204" pitchFamily="18" charset="0"/>
                            <a:ea typeface="Cambria Math" panose="02040503050406030204" pitchFamily="18" charset="0"/>
                          </a:rPr>
                          <m:t>2</m:t>
                        </m:r>
                      </m:sup>
                      <m:e>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𝐶</m:t>
                            </m:r>
                          </m:e>
                          <m:sub>
                            <m:r>
                              <a:rPr lang="en-US" sz="2000" i="1">
                                <a:solidFill>
                                  <a:schemeClr val="tx1"/>
                                </a:solidFill>
                                <a:latin typeface="Cambria Math" panose="02040503050406030204" pitchFamily="18" charset="0"/>
                                <a:ea typeface="Cambria Math" panose="02040503050406030204" pitchFamily="18" charset="0"/>
                              </a:rPr>
                              <m:t>𝑃</m:t>
                            </m:r>
                          </m:sub>
                        </m:sSub>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𝐴</m:t>
                            </m:r>
                          </m:e>
                        </m:d>
                        <m:r>
                          <a:rPr lang="en-US" sz="2400" b="0" i="1" smtClean="0">
                            <a:solidFill>
                              <a:schemeClr val="tx1"/>
                            </a:solidFill>
                            <a:latin typeface="Cambria Math" panose="02040503050406030204" pitchFamily="18" charset="0"/>
                            <a:ea typeface="Cambria Math" panose="02040503050406030204" pitchFamily="18" charset="0"/>
                          </a:rPr>
                          <m:t>𝑑𝑇</m:t>
                        </m:r>
                      </m:e>
                    </m:nary>
                  </m:oMath>
                </a14:m>
                <a:r>
                  <a:rPr lang="en-GB" sz="2400" dirty="0">
                    <a:solidFill>
                      <a:schemeClr val="tx1"/>
                    </a:solidFill>
                  </a:rPr>
                  <a:t>       and       </a:t>
                </a:r>
                <a14:m>
                  <m:oMath xmlns:m="http://schemas.openxmlformats.org/officeDocument/2006/math">
                    <m:r>
                      <a:rPr lang="en-GB" sz="2400" i="1" smtClean="0">
                        <a:solidFill>
                          <a:schemeClr val="tx1"/>
                        </a:solidFill>
                        <a:latin typeface="Cambria Math" panose="02040503050406030204" pitchFamily="18" charset="0"/>
                        <a:ea typeface="Cambria Math" panose="02040503050406030204" pitchFamily="18" charset="0"/>
                      </a:rPr>
                      <m:t>∆</m:t>
                    </m:r>
                    <m:sSub>
                      <m:sSubPr>
                        <m:ctrlPr>
                          <a:rPr lang="en-GB" sz="240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𝐻</m:t>
                        </m:r>
                      </m:e>
                      <m:sub>
                        <m:r>
                          <a:rPr lang="en-US" sz="2400" b="0" i="1" smtClean="0">
                            <a:solidFill>
                              <a:schemeClr val="tx1"/>
                            </a:solidFill>
                            <a:latin typeface="Cambria Math" panose="02040503050406030204" pitchFamily="18" charset="0"/>
                            <a:ea typeface="Cambria Math" panose="02040503050406030204" pitchFamily="18" charset="0"/>
                          </a:rPr>
                          <m:t>4</m:t>
                        </m:r>
                      </m:sub>
                    </m:sSub>
                    <m:r>
                      <a:rPr lang="en-US" sz="2400" b="0" i="1" smtClean="0">
                        <a:solidFill>
                          <a:schemeClr val="tx1"/>
                        </a:solidFill>
                        <a:latin typeface="Cambria Math" panose="02040503050406030204" pitchFamily="18" charset="0"/>
                        <a:ea typeface="Cambria Math" panose="02040503050406030204" pitchFamily="18" charset="0"/>
                      </a:rPr>
                      <m:t>=</m:t>
                    </m:r>
                    <m:nary>
                      <m:naryPr>
                        <m:ctrlPr>
                          <a:rPr lang="en-US" sz="2400" b="0" i="1" smtClean="0">
                            <a:solidFill>
                              <a:schemeClr val="tx1"/>
                            </a:solidFill>
                            <a:latin typeface="Cambria Math" panose="02040503050406030204" pitchFamily="18" charset="0"/>
                            <a:ea typeface="Cambria Math" panose="02040503050406030204" pitchFamily="18" charset="0"/>
                          </a:rPr>
                        </m:ctrlPr>
                      </m:naryPr>
                      <m:sub>
                        <m:r>
                          <m:rPr>
                            <m:brk m:alnAt="23"/>
                          </m:rPr>
                          <a:rPr lang="en-US" sz="2400" b="0" i="1" smtClean="0">
                            <a:solidFill>
                              <a:schemeClr val="tx1"/>
                            </a:solidFill>
                            <a:latin typeface="Cambria Math" panose="02040503050406030204" pitchFamily="18" charset="0"/>
                            <a:ea typeface="Cambria Math" panose="02040503050406030204" pitchFamily="18" charset="0"/>
                          </a:rPr>
                          <m:t>𝑇</m:t>
                        </m:r>
                        <m:r>
                          <a:rPr lang="en-US" sz="2400" b="0" i="1" smtClean="0">
                            <a:solidFill>
                              <a:schemeClr val="tx1"/>
                            </a:solidFill>
                            <a:latin typeface="Cambria Math" panose="02040503050406030204" pitchFamily="18" charset="0"/>
                            <a:ea typeface="Cambria Math" panose="02040503050406030204" pitchFamily="18" charset="0"/>
                          </a:rPr>
                          <m:t>2</m:t>
                        </m:r>
                      </m:sub>
                      <m:sup>
                        <m:r>
                          <a:rPr lang="en-US" sz="2400" b="0" i="1" smtClean="0">
                            <a:solidFill>
                              <a:schemeClr val="tx1"/>
                            </a:solidFill>
                            <a:latin typeface="Cambria Math" panose="02040503050406030204" pitchFamily="18" charset="0"/>
                            <a:ea typeface="Cambria Math" panose="02040503050406030204" pitchFamily="18" charset="0"/>
                          </a:rPr>
                          <m:t>𝑇</m:t>
                        </m:r>
                        <m:r>
                          <a:rPr lang="en-US" sz="2400" b="0" i="1" smtClean="0">
                            <a:solidFill>
                              <a:schemeClr val="tx1"/>
                            </a:solidFill>
                            <a:latin typeface="Cambria Math" panose="02040503050406030204" pitchFamily="18" charset="0"/>
                            <a:ea typeface="Cambria Math" panose="02040503050406030204" pitchFamily="18" charset="0"/>
                          </a:rPr>
                          <m:t>1</m:t>
                        </m:r>
                      </m:sup>
                      <m:e>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𝐶</m:t>
                            </m:r>
                          </m:e>
                          <m:sub>
                            <m:r>
                              <a:rPr lang="en-US" sz="2000" i="1">
                                <a:solidFill>
                                  <a:schemeClr val="tx1"/>
                                </a:solidFill>
                                <a:latin typeface="Cambria Math" panose="02040503050406030204" pitchFamily="18" charset="0"/>
                                <a:ea typeface="Cambria Math" panose="02040503050406030204" pitchFamily="18" charset="0"/>
                              </a:rPr>
                              <m:t>𝑃</m:t>
                            </m:r>
                          </m:sub>
                        </m:sSub>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𝐵</m:t>
                            </m:r>
                          </m:e>
                        </m:d>
                        <m:r>
                          <a:rPr lang="en-US" sz="2400" b="0" i="1" smtClean="0">
                            <a:solidFill>
                              <a:schemeClr val="tx1"/>
                            </a:solidFill>
                            <a:latin typeface="Cambria Math" panose="02040503050406030204" pitchFamily="18" charset="0"/>
                            <a:ea typeface="Cambria Math" panose="02040503050406030204" pitchFamily="18" charset="0"/>
                          </a:rPr>
                          <m:t>𝑑𝑇</m:t>
                        </m:r>
                      </m:e>
                    </m:nary>
                  </m:oMath>
                </a14:m>
                <a:r>
                  <a:rPr lang="en-GB" sz="2400" dirty="0">
                    <a:solidFill>
                      <a:schemeClr val="tx1"/>
                    </a:solidFill>
                  </a:rPr>
                  <a:t>                 </a:t>
                </a:r>
                <a14:m>
                  <m:oMath xmlns:m="http://schemas.openxmlformats.org/officeDocument/2006/math">
                    <m:r>
                      <a:rPr lang="en-US" sz="2400" b="0" i="0" smtClean="0">
                        <a:solidFill>
                          <a:schemeClr val="tx1"/>
                        </a:solidFill>
                        <a:latin typeface="Cambria Math" panose="02040503050406030204" pitchFamily="18" charset="0"/>
                        <a:ea typeface="Cambria Math" panose="02040503050406030204" pitchFamily="18" charset="0"/>
                      </a:rPr>
                      <m:t>  </m:t>
                    </m:r>
                    <m:r>
                      <a:rPr lang="en-GB" sz="2400" i="1" smtClean="0">
                        <a:solidFill>
                          <a:schemeClr val="tx1"/>
                        </a:solidFill>
                        <a:latin typeface="Cambria Math" panose="02040503050406030204" pitchFamily="18" charset="0"/>
                        <a:ea typeface="Cambria Math" panose="02040503050406030204" pitchFamily="18" charset="0"/>
                      </a:rPr>
                      <m:t>∆</m:t>
                    </m:r>
                    <m:sSub>
                      <m:sSubPr>
                        <m:ctrlPr>
                          <a:rPr lang="en-GB" sz="240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𝐻</m:t>
                        </m:r>
                      </m:e>
                      <m:sub>
                        <m:r>
                          <a:rPr lang="en-US" sz="2400" b="0" i="1" smtClean="0">
                            <a:solidFill>
                              <a:schemeClr val="tx1"/>
                            </a:solidFill>
                            <a:latin typeface="Cambria Math" panose="02040503050406030204" pitchFamily="18" charset="0"/>
                            <a:ea typeface="Cambria Math" panose="02040503050406030204" pitchFamily="18" charset="0"/>
                          </a:rPr>
                          <m:t>4</m:t>
                        </m:r>
                      </m:sub>
                    </m:sSub>
                    <m:r>
                      <a:rPr lang="en-US" sz="2400" b="0" i="1" smtClean="0">
                        <a:solidFill>
                          <a:schemeClr val="tx1"/>
                        </a:solidFill>
                        <a:latin typeface="Cambria Math" panose="02040503050406030204" pitchFamily="18" charset="0"/>
                        <a:ea typeface="Cambria Math" panose="02040503050406030204" pitchFamily="18" charset="0"/>
                      </a:rPr>
                      <m:t>=−</m:t>
                    </m:r>
                    <m:nary>
                      <m:naryPr>
                        <m:ctrlPr>
                          <a:rPr lang="en-US" sz="2400" b="0" i="1" smtClean="0">
                            <a:solidFill>
                              <a:schemeClr val="tx1"/>
                            </a:solidFill>
                            <a:latin typeface="Cambria Math" panose="02040503050406030204" pitchFamily="18" charset="0"/>
                            <a:ea typeface="Cambria Math" panose="02040503050406030204" pitchFamily="18" charset="0"/>
                          </a:rPr>
                        </m:ctrlPr>
                      </m:naryPr>
                      <m:sub>
                        <m:r>
                          <m:rPr>
                            <m:brk m:alnAt="23"/>
                          </m:rPr>
                          <a:rPr lang="en-US" sz="2400" b="0" i="1" smtClean="0">
                            <a:solidFill>
                              <a:schemeClr val="tx1"/>
                            </a:solidFill>
                            <a:latin typeface="Cambria Math" panose="02040503050406030204" pitchFamily="18" charset="0"/>
                            <a:ea typeface="Cambria Math" panose="02040503050406030204" pitchFamily="18" charset="0"/>
                          </a:rPr>
                          <m:t>𝑇</m:t>
                        </m:r>
                        <m:r>
                          <a:rPr lang="en-US" sz="2400" b="0" i="1" smtClean="0">
                            <a:solidFill>
                              <a:schemeClr val="tx1"/>
                            </a:solidFill>
                            <a:latin typeface="Cambria Math" panose="02040503050406030204" pitchFamily="18" charset="0"/>
                            <a:ea typeface="Cambria Math" panose="02040503050406030204" pitchFamily="18" charset="0"/>
                          </a:rPr>
                          <m:t>1</m:t>
                        </m:r>
                      </m:sub>
                      <m:sup>
                        <m:r>
                          <a:rPr lang="en-US" sz="2400" b="0" i="1" smtClean="0">
                            <a:solidFill>
                              <a:schemeClr val="tx1"/>
                            </a:solidFill>
                            <a:latin typeface="Cambria Math" panose="02040503050406030204" pitchFamily="18" charset="0"/>
                            <a:ea typeface="Cambria Math" panose="02040503050406030204" pitchFamily="18" charset="0"/>
                          </a:rPr>
                          <m:t>𝑇</m:t>
                        </m:r>
                        <m:r>
                          <a:rPr lang="en-US" sz="2400" b="0" i="1" smtClean="0">
                            <a:solidFill>
                              <a:schemeClr val="tx1"/>
                            </a:solidFill>
                            <a:latin typeface="Cambria Math" panose="02040503050406030204" pitchFamily="18" charset="0"/>
                            <a:ea typeface="Cambria Math" panose="02040503050406030204" pitchFamily="18" charset="0"/>
                          </a:rPr>
                          <m:t>2</m:t>
                        </m:r>
                      </m:sup>
                      <m:e>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𝐶</m:t>
                            </m:r>
                          </m:e>
                          <m:sub>
                            <m:r>
                              <a:rPr lang="en-US" sz="2000" i="1">
                                <a:solidFill>
                                  <a:schemeClr val="tx1"/>
                                </a:solidFill>
                                <a:latin typeface="Cambria Math" panose="02040503050406030204" pitchFamily="18" charset="0"/>
                                <a:ea typeface="Cambria Math" panose="02040503050406030204" pitchFamily="18" charset="0"/>
                              </a:rPr>
                              <m:t>𝑃</m:t>
                            </m:r>
                          </m:sub>
                        </m:sSub>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𝐵</m:t>
                            </m:r>
                          </m:e>
                        </m:d>
                        <m:r>
                          <a:rPr lang="en-US" sz="2400" b="0" i="1" smtClean="0">
                            <a:solidFill>
                              <a:schemeClr val="tx1"/>
                            </a:solidFill>
                            <a:latin typeface="Cambria Math" panose="02040503050406030204" pitchFamily="18" charset="0"/>
                            <a:ea typeface="Cambria Math" panose="02040503050406030204" pitchFamily="18" charset="0"/>
                          </a:rPr>
                          <m:t>𝑑𝑇</m:t>
                        </m:r>
                      </m:e>
                    </m:nary>
                  </m:oMath>
                </a14:m>
                <a:endParaRPr lang="en-GB" sz="2400" dirty="0"/>
              </a:p>
            </p:txBody>
          </p:sp>
        </mc:Choice>
        <mc:Fallback xmlns="">
          <p:sp>
            <p:nvSpPr>
              <p:cNvPr id="2" name="Rectangle 1"/>
              <p:cNvSpPr>
                <a:spLocks noRot="1" noChangeAspect="1" noMove="1" noResize="1" noEditPoints="1" noAdjustHandles="1" noChangeArrowheads="1" noChangeShapeType="1" noTextEdit="1"/>
              </p:cNvSpPr>
              <p:nvPr/>
            </p:nvSpPr>
            <p:spPr>
              <a:xfrm>
                <a:off x="796625" y="475707"/>
                <a:ext cx="11140935" cy="2807820"/>
              </a:xfrm>
              <a:prstGeom prst="rect">
                <a:avLst/>
              </a:prstGeom>
              <a:blipFill rotWithShape="0">
                <a:blip r:embed="rId2"/>
                <a:stretch>
                  <a:fillRect l="-876" t="-1735" b="-2386"/>
                </a:stretch>
              </a:blipFill>
            </p:spPr>
            <p:txBody>
              <a:bodyPr/>
              <a:lstStyle/>
              <a:p>
                <a:r>
                  <a:rPr lang="en-GB">
                    <a:noFill/>
                  </a:rPr>
                  <a:t> </a:t>
                </a:r>
              </a:p>
            </p:txBody>
          </p:sp>
        </mc:Fallback>
      </mc:AlternateContent>
      <p:sp>
        <p:nvSpPr>
          <p:cNvPr id="3" name="Right Arrow 2"/>
          <p:cNvSpPr/>
          <p:nvPr/>
        </p:nvSpPr>
        <p:spPr>
          <a:xfrm>
            <a:off x="7615913" y="2809703"/>
            <a:ext cx="681644" cy="249382"/>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Rectangle 3"/>
          <p:cNvSpPr/>
          <p:nvPr/>
        </p:nvSpPr>
        <p:spPr>
          <a:xfrm>
            <a:off x="5091230" y="3673135"/>
            <a:ext cx="3206327" cy="461665"/>
          </a:xfrm>
          <a:prstGeom prst="rect">
            <a:avLst/>
          </a:prstGeom>
        </p:spPr>
        <p:txBody>
          <a:bodyPr wrap="none">
            <a:spAutoFit/>
          </a:bodyPr>
          <a:lstStyle/>
          <a:p>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T1</a:t>
            </a:r>
            <a:r>
              <a:rPr lang="en-US" sz="2400" dirty="0">
                <a:solidFill>
                  <a:srgbClr val="0070C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dirty="0">
                <a:solidFill>
                  <a:srgbClr val="00B050"/>
                </a:solidFill>
                <a:latin typeface="Calibri" panose="020F0502020204030204" pitchFamily="34" charset="0"/>
                <a:cs typeface="Calibri" panose="020F0502020204030204" pitchFamily="34" charset="0"/>
              </a:rPr>
              <a:t> ∆H</a:t>
            </a:r>
            <a:r>
              <a:rPr lang="en-US" sz="2400" baseline="-25000" dirty="0">
                <a:solidFill>
                  <a:srgbClr val="00B050"/>
                </a:solidFill>
                <a:latin typeface="Calibri" panose="020F0502020204030204" pitchFamily="34" charset="0"/>
                <a:cs typeface="Calibri" panose="020F0502020204030204" pitchFamily="34" charset="0"/>
              </a:rPr>
              <a:t>2</a:t>
            </a:r>
            <a:r>
              <a:rPr lang="en-US" sz="24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dirty="0">
                <a:solidFill>
                  <a:srgbClr val="FF0000"/>
                </a:solidFill>
                <a:latin typeface="Calibri" panose="020F0502020204030204" pitchFamily="34" charset="0"/>
                <a:cs typeface="Calibri" panose="020F0502020204030204" pitchFamily="34" charset="0"/>
              </a:rPr>
              <a:t> </a:t>
            </a:r>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T2</a:t>
            </a:r>
            <a:r>
              <a:rPr lang="en-US" sz="2400" dirty="0">
                <a:solidFill>
                  <a:srgbClr val="FF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dirty="0">
                <a:solidFill>
                  <a:srgbClr val="FF0000"/>
                </a:solidFill>
                <a:latin typeface="Calibri" panose="020F0502020204030204" pitchFamily="34" charset="0"/>
                <a:cs typeface="Calibri" panose="020F0502020204030204" pitchFamily="34" charset="0"/>
              </a:rPr>
              <a:t> </a:t>
            </a:r>
            <a:r>
              <a:rPr lang="en-US" sz="2400" dirty="0">
                <a:solidFill>
                  <a:srgbClr val="00B050"/>
                </a:solidFill>
                <a:latin typeface="Calibri" panose="020F0502020204030204" pitchFamily="34" charset="0"/>
                <a:cs typeface="Calibri" panose="020F0502020204030204" pitchFamily="34" charset="0"/>
              </a:rPr>
              <a:t>∆H</a:t>
            </a:r>
            <a:r>
              <a:rPr lang="en-US" sz="2400" baseline="-25000" dirty="0">
                <a:solidFill>
                  <a:srgbClr val="00B050"/>
                </a:solidFill>
                <a:latin typeface="Calibri" panose="020F0502020204030204" pitchFamily="34" charset="0"/>
                <a:cs typeface="Calibri" panose="020F0502020204030204" pitchFamily="34" charset="0"/>
              </a:rPr>
              <a:t>4</a:t>
            </a:r>
            <a:r>
              <a:rPr lang="en-US" sz="2400" dirty="0">
                <a:solidFill>
                  <a:srgbClr val="00B050"/>
                </a:solidFill>
                <a:latin typeface="Calibri" panose="020F0502020204030204" pitchFamily="34" charset="0"/>
                <a:cs typeface="Calibri" panose="020F0502020204030204" pitchFamily="34" charset="0"/>
              </a:rPr>
              <a:t> </a:t>
            </a:r>
            <a:endParaRPr lang="en-US" sz="2400" dirty="0">
              <a:solidFill>
                <a:srgbClr val="00B050"/>
              </a:solidFill>
            </a:endParaRPr>
          </a:p>
        </p:txBody>
      </p:sp>
      <mc:AlternateContent xmlns:mc="http://schemas.openxmlformats.org/markup-compatibility/2006" xmlns:a14="http://schemas.microsoft.com/office/drawing/2010/main">
        <mc:Choice Requires="a14">
          <p:sp>
            <p:nvSpPr>
              <p:cNvPr id="5" name="Rectangle 4"/>
              <p:cNvSpPr/>
              <p:nvPr/>
            </p:nvSpPr>
            <p:spPr>
              <a:xfrm>
                <a:off x="796625" y="4394957"/>
                <a:ext cx="5848076" cy="920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smtClean="0">
                          <a:solidFill>
                            <a:srgbClr val="0070C0"/>
                          </a:solidFill>
                          <a:latin typeface="Cambria Math" panose="02040503050406030204" pitchFamily="18" charset="0"/>
                          <a:ea typeface="Cambria Math" panose="02040503050406030204" pitchFamily="18" charset="0"/>
                        </a:rPr>
                        <m:t>∆</m:t>
                      </m:r>
                      <m:sSub>
                        <m:sSubPr>
                          <m:ctrlPr>
                            <a:rPr lang="en-GB" sz="2400" i="1" smtClean="0">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𝐻</m:t>
                          </m:r>
                        </m:e>
                        <m:sub>
                          <m:r>
                            <a:rPr lang="en-US" sz="2400" b="0" i="1" smtClean="0">
                              <a:solidFill>
                                <a:srgbClr val="0070C0"/>
                              </a:solidFill>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nary>
                        <m:naryPr>
                          <m:ctrlPr>
                            <a:rPr lang="en-US" sz="2400" b="0" i="1" smtClean="0">
                              <a:solidFill>
                                <a:srgbClr val="00B050"/>
                              </a:solidFill>
                              <a:latin typeface="Cambria Math" panose="02040503050406030204" pitchFamily="18" charset="0"/>
                              <a:ea typeface="Cambria Math" panose="02040503050406030204" pitchFamily="18" charset="0"/>
                            </a:rPr>
                          </m:ctrlPr>
                        </m:naryPr>
                        <m:sub>
                          <m:r>
                            <m:rPr>
                              <m:brk m:alnAt="23"/>
                            </m:rPr>
                            <a:rPr lang="en-US" sz="2400" b="0" i="1" smtClean="0">
                              <a:solidFill>
                                <a:srgbClr val="00B050"/>
                              </a:solidFill>
                              <a:latin typeface="Cambria Math" panose="02040503050406030204" pitchFamily="18" charset="0"/>
                              <a:ea typeface="Cambria Math" panose="02040503050406030204" pitchFamily="18" charset="0"/>
                            </a:rPr>
                            <m:t>𝑇</m:t>
                          </m:r>
                          <m:r>
                            <m:rPr>
                              <m:brk m:alnAt="23"/>
                            </m:rPr>
                            <a:rPr lang="en-US" sz="2400" b="0" i="1" smtClean="0">
                              <a:solidFill>
                                <a:srgbClr val="00B050"/>
                              </a:solidFill>
                              <a:latin typeface="Cambria Math" panose="02040503050406030204" pitchFamily="18" charset="0"/>
                              <a:ea typeface="Cambria Math" panose="02040503050406030204" pitchFamily="18" charset="0"/>
                            </a:rPr>
                            <m:t>1</m:t>
                          </m:r>
                        </m:sub>
                        <m:sup>
                          <m:r>
                            <a:rPr lang="en-US" sz="2400" b="0" i="1" smtClean="0">
                              <a:solidFill>
                                <a:srgbClr val="00B050"/>
                              </a:solidFill>
                              <a:latin typeface="Cambria Math" panose="02040503050406030204" pitchFamily="18" charset="0"/>
                              <a:ea typeface="Cambria Math" panose="02040503050406030204" pitchFamily="18" charset="0"/>
                            </a:rPr>
                            <m:t>𝑇</m:t>
                          </m:r>
                          <m:r>
                            <a:rPr lang="en-US" sz="2400" b="0" i="1" smtClean="0">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400" b="0" i="1" smtClean="0">
                                  <a:solidFill>
                                    <a:srgbClr val="00B050"/>
                                  </a:solidFill>
                                  <a:latin typeface="Cambria Math" panose="02040503050406030204" pitchFamily="18" charset="0"/>
                                  <a:ea typeface="Cambria Math" panose="02040503050406030204" pitchFamily="18" charset="0"/>
                                </a:rPr>
                              </m:ctrlPr>
                            </m:dPr>
                            <m:e>
                              <m:r>
                                <a:rPr lang="en-US" sz="2400" b="0" i="1" smtClean="0">
                                  <a:solidFill>
                                    <a:srgbClr val="00B050"/>
                                  </a:solidFill>
                                  <a:latin typeface="Cambria Math" panose="02040503050406030204" pitchFamily="18" charset="0"/>
                                  <a:ea typeface="Cambria Math" panose="02040503050406030204" pitchFamily="18" charset="0"/>
                                </a:rPr>
                                <m:t>𝐴</m:t>
                              </m:r>
                            </m:e>
                          </m:d>
                          <m:r>
                            <a:rPr lang="en-US" sz="2400" b="0" i="1" smtClean="0">
                              <a:solidFill>
                                <a:srgbClr val="00B050"/>
                              </a:solidFill>
                              <a:latin typeface="Cambria Math" panose="02040503050406030204" pitchFamily="18" charset="0"/>
                              <a:ea typeface="Cambria Math" panose="02040503050406030204" pitchFamily="18" charset="0"/>
                            </a:rPr>
                            <m:t>𝑑𝑇</m:t>
                          </m:r>
                        </m:e>
                      </m:nary>
                      <m:r>
                        <a:rPr lang="en-US" sz="2400" b="0" i="0" smtClean="0">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m:t>
                      </m:r>
                      <m:sSub>
                        <m:sSubPr>
                          <m:ctrlPr>
                            <a:rPr lang="en-US" sz="2400" b="0" i="1" smtClean="0">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𝐻</m:t>
                          </m:r>
                        </m:e>
                        <m:sub>
                          <m:r>
                            <a:rPr lang="en-US" sz="2400" b="0" i="1" smtClean="0">
                              <a:solidFill>
                                <a:srgbClr val="0070C0"/>
                              </a:solidFill>
                              <a:latin typeface="Cambria Math" panose="02040503050406030204" pitchFamily="18" charset="0"/>
                              <a:ea typeface="Cambria Math" panose="02040503050406030204" pitchFamily="18" charset="0"/>
                            </a:rPr>
                            <m:t>3</m:t>
                          </m:r>
                        </m:sub>
                      </m:sSub>
                      <m:r>
                        <a:rPr lang="en-US" sz="2400" b="0" i="1" smtClean="0">
                          <a:latin typeface="Cambria Math" panose="02040503050406030204" pitchFamily="18" charset="0"/>
                          <a:ea typeface="Cambria Math" panose="02040503050406030204" pitchFamily="18" charset="0"/>
                        </a:rPr>
                        <m:t>−</m:t>
                      </m:r>
                      <m:nary>
                        <m:naryPr>
                          <m:ctrlPr>
                            <a:rPr lang="en-US" sz="2400" b="0" i="1" smtClean="0">
                              <a:solidFill>
                                <a:srgbClr val="00B050"/>
                              </a:solidFill>
                              <a:latin typeface="Cambria Math" panose="02040503050406030204" pitchFamily="18" charset="0"/>
                              <a:ea typeface="Cambria Math" panose="02040503050406030204" pitchFamily="18" charset="0"/>
                            </a:rPr>
                          </m:ctrlPr>
                        </m:naryPr>
                        <m:sub>
                          <m:r>
                            <m:rPr>
                              <m:brk m:alnAt="23"/>
                            </m:rPr>
                            <a:rPr lang="en-US" sz="2400" b="0" i="1" smtClean="0">
                              <a:solidFill>
                                <a:srgbClr val="00B050"/>
                              </a:solidFill>
                              <a:latin typeface="Cambria Math" panose="02040503050406030204" pitchFamily="18" charset="0"/>
                              <a:ea typeface="Cambria Math" panose="02040503050406030204" pitchFamily="18" charset="0"/>
                            </a:rPr>
                            <m:t>𝑇</m:t>
                          </m:r>
                          <m:r>
                            <a:rPr lang="en-US" sz="2400" b="0" i="1" smtClean="0">
                              <a:solidFill>
                                <a:srgbClr val="00B050"/>
                              </a:solidFill>
                              <a:latin typeface="Cambria Math" panose="02040503050406030204" pitchFamily="18" charset="0"/>
                              <a:ea typeface="Cambria Math" panose="02040503050406030204" pitchFamily="18" charset="0"/>
                            </a:rPr>
                            <m:t>1</m:t>
                          </m:r>
                        </m:sub>
                        <m:sup>
                          <m:r>
                            <a:rPr lang="en-US" sz="2400" b="0" i="1" smtClean="0">
                              <a:solidFill>
                                <a:srgbClr val="00B050"/>
                              </a:solidFill>
                              <a:latin typeface="Cambria Math" panose="02040503050406030204" pitchFamily="18" charset="0"/>
                              <a:ea typeface="Cambria Math" panose="02040503050406030204" pitchFamily="18" charset="0"/>
                            </a:rPr>
                            <m:t>𝑇</m:t>
                          </m:r>
                          <m:r>
                            <a:rPr lang="en-US" sz="2400" b="0" i="1" smtClean="0">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400" b="0" i="1" smtClean="0">
                                  <a:solidFill>
                                    <a:srgbClr val="00B050"/>
                                  </a:solidFill>
                                  <a:latin typeface="Cambria Math" panose="02040503050406030204" pitchFamily="18" charset="0"/>
                                  <a:ea typeface="Cambria Math" panose="02040503050406030204" pitchFamily="18" charset="0"/>
                                </a:rPr>
                              </m:ctrlPr>
                            </m:dPr>
                            <m:e>
                              <m:r>
                                <a:rPr lang="en-US" sz="2400" b="0" i="1" smtClean="0">
                                  <a:solidFill>
                                    <a:srgbClr val="00B050"/>
                                  </a:solidFill>
                                  <a:latin typeface="Cambria Math" panose="02040503050406030204" pitchFamily="18" charset="0"/>
                                  <a:ea typeface="Cambria Math" panose="02040503050406030204" pitchFamily="18" charset="0"/>
                                </a:rPr>
                                <m:t>𝐵</m:t>
                              </m:r>
                            </m:e>
                          </m:d>
                          <m:r>
                            <a:rPr lang="en-US" sz="2400" b="0" i="1" smtClean="0">
                              <a:solidFill>
                                <a:srgbClr val="00B050"/>
                              </a:solidFill>
                              <a:latin typeface="Cambria Math" panose="02040503050406030204" pitchFamily="18" charset="0"/>
                              <a:ea typeface="Cambria Math" panose="02040503050406030204" pitchFamily="18" charset="0"/>
                            </a:rPr>
                            <m:t>𝑑𝑇</m:t>
                          </m:r>
                        </m:e>
                      </m:nary>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796625" y="4394957"/>
                <a:ext cx="5848076" cy="92063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16714" y="5561499"/>
                <a:ext cx="6152838" cy="920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smtClean="0">
                          <a:solidFill>
                            <a:srgbClr val="0070C0"/>
                          </a:solidFill>
                          <a:latin typeface="Cambria Math" panose="02040503050406030204" pitchFamily="18" charset="0"/>
                          <a:ea typeface="Cambria Math" panose="02040503050406030204" pitchFamily="18" charset="0"/>
                        </a:rPr>
                        <m:t>∆</m:t>
                      </m:r>
                      <m:sSub>
                        <m:sSubPr>
                          <m:ctrlPr>
                            <a:rPr lang="en-GB" sz="2400" i="1" smtClean="0">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𝐻</m:t>
                          </m:r>
                        </m:e>
                        <m:sub>
                          <m:r>
                            <a:rPr lang="en-US" sz="2400" b="0" i="1" smtClean="0">
                              <a:solidFill>
                                <a:srgbClr val="0070C0"/>
                              </a:solidFill>
                              <a:latin typeface="Cambria Math" panose="02040503050406030204" pitchFamily="18" charset="0"/>
                              <a:ea typeface="Cambria Math" panose="02040503050406030204" pitchFamily="18" charset="0"/>
                            </a:rPr>
                            <m:t>𝑇</m:t>
                          </m:r>
                          <m:r>
                            <a:rPr lang="en-US" sz="2400" b="0" i="1" smtClean="0">
                              <a:solidFill>
                                <a:srgbClr val="0070C0"/>
                              </a:solidFill>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nary>
                        <m:naryPr>
                          <m:ctrlPr>
                            <a:rPr lang="en-US" sz="2400" b="0" i="1" smtClean="0">
                              <a:solidFill>
                                <a:srgbClr val="00B050"/>
                              </a:solidFill>
                              <a:latin typeface="Cambria Math" panose="02040503050406030204" pitchFamily="18" charset="0"/>
                              <a:ea typeface="Cambria Math" panose="02040503050406030204" pitchFamily="18" charset="0"/>
                            </a:rPr>
                          </m:ctrlPr>
                        </m:naryPr>
                        <m:sub>
                          <m:r>
                            <m:rPr>
                              <m:brk m:alnAt="23"/>
                            </m:rPr>
                            <a:rPr lang="en-US" sz="2400" b="0" i="1" smtClean="0">
                              <a:solidFill>
                                <a:srgbClr val="00B050"/>
                              </a:solidFill>
                              <a:latin typeface="Cambria Math" panose="02040503050406030204" pitchFamily="18" charset="0"/>
                              <a:ea typeface="Cambria Math" panose="02040503050406030204" pitchFamily="18" charset="0"/>
                            </a:rPr>
                            <m:t>𝑇</m:t>
                          </m:r>
                          <m:r>
                            <m:rPr>
                              <m:brk m:alnAt="23"/>
                            </m:rPr>
                            <a:rPr lang="en-US" sz="2400" b="0" i="1" smtClean="0">
                              <a:solidFill>
                                <a:srgbClr val="00B050"/>
                              </a:solidFill>
                              <a:latin typeface="Cambria Math" panose="02040503050406030204" pitchFamily="18" charset="0"/>
                              <a:ea typeface="Cambria Math" panose="02040503050406030204" pitchFamily="18" charset="0"/>
                            </a:rPr>
                            <m:t>1</m:t>
                          </m:r>
                        </m:sub>
                        <m:sup>
                          <m:r>
                            <a:rPr lang="en-US" sz="2400" b="0" i="1" smtClean="0">
                              <a:solidFill>
                                <a:srgbClr val="00B050"/>
                              </a:solidFill>
                              <a:latin typeface="Cambria Math" panose="02040503050406030204" pitchFamily="18" charset="0"/>
                              <a:ea typeface="Cambria Math" panose="02040503050406030204" pitchFamily="18" charset="0"/>
                            </a:rPr>
                            <m:t>𝑇</m:t>
                          </m:r>
                          <m:r>
                            <a:rPr lang="en-US" sz="2400" b="0" i="1" smtClean="0">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400" b="0" i="1" smtClean="0">
                                  <a:solidFill>
                                    <a:srgbClr val="00B050"/>
                                  </a:solidFill>
                                  <a:latin typeface="Cambria Math" panose="02040503050406030204" pitchFamily="18" charset="0"/>
                                  <a:ea typeface="Cambria Math" panose="02040503050406030204" pitchFamily="18" charset="0"/>
                                </a:rPr>
                              </m:ctrlPr>
                            </m:dPr>
                            <m:e>
                              <m:r>
                                <a:rPr lang="en-US" sz="2400" b="0" i="1" smtClean="0">
                                  <a:solidFill>
                                    <a:srgbClr val="00B050"/>
                                  </a:solidFill>
                                  <a:latin typeface="Cambria Math" panose="02040503050406030204" pitchFamily="18" charset="0"/>
                                  <a:ea typeface="Cambria Math" panose="02040503050406030204" pitchFamily="18" charset="0"/>
                                </a:rPr>
                                <m:t>𝐴</m:t>
                              </m:r>
                            </m:e>
                          </m:d>
                          <m:r>
                            <a:rPr lang="en-US" sz="2400" b="0" i="1" smtClean="0">
                              <a:solidFill>
                                <a:srgbClr val="00B050"/>
                              </a:solidFill>
                              <a:latin typeface="Cambria Math" panose="02040503050406030204" pitchFamily="18" charset="0"/>
                              <a:ea typeface="Cambria Math" panose="02040503050406030204" pitchFamily="18" charset="0"/>
                            </a:rPr>
                            <m:t>𝑑𝑇</m:t>
                          </m:r>
                        </m:e>
                      </m:nary>
                      <m:r>
                        <a:rPr lang="en-US" sz="2400" b="0" i="0" smtClean="0">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m:t>
                      </m:r>
                      <m:sSub>
                        <m:sSubPr>
                          <m:ctrlPr>
                            <a:rPr lang="en-US" sz="2400" b="0" i="1" smtClean="0">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𝐻</m:t>
                          </m:r>
                        </m:e>
                        <m:sub>
                          <m:r>
                            <a:rPr lang="en-US" sz="2400" b="0" i="1" smtClean="0">
                              <a:solidFill>
                                <a:srgbClr val="0070C0"/>
                              </a:solidFill>
                              <a:latin typeface="Cambria Math" panose="02040503050406030204" pitchFamily="18" charset="0"/>
                              <a:ea typeface="Cambria Math" panose="02040503050406030204" pitchFamily="18" charset="0"/>
                            </a:rPr>
                            <m:t>𝑇</m:t>
                          </m:r>
                          <m:r>
                            <a:rPr lang="en-US" sz="2400" b="0" i="1" smtClean="0">
                              <a:solidFill>
                                <a:srgbClr val="0070C0"/>
                              </a:solidFill>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m:t>
                      </m:r>
                      <m:nary>
                        <m:naryPr>
                          <m:ctrlPr>
                            <a:rPr lang="en-US" sz="2400" b="0" i="1" smtClean="0">
                              <a:solidFill>
                                <a:srgbClr val="00B050"/>
                              </a:solidFill>
                              <a:latin typeface="Cambria Math" panose="02040503050406030204" pitchFamily="18" charset="0"/>
                              <a:ea typeface="Cambria Math" panose="02040503050406030204" pitchFamily="18" charset="0"/>
                            </a:rPr>
                          </m:ctrlPr>
                        </m:naryPr>
                        <m:sub>
                          <m:r>
                            <m:rPr>
                              <m:brk m:alnAt="23"/>
                            </m:rPr>
                            <a:rPr lang="en-US" sz="2400" b="0" i="1" smtClean="0">
                              <a:solidFill>
                                <a:srgbClr val="00B050"/>
                              </a:solidFill>
                              <a:latin typeface="Cambria Math" panose="02040503050406030204" pitchFamily="18" charset="0"/>
                              <a:ea typeface="Cambria Math" panose="02040503050406030204" pitchFamily="18" charset="0"/>
                            </a:rPr>
                            <m:t>𝑇</m:t>
                          </m:r>
                          <m:r>
                            <a:rPr lang="en-US" sz="2400" b="0" i="1" smtClean="0">
                              <a:solidFill>
                                <a:srgbClr val="00B050"/>
                              </a:solidFill>
                              <a:latin typeface="Cambria Math" panose="02040503050406030204" pitchFamily="18" charset="0"/>
                              <a:ea typeface="Cambria Math" panose="02040503050406030204" pitchFamily="18" charset="0"/>
                            </a:rPr>
                            <m:t>1</m:t>
                          </m:r>
                        </m:sub>
                        <m:sup>
                          <m:r>
                            <a:rPr lang="en-US" sz="2400" b="0" i="1" smtClean="0">
                              <a:solidFill>
                                <a:srgbClr val="00B050"/>
                              </a:solidFill>
                              <a:latin typeface="Cambria Math" panose="02040503050406030204" pitchFamily="18" charset="0"/>
                              <a:ea typeface="Cambria Math" panose="02040503050406030204" pitchFamily="18" charset="0"/>
                            </a:rPr>
                            <m:t>𝑇</m:t>
                          </m:r>
                          <m:r>
                            <a:rPr lang="en-US" sz="2400" b="0" i="1" smtClean="0">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400" b="0" i="1" smtClean="0">
                                  <a:solidFill>
                                    <a:srgbClr val="00B050"/>
                                  </a:solidFill>
                                  <a:latin typeface="Cambria Math" panose="02040503050406030204" pitchFamily="18" charset="0"/>
                                  <a:ea typeface="Cambria Math" panose="02040503050406030204" pitchFamily="18" charset="0"/>
                                </a:rPr>
                              </m:ctrlPr>
                            </m:dPr>
                            <m:e>
                              <m:r>
                                <a:rPr lang="en-US" sz="2400" b="0" i="1" smtClean="0">
                                  <a:solidFill>
                                    <a:srgbClr val="00B050"/>
                                  </a:solidFill>
                                  <a:latin typeface="Cambria Math" panose="02040503050406030204" pitchFamily="18" charset="0"/>
                                  <a:ea typeface="Cambria Math" panose="02040503050406030204" pitchFamily="18" charset="0"/>
                                </a:rPr>
                                <m:t>𝐵</m:t>
                              </m:r>
                            </m:e>
                          </m:d>
                          <m:r>
                            <a:rPr lang="en-US" sz="2400" b="0" i="1" smtClean="0">
                              <a:solidFill>
                                <a:srgbClr val="00B050"/>
                              </a:solidFill>
                              <a:latin typeface="Cambria Math" panose="02040503050406030204" pitchFamily="18" charset="0"/>
                              <a:ea typeface="Cambria Math" panose="02040503050406030204" pitchFamily="18" charset="0"/>
                            </a:rPr>
                            <m:t>𝑑𝑇</m:t>
                          </m:r>
                        </m:e>
                      </m:nary>
                    </m:oMath>
                  </m:oMathPara>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916714" y="5561499"/>
                <a:ext cx="6152838" cy="920637"/>
              </a:xfrm>
              <a:prstGeom prst="rect">
                <a:avLst/>
              </a:prstGeom>
              <a:blipFill rotWithShape="0">
                <a:blip r:embed="rId4"/>
                <a:stretch>
                  <a:fillRect/>
                </a:stretch>
              </a:blipFill>
            </p:spPr>
            <p:txBody>
              <a:bodyPr/>
              <a:lstStyle/>
              <a:p>
                <a:r>
                  <a:rPr lang="en-GB">
                    <a:noFill/>
                  </a:rPr>
                  <a:t> </a:t>
                </a:r>
              </a:p>
            </p:txBody>
          </p:sp>
        </mc:Fallback>
      </mc:AlternateContent>
      <p:sp>
        <p:nvSpPr>
          <p:cNvPr id="19" name="Rectangle 18"/>
          <p:cNvSpPr/>
          <p:nvPr/>
        </p:nvSpPr>
        <p:spPr>
          <a:xfrm>
            <a:off x="796625" y="3693224"/>
            <a:ext cx="3106941" cy="461665"/>
          </a:xfrm>
          <a:prstGeom prst="rect">
            <a:avLst/>
          </a:prstGeom>
        </p:spPr>
        <p:txBody>
          <a:bodyPr wrap="none">
            <a:spAutoFit/>
          </a:bodyPr>
          <a:lstStyle/>
          <a:p>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1</a:t>
            </a:r>
            <a:r>
              <a:rPr lang="en-US" sz="2400" dirty="0">
                <a:solidFill>
                  <a:srgbClr val="0070C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dirty="0">
                <a:solidFill>
                  <a:srgbClr val="FF0000"/>
                </a:solidFill>
                <a:latin typeface="Calibri" panose="020F0502020204030204" pitchFamily="34" charset="0"/>
                <a:cs typeface="Calibri" panose="020F0502020204030204" pitchFamily="34" charset="0"/>
              </a:rPr>
              <a:t> </a:t>
            </a:r>
            <a:r>
              <a:rPr lang="en-US" sz="2400" dirty="0">
                <a:solidFill>
                  <a:srgbClr val="00B050"/>
                </a:solidFill>
                <a:latin typeface="Calibri" panose="020F0502020204030204" pitchFamily="34" charset="0"/>
                <a:cs typeface="Calibri" panose="020F0502020204030204" pitchFamily="34" charset="0"/>
              </a:rPr>
              <a:t>∆H</a:t>
            </a:r>
            <a:r>
              <a:rPr lang="en-US" sz="2400" baseline="-25000" dirty="0">
                <a:solidFill>
                  <a:srgbClr val="00B050"/>
                </a:solidFill>
                <a:latin typeface="Calibri" panose="020F0502020204030204" pitchFamily="34" charset="0"/>
                <a:cs typeface="Calibri" panose="020F0502020204030204" pitchFamily="34" charset="0"/>
              </a:rPr>
              <a:t>2</a:t>
            </a:r>
            <a:r>
              <a:rPr lang="en-US" sz="24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dirty="0">
                <a:solidFill>
                  <a:srgbClr val="FF0000"/>
                </a:solidFill>
                <a:latin typeface="Calibri" panose="020F0502020204030204" pitchFamily="34" charset="0"/>
                <a:cs typeface="Calibri" panose="020F0502020204030204" pitchFamily="34" charset="0"/>
              </a:rPr>
              <a:t> </a:t>
            </a:r>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3</a:t>
            </a:r>
            <a:r>
              <a:rPr lang="en-US" sz="2400" dirty="0">
                <a:solidFill>
                  <a:srgbClr val="0070C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dirty="0">
                <a:solidFill>
                  <a:srgbClr val="FF0000"/>
                </a:solidFill>
                <a:latin typeface="Calibri" panose="020F0502020204030204" pitchFamily="34" charset="0"/>
                <a:cs typeface="Calibri" panose="020F0502020204030204" pitchFamily="34" charset="0"/>
              </a:rPr>
              <a:t> </a:t>
            </a:r>
            <a:r>
              <a:rPr lang="en-US" sz="2400" dirty="0">
                <a:solidFill>
                  <a:srgbClr val="00B050"/>
                </a:solidFill>
                <a:latin typeface="Calibri" panose="020F0502020204030204" pitchFamily="34" charset="0"/>
                <a:cs typeface="Calibri" panose="020F0502020204030204" pitchFamily="34" charset="0"/>
              </a:rPr>
              <a:t>∆H</a:t>
            </a:r>
            <a:r>
              <a:rPr lang="en-US" sz="2400" baseline="-25000" dirty="0">
                <a:solidFill>
                  <a:srgbClr val="00B050"/>
                </a:solidFill>
                <a:latin typeface="Calibri" panose="020F0502020204030204" pitchFamily="34" charset="0"/>
                <a:cs typeface="Calibri" panose="020F0502020204030204" pitchFamily="34" charset="0"/>
              </a:rPr>
              <a:t>4</a:t>
            </a:r>
            <a:r>
              <a:rPr lang="en-US" sz="2400" dirty="0">
                <a:solidFill>
                  <a:srgbClr val="00B050"/>
                </a:solidFill>
                <a:latin typeface="Calibri" panose="020F0502020204030204" pitchFamily="34" charset="0"/>
                <a:cs typeface="Calibri" panose="020F0502020204030204" pitchFamily="34" charset="0"/>
              </a:rPr>
              <a:t> </a:t>
            </a:r>
            <a:endParaRPr lang="en-US" sz="2400" dirty="0">
              <a:solidFill>
                <a:srgbClr val="00B050"/>
              </a:solidFill>
            </a:endParaRPr>
          </a:p>
        </p:txBody>
      </p:sp>
      <p:sp>
        <p:nvSpPr>
          <p:cNvPr id="20" name="Right Arrow 19"/>
          <p:cNvSpPr/>
          <p:nvPr/>
        </p:nvSpPr>
        <p:spPr>
          <a:xfrm>
            <a:off x="4039986" y="3788551"/>
            <a:ext cx="665018" cy="230832"/>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91530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7402" y="2543695"/>
            <a:ext cx="508473" cy="461665"/>
          </a:xfrm>
          <a:prstGeom prst="rect">
            <a:avLst/>
          </a:prstGeom>
          <a:noFill/>
        </p:spPr>
        <p:txBody>
          <a:bodyPr wrap="none" rtlCol="0">
            <a:spAutoFit/>
          </a:bodyPr>
          <a:lstStyle/>
          <a:p>
            <a:r>
              <a:rPr lang="en-US" sz="2400" b="1" dirty="0">
                <a:solidFill>
                  <a:srgbClr val="FF0000"/>
                </a:solidFill>
              </a:rPr>
              <a:t>A  </a:t>
            </a:r>
            <a:endParaRPr lang="en-GB" sz="2400" b="1" dirty="0">
              <a:solidFill>
                <a:srgbClr val="FF0000"/>
              </a:solidFill>
            </a:endParaRPr>
          </a:p>
        </p:txBody>
      </p:sp>
      <p:cxnSp>
        <p:nvCxnSpPr>
          <p:cNvPr id="3" name="Straight Arrow Connector 2"/>
          <p:cNvCxnSpPr>
            <a:stCxn id="2" idx="3"/>
          </p:cNvCxnSpPr>
          <p:nvPr/>
        </p:nvCxnSpPr>
        <p:spPr>
          <a:xfrm>
            <a:off x="5545875" y="2774528"/>
            <a:ext cx="1070945" cy="19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696971" y="2543695"/>
            <a:ext cx="357790" cy="461665"/>
          </a:xfrm>
          <a:prstGeom prst="rect">
            <a:avLst/>
          </a:prstGeom>
          <a:noFill/>
        </p:spPr>
        <p:txBody>
          <a:bodyPr wrap="none" rtlCol="0">
            <a:spAutoFit/>
          </a:bodyPr>
          <a:lstStyle/>
          <a:p>
            <a:r>
              <a:rPr lang="en-US" sz="2400" b="1" dirty="0">
                <a:solidFill>
                  <a:srgbClr val="FF0000"/>
                </a:solidFill>
              </a:rPr>
              <a:t>B</a:t>
            </a:r>
            <a:endParaRPr lang="en-GB" sz="2400" b="1" dirty="0">
              <a:solidFill>
                <a:srgbClr val="FF0000"/>
              </a:solidFill>
            </a:endParaRPr>
          </a:p>
        </p:txBody>
      </p:sp>
      <p:cxnSp>
        <p:nvCxnSpPr>
          <p:cNvPr id="5" name="Straight Arrow Connector 4"/>
          <p:cNvCxnSpPr/>
          <p:nvPr/>
        </p:nvCxnSpPr>
        <p:spPr>
          <a:xfrm flipV="1">
            <a:off x="5218702" y="1429790"/>
            <a:ext cx="0" cy="9975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37402" y="968125"/>
            <a:ext cx="370614" cy="461665"/>
          </a:xfrm>
          <a:prstGeom prst="rect">
            <a:avLst/>
          </a:prstGeom>
          <a:noFill/>
        </p:spPr>
        <p:txBody>
          <a:bodyPr wrap="none" rtlCol="0">
            <a:spAutoFit/>
          </a:bodyPr>
          <a:lstStyle/>
          <a:p>
            <a:r>
              <a:rPr lang="en-US" sz="2400" b="1" dirty="0">
                <a:solidFill>
                  <a:srgbClr val="FF0000"/>
                </a:solidFill>
              </a:rPr>
              <a:t>A</a:t>
            </a:r>
            <a:endParaRPr lang="en-GB" sz="2400" b="1" dirty="0">
              <a:solidFill>
                <a:srgbClr val="FF0000"/>
              </a:solidFill>
            </a:endParaRPr>
          </a:p>
        </p:txBody>
      </p:sp>
      <p:cxnSp>
        <p:nvCxnSpPr>
          <p:cNvPr id="7" name="Straight Arrow Connector 6"/>
          <p:cNvCxnSpPr/>
          <p:nvPr/>
        </p:nvCxnSpPr>
        <p:spPr>
          <a:xfrm>
            <a:off x="5537860" y="1197034"/>
            <a:ext cx="1078960" cy="19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72660" y="1429790"/>
            <a:ext cx="0" cy="9975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28731" y="951500"/>
            <a:ext cx="357790" cy="461665"/>
          </a:xfrm>
          <a:prstGeom prst="rect">
            <a:avLst/>
          </a:prstGeom>
          <a:noFill/>
        </p:spPr>
        <p:txBody>
          <a:bodyPr wrap="none" rtlCol="0">
            <a:spAutoFit/>
          </a:bodyPr>
          <a:lstStyle/>
          <a:p>
            <a:r>
              <a:rPr lang="en-US" sz="2400" b="1" dirty="0">
                <a:solidFill>
                  <a:srgbClr val="FF0000"/>
                </a:solidFill>
              </a:rPr>
              <a:t>B</a:t>
            </a:r>
            <a:endParaRPr lang="en-GB" sz="2400" b="1" dirty="0">
              <a:solidFill>
                <a:srgbClr val="FF0000"/>
              </a:solidFill>
            </a:endParaRPr>
          </a:p>
        </p:txBody>
      </p:sp>
      <mc:AlternateContent xmlns:mc="http://schemas.openxmlformats.org/markup-compatibility/2006" xmlns:a14="http://schemas.microsoft.com/office/drawing/2010/main">
        <mc:Choice Requires="a14">
          <p:sp>
            <p:nvSpPr>
              <p:cNvPr id="10" name="TextBox 9"/>
              <p:cNvSpPr txBox="1"/>
              <p:nvPr/>
            </p:nvSpPr>
            <p:spPr>
              <a:xfrm>
                <a:off x="3138196" y="1396306"/>
                <a:ext cx="1632113" cy="782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2000" b="0" i="1" smtClean="0">
                              <a:solidFill>
                                <a:srgbClr val="00B050"/>
                              </a:solidFill>
                              <a:latin typeface="Cambria Math" panose="02040503050406030204" pitchFamily="18" charset="0"/>
                              <a:ea typeface="Cambria Math" panose="02040503050406030204" pitchFamily="18" charset="0"/>
                            </a:rPr>
                          </m:ctrlPr>
                        </m:naryPr>
                        <m:sub>
                          <m:r>
                            <m:rPr>
                              <m:brk m:alnAt="23"/>
                            </m:rPr>
                            <a:rPr lang="en-US" sz="2000" b="0" i="1" smtClean="0">
                              <a:solidFill>
                                <a:srgbClr val="00B050"/>
                              </a:solidFill>
                              <a:latin typeface="Cambria Math" panose="02040503050406030204" pitchFamily="18" charset="0"/>
                              <a:ea typeface="Cambria Math" panose="02040503050406030204" pitchFamily="18" charset="0"/>
                            </a:rPr>
                            <m:t>𝑇</m:t>
                          </m:r>
                          <m:r>
                            <a:rPr lang="en-US" sz="2000" b="0" i="1" smtClean="0">
                              <a:solidFill>
                                <a:srgbClr val="00B050"/>
                              </a:solidFill>
                              <a:latin typeface="Cambria Math" panose="02040503050406030204" pitchFamily="18" charset="0"/>
                              <a:ea typeface="Cambria Math" panose="02040503050406030204" pitchFamily="18" charset="0"/>
                            </a:rPr>
                            <m:t>1</m:t>
                          </m:r>
                        </m:sub>
                        <m:sup>
                          <m:r>
                            <a:rPr lang="en-US" sz="2000" b="0" i="1" smtClean="0">
                              <a:solidFill>
                                <a:srgbClr val="00B050"/>
                              </a:solidFill>
                              <a:latin typeface="Cambria Math" panose="02040503050406030204" pitchFamily="18" charset="0"/>
                              <a:ea typeface="Cambria Math" panose="02040503050406030204" pitchFamily="18" charset="0"/>
                            </a:rPr>
                            <m:t>𝑇</m:t>
                          </m:r>
                          <m:r>
                            <a:rPr lang="en-US" sz="2000" b="0" i="1" smtClean="0">
                              <a:solidFill>
                                <a:srgbClr val="00B050"/>
                              </a:solidFill>
                              <a:latin typeface="Cambria Math" panose="02040503050406030204" pitchFamily="18" charset="0"/>
                              <a:ea typeface="Cambria Math" panose="02040503050406030204" pitchFamily="18" charset="0"/>
                            </a:rPr>
                            <m:t>2</m:t>
                          </m:r>
                        </m:sup>
                        <m:e>
                          <m:sSub>
                            <m:sSubPr>
                              <m:ctrlPr>
                                <a:rPr lang="en-US" sz="2000" b="0" i="1" smtClean="0">
                                  <a:solidFill>
                                    <a:srgbClr val="00B050"/>
                                  </a:solidFill>
                                  <a:latin typeface="Cambria Math" panose="02040503050406030204" pitchFamily="18" charset="0"/>
                                  <a:ea typeface="Cambria Math" panose="02040503050406030204" pitchFamily="18" charset="0"/>
                                </a:rPr>
                              </m:ctrlPr>
                            </m:sSubPr>
                            <m:e>
                              <m:r>
                                <a:rPr lang="en-US" sz="2000" b="0" i="1" smtClean="0">
                                  <a:solidFill>
                                    <a:srgbClr val="00B050"/>
                                  </a:solidFill>
                                  <a:latin typeface="Cambria Math" panose="02040503050406030204" pitchFamily="18" charset="0"/>
                                  <a:ea typeface="Cambria Math" panose="02040503050406030204" pitchFamily="18" charset="0"/>
                                </a:rPr>
                                <m:t>𝐶</m:t>
                              </m:r>
                            </m:e>
                            <m:sub>
                              <m:r>
                                <a:rPr lang="en-US" sz="2000" b="0" i="1" smtClean="0">
                                  <a:solidFill>
                                    <a:srgbClr val="00B050"/>
                                  </a:solidFill>
                                  <a:latin typeface="Cambria Math" panose="02040503050406030204" pitchFamily="18" charset="0"/>
                                  <a:ea typeface="Cambria Math" panose="02040503050406030204" pitchFamily="18" charset="0"/>
                                </a:rPr>
                                <m:t>𝑃</m:t>
                              </m:r>
                            </m:sub>
                          </m:sSub>
                          <m:d>
                            <m:dPr>
                              <m:ctrlPr>
                                <a:rPr lang="en-US" sz="2000" b="0" i="1" smtClean="0">
                                  <a:solidFill>
                                    <a:srgbClr val="00B050"/>
                                  </a:solidFill>
                                  <a:latin typeface="Cambria Math" panose="02040503050406030204" pitchFamily="18" charset="0"/>
                                  <a:ea typeface="Cambria Math" panose="02040503050406030204" pitchFamily="18" charset="0"/>
                                </a:rPr>
                              </m:ctrlPr>
                            </m:dPr>
                            <m:e>
                              <m:r>
                                <a:rPr lang="en-US" sz="2000" b="0" i="1" smtClean="0">
                                  <a:solidFill>
                                    <a:srgbClr val="00B050"/>
                                  </a:solidFill>
                                  <a:latin typeface="Cambria Math" panose="02040503050406030204" pitchFamily="18" charset="0"/>
                                  <a:ea typeface="Cambria Math" panose="02040503050406030204" pitchFamily="18" charset="0"/>
                                </a:rPr>
                                <m:t>𝐴</m:t>
                              </m:r>
                            </m:e>
                          </m:d>
                          <m:r>
                            <a:rPr lang="en-US" sz="2000" b="0" i="1" smtClean="0">
                              <a:solidFill>
                                <a:srgbClr val="00B050"/>
                              </a:solidFill>
                              <a:latin typeface="Cambria Math" panose="02040503050406030204" pitchFamily="18" charset="0"/>
                              <a:ea typeface="Cambria Math" panose="02040503050406030204" pitchFamily="18" charset="0"/>
                            </a:rPr>
                            <m:t>𝑑𝑇</m:t>
                          </m:r>
                        </m:e>
                      </m:nary>
                    </m:oMath>
                  </m:oMathPara>
                </a14:m>
                <a:endParaRPr lang="en-GB" sz="2000" b="1"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138196" y="1396306"/>
                <a:ext cx="1632113" cy="782650"/>
              </a:xfrm>
              <a:prstGeom prst="rect">
                <a:avLst/>
              </a:prstGeom>
              <a:blipFill rotWithShape="0">
                <a:blip r:embed="rId2"/>
                <a:stretch>
                  <a:fillRect/>
                </a:stretch>
              </a:blipFill>
            </p:spPr>
            <p:txBody>
              <a:bodyPr/>
              <a:lstStyle/>
              <a:p>
                <a:r>
                  <a:rPr lang="en-GB">
                    <a:noFill/>
                  </a:rPr>
                  <a:t> </a:t>
                </a:r>
              </a:p>
            </p:txBody>
          </p:sp>
        </mc:Fallback>
      </mc:AlternateContent>
      <p:sp>
        <p:nvSpPr>
          <p:cNvPr id="11" name="TextBox 10"/>
          <p:cNvSpPr txBox="1"/>
          <p:nvPr/>
        </p:nvSpPr>
        <p:spPr>
          <a:xfrm>
            <a:off x="5702900" y="506460"/>
            <a:ext cx="761747"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T2</a:t>
            </a:r>
            <a:endParaRPr lang="en-GB" sz="2400" dirty="0">
              <a:solidFill>
                <a:srgbClr val="0070C0"/>
              </a:solidFill>
            </a:endParaRPr>
          </a:p>
        </p:txBody>
      </p:sp>
      <mc:AlternateContent xmlns:mc="http://schemas.openxmlformats.org/markup-compatibility/2006" xmlns:a14="http://schemas.microsoft.com/office/drawing/2010/main">
        <mc:Choice Requires="a14">
          <p:sp>
            <p:nvSpPr>
              <p:cNvPr id="12" name="TextBox 11"/>
              <p:cNvSpPr txBox="1"/>
              <p:nvPr/>
            </p:nvSpPr>
            <p:spPr>
              <a:xfrm>
                <a:off x="7054761" y="1429791"/>
                <a:ext cx="1901995" cy="782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B050"/>
                          </a:solidFill>
                          <a:latin typeface="Cambria Math" panose="02040503050406030204" pitchFamily="18" charset="0"/>
                          <a:ea typeface="Cambria Math" panose="02040503050406030204" pitchFamily="18" charset="0"/>
                        </a:rPr>
                        <m:t>−</m:t>
                      </m:r>
                      <m:nary>
                        <m:naryPr>
                          <m:ctrlPr>
                            <a:rPr lang="en-US" sz="2000" b="0" i="1" smtClean="0">
                              <a:solidFill>
                                <a:srgbClr val="00B050"/>
                              </a:solidFill>
                              <a:latin typeface="Cambria Math" panose="02040503050406030204" pitchFamily="18" charset="0"/>
                              <a:ea typeface="Cambria Math" panose="02040503050406030204" pitchFamily="18" charset="0"/>
                            </a:rPr>
                          </m:ctrlPr>
                        </m:naryPr>
                        <m:sub>
                          <m:r>
                            <m:rPr>
                              <m:brk m:alnAt="23"/>
                            </m:rPr>
                            <a:rPr lang="en-US" sz="2000" b="0" i="1" smtClean="0">
                              <a:solidFill>
                                <a:srgbClr val="00B050"/>
                              </a:solidFill>
                              <a:latin typeface="Cambria Math" panose="02040503050406030204" pitchFamily="18" charset="0"/>
                              <a:ea typeface="Cambria Math" panose="02040503050406030204" pitchFamily="18" charset="0"/>
                            </a:rPr>
                            <m:t>𝑇</m:t>
                          </m:r>
                          <m:r>
                            <a:rPr lang="en-US" sz="2000" b="0" i="1" smtClean="0">
                              <a:solidFill>
                                <a:srgbClr val="00B050"/>
                              </a:solidFill>
                              <a:latin typeface="Cambria Math" panose="02040503050406030204" pitchFamily="18" charset="0"/>
                              <a:ea typeface="Cambria Math" panose="02040503050406030204" pitchFamily="18" charset="0"/>
                            </a:rPr>
                            <m:t>1</m:t>
                          </m:r>
                        </m:sub>
                        <m:sup>
                          <m:r>
                            <a:rPr lang="en-US" sz="2000" b="0" i="1" smtClean="0">
                              <a:solidFill>
                                <a:srgbClr val="00B050"/>
                              </a:solidFill>
                              <a:latin typeface="Cambria Math" panose="02040503050406030204" pitchFamily="18" charset="0"/>
                              <a:ea typeface="Cambria Math" panose="02040503050406030204" pitchFamily="18" charset="0"/>
                            </a:rPr>
                            <m:t>𝑇</m:t>
                          </m:r>
                          <m:r>
                            <a:rPr lang="en-US" sz="2000" b="0" i="1" smtClean="0">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000" b="0" i="1" smtClean="0">
                                  <a:solidFill>
                                    <a:srgbClr val="00B050"/>
                                  </a:solidFill>
                                  <a:latin typeface="Cambria Math" panose="02040503050406030204" pitchFamily="18" charset="0"/>
                                  <a:ea typeface="Cambria Math" panose="02040503050406030204" pitchFamily="18" charset="0"/>
                                </a:rPr>
                              </m:ctrlPr>
                            </m:dPr>
                            <m:e>
                              <m:r>
                                <a:rPr lang="en-US" sz="2000" b="0" i="1" smtClean="0">
                                  <a:solidFill>
                                    <a:srgbClr val="00B050"/>
                                  </a:solidFill>
                                  <a:latin typeface="Cambria Math" panose="02040503050406030204" pitchFamily="18" charset="0"/>
                                  <a:ea typeface="Cambria Math" panose="02040503050406030204" pitchFamily="18" charset="0"/>
                                </a:rPr>
                                <m:t>𝐵</m:t>
                              </m:r>
                            </m:e>
                          </m:d>
                          <m:r>
                            <a:rPr lang="en-US" sz="2000" b="0" i="1" smtClean="0">
                              <a:solidFill>
                                <a:srgbClr val="00B050"/>
                              </a:solidFill>
                              <a:latin typeface="Cambria Math" panose="02040503050406030204" pitchFamily="18" charset="0"/>
                              <a:ea typeface="Cambria Math" panose="02040503050406030204" pitchFamily="18" charset="0"/>
                            </a:rPr>
                            <m:t>𝑑𝑇</m:t>
                          </m:r>
                        </m:e>
                      </m:nary>
                    </m:oMath>
                  </m:oMathPara>
                </a14:m>
                <a:endParaRPr lang="en-GB" sz="2400" b="1"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054761" y="1429791"/>
                <a:ext cx="1901995" cy="782650"/>
              </a:xfrm>
              <a:prstGeom prst="rect">
                <a:avLst/>
              </a:prstGeom>
              <a:blipFill rotWithShape="0">
                <a:blip r:embed="rId3"/>
                <a:stretch>
                  <a:fillRect/>
                </a:stretch>
              </a:blipFill>
            </p:spPr>
            <p:txBody>
              <a:bodyPr/>
              <a:lstStyle/>
              <a:p>
                <a:r>
                  <a:rPr lang="en-GB">
                    <a:noFill/>
                  </a:rPr>
                  <a:t> </a:t>
                </a:r>
              </a:p>
            </p:txBody>
          </p:sp>
        </mc:Fallback>
      </mc:AlternateContent>
      <p:sp>
        <p:nvSpPr>
          <p:cNvPr id="13" name="TextBox 12"/>
          <p:cNvSpPr txBox="1"/>
          <p:nvPr/>
        </p:nvSpPr>
        <p:spPr>
          <a:xfrm>
            <a:off x="5702900" y="3005360"/>
            <a:ext cx="761747"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∆H</a:t>
            </a:r>
            <a:r>
              <a:rPr lang="en-US" sz="2400" baseline="-25000" dirty="0">
                <a:solidFill>
                  <a:srgbClr val="0070C0"/>
                </a:solidFill>
                <a:latin typeface="Calibri" panose="020F0502020204030204" pitchFamily="34" charset="0"/>
                <a:cs typeface="Calibri" panose="020F0502020204030204" pitchFamily="34" charset="0"/>
              </a:rPr>
              <a:t>T1</a:t>
            </a:r>
            <a:endParaRPr lang="en-GB" sz="2400" dirty="0">
              <a:solidFill>
                <a:srgbClr val="0070C0"/>
              </a:solidFill>
            </a:endParaRPr>
          </a:p>
        </p:txBody>
      </p:sp>
      <mc:AlternateContent xmlns:mc="http://schemas.openxmlformats.org/markup-compatibility/2006" xmlns:a14="http://schemas.microsoft.com/office/drawing/2010/main">
        <mc:Choice Requires="a14">
          <p:sp>
            <p:nvSpPr>
              <p:cNvPr id="14" name="Rectangle 13"/>
              <p:cNvSpPr/>
              <p:nvPr/>
            </p:nvSpPr>
            <p:spPr>
              <a:xfrm>
                <a:off x="2803918" y="3889779"/>
                <a:ext cx="6152838" cy="920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a:solidFill>
                            <a:srgbClr val="0070C0"/>
                          </a:solidFill>
                          <a:latin typeface="Cambria Math" panose="02040503050406030204" pitchFamily="18" charset="0"/>
                          <a:ea typeface="Cambria Math" panose="02040503050406030204" pitchFamily="18" charset="0"/>
                        </a:rPr>
                        <m:t>∆</m:t>
                      </m:r>
                      <m:sSub>
                        <m:sSubPr>
                          <m:ctrlPr>
                            <a:rPr lang="en-GB"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r>
                            <a:rPr lang="en-US" sz="2400" i="1">
                              <a:solidFill>
                                <a:srgbClr val="0070C0"/>
                              </a:solidFill>
                              <a:latin typeface="Cambria Math" panose="02040503050406030204" pitchFamily="18" charset="0"/>
                              <a:ea typeface="Cambria Math" panose="02040503050406030204" pitchFamily="18" charset="0"/>
                            </a:rPr>
                            <m:t>𝑇</m:t>
                          </m:r>
                          <m:r>
                            <a:rPr lang="en-US" sz="2400" i="1">
                              <a:solidFill>
                                <a:srgbClr val="0070C0"/>
                              </a:solidFill>
                              <a:latin typeface="Cambria Math" panose="02040503050406030204" pitchFamily="18" charset="0"/>
                              <a:ea typeface="Cambria Math" panose="02040503050406030204" pitchFamily="18" charset="0"/>
                            </a:rPr>
                            <m:t>1</m:t>
                          </m:r>
                        </m:sub>
                      </m:sSub>
                      <m:r>
                        <a:rPr lang="en-US" sz="2400" i="1">
                          <a:solidFill>
                            <a:prstClr val="black"/>
                          </a:solidFill>
                          <a:latin typeface="Cambria Math" panose="02040503050406030204" pitchFamily="18" charset="0"/>
                          <a:ea typeface="Cambria Math" panose="02040503050406030204" pitchFamily="18" charset="0"/>
                        </a:rPr>
                        <m:t>=</m:t>
                      </m:r>
                      <m:nary>
                        <m:naryPr>
                          <m:ctrlPr>
                            <a:rPr lang="en-US" sz="2400" i="1">
                              <a:solidFill>
                                <a:srgbClr val="00B050"/>
                              </a:solidFill>
                              <a:latin typeface="Cambria Math" panose="02040503050406030204" pitchFamily="18" charset="0"/>
                              <a:ea typeface="Cambria Math" panose="02040503050406030204" pitchFamily="18" charset="0"/>
                            </a:rPr>
                          </m:ctrlPr>
                        </m:naryPr>
                        <m:sub>
                          <m:r>
                            <m:rPr>
                              <m:brk m:alnAt="23"/>
                            </m:rP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1</m:t>
                          </m:r>
                        </m:sub>
                        <m:sup>
                          <m: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400" i="1">
                                  <a:solidFill>
                                    <a:srgbClr val="00B050"/>
                                  </a:solidFill>
                                  <a:latin typeface="Cambria Math" panose="02040503050406030204" pitchFamily="18" charset="0"/>
                                  <a:ea typeface="Cambria Math" panose="02040503050406030204" pitchFamily="18" charset="0"/>
                                </a:rPr>
                              </m:ctrlPr>
                            </m:dPr>
                            <m:e>
                              <m:r>
                                <a:rPr lang="en-US" sz="2400" i="1">
                                  <a:solidFill>
                                    <a:srgbClr val="00B050"/>
                                  </a:solidFill>
                                  <a:latin typeface="Cambria Math" panose="02040503050406030204" pitchFamily="18" charset="0"/>
                                  <a:ea typeface="Cambria Math" panose="02040503050406030204" pitchFamily="18" charset="0"/>
                                </a:rPr>
                                <m:t>𝐴</m:t>
                              </m:r>
                            </m:e>
                          </m:d>
                          <m:r>
                            <a:rPr lang="en-US" sz="2400" i="1">
                              <a:solidFill>
                                <a:srgbClr val="00B050"/>
                              </a:solidFill>
                              <a:latin typeface="Cambria Math" panose="02040503050406030204" pitchFamily="18" charset="0"/>
                              <a:ea typeface="Cambria Math" panose="02040503050406030204" pitchFamily="18" charset="0"/>
                            </a:rPr>
                            <m:t>𝑑𝑇</m:t>
                          </m:r>
                        </m:e>
                      </m:nary>
                      <m:r>
                        <a:rPr lang="en-US" sz="2400">
                          <a:solidFill>
                            <a:prstClr val="black"/>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r>
                            <a:rPr lang="en-US" sz="2400" i="1">
                              <a:solidFill>
                                <a:srgbClr val="0070C0"/>
                              </a:solidFill>
                              <a:latin typeface="Cambria Math" panose="02040503050406030204" pitchFamily="18" charset="0"/>
                              <a:ea typeface="Cambria Math" panose="02040503050406030204" pitchFamily="18" charset="0"/>
                            </a:rPr>
                            <m:t>𝑇</m:t>
                          </m:r>
                          <m:r>
                            <a:rPr lang="en-US" sz="2400" i="1">
                              <a:solidFill>
                                <a:srgbClr val="0070C0"/>
                              </a:solidFill>
                              <a:latin typeface="Cambria Math" panose="02040503050406030204" pitchFamily="18" charset="0"/>
                              <a:ea typeface="Cambria Math" panose="02040503050406030204" pitchFamily="18" charset="0"/>
                            </a:rPr>
                            <m:t>2</m:t>
                          </m:r>
                        </m:sub>
                      </m:sSub>
                      <m:r>
                        <a:rPr lang="en-US" sz="2400" i="1">
                          <a:solidFill>
                            <a:prstClr val="black"/>
                          </a:solidFill>
                          <a:latin typeface="Cambria Math" panose="02040503050406030204" pitchFamily="18" charset="0"/>
                          <a:ea typeface="Cambria Math" panose="02040503050406030204" pitchFamily="18" charset="0"/>
                        </a:rPr>
                        <m:t>−</m:t>
                      </m:r>
                      <m:nary>
                        <m:naryPr>
                          <m:ctrlPr>
                            <a:rPr lang="en-US" sz="2400" i="1">
                              <a:solidFill>
                                <a:srgbClr val="00B050"/>
                              </a:solidFill>
                              <a:latin typeface="Cambria Math" panose="02040503050406030204" pitchFamily="18" charset="0"/>
                              <a:ea typeface="Cambria Math" panose="02040503050406030204" pitchFamily="18" charset="0"/>
                            </a:rPr>
                          </m:ctrlPr>
                        </m:naryPr>
                        <m:sub>
                          <m:r>
                            <m:rPr>
                              <m:brk m:alnAt="23"/>
                            </m:rP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1</m:t>
                          </m:r>
                        </m:sub>
                        <m:sup>
                          <m: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400" i="1">
                                  <a:solidFill>
                                    <a:srgbClr val="00B050"/>
                                  </a:solidFill>
                                  <a:latin typeface="Cambria Math" panose="02040503050406030204" pitchFamily="18" charset="0"/>
                                  <a:ea typeface="Cambria Math" panose="02040503050406030204" pitchFamily="18" charset="0"/>
                                </a:rPr>
                              </m:ctrlPr>
                            </m:dPr>
                            <m:e>
                              <m:r>
                                <a:rPr lang="en-US" sz="2400" i="1">
                                  <a:solidFill>
                                    <a:srgbClr val="00B050"/>
                                  </a:solidFill>
                                  <a:latin typeface="Cambria Math" panose="02040503050406030204" pitchFamily="18" charset="0"/>
                                  <a:ea typeface="Cambria Math" panose="02040503050406030204" pitchFamily="18" charset="0"/>
                                </a:rPr>
                                <m:t>𝐵</m:t>
                              </m:r>
                            </m:e>
                          </m:d>
                          <m:r>
                            <a:rPr lang="en-US" sz="2400" i="1">
                              <a:solidFill>
                                <a:srgbClr val="00B050"/>
                              </a:solidFill>
                              <a:latin typeface="Cambria Math" panose="02040503050406030204" pitchFamily="18" charset="0"/>
                              <a:ea typeface="Cambria Math" panose="02040503050406030204" pitchFamily="18" charset="0"/>
                            </a:rPr>
                            <m:t>𝑑𝑇</m:t>
                          </m:r>
                        </m:e>
                      </m:nary>
                    </m:oMath>
                  </m:oMathPara>
                </a14:m>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2803918" y="3889779"/>
                <a:ext cx="6152838" cy="920637"/>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803918" y="5279390"/>
                <a:ext cx="6164508" cy="920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smtClean="0">
                          <a:solidFill>
                            <a:srgbClr val="0070C0"/>
                          </a:solidFill>
                          <a:latin typeface="Cambria Math" panose="02040503050406030204" pitchFamily="18" charset="0"/>
                          <a:ea typeface="Cambria Math" panose="02040503050406030204" pitchFamily="18" charset="0"/>
                        </a:rPr>
                        <m:t>∆</m:t>
                      </m:r>
                      <m:sSub>
                        <m:sSubPr>
                          <m:ctrlPr>
                            <a:rPr lang="en-GB"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r>
                            <a:rPr lang="en-US" sz="2400" i="1">
                              <a:solidFill>
                                <a:srgbClr val="0070C0"/>
                              </a:solidFill>
                              <a:latin typeface="Cambria Math" panose="02040503050406030204" pitchFamily="18" charset="0"/>
                              <a:ea typeface="Cambria Math" panose="02040503050406030204" pitchFamily="18" charset="0"/>
                            </a:rPr>
                            <m:t>𝑇</m:t>
                          </m:r>
                          <m:r>
                            <a:rPr lang="en-US" sz="2400" b="0" i="1" smtClean="0">
                              <a:solidFill>
                                <a:srgbClr val="0070C0"/>
                              </a:solidFill>
                              <a:latin typeface="Cambria Math" panose="02040503050406030204" pitchFamily="18" charset="0"/>
                              <a:ea typeface="Cambria Math" panose="02040503050406030204" pitchFamily="18" charset="0"/>
                            </a:rPr>
                            <m:t>2</m:t>
                          </m:r>
                        </m:sub>
                      </m:sSub>
                      <m:r>
                        <a:rPr lang="en-US" sz="2400" i="1">
                          <a:solidFill>
                            <a:prstClr val="black"/>
                          </a:solidFill>
                          <a:latin typeface="Cambria Math" panose="02040503050406030204" pitchFamily="18" charset="0"/>
                          <a:ea typeface="Cambria Math" panose="02040503050406030204" pitchFamily="18" charset="0"/>
                        </a:rPr>
                        <m:t>=</m:t>
                      </m:r>
                      <m:r>
                        <a:rPr lang="en-US" sz="2400" i="1" smtClean="0">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r>
                            <a:rPr lang="en-US" sz="2400" i="1">
                              <a:solidFill>
                                <a:srgbClr val="0070C0"/>
                              </a:solidFill>
                              <a:latin typeface="Cambria Math" panose="02040503050406030204" pitchFamily="18" charset="0"/>
                              <a:ea typeface="Cambria Math" panose="02040503050406030204" pitchFamily="18" charset="0"/>
                            </a:rPr>
                            <m:t>𝑇</m:t>
                          </m:r>
                          <m:r>
                            <a:rPr lang="en-US" sz="2400" b="0" i="1" smtClean="0">
                              <a:solidFill>
                                <a:srgbClr val="0070C0"/>
                              </a:solidFill>
                              <a:latin typeface="Cambria Math" panose="02040503050406030204" pitchFamily="18" charset="0"/>
                              <a:ea typeface="Cambria Math" panose="02040503050406030204" pitchFamily="18" charset="0"/>
                            </a:rPr>
                            <m:t>1</m:t>
                          </m:r>
                        </m:sub>
                      </m:sSub>
                      <m:r>
                        <a:rPr lang="en-US" sz="2400" b="0" i="1" smtClean="0">
                          <a:solidFill>
                            <a:schemeClr val="tx1"/>
                          </a:solidFill>
                          <a:latin typeface="Cambria Math" panose="02040503050406030204" pitchFamily="18" charset="0"/>
                          <a:ea typeface="Cambria Math" panose="02040503050406030204" pitchFamily="18" charset="0"/>
                        </a:rPr>
                        <m:t>+</m:t>
                      </m:r>
                      <m:nary>
                        <m:naryPr>
                          <m:ctrlPr>
                            <a:rPr lang="en-US" sz="2400" i="1">
                              <a:solidFill>
                                <a:srgbClr val="00B050"/>
                              </a:solidFill>
                              <a:latin typeface="Cambria Math" panose="02040503050406030204" pitchFamily="18" charset="0"/>
                              <a:ea typeface="Cambria Math" panose="02040503050406030204" pitchFamily="18" charset="0"/>
                            </a:rPr>
                          </m:ctrlPr>
                        </m:naryPr>
                        <m:sub>
                          <m:r>
                            <m:rPr>
                              <m:brk m:alnAt="23"/>
                            </m:rP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1</m:t>
                          </m:r>
                        </m:sub>
                        <m:sup>
                          <m: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400" i="1">
                                  <a:solidFill>
                                    <a:srgbClr val="00B050"/>
                                  </a:solidFill>
                                  <a:latin typeface="Cambria Math" panose="02040503050406030204" pitchFamily="18" charset="0"/>
                                  <a:ea typeface="Cambria Math" panose="02040503050406030204" pitchFamily="18" charset="0"/>
                                </a:rPr>
                              </m:ctrlPr>
                            </m:dPr>
                            <m:e>
                              <m:r>
                                <a:rPr lang="en-US" sz="2400" b="0" i="1" smtClean="0">
                                  <a:solidFill>
                                    <a:srgbClr val="00B050"/>
                                  </a:solidFill>
                                  <a:latin typeface="Cambria Math" panose="02040503050406030204" pitchFamily="18" charset="0"/>
                                  <a:ea typeface="Cambria Math" panose="02040503050406030204" pitchFamily="18" charset="0"/>
                                </a:rPr>
                                <m:t>𝐵</m:t>
                              </m:r>
                            </m:e>
                          </m:d>
                          <m:r>
                            <a:rPr lang="en-US" sz="2400" i="1">
                              <a:solidFill>
                                <a:srgbClr val="00B050"/>
                              </a:solidFill>
                              <a:latin typeface="Cambria Math" panose="02040503050406030204" pitchFamily="18" charset="0"/>
                              <a:ea typeface="Cambria Math" panose="02040503050406030204" pitchFamily="18" charset="0"/>
                            </a:rPr>
                            <m:t>𝑑𝑇</m:t>
                          </m:r>
                        </m:e>
                      </m:nary>
                      <m:r>
                        <a:rPr lang="en-US" sz="2400" i="1">
                          <a:solidFill>
                            <a:prstClr val="black"/>
                          </a:solidFill>
                          <a:latin typeface="Cambria Math" panose="02040503050406030204" pitchFamily="18" charset="0"/>
                          <a:ea typeface="Cambria Math" panose="02040503050406030204" pitchFamily="18" charset="0"/>
                        </a:rPr>
                        <m:t>−</m:t>
                      </m:r>
                      <m:nary>
                        <m:naryPr>
                          <m:ctrlPr>
                            <a:rPr lang="en-US" sz="2400" i="1">
                              <a:solidFill>
                                <a:srgbClr val="00B050"/>
                              </a:solidFill>
                              <a:latin typeface="Cambria Math" panose="02040503050406030204" pitchFamily="18" charset="0"/>
                              <a:ea typeface="Cambria Math" panose="02040503050406030204" pitchFamily="18" charset="0"/>
                            </a:rPr>
                          </m:ctrlPr>
                        </m:naryPr>
                        <m:sub>
                          <m:r>
                            <m:rPr>
                              <m:brk m:alnAt="23"/>
                            </m:rP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1</m:t>
                          </m:r>
                        </m:sub>
                        <m:sup>
                          <m:r>
                            <a:rPr lang="en-US" sz="2400" i="1">
                              <a:solidFill>
                                <a:srgbClr val="00B050"/>
                              </a:solidFill>
                              <a:latin typeface="Cambria Math" panose="02040503050406030204" pitchFamily="18" charset="0"/>
                              <a:ea typeface="Cambria Math" panose="02040503050406030204" pitchFamily="18" charset="0"/>
                            </a:rPr>
                            <m:t>𝑇</m:t>
                          </m:r>
                          <m:r>
                            <a:rPr lang="en-US" sz="2400" i="1">
                              <a:solidFill>
                                <a:srgbClr val="00B050"/>
                              </a:solidFill>
                              <a:latin typeface="Cambria Math" panose="02040503050406030204" pitchFamily="18" charset="0"/>
                              <a:ea typeface="Cambria Math" panose="02040503050406030204" pitchFamily="18" charset="0"/>
                            </a:rPr>
                            <m:t>2</m:t>
                          </m:r>
                        </m:sup>
                        <m:e>
                          <m:sSub>
                            <m:sSubPr>
                              <m:ctrlPr>
                                <a:rPr lang="en-US" sz="2000" i="1">
                                  <a:solidFill>
                                    <a:srgbClr val="00B050"/>
                                  </a:solidFill>
                                  <a:latin typeface="Cambria Math" panose="02040503050406030204" pitchFamily="18" charset="0"/>
                                  <a:ea typeface="Cambria Math" panose="02040503050406030204" pitchFamily="18" charset="0"/>
                                </a:rPr>
                              </m:ctrlPr>
                            </m:sSubPr>
                            <m:e>
                              <m:r>
                                <a:rPr lang="en-US" sz="2000" i="1">
                                  <a:solidFill>
                                    <a:srgbClr val="00B050"/>
                                  </a:solidFill>
                                  <a:latin typeface="Cambria Math" panose="02040503050406030204" pitchFamily="18" charset="0"/>
                                  <a:ea typeface="Cambria Math" panose="02040503050406030204" pitchFamily="18" charset="0"/>
                                </a:rPr>
                                <m:t>𝐶</m:t>
                              </m:r>
                            </m:e>
                            <m:sub>
                              <m:r>
                                <a:rPr lang="en-US" sz="2000" i="1">
                                  <a:solidFill>
                                    <a:srgbClr val="00B050"/>
                                  </a:solidFill>
                                  <a:latin typeface="Cambria Math" panose="02040503050406030204" pitchFamily="18" charset="0"/>
                                  <a:ea typeface="Cambria Math" panose="02040503050406030204" pitchFamily="18" charset="0"/>
                                </a:rPr>
                                <m:t>𝑃</m:t>
                              </m:r>
                            </m:sub>
                          </m:sSub>
                          <m:d>
                            <m:dPr>
                              <m:ctrlPr>
                                <a:rPr lang="en-US" sz="2400" i="1">
                                  <a:solidFill>
                                    <a:srgbClr val="00B050"/>
                                  </a:solidFill>
                                  <a:latin typeface="Cambria Math" panose="02040503050406030204" pitchFamily="18" charset="0"/>
                                  <a:ea typeface="Cambria Math" panose="02040503050406030204" pitchFamily="18" charset="0"/>
                                </a:rPr>
                              </m:ctrlPr>
                            </m:dPr>
                            <m:e>
                              <m:r>
                                <a:rPr lang="en-US" sz="2400" b="0" i="1" smtClean="0">
                                  <a:solidFill>
                                    <a:srgbClr val="00B050"/>
                                  </a:solidFill>
                                  <a:latin typeface="Cambria Math" panose="02040503050406030204" pitchFamily="18" charset="0"/>
                                  <a:ea typeface="Cambria Math" panose="02040503050406030204" pitchFamily="18" charset="0"/>
                                </a:rPr>
                                <m:t>𝐴</m:t>
                              </m:r>
                            </m:e>
                          </m:d>
                          <m:r>
                            <a:rPr lang="en-US" sz="2400" i="1">
                              <a:solidFill>
                                <a:srgbClr val="00B050"/>
                              </a:solidFill>
                              <a:latin typeface="Cambria Math" panose="02040503050406030204" pitchFamily="18" charset="0"/>
                              <a:ea typeface="Cambria Math" panose="02040503050406030204" pitchFamily="18" charset="0"/>
                            </a:rPr>
                            <m:t>𝑑𝑇</m:t>
                          </m:r>
                        </m:e>
                      </m:nary>
                    </m:oMath>
                  </m:oMathPara>
                </a14:m>
                <a:endParaRPr lang="en-GB" dirty="0"/>
              </a:p>
            </p:txBody>
          </p:sp>
        </mc:Choice>
        <mc:Fallback xmlns="">
          <p:sp>
            <p:nvSpPr>
              <p:cNvPr id="15" name="Rectangle 14"/>
              <p:cNvSpPr>
                <a:spLocks noRot="1" noChangeAspect="1" noMove="1" noResize="1" noEditPoints="1" noAdjustHandles="1" noChangeArrowheads="1" noChangeShapeType="1" noTextEdit="1"/>
              </p:cNvSpPr>
              <p:nvPr/>
            </p:nvSpPr>
            <p:spPr>
              <a:xfrm>
                <a:off x="2803918" y="5279390"/>
                <a:ext cx="6164508" cy="920637"/>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86997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106" y="429088"/>
            <a:ext cx="10757364" cy="2862322"/>
          </a:xfrm>
          <a:prstGeom prst="rect">
            <a:avLst/>
          </a:prstGeom>
        </p:spPr>
        <p:txBody>
          <a:bodyPr wrap="square">
            <a:spAutoFit/>
          </a:bodyPr>
          <a:lstStyle/>
          <a:p>
            <a:pPr lvl="0">
              <a:lnSpc>
                <a:spcPct val="150000"/>
              </a:lnSpc>
            </a:pPr>
            <a:r>
              <a:rPr lang="en-US" sz="2400" dirty="0">
                <a:solidFill>
                  <a:srgbClr val="0070C0"/>
                </a:solidFill>
              </a:rPr>
              <a:t>Endothermic process </a:t>
            </a:r>
            <a:r>
              <a:rPr lang="en-US" sz="2400" dirty="0">
                <a:solidFill>
                  <a:prstClr val="black"/>
                </a:solidFill>
              </a:rPr>
              <a:t>is any process in which heat has to be supplied to the system from the surroundings. </a:t>
            </a:r>
          </a:p>
          <a:p>
            <a:pPr lvl="0">
              <a:lnSpc>
                <a:spcPct val="150000"/>
              </a:lnSpc>
            </a:pPr>
            <a:endParaRPr lang="en-US" sz="2400" dirty="0">
              <a:solidFill>
                <a:prstClr val="black"/>
              </a:solidFill>
            </a:endParaRPr>
          </a:p>
          <a:p>
            <a:pPr lvl="0">
              <a:lnSpc>
                <a:spcPct val="150000"/>
              </a:lnSpc>
            </a:pPr>
            <a:r>
              <a:rPr lang="en-US" sz="2400" dirty="0">
                <a:solidFill>
                  <a:prstClr val="black"/>
                </a:solidFill>
              </a:rPr>
              <a:t>Energy + 2HgO (s)              2Hg (l) + O</a:t>
            </a:r>
            <a:r>
              <a:rPr lang="en-US" sz="2400" baseline="-25000" dirty="0">
                <a:solidFill>
                  <a:prstClr val="black"/>
                </a:solidFill>
              </a:rPr>
              <a:t>2</a:t>
            </a:r>
            <a:r>
              <a:rPr lang="en-US" sz="2400" dirty="0">
                <a:solidFill>
                  <a:prstClr val="black"/>
                </a:solidFill>
              </a:rPr>
              <a:t> (g)</a:t>
            </a:r>
          </a:p>
          <a:p>
            <a:pPr lvl="0">
              <a:lnSpc>
                <a:spcPct val="150000"/>
              </a:lnSpc>
            </a:pPr>
            <a:r>
              <a:rPr lang="en-US" sz="2400" dirty="0">
                <a:solidFill>
                  <a:prstClr val="black"/>
                </a:solidFill>
              </a:rPr>
              <a:t>Energy + H</a:t>
            </a:r>
            <a:r>
              <a:rPr lang="en-US" sz="2400" baseline="-25000" dirty="0">
                <a:solidFill>
                  <a:prstClr val="black"/>
                </a:solidFill>
              </a:rPr>
              <a:t>2</a:t>
            </a:r>
            <a:r>
              <a:rPr lang="en-US" sz="2400" dirty="0">
                <a:solidFill>
                  <a:prstClr val="black"/>
                </a:solidFill>
              </a:rPr>
              <a:t>O (s)              H</a:t>
            </a:r>
            <a:r>
              <a:rPr lang="en-US" sz="2400" baseline="-25000" dirty="0">
                <a:solidFill>
                  <a:prstClr val="black"/>
                </a:solidFill>
              </a:rPr>
              <a:t>2</a:t>
            </a:r>
            <a:r>
              <a:rPr lang="en-US" sz="2400" dirty="0">
                <a:solidFill>
                  <a:prstClr val="black"/>
                </a:solidFill>
              </a:rPr>
              <a:t>O (g) </a:t>
            </a:r>
            <a:endParaRPr lang="en-GB" sz="2400" dirty="0">
              <a:solidFill>
                <a:prstClr val="black"/>
              </a:solidFill>
            </a:endParaRPr>
          </a:p>
        </p:txBody>
      </p:sp>
      <p:cxnSp>
        <p:nvCxnSpPr>
          <p:cNvPr id="3" name="Straight Arrow Connector 2"/>
          <p:cNvCxnSpPr/>
          <p:nvPr/>
        </p:nvCxnSpPr>
        <p:spPr>
          <a:xfrm>
            <a:off x="3229929" y="2422198"/>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039650" y="2976113"/>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54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71930" y="225482"/>
                <a:ext cx="8309134" cy="6289350"/>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GB" sz="2400" i="1">
                          <a:solidFill>
                            <a:srgbClr val="0070C0"/>
                          </a:solidFill>
                          <a:latin typeface="Cambria Math" panose="02040503050406030204" pitchFamily="18" charset="0"/>
                          <a:ea typeface="Cambria Math" panose="02040503050406030204" pitchFamily="18" charset="0"/>
                        </a:rPr>
                        <m:t>∆</m:t>
                      </m:r>
                      <m:sSub>
                        <m:sSubPr>
                          <m:ctrlPr>
                            <a:rPr lang="en-GB"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𝑇</m:t>
                              </m:r>
                            </m:e>
                            <m:sub>
                              <m:r>
                                <a:rPr lang="en-US" sz="2400" i="1">
                                  <a:solidFill>
                                    <a:srgbClr val="0070C0"/>
                                  </a:solidFill>
                                  <a:latin typeface="Cambria Math" panose="02040503050406030204" pitchFamily="18" charset="0"/>
                                  <a:ea typeface="Cambria Math" panose="02040503050406030204" pitchFamily="18" charset="0"/>
                                </a:rPr>
                                <m:t>2</m:t>
                              </m:r>
                            </m:sub>
                          </m:sSub>
                        </m:sub>
                      </m:sSub>
                      <m:r>
                        <a:rPr lang="en-US" sz="2400" i="1">
                          <a:solidFill>
                            <a:prstClr val="black"/>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𝑇</m:t>
                              </m:r>
                            </m:e>
                            <m:sub>
                              <m:r>
                                <a:rPr lang="en-US" sz="2400" i="1">
                                  <a:solidFill>
                                    <a:srgbClr val="0070C0"/>
                                  </a:solidFill>
                                  <a:latin typeface="Cambria Math" panose="02040503050406030204" pitchFamily="18" charset="0"/>
                                  <a:ea typeface="Cambria Math" panose="02040503050406030204" pitchFamily="18" charset="0"/>
                                </a:rPr>
                                <m:t>1</m:t>
                              </m:r>
                            </m:sub>
                          </m:sSub>
                        </m:sub>
                      </m:sSub>
                      <m:r>
                        <a:rPr lang="en-US" sz="2400" i="1">
                          <a:solidFill>
                            <a:prstClr val="black"/>
                          </a:solidFill>
                          <a:latin typeface="Cambria Math" panose="02040503050406030204" pitchFamily="18" charset="0"/>
                          <a:ea typeface="Cambria Math" panose="02040503050406030204" pitchFamily="18" charset="0"/>
                        </a:rPr>
                        <m:t>+</m:t>
                      </m:r>
                      <m:nary>
                        <m:naryPr>
                          <m:ctrlPr>
                            <a:rPr lang="en-US" sz="2400" i="1">
                              <a:solidFill>
                                <a:srgbClr val="00B050"/>
                              </a:solidFill>
                              <a:latin typeface="Cambria Math" panose="02040503050406030204" pitchFamily="18" charset="0"/>
                              <a:ea typeface="Cambria Math" panose="02040503050406030204" pitchFamily="18" charset="0"/>
                            </a:rPr>
                          </m:ctrlPr>
                        </m:naryPr>
                        <m:sub>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𝑇</m:t>
                              </m:r>
                            </m:e>
                            <m:sub>
                              <m:r>
                                <a:rPr lang="en-US" sz="2400" i="1">
                                  <a:solidFill>
                                    <a:srgbClr val="00B050"/>
                                  </a:solidFill>
                                  <a:latin typeface="Cambria Math" panose="02040503050406030204" pitchFamily="18" charset="0"/>
                                  <a:ea typeface="Cambria Math" panose="02040503050406030204" pitchFamily="18" charset="0"/>
                                </a:rPr>
                                <m:t>1</m:t>
                              </m:r>
                            </m:sub>
                          </m:sSub>
                        </m:sub>
                        <m:sup>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𝑇</m:t>
                              </m:r>
                            </m:e>
                            <m:sub>
                              <m:r>
                                <a:rPr lang="en-US" sz="2400" i="1">
                                  <a:solidFill>
                                    <a:srgbClr val="00B050"/>
                                  </a:solidFill>
                                  <a:latin typeface="Cambria Math" panose="02040503050406030204" pitchFamily="18" charset="0"/>
                                  <a:ea typeface="Cambria Math" panose="02040503050406030204" pitchFamily="18" charset="0"/>
                                </a:rPr>
                                <m:t>2</m:t>
                              </m:r>
                            </m:sub>
                          </m:sSub>
                        </m:sup>
                        <m:e>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𝐶</m:t>
                              </m:r>
                            </m:e>
                            <m:sub>
                              <m:r>
                                <a:rPr lang="en-US" sz="2400" i="1">
                                  <a:solidFill>
                                    <a:srgbClr val="00B050"/>
                                  </a:solidFill>
                                  <a:latin typeface="Cambria Math" panose="02040503050406030204" pitchFamily="18" charset="0"/>
                                  <a:ea typeface="Cambria Math" panose="02040503050406030204" pitchFamily="18" charset="0"/>
                                </a:rPr>
                                <m:t>𝑃</m:t>
                              </m:r>
                            </m:sub>
                          </m:sSub>
                          <m:d>
                            <m:dPr>
                              <m:ctrlPr>
                                <a:rPr lang="en-US" sz="2400" i="1">
                                  <a:solidFill>
                                    <a:srgbClr val="00B050"/>
                                  </a:solidFill>
                                  <a:latin typeface="Cambria Math" panose="02040503050406030204" pitchFamily="18" charset="0"/>
                                  <a:ea typeface="Cambria Math" panose="02040503050406030204" pitchFamily="18" charset="0"/>
                                </a:rPr>
                              </m:ctrlPr>
                            </m:dPr>
                            <m:e>
                              <m:r>
                                <a:rPr lang="en-US" sz="2400" i="1">
                                  <a:solidFill>
                                    <a:srgbClr val="00B050"/>
                                  </a:solidFill>
                                  <a:latin typeface="Cambria Math" panose="02040503050406030204" pitchFamily="18" charset="0"/>
                                  <a:ea typeface="Cambria Math" panose="02040503050406030204" pitchFamily="18" charset="0"/>
                                </a:rPr>
                                <m:t>𝐵</m:t>
                              </m:r>
                            </m:e>
                          </m:d>
                          <m:r>
                            <a:rPr lang="en-US" sz="2400" i="1">
                              <a:solidFill>
                                <a:srgbClr val="00B050"/>
                              </a:solidFill>
                              <a:latin typeface="Cambria Math" panose="02040503050406030204" pitchFamily="18" charset="0"/>
                              <a:ea typeface="Cambria Math" panose="02040503050406030204" pitchFamily="18" charset="0"/>
                            </a:rPr>
                            <m:t>𝑑𝑇</m:t>
                          </m:r>
                        </m:e>
                      </m:nary>
                      <m:r>
                        <a:rPr lang="en-US" sz="2400" i="1">
                          <a:solidFill>
                            <a:srgbClr val="00B050"/>
                          </a:solidFill>
                          <a:latin typeface="Cambria Math" panose="02040503050406030204" pitchFamily="18" charset="0"/>
                          <a:ea typeface="Cambria Math" panose="02040503050406030204" pitchFamily="18" charset="0"/>
                        </a:rPr>
                        <m:t>−</m:t>
                      </m:r>
                      <m:nary>
                        <m:naryPr>
                          <m:ctrlPr>
                            <a:rPr lang="en-US" sz="2400" i="1">
                              <a:solidFill>
                                <a:srgbClr val="00B050"/>
                              </a:solidFill>
                              <a:latin typeface="Cambria Math" panose="02040503050406030204" pitchFamily="18" charset="0"/>
                              <a:ea typeface="Cambria Math" panose="02040503050406030204" pitchFamily="18" charset="0"/>
                            </a:rPr>
                          </m:ctrlPr>
                        </m:naryPr>
                        <m:sub>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𝑇</m:t>
                              </m:r>
                            </m:e>
                            <m:sub>
                              <m:r>
                                <a:rPr lang="en-US" sz="2400" i="1">
                                  <a:solidFill>
                                    <a:srgbClr val="00B050"/>
                                  </a:solidFill>
                                  <a:latin typeface="Cambria Math" panose="02040503050406030204" pitchFamily="18" charset="0"/>
                                  <a:ea typeface="Cambria Math" panose="02040503050406030204" pitchFamily="18" charset="0"/>
                                </a:rPr>
                                <m:t>1</m:t>
                              </m:r>
                            </m:sub>
                          </m:sSub>
                        </m:sub>
                        <m:sup>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𝑇</m:t>
                              </m:r>
                            </m:e>
                            <m:sub>
                              <m:r>
                                <a:rPr lang="en-US" sz="2400" i="1">
                                  <a:solidFill>
                                    <a:srgbClr val="00B050"/>
                                  </a:solidFill>
                                  <a:latin typeface="Cambria Math" panose="02040503050406030204" pitchFamily="18" charset="0"/>
                                  <a:ea typeface="Cambria Math" panose="02040503050406030204" pitchFamily="18" charset="0"/>
                                </a:rPr>
                                <m:t>2</m:t>
                              </m:r>
                            </m:sub>
                          </m:sSub>
                        </m:sup>
                        <m:e>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𝐶</m:t>
                              </m:r>
                            </m:e>
                            <m:sub>
                              <m:r>
                                <a:rPr lang="en-US" sz="2400" i="1">
                                  <a:solidFill>
                                    <a:srgbClr val="00B050"/>
                                  </a:solidFill>
                                  <a:latin typeface="Cambria Math" panose="02040503050406030204" pitchFamily="18" charset="0"/>
                                  <a:ea typeface="Cambria Math" panose="02040503050406030204" pitchFamily="18" charset="0"/>
                                </a:rPr>
                                <m:t>𝑃</m:t>
                              </m:r>
                            </m:sub>
                          </m:sSub>
                          <m:d>
                            <m:dPr>
                              <m:ctrlPr>
                                <a:rPr lang="en-US" sz="2400" i="1">
                                  <a:solidFill>
                                    <a:srgbClr val="00B050"/>
                                  </a:solidFill>
                                  <a:latin typeface="Cambria Math" panose="02040503050406030204" pitchFamily="18" charset="0"/>
                                  <a:ea typeface="Cambria Math" panose="02040503050406030204" pitchFamily="18" charset="0"/>
                                </a:rPr>
                              </m:ctrlPr>
                            </m:dPr>
                            <m:e>
                              <m:r>
                                <a:rPr lang="en-US" sz="2400" i="1">
                                  <a:solidFill>
                                    <a:srgbClr val="00B050"/>
                                  </a:solidFill>
                                  <a:latin typeface="Cambria Math" panose="02040503050406030204" pitchFamily="18" charset="0"/>
                                  <a:ea typeface="Cambria Math" panose="02040503050406030204" pitchFamily="18" charset="0"/>
                                </a:rPr>
                                <m:t>𝐴</m:t>
                              </m:r>
                            </m:e>
                          </m:d>
                          <m:r>
                            <a:rPr lang="en-US" sz="2400" i="1">
                              <a:solidFill>
                                <a:srgbClr val="00B050"/>
                              </a:solidFill>
                              <a:latin typeface="Cambria Math" panose="02040503050406030204" pitchFamily="18" charset="0"/>
                              <a:ea typeface="Cambria Math" panose="02040503050406030204" pitchFamily="18" charset="0"/>
                            </a:rPr>
                            <m:t>𝑑𝑇</m:t>
                          </m:r>
                        </m:e>
                      </m:nary>
                    </m:oMath>
                  </m:oMathPara>
                </a14:m>
                <a:endParaRPr lang="en-GB" sz="2400" dirty="0">
                  <a:solidFill>
                    <a:prstClr val="black"/>
                  </a:solidFill>
                </a:endParaRPr>
              </a:p>
              <a:p>
                <a:pPr>
                  <a:lnSpc>
                    <a:spcPct val="150000"/>
                  </a:lnSpc>
                </a:pPr>
                <a14:m>
                  <m:oMathPara xmlns:m="http://schemas.openxmlformats.org/officeDocument/2006/math">
                    <m:oMathParaPr>
                      <m:jc m:val="centerGroup"/>
                    </m:oMathParaPr>
                    <m:oMath xmlns:m="http://schemas.openxmlformats.org/officeDocument/2006/math">
                      <m:r>
                        <a:rPr lang="en-GB" sz="2400" i="1">
                          <a:solidFill>
                            <a:srgbClr val="0070C0"/>
                          </a:solidFill>
                          <a:latin typeface="Cambria Math" panose="02040503050406030204" pitchFamily="18" charset="0"/>
                          <a:ea typeface="Cambria Math" panose="02040503050406030204" pitchFamily="18" charset="0"/>
                        </a:rPr>
                        <m:t>∆</m:t>
                      </m:r>
                      <m:sSub>
                        <m:sSubPr>
                          <m:ctrlPr>
                            <a:rPr lang="en-GB"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𝑇</m:t>
                              </m:r>
                            </m:e>
                            <m:sub>
                              <m:r>
                                <a:rPr lang="en-US" sz="2400" i="1">
                                  <a:solidFill>
                                    <a:srgbClr val="0070C0"/>
                                  </a:solidFill>
                                  <a:latin typeface="Cambria Math" panose="02040503050406030204" pitchFamily="18" charset="0"/>
                                  <a:ea typeface="Cambria Math" panose="02040503050406030204" pitchFamily="18" charset="0"/>
                                </a:rPr>
                                <m:t>2</m:t>
                              </m:r>
                            </m:sub>
                          </m:sSub>
                        </m:sub>
                      </m:sSub>
                      <m:r>
                        <a:rPr lang="en-US" sz="2400" i="1">
                          <a:solidFill>
                            <a:prstClr val="black"/>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𝑇</m:t>
                              </m:r>
                            </m:e>
                            <m:sub>
                              <m:r>
                                <a:rPr lang="en-US" sz="2400" i="1">
                                  <a:solidFill>
                                    <a:srgbClr val="0070C0"/>
                                  </a:solidFill>
                                  <a:latin typeface="Cambria Math" panose="02040503050406030204" pitchFamily="18" charset="0"/>
                                  <a:ea typeface="Cambria Math" panose="02040503050406030204" pitchFamily="18" charset="0"/>
                                </a:rPr>
                                <m:t>1</m:t>
                              </m:r>
                            </m:sub>
                          </m:sSub>
                        </m:sub>
                      </m:sSub>
                      <m:r>
                        <a:rPr lang="en-US" sz="2400" i="1">
                          <a:solidFill>
                            <a:prstClr val="black"/>
                          </a:solidFill>
                          <a:latin typeface="Cambria Math" panose="02040503050406030204" pitchFamily="18" charset="0"/>
                          <a:ea typeface="Cambria Math" panose="02040503050406030204" pitchFamily="18" charset="0"/>
                        </a:rPr>
                        <m:t>+</m:t>
                      </m:r>
                      <m:nary>
                        <m:naryPr>
                          <m:ctrlPr>
                            <a:rPr lang="en-US" sz="2400" i="1">
                              <a:solidFill>
                                <a:srgbClr val="00B050"/>
                              </a:solidFill>
                              <a:latin typeface="Cambria Math" panose="02040503050406030204" pitchFamily="18" charset="0"/>
                              <a:ea typeface="Cambria Math" panose="02040503050406030204" pitchFamily="18" charset="0"/>
                            </a:rPr>
                          </m:ctrlPr>
                        </m:naryPr>
                        <m:sub>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𝑇</m:t>
                              </m:r>
                            </m:e>
                            <m:sub>
                              <m:r>
                                <a:rPr lang="en-US" sz="2400" i="1">
                                  <a:solidFill>
                                    <a:srgbClr val="00B050"/>
                                  </a:solidFill>
                                  <a:latin typeface="Cambria Math" panose="02040503050406030204" pitchFamily="18" charset="0"/>
                                  <a:ea typeface="Cambria Math" panose="02040503050406030204" pitchFamily="18" charset="0"/>
                                </a:rPr>
                                <m:t>1</m:t>
                              </m:r>
                            </m:sub>
                          </m:sSub>
                        </m:sub>
                        <m:sup>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𝑇</m:t>
                              </m:r>
                            </m:e>
                            <m:sub>
                              <m:r>
                                <a:rPr lang="en-US" sz="2400" i="1">
                                  <a:solidFill>
                                    <a:srgbClr val="00B050"/>
                                  </a:solidFill>
                                  <a:latin typeface="Cambria Math" panose="02040503050406030204" pitchFamily="18" charset="0"/>
                                  <a:ea typeface="Cambria Math" panose="02040503050406030204" pitchFamily="18" charset="0"/>
                                </a:rPr>
                                <m:t>2</m:t>
                              </m:r>
                            </m:sub>
                          </m:sSub>
                        </m:sup>
                        <m:e>
                          <m:r>
                            <a:rPr lang="en-US" sz="2400" i="1">
                              <a:solidFill>
                                <a:srgbClr val="00B050"/>
                              </a:solidFill>
                              <a:latin typeface="Cambria Math" panose="02040503050406030204" pitchFamily="18" charset="0"/>
                              <a:ea typeface="Cambria Math" panose="02040503050406030204" pitchFamily="18" charset="0"/>
                            </a:rPr>
                            <m:t>[</m:t>
                          </m:r>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𝐶</m:t>
                              </m:r>
                            </m:e>
                            <m:sub>
                              <m:r>
                                <a:rPr lang="en-US" sz="2400" i="1">
                                  <a:solidFill>
                                    <a:srgbClr val="00B050"/>
                                  </a:solidFill>
                                  <a:latin typeface="Cambria Math" panose="02040503050406030204" pitchFamily="18" charset="0"/>
                                  <a:ea typeface="Cambria Math" panose="02040503050406030204" pitchFamily="18" charset="0"/>
                                </a:rPr>
                                <m:t>𝑃</m:t>
                              </m:r>
                            </m:sub>
                          </m:sSub>
                          <m:d>
                            <m:dPr>
                              <m:ctrlPr>
                                <a:rPr lang="en-US" sz="2400" i="1">
                                  <a:solidFill>
                                    <a:srgbClr val="00B050"/>
                                  </a:solidFill>
                                  <a:latin typeface="Cambria Math" panose="02040503050406030204" pitchFamily="18" charset="0"/>
                                  <a:ea typeface="Cambria Math" panose="02040503050406030204" pitchFamily="18" charset="0"/>
                                </a:rPr>
                              </m:ctrlPr>
                            </m:dPr>
                            <m:e>
                              <m:r>
                                <a:rPr lang="en-US" sz="2400" i="1">
                                  <a:solidFill>
                                    <a:srgbClr val="00B050"/>
                                  </a:solidFill>
                                  <a:latin typeface="Cambria Math" panose="02040503050406030204" pitchFamily="18" charset="0"/>
                                  <a:ea typeface="Cambria Math" panose="02040503050406030204" pitchFamily="18" charset="0"/>
                                </a:rPr>
                                <m:t>𝐵</m:t>
                              </m:r>
                            </m:e>
                          </m:d>
                          <m:r>
                            <a:rPr lang="en-US" sz="2400" i="1">
                              <a:solidFill>
                                <a:srgbClr val="00B050"/>
                              </a:solidFill>
                              <a:latin typeface="Cambria Math" panose="02040503050406030204" pitchFamily="18" charset="0"/>
                              <a:ea typeface="Cambria Math" panose="02040503050406030204" pitchFamily="18" charset="0"/>
                            </a:rPr>
                            <m:t>−</m:t>
                          </m:r>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𝐶</m:t>
                              </m:r>
                            </m:e>
                            <m:sub>
                              <m:r>
                                <a:rPr lang="en-US" sz="2400" i="1">
                                  <a:solidFill>
                                    <a:srgbClr val="00B050"/>
                                  </a:solidFill>
                                  <a:latin typeface="Cambria Math" panose="02040503050406030204" pitchFamily="18" charset="0"/>
                                  <a:ea typeface="Cambria Math" panose="02040503050406030204" pitchFamily="18" charset="0"/>
                                </a:rPr>
                                <m:t>𝑃</m:t>
                              </m:r>
                            </m:sub>
                          </m:sSub>
                          <m:d>
                            <m:dPr>
                              <m:ctrlPr>
                                <a:rPr lang="en-US" sz="2400" i="1">
                                  <a:solidFill>
                                    <a:srgbClr val="00B050"/>
                                  </a:solidFill>
                                  <a:latin typeface="Cambria Math" panose="02040503050406030204" pitchFamily="18" charset="0"/>
                                  <a:ea typeface="Cambria Math" panose="02040503050406030204" pitchFamily="18" charset="0"/>
                                </a:rPr>
                              </m:ctrlPr>
                            </m:dPr>
                            <m:e>
                              <m:r>
                                <a:rPr lang="en-US" sz="2400" i="1">
                                  <a:solidFill>
                                    <a:srgbClr val="00B050"/>
                                  </a:solidFill>
                                  <a:latin typeface="Cambria Math" panose="02040503050406030204" pitchFamily="18" charset="0"/>
                                  <a:ea typeface="Cambria Math" panose="02040503050406030204" pitchFamily="18" charset="0"/>
                                </a:rPr>
                                <m:t>𝐴</m:t>
                              </m:r>
                            </m:e>
                          </m:d>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𝑑𝑇</m:t>
                          </m:r>
                        </m:e>
                      </m:nary>
                      <m:r>
                        <a:rPr lang="en-US" sz="2400" i="1">
                          <a:solidFill>
                            <a:srgbClr val="00B050"/>
                          </a:solidFill>
                          <a:latin typeface="Cambria Math" panose="02040503050406030204" pitchFamily="18" charset="0"/>
                          <a:ea typeface="Cambria Math" panose="02040503050406030204" pitchFamily="18" charset="0"/>
                        </a:rPr>
                        <m:t> </m:t>
                      </m:r>
                    </m:oMath>
                  </m:oMathPara>
                </a14:m>
                <a:endParaRPr lang="en-US" sz="2400" i="1" dirty="0">
                  <a:solidFill>
                    <a:srgbClr val="00B050"/>
                  </a:solidFill>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GB" sz="2400" i="1">
                          <a:solidFill>
                            <a:srgbClr val="0070C0"/>
                          </a:solidFill>
                          <a:latin typeface="Cambria Math" panose="02040503050406030204" pitchFamily="18" charset="0"/>
                          <a:ea typeface="Cambria Math" panose="02040503050406030204" pitchFamily="18" charset="0"/>
                        </a:rPr>
                        <m:t>∆</m:t>
                      </m:r>
                      <m:sSub>
                        <m:sSubPr>
                          <m:ctrlPr>
                            <a:rPr lang="en-GB"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𝑇</m:t>
                              </m:r>
                            </m:e>
                            <m:sub>
                              <m:r>
                                <a:rPr lang="en-US" sz="2400" i="1">
                                  <a:solidFill>
                                    <a:srgbClr val="0070C0"/>
                                  </a:solidFill>
                                  <a:latin typeface="Cambria Math" panose="02040503050406030204" pitchFamily="18" charset="0"/>
                                  <a:ea typeface="Cambria Math" panose="02040503050406030204" pitchFamily="18" charset="0"/>
                                </a:rPr>
                                <m:t>2</m:t>
                              </m:r>
                            </m:sub>
                          </m:sSub>
                        </m:sub>
                      </m:sSub>
                      <m:r>
                        <a:rPr lang="en-US" sz="2400" i="1">
                          <a:solidFill>
                            <a:prstClr val="black"/>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𝐻</m:t>
                          </m:r>
                        </m:e>
                        <m:sub>
                          <m:sSub>
                            <m:sSubPr>
                              <m:ctrlPr>
                                <a:rPr lang="en-US"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𝑇</m:t>
                              </m:r>
                            </m:e>
                            <m:sub>
                              <m:r>
                                <a:rPr lang="en-US" sz="2400" i="1">
                                  <a:solidFill>
                                    <a:srgbClr val="0070C0"/>
                                  </a:solidFill>
                                  <a:latin typeface="Cambria Math" panose="02040503050406030204" pitchFamily="18" charset="0"/>
                                  <a:ea typeface="Cambria Math" panose="02040503050406030204" pitchFamily="18" charset="0"/>
                                </a:rPr>
                                <m:t>1</m:t>
                              </m:r>
                            </m:sub>
                          </m:sSub>
                        </m:sub>
                      </m:sSub>
                      <m:r>
                        <a:rPr lang="en-US" sz="2400" i="1">
                          <a:solidFill>
                            <a:prstClr val="black"/>
                          </a:solidFill>
                          <a:latin typeface="Cambria Math" panose="02040503050406030204" pitchFamily="18" charset="0"/>
                          <a:ea typeface="Cambria Math" panose="02040503050406030204" pitchFamily="18" charset="0"/>
                        </a:rPr>
                        <m:t>+</m:t>
                      </m:r>
                      <m:nary>
                        <m:naryPr>
                          <m:ctrlPr>
                            <a:rPr lang="en-US" sz="2400" i="1">
                              <a:solidFill>
                                <a:srgbClr val="00B050"/>
                              </a:solidFill>
                              <a:latin typeface="Cambria Math" panose="02040503050406030204" pitchFamily="18" charset="0"/>
                              <a:ea typeface="Cambria Math" panose="02040503050406030204" pitchFamily="18" charset="0"/>
                            </a:rPr>
                          </m:ctrlPr>
                        </m:naryPr>
                        <m:sub>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𝑇</m:t>
                              </m:r>
                            </m:e>
                            <m:sub>
                              <m:r>
                                <a:rPr lang="en-US" sz="2400" i="1">
                                  <a:solidFill>
                                    <a:srgbClr val="00B050"/>
                                  </a:solidFill>
                                  <a:latin typeface="Cambria Math" panose="02040503050406030204" pitchFamily="18" charset="0"/>
                                  <a:ea typeface="Cambria Math" panose="02040503050406030204" pitchFamily="18" charset="0"/>
                                </a:rPr>
                                <m:t>1</m:t>
                              </m:r>
                            </m:sub>
                          </m:sSub>
                        </m:sub>
                        <m:sup>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𝑇</m:t>
                              </m:r>
                            </m:e>
                            <m:sub>
                              <m:r>
                                <a:rPr lang="en-US" sz="2400" i="1">
                                  <a:solidFill>
                                    <a:srgbClr val="00B050"/>
                                  </a:solidFill>
                                  <a:latin typeface="Cambria Math" panose="02040503050406030204" pitchFamily="18" charset="0"/>
                                  <a:ea typeface="Cambria Math" panose="02040503050406030204" pitchFamily="18" charset="0"/>
                                </a:rPr>
                                <m:t>2</m:t>
                              </m:r>
                            </m:sub>
                          </m:sSub>
                        </m:sup>
                        <m:e>
                          <m:r>
                            <a:rPr lang="en-US" sz="2400" i="1">
                              <a:solidFill>
                                <a:srgbClr val="00B050"/>
                              </a:solidFill>
                              <a:latin typeface="Cambria Math" panose="02040503050406030204" pitchFamily="18" charset="0"/>
                              <a:ea typeface="Cambria Math" panose="02040503050406030204" pitchFamily="18" charset="0"/>
                            </a:rPr>
                            <m:t>[∆</m:t>
                          </m:r>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𝐶</m:t>
                              </m:r>
                            </m:e>
                            <m:sub>
                              <m:r>
                                <a:rPr lang="en-US" sz="2400" i="1">
                                  <a:solidFill>
                                    <a:srgbClr val="00B050"/>
                                  </a:solidFill>
                                  <a:latin typeface="Cambria Math" panose="02040503050406030204" pitchFamily="18" charset="0"/>
                                  <a:ea typeface="Cambria Math" panose="02040503050406030204" pitchFamily="18" charset="0"/>
                                </a:rPr>
                                <m:t>𝑃</m:t>
                              </m:r>
                            </m:sub>
                          </m:sSub>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𝑑𝑇</m:t>
                          </m:r>
                        </m:e>
                      </m:nary>
                    </m:oMath>
                  </m:oMathPara>
                </a14:m>
                <a:endParaRPr lang="en-GB" sz="2400" dirty="0">
                  <a:solidFill>
                    <a:prstClr val="black"/>
                  </a:solidFill>
                </a:endParaRPr>
              </a:p>
              <a:p>
                <a:pPr>
                  <a:lnSpc>
                    <a:spcPct val="150000"/>
                  </a:lnSpc>
                </a:pPr>
                <a:endParaRPr lang="en-GB" sz="2400" dirty="0">
                  <a:solidFill>
                    <a:prstClr val="black"/>
                  </a:solidFill>
                </a:endParaRPr>
              </a:p>
              <a:p>
                <a:pPr>
                  <a:lnSpc>
                    <a:spcPct val="150000"/>
                  </a:lnSpc>
                </a:pPr>
                <a14:m>
                  <m:oMathPara xmlns:m="http://schemas.openxmlformats.org/officeDocument/2006/math">
                    <m:oMathParaPr>
                      <m:jc m:val="centerGroup"/>
                    </m:oMathParaPr>
                    <m:oMath xmlns:m="http://schemas.openxmlformats.org/officeDocument/2006/math">
                      <m:r>
                        <a:rPr lang="en-GB" sz="2400" i="1">
                          <a:solidFill>
                            <a:srgbClr val="FF0000"/>
                          </a:solidFill>
                          <a:latin typeface="Cambria Math" panose="02040503050406030204" pitchFamily="18" charset="0"/>
                          <a:ea typeface="Cambria Math" panose="02040503050406030204" pitchFamily="18" charset="0"/>
                        </a:rPr>
                        <m:t>∆</m:t>
                      </m:r>
                      <m:sSub>
                        <m:sSubPr>
                          <m:ctrlPr>
                            <a:rPr lang="en-GB"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𝐻</m:t>
                          </m:r>
                        </m:e>
                        <m:sub>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𝐻</m:t>
                          </m:r>
                        </m:e>
                        <m:sub>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r>
                        <a:rPr lang="en-US" sz="2400" i="1">
                          <a:solidFill>
                            <a:srgbClr val="FF0000"/>
                          </a:solidFill>
                          <a:latin typeface="Cambria Math" panose="02040503050406030204" pitchFamily="18" charset="0"/>
                          <a:ea typeface="Cambria Math" panose="02040503050406030204" pitchFamily="18" charset="0"/>
                        </a:rPr>
                        <m:t>)</m:t>
                      </m:r>
                    </m:oMath>
                  </m:oMathPara>
                </a14:m>
                <a:endParaRPr lang="en-GB" sz="2400" dirty="0">
                  <a:solidFill>
                    <a:srgbClr val="FF0000"/>
                  </a:solidFill>
                </a:endParaRPr>
              </a:p>
              <a:p>
                <a:pPr>
                  <a:lnSpc>
                    <a:spcPct val="150000"/>
                  </a:lnSpc>
                </a:pPr>
                <a:endParaRPr lang="en-GB" sz="2400" dirty="0">
                  <a:solidFill>
                    <a:srgbClr val="FF0000"/>
                  </a:solidFill>
                </a:endParaRPr>
              </a:p>
              <a:p>
                <a:pPr>
                  <a:lnSpc>
                    <a:spcPct val="150000"/>
                  </a:lnSpc>
                </a:pPr>
                <a:r>
                  <a:rPr lang="en-US" sz="2400" dirty="0">
                    <a:solidFill>
                      <a:prstClr val="black"/>
                    </a:solidFill>
                  </a:rPr>
                  <a:t>This equation is used when C</a:t>
                </a:r>
                <a:r>
                  <a:rPr lang="en-US" sz="2400" baseline="-25000" dirty="0">
                    <a:solidFill>
                      <a:prstClr val="black"/>
                    </a:solidFill>
                  </a:rPr>
                  <a:t>P</a:t>
                </a:r>
                <a:r>
                  <a:rPr lang="en-US" sz="2400" dirty="0">
                    <a:solidFill>
                      <a:prstClr val="black"/>
                    </a:solidFill>
                  </a:rPr>
                  <a:t> does not change with temperature</a:t>
                </a:r>
                <a:endParaRPr lang="en-GB" sz="2400"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071930" y="225482"/>
                <a:ext cx="8309134" cy="6289350"/>
              </a:xfrm>
              <a:prstGeom prst="rect">
                <a:avLst/>
              </a:prstGeom>
              <a:blipFill rotWithShape="0">
                <a:blip r:embed="rId2"/>
                <a:stretch>
                  <a:fillRect l="-1174" r="-73" b="-291"/>
                </a:stretch>
              </a:blipFill>
            </p:spPr>
            <p:txBody>
              <a:bodyPr/>
              <a:lstStyle/>
              <a:p>
                <a:r>
                  <a:rPr lang="en-GB">
                    <a:noFill/>
                  </a:rPr>
                  <a:t> </a:t>
                </a:r>
              </a:p>
            </p:txBody>
          </p:sp>
        </mc:Fallback>
      </mc:AlternateContent>
    </p:spTree>
    <p:extLst>
      <p:ext uri="{BB962C8B-B14F-4D97-AF65-F5344CB8AC3E}">
        <p14:creationId xmlns:p14="http://schemas.microsoft.com/office/powerpoint/2010/main" val="2731119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03502" y="515974"/>
                <a:ext cx="8632491" cy="5840830"/>
              </a:xfrm>
              <a:prstGeom prst="rect">
                <a:avLst/>
              </a:prstGeom>
              <a:ln>
                <a:noFill/>
              </a:ln>
            </p:spPr>
            <p:txBody>
              <a:bodyPr wrap="none">
                <a:spAutoFit/>
              </a:bodyPr>
              <a:lstStyle/>
              <a:p>
                <a:pPr>
                  <a:lnSpc>
                    <a:spcPct val="150000"/>
                  </a:lnSpc>
                </a:pPr>
                <a:r>
                  <a:rPr lang="en-US" sz="2800" dirty="0">
                    <a:solidFill>
                      <a:srgbClr val="FF0000"/>
                    </a:solidFill>
                  </a:rPr>
                  <a:t>If </a:t>
                </a:r>
                <a:r>
                  <a:rPr lang="en-US" sz="2800" dirty="0" err="1">
                    <a:solidFill>
                      <a:srgbClr val="FF0000"/>
                    </a:solidFill>
                  </a:rPr>
                  <a:t>C</a:t>
                </a:r>
                <a:r>
                  <a:rPr lang="en-US" sz="2800" baseline="-25000" dirty="0" err="1">
                    <a:solidFill>
                      <a:srgbClr val="FF0000"/>
                    </a:solidFill>
                  </a:rPr>
                  <a:t>p</a:t>
                </a:r>
                <a:r>
                  <a:rPr lang="en-US" sz="2800" dirty="0">
                    <a:solidFill>
                      <a:srgbClr val="FF0000"/>
                    </a:solidFill>
                  </a:rPr>
                  <a:t> changes with T</a:t>
                </a:r>
              </a:p>
              <a:p>
                <a:pPr>
                  <a:lnSpc>
                    <a:spcPct val="150000"/>
                  </a:lnSpc>
                </a:pPr>
                <a14:m>
                  <m:oMathPara xmlns:m="http://schemas.openxmlformats.org/officeDocument/2006/math">
                    <m:oMathParaPr>
                      <m:jc m:val="left"/>
                    </m:oMathParaPr>
                    <m:oMath xmlns:m="http://schemas.openxmlformats.org/officeDocument/2006/math">
                      <m:r>
                        <a:rPr lang="en-GB" sz="2400" i="1">
                          <a:solidFill>
                            <a:prstClr val="black"/>
                          </a:solidFill>
                          <a:latin typeface="Cambria Math" panose="02040503050406030204" pitchFamily="18" charset="0"/>
                          <a:ea typeface="Cambria Math" panose="02040503050406030204" pitchFamily="18" charset="0"/>
                        </a:rPr>
                        <m:t>∆</m:t>
                      </m:r>
                      <m:sSub>
                        <m:sSubPr>
                          <m:ctrlPr>
                            <a:rPr lang="en-GB"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𝐻</m:t>
                          </m:r>
                        </m:e>
                        <m:sub>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2</m:t>
                              </m:r>
                            </m:sub>
                          </m:sSub>
                        </m:sub>
                      </m:sSub>
                      <m:r>
                        <a:rPr lang="en-US" sz="2400" i="1">
                          <a:solidFill>
                            <a:prstClr val="black"/>
                          </a:solidFill>
                          <a:latin typeface="Cambria Math" panose="02040503050406030204" pitchFamily="18" charset="0"/>
                          <a:ea typeface="Cambria Math" panose="02040503050406030204" pitchFamily="18" charset="0"/>
                        </a:rPr>
                        <m:t>=∆</m:t>
                      </m:r>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𝐻</m:t>
                          </m:r>
                        </m:e>
                        <m:sub>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1</m:t>
                              </m:r>
                            </m:sub>
                          </m:sSub>
                        </m:sub>
                      </m:sSub>
                      <m:r>
                        <a:rPr lang="en-US" sz="2400" i="1">
                          <a:solidFill>
                            <a:prstClr val="black"/>
                          </a:solidFill>
                          <a:latin typeface="Cambria Math" panose="02040503050406030204" pitchFamily="18" charset="0"/>
                          <a:ea typeface="Cambria Math" panose="02040503050406030204" pitchFamily="18" charset="0"/>
                        </a:rPr>
                        <m:t>+</m:t>
                      </m:r>
                      <m:nary>
                        <m:naryPr>
                          <m:ctrlPr>
                            <a:rPr lang="en-US" sz="2400" i="1">
                              <a:solidFill>
                                <a:prstClr val="black"/>
                              </a:solidFill>
                              <a:latin typeface="Cambria Math" panose="02040503050406030204" pitchFamily="18" charset="0"/>
                              <a:ea typeface="Cambria Math" panose="02040503050406030204" pitchFamily="18" charset="0"/>
                            </a:rPr>
                          </m:ctrlPr>
                        </m:naryPr>
                        <m:sub>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1</m:t>
                              </m:r>
                            </m:sub>
                          </m:sSub>
                        </m:sub>
                        <m:sup>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𝑇</m:t>
                              </m:r>
                            </m:e>
                            <m:sub>
                              <m:r>
                                <a:rPr lang="en-US" sz="2400" i="1">
                                  <a:solidFill>
                                    <a:prstClr val="black"/>
                                  </a:solidFill>
                                  <a:latin typeface="Cambria Math" panose="02040503050406030204" pitchFamily="18" charset="0"/>
                                  <a:ea typeface="Cambria Math" panose="02040503050406030204" pitchFamily="18" charset="0"/>
                                </a:rPr>
                                <m:t>2</m:t>
                              </m:r>
                            </m:sub>
                          </m:sSub>
                        </m:sup>
                        <m:e>
                          <m:r>
                            <a:rPr lang="en-US" sz="2400" i="1">
                              <a:solidFill>
                                <a:prstClr val="black"/>
                              </a:solidFill>
                              <a:latin typeface="Cambria Math" panose="02040503050406030204" pitchFamily="18" charset="0"/>
                              <a:ea typeface="Cambria Math" panose="02040503050406030204" pitchFamily="18" charset="0"/>
                            </a:rPr>
                            <m:t>[</m:t>
                          </m:r>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prstClr val="black"/>
                                  </a:solidFill>
                                  <a:latin typeface="Cambria Math" panose="02040503050406030204" pitchFamily="18" charset="0"/>
                                </a:rPr>
                                <m:t>𝑎</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𝑏𝑇</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𝑐</m:t>
                                  </m:r>
                                </m:num>
                                <m:den>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𝑇</m:t>
                                      </m:r>
                                    </m:e>
                                    <m:sup>
                                      <m:r>
                                        <a:rPr lang="en-US" sz="2400" i="1">
                                          <a:solidFill>
                                            <a:prstClr val="black"/>
                                          </a:solidFill>
                                          <a:latin typeface="Cambria Math" panose="02040503050406030204" pitchFamily="18" charset="0"/>
                                        </a:rPr>
                                        <m:t>2</m:t>
                                      </m:r>
                                    </m:sup>
                                  </m:sSup>
                                </m:den>
                              </m:f>
                            </m:e>
                          </m:d>
                          <m:d>
                            <m:dPr>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𝐵</m:t>
                              </m:r>
                            </m:e>
                          </m:d>
                          <m:r>
                            <a:rPr lang="en-US" sz="2400" i="1">
                              <a:solidFill>
                                <a:prstClr val="black"/>
                              </a:solidFill>
                              <a:latin typeface="Cambria Math" panose="02040503050406030204" pitchFamily="18" charset="0"/>
                            </a:rPr>
                            <m:t>−</m:t>
                          </m:r>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prstClr val="black"/>
                                  </a:solidFill>
                                  <a:latin typeface="Cambria Math" panose="02040503050406030204" pitchFamily="18" charset="0"/>
                                </a:rPr>
                                <m:t>𝑎</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𝑏𝑇</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𝑐</m:t>
                                  </m:r>
                                </m:num>
                                <m:den>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𝑇</m:t>
                                      </m:r>
                                    </m:e>
                                    <m:sup>
                                      <m:r>
                                        <a:rPr lang="en-US" sz="2400" i="1">
                                          <a:solidFill>
                                            <a:prstClr val="black"/>
                                          </a:solidFill>
                                          <a:latin typeface="Cambria Math" panose="02040503050406030204" pitchFamily="18" charset="0"/>
                                        </a:rPr>
                                        <m:t>2</m:t>
                                      </m:r>
                                    </m:sup>
                                  </m:sSup>
                                </m:den>
                              </m:f>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𝐴</m:t>
                          </m:r>
                          <m:r>
                            <a:rPr lang="en-US" sz="2400" i="1">
                              <a:solidFill>
                                <a:srgbClr val="0070C0"/>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𝑑𝑇</m:t>
                          </m:r>
                        </m:e>
                      </m:nary>
                    </m:oMath>
                  </m:oMathPara>
                </a14:m>
                <a:endParaRPr lang="en-US" sz="2400" dirty="0">
                  <a:solidFill>
                    <a:srgbClr val="FF0000"/>
                  </a:solidFill>
                </a:endParaRPr>
              </a:p>
              <a:p>
                <a:pPr>
                  <a:lnSpc>
                    <a:spcPct val="150000"/>
                  </a:lnSpc>
                </a:pPr>
                <a:endParaRPr lang="en-US" sz="2400" dirty="0">
                  <a:solidFill>
                    <a:srgbClr val="FF0000"/>
                  </a:solidFill>
                </a:endParaRPr>
              </a:p>
              <a:p>
                <a:pPr>
                  <a:lnSpc>
                    <a:spcPct val="150000"/>
                  </a:lnSpc>
                </a:pPr>
                <a:r>
                  <a:rPr lang="en-US" sz="2400" dirty="0">
                    <a:solidFill>
                      <a:prstClr val="black"/>
                    </a:solidFill>
                  </a:rPr>
                  <a:t>Note that:</a:t>
                </a:r>
              </a:p>
              <a:p>
                <a:pPr>
                  <a:lnSpc>
                    <a:spcPct val="150000"/>
                  </a:lnSpc>
                </a:pPr>
                <a14:m>
                  <m:oMathPara xmlns:m="http://schemas.openxmlformats.org/officeDocument/2006/math">
                    <m:oMathParaPr>
                      <m:jc m:val="left"/>
                    </m:oMathParaPr>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rPr>
                        <m:t>∆</m:t>
                      </m:r>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𝐻</m:t>
                          </m:r>
                        </m:e>
                        <m:sub>
                          <m:r>
                            <a:rPr lang="en-US" sz="2400" i="1">
                              <a:solidFill>
                                <a:prstClr val="black"/>
                              </a:solidFill>
                              <a:latin typeface="Cambria Math" panose="02040503050406030204" pitchFamily="18" charset="0"/>
                              <a:ea typeface="Cambria Math" panose="02040503050406030204" pitchFamily="18" charset="0"/>
                            </a:rPr>
                            <m:t>𝑟𝑒𝑎𝑐𝑡𝑖𝑜𝑛</m:t>
                          </m:r>
                        </m:sub>
                      </m:sSub>
                      <m:r>
                        <a:rPr lang="en-US" sz="2400" i="1">
                          <a:solidFill>
                            <a:prstClr val="black"/>
                          </a:solidFill>
                          <a:latin typeface="Cambria Math" panose="02040503050406030204" pitchFamily="18" charset="0"/>
                          <a:ea typeface="Cambria Math" panose="02040503050406030204" pitchFamily="18" charset="0"/>
                        </a:rPr>
                        <m:t>=</m:t>
                      </m:r>
                      <m:nary>
                        <m:naryPr>
                          <m:chr m:val="∑"/>
                          <m:subHide m:val="on"/>
                          <m:supHide m:val="on"/>
                          <m:ctrlPr>
                            <a:rPr lang="en-US" sz="2400" i="1">
                              <a:solidFill>
                                <a:prstClr val="black"/>
                              </a:solidFill>
                              <a:latin typeface="Cambria Math" panose="02040503050406030204" pitchFamily="18" charset="0"/>
                              <a:ea typeface="Cambria Math" panose="02040503050406030204" pitchFamily="18" charset="0"/>
                            </a:rPr>
                          </m:ctrlPr>
                        </m:naryPr>
                        <m:sub/>
                        <m:sup/>
                        <m:e>
                          <m:r>
                            <a:rPr lang="en-US" sz="2400" i="1">
                              <a:solidFill>
                                <a:prstClr val="black"/>
                              </a:solidFill>
                              <a:latin typeface="Cambria Math" panose="02040503050406030204" pitchFamily="18" charset="0"/>
                              <a:ea typeface="Cambria Math" panose="02040503050406030204" pitchFamily="18" charset="0"/>
                            </a:rPr>
                            <m:t>𝑛</m:t>
                          </m:r>
                          <m:r>
                            <a:rPr lang="en-US" sz="2400" i="1">
                              <a:solidFill>
                                <a:prstClr val="black"/>
                              </a:solidFill>
                              <a:latin typeface="Cambria Math" panose="02040503050406030204" pitchFamily="18" charset="0"/>
                              <a:ea typeface="Cambria Math" panose="02040503050406030204" pitchFamily="18" charset="0"/>
                            </a:rPr>
                            <m:t> ∆</m:t>
                          </m:r>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𝐻</m:t>
                              </m:r>
                            </m:e>
                            <m:sub>
                              <m:r>
                                <a:rPr lang="en-US" sz="2400" i="1">
                                  <a:solidFill>
                                    <a:prstClr val="black"/>
                                  </a:solidFill>
                                  <a:latin typeface="Cambria Math" panose="02040503050406030204" pitchFamily="18" charset="0"/>
                                  <a:ea typeface="Cambria Math" panose="02040503050406030204" pitchFamily="18" charset="0"/>
                                </a:rPr>
                                <m:t>𝑓</m:t>
                              </m:r>
                            </m:sub>
                          </m:sSub>
                          <m:r>
                            <a:rPr lang="en-US" sz="2400" i="1">
                              <a:solidFill>
                                <a:prstClr val="black"/>
                              </a:solidFill>
                              <a:latin typeface="Cambria Math" panose="02040503050406030204" pitchFamily="18" charset="0"/>
                              <a:ea typeface="Cambria Math" panose="02040503050406030204" pitchFamily="18" charset="0"/>
                            </a:rPr>
                            <m:t> </m:t>
                          </m:r>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prstClr val="black"/>
                                  </a:solidFill>
                                  <a:latin typeface="Cambria Math" panose="02040503050406030204" pitchFamily="18" charset="0"/>
                                  <a:ea typeface="Cambria Math" panose="02040503050406030204" pitchFamily="18" charset="0"/>
                                </a:rPr>
                                <m:t>𝑝𝑟𝑜𝑑𝑢𝑐𝑡𝑠</m:t>
                              </m:r>
                            </m:e>
                          </m:d>
                          <m:r>
                            <a:rPr lang="en-US" sz="2400" i="1">
                              <a:solidFill>
                                <a:prstClr val="black"/>
                              </a:solidFill>
                              <a:latin typeface="Cambria Math" panose="02040503050406030204" pitchFamily="18" charset="0"/>
                              <a:ea typeface="Cambria Math" panose="02040503050406030204" pitchFamily="18" charset="0"/>
                            </a:rPr>
                            <m:t>−</m:t>
                          </m:r>
                          <m:nary>
                            <m:naryPr>
                              <m:chr m:val="∑"/>
                              <m:subHide m:val="on"/>
                              <m:supHide m:val="on"/>
                              <m:ctrlPr>
                                <a:rPr lang="en-US" sz="2400" i="1">
                                  <a:solidFill>
                                    <a:prstClr val="black"/>
                                  </a:solidFill>
                                  <a:latin typeface="Cambria Math" panose="02040503050406030204" pitchFamily="18" charset="0"/>
                                  <a:ea typeface="Cambria Math" panose="02040503050406030204" pitchFamily="18" charset="0"/>
                                </a:rPr>
                              </m:ctrlPr>
                            </m:naryPr>
                            <m:sub/>
                            <m:sup/>
                            <m:e>
                              <m:r>
                                <a:rPr lang="en-US" sz="2400" i="1">
                                  <a:solidFill>
                                    <a:prstClr val="black"/>
                                  </a:solidFill>
                                  <a:latin typeface="Cambria Math" panose="02040503050406030204" pitchFamily="18" charset="0"/>
                                  <a:ea typeface="Cambria Math" panose="02040503050406030204" pitchFamily="18" charset="0"/>
                                </a:rPr>
                                <m:t>𝑛</m:t>
                              </m:r>
                              <m:r>
                                <a:rPr lang="en-US" sz="2400" i="1">
                                  <a:solidFill>
                                    <a:prstClr val="black"/>
                                  </a:solidFill>
                                  <a:latin typeface="Cambria Math" panose="02040503050406030204" pitchFamily="18" charset="0"/>
                                  <a:ea typeface="Cambria Math" panose="02040503050406030204" pitchFamily="18" charset="0"/>
                                </a:rPr>
                                <m:t> ∆</m:t>
                              </m:r>
                              <m:sSub>
                                <m:sSubPr>
                                  <m:ctrlPr>
                                    <a:rPr lang="en-US" sz="2400" i="1">
                                      <a:solidFill>
                                        <a:prstClr val="black"/>
                                      </a:solidFill>
                                      <a:latin typeface="Cambria Math" panose="02040503050406030204" pitchFamily="18" charset="0"/>
                                      <a:ea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𝐻</m:t>
                                  </m:r>
                                </m:e>
                                <m:sub>
                                  <m:r>
                                    <a:rPr lang="en-US" sz="2400" i="1">
                                      <a:solidFill>
                                        <a:prstClr val="black"/>
                                      </a:solidFill>
                                      <a:latin typeface="Cambria Math" panose="02040503050406030204" pitchFamily="18" charset="0"/>
                                      <a:ea typeface="Cambria Math" panose="02040503050406030204" pitchFamily="18" charset="0"/>
                                    </a:rPr>
                                    <m:t>𝑓</m:t>
                                  </m:r>
                                </m:sub>
                              </m:sSub>
                              <m:r>
                                <a:rPr lang="en-US" sz="2400" i="1">
                                  <a:solidFill>
                                    <a:prstClr val="black"/>
                                  </a:solidFill>
                                  <a:latin typeface="Cambria Math" panose="02040503050406030204" pitchFamily="18" charset="0"/>
                                  <a:ea typeface="Cambria Math" panose="02040503050406030204" pitchFamily="18" charset="0"/>
                                </a:rPr>
                                <m:t> </m:t>
                              </m:r>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prstClr val="black"/>
                                      </a:solidFill>
                                      <a:latin typeface="Cambria Math" panose="02040503050406030204" pitchFamily="18" charset="0"/>
                                      <a:ea typeface="Cambria Math" panose="02040503050406030204" pitchFamily="18" charset="0"/>
                                    </a:rPr>
                                    <m:t>𝑟𝑒𝑎𝑐𝑡𝑎𝑛𝑡𝑠</m:t>
                                  </m:r>
                                </m:e>
                              </m:d>
                            </m:e>
                          </m:nary>
                        </m:e>
                      </m:nary>
                    </m:oMath>
                  </m:oMathPara>
                </a14:m>
                <a:endParaRPr lang="en-US" sz="2400" dirty="0">
                  <a:solidFill>
                    <a:srgbClr val="FF0000"/>
                  </a:solidFill>
                </a:endParaRPr>
              </a:p>
              <a:p>
                <a:pPr>
                  <a:lnSpc>
                    <a:spcPct val="150000"/>
                  </a:lnSpc>
                </a:pPr>
                <a14:m>
                  <m:oMathPara xmlns:m="http://schemas.openxmlformats.org/officeDocument/2006/math">
                    <m:oMathParaPr>
                      <m:jc m:val="left"/>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m:t>
                      </m:r>
                      <m:nary>
                        <m:naryPr>
                          <m:chr m:val="∑"/>
                          <m:subHide m:val="on"/>
                          <m:supHide m:val="on"/>
                          <m:ctrlPr>
                            <a:rPr lang="en-US" sz="2400" i="1">
                              <a:solidFill>
                                <a:srgbClr val="FF0000"/>
                              </a:solidFill>
                              <a:latin typeface="Cambria Math" panose="02040503050406030204" pitchFamily="18" charset="0"/>
                              <a:ea typeface="Cambria Math" panose="02040503050406030204" pitchFamily="18" charset="0"/>
                            </a:rPr>
                          </m:ctrlPr>
                        </m:naryPr>
                        <m:sub/>
                        <m:sup/>
                        <m:e>
                          <m:r>
                            <a:rPr lang="en-US" sz="2400" i="1">
                              <a:solidFill>
                                <a:srgbClr val="FF0000"/>
                              </a:solidFill>
                              <a:latin typeface="Cambria Math" panose="02040503050406030204" pitchFamily="18" charset="0"/>
                              <a:ea typeface="Cambria Math" panose="02040503050406030204" pitchFamily="18" charset="0"/>
                            </a:rPr>
                            <m:t>𝑛</m:t>
                          </m:r>
                          <m:r>
                            <a:rPr lang="en-US" sz="2400" i="1">
                              <a:solidFill>
                                <a:srgbClr val="FF0000"/>
                              </a:solidFill>
                              <a:latin typeface="Cambria Math" panose="02040503050406030204" pitchFamily="18" charset="0"/>
                              <a:ea typeface="Cambria Math" panose="02040503050406030204" pitchFamily="18" charset="0"/>
                            </a:rPr>
                            <m:t> </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 </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𝑝𝑟𝑜𝑑𝑢𝑐𝑡𝑠</m:t>
                              </m:r>
                            </m:e>
                          </m:d>
                          <m:r>
                            <a:rPr lang="en-US" sz="2400" i="1">
                              <a:solidFill>
                                <a:srgbClr val="FF0000"/>
                              </a:solidFill>
                              <a:latin typeface="Cambria Math" panose="02040503050406030204" pitchFamily="18" charset="0"/>
                              <a:ea typeface="Cambria Math" panose="02040503050406030204" pitchFamily="18" charset="0"/>
                            </a:rPr>
                            <m:t>−</m:t>
                          </m:r>
                          <m:nary>
                            <m:naryPr>
                              <m:chr m:val="∑"/>
                              <m:subHide m:val="on"/>
                              <m:supHide m:val="on"/>
                              <m:ctrlPr>
                                <a:rPr lang="en-US" sz="2400" i="1">
                                  <a:solidFill>
                                    <a:srgbClr val="FF0000"/>
                                  </a:solidFill>
                                  <a:latin typeface="Cambria Math" panose="02040503050406030204" pitchFamily="18" charset="0"/>
                                  <a:ea typeface="Cambria Math" panose="02040503050406030204" pitchFamily="18" charset="0"/>
                                </a:rPr>
                              </m:ctrlPr>
                            </m:naryPr>
                            <m:sub/>
                            <m:sup/>
                            <m:e>
                              <m:r>
                                <a:rPr lang="en-US" sz="2400" i="1">
                                  <a:solidFill>
                                    <a:srgbClr val="FF0000"/>
                                  </a:solidFill>
                                  <a:latin typeface="Cambria Math" panose="02040503050406030204" pitchFamily="18" charset="0"/>
                                  <a:ea typeface="Cambria Math" panose="02040503050406030204" pitchFamily="18" charset="0"/>
                                </a:rPr>
                                <m:t>𝑛</m:t>
                              </m:r>
                              <m:r>
                                <a:rPr lang="en-US" sz="2400" i="1">
                                  <a:solidFill>
                                    <a:srgbClr val="FF0000"/>
                                  </a:solidFill>
                                  <a:latin typeface="Cambria Math" panose="02040503050406030204" pitchFamily="18" charset="0"/>
                                  <a:ea typeface="Cambria Math" panose="02040503050406030204" pitchFamily="18" charset="0"/>
                                </a:rPr>
                                <m:t> </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 </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𝑟𝑒𝑎𝑐𝑡𝑎𝑛𝑡𝑠</m:t>
                                  </m:r>
                                </m:e>
                              </m:d>
                            </m:e>
                          </m:nary>
                        </m:e>
                      </m:nary>
                    </m:oMath>
                  </m:oMathPara>
                </a14:m>
                <a:endParaRPr lang="en-US" sz="2400"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203502" y="515974"/>
                <a:ext cx="8632491" cy="5840830"/>
              </a:xfrm>
              <a:prstGeom prst="rect">
                <a:avLst/>
              </a:prstGeom>
              <a:blipFill rotWithShape="1">
                <a:blip r:embed="rId2"/>
                <a:stretch>
                  <a:fillRect l="-141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3639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3266" y="548640"/>
            <a:ext cx="10814553" cy="5724644"/>
          </a:xfrm>
          <a:prstGeom prst="rect">
            <a:avLst/>
          </a:prstGeom>
          <a:noFill/>
        </p:spPr>
        <p:txBody>
          <a:bodyPr wrap="square" rtlCol="0">
            <a:spAutoFit/>
          </a:bodyPr>
          <a:lstStyle/>
          <a:p>
            <a:pPr>
              <a:lnSpc>
                <a:spcPct val="150000"/>
              </a:lnSpc>
            </a:pPr>
            <a:r>
              <a:rPr lang="en-US" sz="2800" dirty="0">
                <a:solidFill>
                  <a:srgbClr val="FF0000"/>
                </a:solidFill>
              </a:rPr>
              <a:t>Solved example</a:t>
            </a:r>
          </a:p>
          <a:p>
            <a:pPr>
              <a:lnSpc>
                <a:spcPct val="150000"/>
              </a:lnSpc>
            </a:pPr>
            <a:endParaRPr lang="en-US" sz="2400" dirty="0">
              <a:solidFill>
                <a:prstClr val="black"/>
              </a:solidFill>
            </a:endParaRPr>
          </a:p>
          <a:p>
            <a:pPr>
              <a:lnSpc>
                <a:spcPct val="150000"/>
              </a:lnSpc>
            </a:pPr>
            <a:r>
              <a:rPr lang="en-US" sz="2400" dirty="0">
                <a:solidFill>
                  <a:prstClr val="black"/>
                </a:solidFill>
              </a:rPr>
              <a:t>The reduction of Fe</a:t>
            </a:r>
            <a:r>
              <a:rPr lang="en-US" sz="2400" baseline="-25000" dirty="0">
                <a:solidFill>
                  <a:prstClr val="black"/>
                </a:solidFill>
              </a:rPr>
              <a:t>2</a:t>
            </a:r>
            <a:r>
              <a:rPr lang="en-US" sz="2400" dirty="0">
                <a:solidFill>
                  <a:prstClr val="black"/>
                </a:solidFill>
              </a:rPr>
              <a:t>O</a:t>
            </a:r>
            <a:r>
              <a:rPr lang="en-US" sz="2400" baseline="-25000" dirty="0">
                <a:solidFill>
                  <a:prstClr val="black"/>
                </a:solidFill>
              </a:rPr>
              <a:t>3</a:t>
            </a:r>
            <a:r>
              <a:rPr lang="en-US" sz="2400" dirty="0">
                <a:solidFill>
                  <a:prstClr val="black"/>
                </a:solidFill>
              </a:rPr>
              <a:t>:</a:t>
            </a:r>
          </a:p>
          <a:p>
            <a:pPr>
              <a:lnSpc>
                <a:spcPct val="150000"/>
              </a:lnSpc>
            </a:pPr>
            <a:r>
              <a:rPr lang="en-US" sz="2400" dirty="0">
                <a:solidFill>
                  <a:prstClr val="black"/>
                </a:solidFill>
              </a:rPr>
              <a:t>Fe</a:t>
            </a:r>
            <a:r>
              <a:rPr lang="en-US" sz="2400" baseline="-25000" dirty="0">
                <a:solidFill>
                  <a:prstClr val="black"/>
                </a:solidFill>
              </a:rPr>
              <a:t>2</a:t>
            </a:r>
            <a:r>
              <a:rPr lang="en-US" sz="2400" dirty="0">
                <a:solidFill>
                  <a:prstClr val="black"/>
                </a:solidFill>
              </a:rPr>
              <a:t>O</a:t>
            </a:r>
            <a:r>
              <a:rPr lang="en-US" sz="2400" baseline="-25000" dirty="0">
                <a:solidFill>
                  <a:prstClr val="black"/>
                </a:solidFill>
              </a:rPr>
              <a:t>3</a:t>
            </a:r>
            <a:r>
              <a:rPr lang="en-US" sz="2400" dirty="0">
                <a:solidFill>
                  <a:prstClr val="black"/>
                </a:solidFill>
              </a:rPr>
              <a:t> (s) + 3H</a:t>
            </a:r>
            <a:r>
              <a:rPr lang="en-US" sz="2400" baseline="-25000" dirty="0">
                <a:solidFill>
                  <a:prstClr val="black"/>
                </a:solidFill>
              </a:rPr>
              <a:t>2</a:t>
            </a:r>
            <a:r>
              <a:rPr lang="en-US" sz="2400" dirty="0">
                <a:solidFill>
                  <a:prstClr val="black"/>
                </a:solidFill>
              </a:rPr>
              <a:t> (g) </a:t>
            </a:r>
            <a:r>
              <a:rPr lang="en-US" sz="2400" dirty="0">
                <a:solidFill>
                  <a:prstClr val="black"/>
                </a:solidFill>
                <a:sym typeface="Symbol" panose="05050102010706020507" pitchFamily="18" charset="2"/>
              </a:rPr>
              <a:t> 2Fe (s) + 3H</a:t>
            </a:r>
            <a:r>
              <a:rPr lang="en-US" sz="2400" baseline="-25000" dirty="0">
                <a:solidFill>
                  <a:prstClr val="black"/>
                </a:solidFill>
                <a:sym typeface="Symbol" panose="05050102010706020507" pitchFamily="18" charset="2"/>
              </a:rPr>
              <a:t>2</a:t>
            </a:r>
            <a:r>
              <a:rPr lang="en-US" sz="2400" dirty="0">
                <a:solidFill>
                  <a:prstClr val="black"/>
                </a:solidFill>
                <a:sym typeface="Symbol" panose="05050102010706020507" pitchFamily="18" charset="2"/>
              </a:rPr>
              <a:t>O (l)         		</a:t>
            </a:r>
            <a:r>
              <a:rPr lang="en-US" sz="2400" dirty="0">
                <a:solidFill>
                  <a:prstClr val="black"/>
                </a:solidFill>
                <a:cs typeface="Calibri" panose="020F0502020204030204" pitchFamily="34" charset="0"/>
                <a:sym typeface="Symbol" panose="05050102010706020507" pitchFamily="18" charset="2"/>
              </a:rPr>
              <a:t>∆H at 298 K = -33.29 kJ</a:t>
            </a:r>
          </a:p>
          <a:p>
            <a:pPr>
              <a:lnSpc>
                <a:spcPct val="150000"/>
              </a:lnSpc>
            </a:pPr>
            <a:endParaRPr lang="en-US" sz="2400" dirty="0">
              <a:solidFill>
                <a:prstClr val="black"/>
              </a:solidFill>
              <a:cs typeface="Calibri" panose="020F0502020204030204" pitchFamily="34" charset="0"/>
              <a:sym typeface="Symbol" panose="05050102010706020507" pitchFamily="18" charset="2"/>
            </a:endParaRPr>
          </a:p>
          <a:p>
            <a:pPr>
              <a:lnSpc>
                <a:spcPct val="150000"/>
              </a:lnSpc>
            </a:pPr>
            <a:r>
              <a:rPr lang="en-US" sz="2400" dirty="0">
                <a:solidFill>
                  <a:prstClr val="black"/>
                </a:solidFill>
                <a:cs typeface="Calibri" panose="020F0502020204030204" pitchFamily="34" charset="0"/>
                <a:sym typeface="Symbol" panose="05050102010706020507" pitchFamily="18" charset="2"/>
              </a:rPr>
              <a:t>What is the enthalpy change at 358 K?</a:t>
            </a:r>
          </a:p>
          <a:p>
            <a:pPr>
              <a:lnSpc>
                <a:spcPct val="150000"/>
              </a:lnSpc>
            </a:pPr>
            <a:r>
              <a:rPr lang="en-US" sz="2400" dirty="0">
                <a:solidFill>
                  <a:prstClr val="black"/>
                </a:solidFill>
                <a:sym typeface="Symbol" panose="05050102010706020507" pitchFamily="18" charset="2"/>
              </a:rPr>
              <a:t>If you know the heat capacities at constant pressure C</a:t>
            </a:r>
            <a:r>
              <a:rPr lang="en-US" sz="2400" baseline="-25000" dirty="0">
                <a:solidFill>
                  <a:prstClr val="black"/>
                </a:solidFill>
                <a:sym typeface="Symbol" panose="05050102010706020507" pitchFamily="18" charset="2"/>
              </a:rPr>
              <a:t>P</a:t>
            </a:r>
            <a:r>
              <a:rPr lang="en-US" sz="2400" dirty="0">
                <a:solidFill>
                  <a:prstClr val="black"/>
                </a:solidFill>
                <a:sym typeface="Symbol" panose="05050102010706020507" pitchFamily="18" charset="2"/>
              </a:rPr>
              <a:t> (J mol</a:t>
            </a:r>
            <a:r>
              <a:rPr lang="en-US" sz="2400" baseline="30000" dirty="0">
                <a:solidFill>
                  <a:prstClr val="black"/>
                </a:solidFill>
                <a:sym typeface="Symbol" panose="05050102010706020507" pitchFamily="18" charset="2"/>
              </a:rPr>
              <a:t>-1</a:t>
            </a:r>
            <a:r>
              <a:rPr lang="en-US" sz="2400" dirty="0">
                <a:solidFill>
                  <a:prstClr val="black"/>
                </a:solidFill>
                <a:sym typeface="Symbol" panose="05050102010706020507" pitchFamily="18" charset="2"/>
              </a:rPr>
              <a:t> K</a:t>
            </a:r>
            <a:r>
              <a:rPr lang="en-US" sz="2400" baseline="30000" dirty="0">
                <a:solidFill>
                  <a:prstClr val="black"/>
                </a:solidFill>
                <a:sym typeface="Symbol" panose="05050102010706020507" pitchFamily="18" charset="2"/>
              </a:rPr>
              <a:t>-1</a:t>
            </a:r>
            <a:r>
              <a:rPr lang="en-US" sz="2400" dirty="0">
                <a:solidFill>
                  <a:prstClr val="black"/>
                </a:solidFill>
                <a:sym typeface="Symbol" panose="05050102010706020507" pitchFamily="18" charset="2"/>
              </a:rPr>
              <a:t>) of the reaction components :</a:t>
            </a:r>
          </a:p>
          <a:p>
            <a:pPr>
              <a:lnSpc>
                <a:spcPct val="150000"/>
              </a:lnSpc>
            </a:pPr>
            <a:r>
              <a:rPr lang="en-US" sz="2400" dirty="0">
                <a:solidFill>
                  <a:srgbClr val="00B050"/>
                </a:solidFill>
              </a:rPr>
              <a:t>Fe</a:t>
            </a:r>
            <a:r>
              <a:rPr lang="en-US" sz="2400" baseline="-25000" dirty="0">
                <a:solidFill>
                  <a:srgbClr val="00B050"/>
                </a:solidFill>
              </a:rPr>
              <a:t>2</a:t>
            </a:r>
            <a:r>
              <a:rPr lang="en-US" sz="2400" dirty="0">
                <a:solidFill>
                  <a:srgbClr val="00B050"/>
                </a:solidFill>
              </a:rPr>
              <a:t>O</a:t>
            </a:r>
            <a:r>
              <a:rPr lang="en-US" sz="2400" baseline="-25000" dirty="0">
                <a:solidFill>
                  <a:srgbClr val="00B050"/>
                </a:solidFill>
              </a:rPr>
              <a:t>3</a:t>
            </a:r>
            <a:r>
              <a:rPr lang="en-US" sz="2400" dirty="0">
                <a:solidFill>
                  <a:srgbClr val="00B050"/>
                </a:solidFill>
              </a:rPr>
              <a:t> (s): </a:t>
            </a:r>
            <a:r>
              <a:rPr lang="en-US" sz="2400" dirty="0">
                <a:solidFill>
                  <a:prstClr val="black"/>
                </a:solidFill>
              </a:rPr>
              <a:t>103.8; </a:t>
            </a:r>
            <a:r>
              <a:rPr lang="en-US" sz="2400" dirty="0">
                <a:solidFill>
                  <a:srgbClr val="00B050"/>
                </a:solidFill>
              </a:rPr>
              <a:t>H</a:t>
            </a:r>
            <a:r>
              <a:rPr lang="en-US" sz="2400" baseline="-25000" dirty="0">
                <a:solidFill>
                  <a:srgbClr val="00B050"/>
                </a:solidFill>
              </a:rPr>
              <a:t>2</a:t>
            </a:r>
            <a:r>
              <a:rPr lang="en-US" sz="2400" dirty="0">
                <a:solidFill>
                  <a:srgbClr val="00B050"/>
                </a:solidFill>
              </a:rPr>
              <a:t> (g)</a:t>
            </a:r>
            <a:r>
              <a:rPr lang="en-US" sz="2400" dirty="0">
                <a:solidFill>
                  <a:prstClr val="black"/>
                </a:solidFill>
              </a:rPr>
              <a:t>: 28.8; </a:t>
            </a:r>
            <a:r>
              <a:rPr lang="en-US" sz="2400" dirty="0">
                <a:solidFill>
                  <a:srgbClr val="00B050"/>
                </a:solidFill>
                <a:sym typeface="Symbol" panose="05050102010706020507" pitchFamily="18" charset="2"/>
              </a:rPr>
              <a:t>Fe (s)</a:t>
            </a:r>
            <a:r>
              <a:rPr lang="en-US" sz="2400" dirty="0">
                <a:solidFill>
                  <a:prstClr val="black"/>
                </a:solidFill>
                <a:sym typeface="Symbol" panose="05050102010706020507" pitchFamily="18" charset="2"/>
              </a:rPr>
              <a:t>: 25.1; </a:t>
            </a:r>
            <a:r>
              <a:rPr lang="en-US" sz="2400" dirty="0">
                <a:solidFill>
                  <a:srgbClr val="00B050"/>
                </a:solidFill>
                <a:sym typeface="Symbol" panose="05050102010706020507" pitchFamily="18" charset="2"/>
              </a:rPr>
              <a:t>H</a:t>
            </a:r>
            <a:r>
              <a:rPr lang="en-US" sz="2400" baseline="-25000" dirty="0">
                <a:solidFill>
                  <a:srgbClr val="00B050"/>
                </a:solidFill>
                <a:sym typeface="Symbol" panose="05050102010706020507" pitchFamily="18" charset="2"/>
              </a:rPr>
              <a:t>2</a:t>
            </a:r>
            <a:r>
              <a:rPr lang="en-US" sz="2400" dirty="0">
                <a:solidFill>
                  <a:srgbClr val="00B050"/>
                </a:solidFill>
                <a:sym typeface="Symbol" panose="05050102010706020507" pitchFamily="18" charset="2"/>
              </a:rPr>
              <a:t>O (l)</a:t>
            </a:r>
            <a:r>
              <a:rPr lang="en-US" sz="2400" dirty="0">
                <a:solidFill>
                  <a:prstClr val="black"/>
                </a:solidFill>
                <a:sym typeface="Symbol" panose="05050102010706020507" pitchFamily="18" charset="2"/>
              </a:rPr>
              <a:t>: 75.3.</a:t>
            </a:r>
          </a:p>
          <a:p>
            <a:pPr>
              <a:lnSpc>
                <a:spcPct val="150000"/>
              </a:lnSpc>
            </a:pPr>
            <a:endParaRPr lang="en-US" sz="2400" dirty="0">
              <a:solidFill>
                <a:prstClr val="black"/>
              </a:solidFill>
              <a:cs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380701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47404" y="789903"/>
                <a:ext cx="10457409" cy="4312078"/>
              </a:xfrm>
              <a:prstGeom prst="rect">
                <a:avLst/>
              </a:prstGeom>
            </p:spPr>
            <p:txBody>
              <a:bodyPr wrap="square">
                <a:spAutoFit/>
              </a:bodyPr>
              <a:lstStyle/>
              <a:p>
                <a:pPr>
                  <a:lnSpc>
                    <a:spcPct val="150000"/>
                  </a:lnSpc>
                </a:pPr>
                <a:r>
                  <a:rPr lang="en-US" sz="2800" dirty="0">
                    <a:solidFill>
                      <a:srgbClr val="FF0000"/>
                    </a:solidFill>
                    <a:cs typeface="Calibri" panose="020F0502020204030204" pitchFamily="34" charset="0"/>
                    <a:sym typeface="Symbol" panose="05050102010706020507" pitchFamily="18" charset="2"/>
                  </a:rPr>
                  <a:t>Solution</a:t>
                </a:r>
                <a:endParaRPr lang="en-US" sz="2400" dirty="0">
                  <a:solidFill>
                    <a:srgbClr val="FF0000"/>
                  </a:solidFill>
                  <a:cs typeface="Calibri" panose="020F0502020204030204" pitchFamily="34" charset="0"/>
                  <a:sym typeface="Symbol" panose="05050102010706020507" pitchFamily="18" charset="2"/>
                </a:endParaRPr>
              </a:p>
              <a:p>
                <a:pPr>
                  <a:lnSpc>
                    <a:spcPct val="150000"/>
                  </a:lnSpc>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ea typeface="Cambria Math" panose="02040503050406030204" pitchFamily="18" charset="0"/>
                        </a:rPr>
                        <m:t>∆</m:t>
                      </m:r>
                      <m:sSub>
                        <m:sSubPr>
                          <m:ctrlPr>
                            <a:rPr lang="en-GB"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𝐻</m:t>
                          </m:r>
                        </m:e>
                        <m:sub>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𝐻</m:t>
                          </m:r>
                        </m:e>
                        <m:sub>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r>
                        <a:rPr lang="en-US" sz="2400" i="1">
                          <a:solidFill>
                            <a:srgbClr val="FF0000"/>
                          </a:solidFill>
                          <a:latin typeface="Cambria Math" panose="02040503050406030204" pitchFamily="18" charset="0"/>
                          <a:ea typeface="Cambria Math" panose="02040503050406030204" pitchFamily="18" charset="0"/>
                        </a:rPr>
                        <m:t>)</m:t>
                      </m:r>
                    </m:oMath>
                  </m:oMathPara>
                </a14:m>
                <a:endParaRPr lang="en-GB" sz="24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m:t>
                      </m:r>
                      <m:nary>
                        <m:naryPr>
                          <m:chr m:val="∑"/>
                          <m:subHide m:val="on"/>
                          <m:supHide m:val="on"/>
                          <m:ctrlPr>
                            <a:rPr lang="en-US" sz="2400" i="1">
                              <a:solidFill>
                                <a:srgbClr val="FF0000"/>
                              </a:solidFill>
                              <a:latin typeface="Cambria Math" panose="02040503050406030204" pitchFamily="18" charset="0"/>
                              <a:ea typeface="Cambria Math" panose="02040503050406030204" pitchFamily="18" charset="0"/>
                            </a:rPr>
                          </m:ctrlPr>
                        </m:naryPr>
                        <m:sub/>
                        <m:sup/>
                        <m:e>
                          <m:r>
                            <a:rPr lang="en-US" sz="2400" i="1">
                              <a:solidFill>
                                <a:srgbClr val="FF0000"/>
                              </a:solidFill>
                              <a:latin typeface="Cambria Math" panose="02040503050406030204" pitchFamily="18" charset="0"/>
                              <a:ea typeface="Cambria Math" panose="02040503050406030204" pitchFamily="18" charset="0"/>
                            </a:rPr>
                            <m:t>𝑛</m:t>
                          </m:r>
                          <m:r>
                            <a:rPr lang="en-US" sz="2400" i="1">
                              <a:solidFill>
                                <a:srgbClr val="FF0000"/>
                              </a:solidFill>
                              <a:latin typeface="Cambria Math" panose="02040503050406030204" pitchFamily="18" charset="0"/>
                              <a:ea typeface="Cambria Math" panose="02040503050406030204" pitchFamily="18" charset="0"/>
                            </a:rPr>
                            <m:t> </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 </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𝑝𝑟𝑜𝑑𝑢𝑐𝑡𝑠</m:t>
                              </m:r>
                            </m:e>
                          </m:d>
                          <m:r>
                            <a:rPr lang="en-US" sz="2400" i="1">
                              <a:solidFill>
                                <a:srgbClr val="FF0000"/>
                              </a:solidFill>
                              <a:latin typeface="Cambria Math" panose="02040503050406030204" pitchFamily="18" charset="0"/>
                              <a:ea typeface="Cambria Math" panose="02040503050406030204" pitchFamily="18" charset="0"/>
                            </a:rPr>
                            <m:t>−</m:t>
                          </m:r>
                          <m:nary>
                            <m:naryPr>
                              <m:chr m:val="∑"/>
                              <m:subHide m:val="on"/>
                              <m:supHide m:val="on"/>
                              <m:ctrlPr>
                                <a:rPr lang="en-US" sz="2400" i="1">
                                  <a:solidFill>
                                    <a:srgbClr val="FF0000"/>
                                  </a:solidFill>
                                  <a:latin typeface="Cambria Math" panose="02040503050406030204" pitchFamily="18" charset="0"/>
                                  <a:ea typeface="Cambria Math" panose="02040503050406030204" pitchFamily="18" charset="0"/>
                                </a:rPr>
                              </m:ctrlPr>
                            </m:naryPr>
                            <m:sub/>
                            <m:sup/>
                            <m:e>
                              <m:r>
                                <a:rPr lang="en-US" sz="2400" i="1">
                                  <a:solidFill>
                                    <a:srgbClr val="FF0000"/>
                                  </a:solidFill>
                                  <a:latin typeface="Cambria Math" panose="02040503050406030204" pitchFamily="18" charset="0"/>
                                  <a:ea typeface="Cambria Math" panose="02040503050406030204" pitchFamily="18" charset="0"/>
                                </a:rPr>
                                <m:t>𝑛</m:t>
                              </m:r>
                              <m:r>
                                <a:rPr lang="en-US" sz="2400" i="1">
                                  <a:solidFill>
                                    <a:srgbClr val="FF0000"/>
                                  </a:solidFill>
                                  <a:latin typeface="Cambria Math" panose="02040503050406030204" pitchFamily="18" charset="0"/>
                                  <a:ea typeface="Cambria Math" panose="02040503050406030204" pitchFamily="18" charset="0"/>
                                </a:rPr>
                                <m:t> </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 </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𝑟𝑒𝑎𝑐𝑡𝑎𝑛𝑡𝑠</m:t>
                                  </m:r>
                                </m:e>
                              </m:d>
                            </m:e>
                          </m:nary>
                        </m:e>
                      </m:nary>
                    </m:oMath>
                  </m:oMathPara>
                </a14:m>
                <a:endParaRPr lang="en-US" sz="2400" dirty="0">
                  <a:solidFill>
                    <a:prstClr val="black"/>
                  </a:solidFill>
                  <a:cs typeface="Calibri" panose="020F0502020204030204" pitchFamily="34" charset="0"/>
                  <a:sym typeface="Symbol" panose="05050102010706020507" pitchFamily="18" charset="2"/>
                </a:endParaRP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sSub>
                        <m:sSubPr>
                          <m:ctrlP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ctrlPr>
                        </m:sSubPr>
                        <m:e>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𝐻</m:t>
                          </m:r>
                        </m:e>
                        <m:sub>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𝑟𝑥𝑛</m:t>
                          </m:r>
                        </m:sub>
                      </m:sSub>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d>
                        <m:dPr>
                          <m:ctrlP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ctrlPr>
                        </m:dPr>
                        <m:e>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358</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𝐾</m:t>
                          </m:r>
                        </m:e>
                      </m:d>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33</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29</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f>
                        <m:fPr>
                          <m:ctrlP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ctrlPr>
                        </m:fPr>
                        <m:num>
                          <m:d>
                            <m:dPr>
                              <m:begChr m:val="["/>
                              <m:endChr m:val="]"/>
                              <m:ctrlP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ctrlPr>
                            </m:dPr>
                            <m:e>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2</m:t>
                              </m:r>
                              <m:d>
                                <m:dPr>
                                  <m:ctrlP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ctrlPr>
                                </m:dPr>
                                <m:e>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25</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m:t>
                                  </m:r>
                                </m:e>
                              </m:d>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3</m:t>
                              </m:r>
                              <m:d>
                                <m:dPr>
                                  <m:ctrlP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ctrlPr>
                                </m:dPr>
                                <m:e>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75</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3</m:t>
                                  </m:r>
                                </m:e>
                              </m:d>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103</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8</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3</m:t>
                              </m:r>
                              <m:d>
                                <m:dPr>
                                  <m:ctrlP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ctrlPr>
                                </m:dPr>
                                <m:e>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28</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8</m:t>
                                  </m:r>
                                </m:e>
                              </m:d>
                            </m:e>
                          </m:d>
                          <m:d>
                            <m:dPr>
                              <m:begChr m:val="["/>
                              <m:endChr m:val="]"/>
                              <m:ctrlP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ctrlPr>
                            </m:dPr>
                            <m:e>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358</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298</m:t>
                              </m:r>
                            </m:e>
                          </m:d>
                        </m:num>
                        <m:den>
                          <m:r>
                            <a:rPr lang="en-US" sz="24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1000</m:t>
                          </m:r>
                        </m:den>
                      </m:f>
                    </m:oMath>
                  </m:oMathPara>
                </a14:m>
                <a:endParaRPr lang="en-US" sz="2400" dirty="0">
                  <a:solidFill>
                    <a:prstClr val="black"/>
                  </a:solidFill>
                  <a:ea typeface="Cambria Math" panose="02040503050406030204" pitchFamily="18" charset="0"/>
                  <a:cs typeface="Calibri" panose="020F0502020204030204" pitchFamily="34" charset="0"/>
                  <a:sym typeface="Symbol" panose="05050102010706020507" pitchFamily="18" charset="2"/>
                </a:endParaRPr>
              </a:p>
              <a:p>
                <a:pPr>
                  <a:lnSpc>
                    <a:spcPct val="150000"/>
                  </a:lnSpc>
                </a:pPr>
                <a:r>
                  <a:rPr lang="en-US" sz="2400" dirty="0">
                    <a:solidFill>
                      <a:prstClr val="black"/>
                    </a:solidFill>
                    <a:cs typeface="Calibri" panose="020F0502020204030204" pitchFamily="34" charset="0"/>
                    <a:sym typeface="Symbol" panose="05050102010706020507" pitchFamily="18" charset="2"/>
                  </a:rPr>
                  <a:t>		        </a:t>
                </a:r>
                <a14:m>
                  <m:oMath xmlns:m="http://schemas.openxmlformats.org/officeDocument/2006/math">
                    <m:r>
                      <a:rPr lang="en-US" sz="2400" i="1" smtClean="0">
                        <a:solidFill>
                          <a:prstClr val="black"/>
                        </a:solidFill>
                        <a:latin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cs typeface="Calibri" panose="020F0502020204030204" pitchFamily="34" charset="0"/>
                        <a:sym typeface="Symbol" panose="05050102010706020507" pitchFamily="18" charset="2"/>
                      </a:rPr>
                      <m:t>28</m:t>
                    </m:r>
                    <m:r>
                      <a:rPr lang="en-US" sz="2400" i="1" smtClean="0">
                        <a:solidFill>
                          <a:prstClr val="black"/>
                        </a:solidFill>
                        <a:latin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cs typeface="Calibri" panose="020F0502020204030204" pitchFamily="34" charset="0"/>
                        <a:sym typeface="Symbol" panose="05050102010706020507" pitchFamily="18" charset="2"/>
                      </a:rPr>
                      <m:t>1</m:t>
                    </m:r>
                    <m:r>
                      <a:rPr lang="en-US" sz="2400" i="1" smtClean="0">
                        <a:solidFill>
                          <a:prstClr val="black"/>
                        </a:solidFill>
                        <a:latin typeface="Cambria Math" panose="02040503050406030204" pitchFamily="18" charset="0"/>
                        <a:cs typeface="Calibri" panose="020F0502020204030204" pitchFamily="34" charset="0"/>
                        <a:sym typeface="Symbol" panose="05050102010706020507" pitchFamily="18" charset="2"/>
                      </a:rPr>
                      <m:t> </m:t>
                    </m:r>
                    <m:r>
                      <a:rPr lang="en-US" sz="2400" i="1" smtClean="0">
                        <a:solidFill>
                          <a:prstClr val="black"/>
                        </a:solidFill>
                        <a:latin typeface="Cambria Math" panose="02040503050406030204" pitchFamily="18" charset="0"/>
                        <a:cs typeface="Calibri" panose="020F0502020204030204" pitchFamily="34" charset="0"/>
                        <a:sym typeface="Symbol" panose="05050102010706020507" pitchFamily="18" charset="2"/>
                      </a:rPr>
                      <m:t>𝑘𝐽</m:t>
                    </m:r>
                    <m:r>
                      <a:rPr lang="en-US" sz="2400" i="1" smtClean="0">
                        <a:solidFill>
                          <a:prstClr val="black"/>
                        </a:solidFill>
                        <a:latin typeface="Cambria Math" panose="02040503050406030204" pitchFamily="18" charset="0"/>
                        <a:cs typeface="Calibri" panose="020F0502020204030204" pitchFamily="34" charset="0"/>
                        <a:sym typeface="Symbol" panose="05050102010706020507" pitchFamily="18" charset="2"/>
                      </a:rPr>
                      <m:t>/</m:t>
                    </m:r>
                    <m:r>
                      <a:rPr lang="en-US" sz="2400" i="1" smtClean="0">
                        <a:solidFill>
                          <a:prstClr val="black"/>
                        </a:solidFill>
                        <a:latin typeface="Cambria Math" panose="02040503050406030204" pitchFamily="18" charset="0"/>
                        <a:cs typeface="Calibri" panose="020F0502020204030204" pitchFamily="34" charset="0"/>
                        <a:sym typeface="Symbol" panose="05050102010706020507" pitchFamily="18" charset="2"/>
                      </a:rPr>
                      <m:t>𝑚𝑜𝑙</m:t>
                    </m:r>
                  </m:oMath>
                </a14:m>
                <a:r>
                  <a:rPr lang="en-US" sz="2400" dirty="0">
                    <a:solidFill>
                      <a:prstClr val="black"/>
                    </a:solidFill>
                    <a:cs typeface="Calibri" panose="020F0502020204030204" pitchFamily="34" charset="0"/>
                    <a:sym typeface="Symbol" panose="05050102010706020507" pitchFamily="18" charset="2"/>
                  </a:rPr>
                  <a:t>	</a:t>
                </a:r>
              </a:p>
            </p:txBody>
          </p:sp>
        </mc:Choice>
        <mc:Fallback xmlns="">
          <p:sp>
            <p:nvSpPr>
              <p:cNvPr id="2" name="Rectangle 1"/>
              <p:cNvSpPr>
                <a:spLocks noRot="1" noChangeAspect="1" noMove="1" noResize="1" noEditPoints="1" noAdjustHandles="1" noChangeArrowheads="1" noChangeShapeType="1" noTextEdit="1"/>
              </p:cNvSpPr>
              <p:nvPr/>
            </p:nvSpPr>
            <p:spPr>
              <a:xfrm>
                <a:off x="1047404" y="789903"/>
                <a:ext cx="10457409" cy="4312078"/>
              </a:xfrm>
              <a:prstGeom prst="rect">
                <a:avLst/>
              </a:prstGeom>
              <a:blipFill rotWithShape="1">
                <a:blip r:embed="rId2"/>
                <a:stretch>
                  <a:fillRect l="-1224"/>
                </a:stretch>
              </a:blipFill>
            </p:spPr>
            <p:txBody>
              <a:bodyPr/>
              <a:lstStyle/>
              <a:p>
                <a:r>
                  <a:rPr lang="en-US">
                    <a:noFill/>
                  </a:rPr>
                  <a:t> </a:t>
                </a:r>
              </a:p>
            </p:txBody>
          </p:sp>
        </mc:Fallback>
      </mc:AlternateContent>
    </p:spTree>
    <p:extLst>
      <p:ext uri="{BB962C8B-B14F-4D97-AF65-F5344CB8AC3E}">
        <p14:creationId xmlns:p14="http://schemas.microsoft.com/office/powerpoint/2010/main" val="2167665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9912" y="731520"/>
            <a:ext cx="10041775" cy="4062651"/>
          </a:xfrm>
          <a:prstGeom prst="rect">
            <a:avLst/>
          </a:prstGeom>
          <a:noFill/>
        </p:spPr>
        <p:txBody>
          <a:bodyPr wrap="square" rtlCol="0">
            <a:spAutoFit/>
          </a:bodyPr>
          <a:lstStyle/>
          <a:p>
            <a:pPr>
              <a:lnSpc>
                <a:spcPct val="150000"/>
              </a:lnSpc>
            </a:pPr>
            <a:r>
              <a:rPr lang="en-US" sz="2800" dirty="0">
                <a:solidFill>
                  <a:srgbClr val="FF0000"/>
                </a:solidFill>
              </a:rPr>
              <a:t>Example</a:t>
            </a:r>
            <a:endParaRPr lang="en-US" sz="2400" dirty="0">
              <a:solidFill>
                <a:srgbClr val="FF0000"/>
              </a:solidFill>
            </a:endParaRPr>
          </a:p>
          <a:p>
            <a:pPr>
              <a:lnSpc>
                <a:spcPct val="150000"/>
              </a:lnSpc>
            </a:pPr>
            <a:endParaRPr lang="en-US" sz="2400" dirty="0"/>
          </a:p>
          <a:p>
            <a:pPr>
              <a:lnSpc>
                <a:spcPct val="150000"/>
              </a:lnSpc>
            </a:pPr>
            <a:r>
              <a:rPr lang="en-US" sz="2400" dirty="0"/>
              <a:t>6- The standard enthalpy of formation of H</a:t>
            </a:r>
            <a:r>
              <a:rPr lang="en-US" sz="2400" baseline="-25000" dirty="0"/>
              <a:t>2</a:t>
            </a:r>
            <a:r>
              <a:rPr lang="en-US" sz="2400" dirty="0"/>
              <a:t>O (g) at 298 K is -241.82 kJ mol</a:t>
            </a:r>
            <a:r>
              <a:rPr lang="en-US" sz="2400" baseline="30000" dirty="0"/>
              <a:t>-1</a:t>
            </a:r>
            <a:r>
              <a:rPr lang="en-US" sz="2400" dirty="0"/>
              <a:t>. Estimate its value at 100 </a:t>
            </a:r>
            <a:r>
              <a:rPr lang="en-US" sz="2400" baseline="30000" dirty="0" err="1"/>
              <a:t>o</a:t>
            </a:r>
            <a:r>
              <a:rPr lang="en-US" sz="2400" dirty="0" err="1"/>
              <a:t>C</a:t>
            </a:r>
            <a:r>
              <a:rPr lang="en-US" sz="2400" dirty="0"/>
              <a:t>, given the following value of the molar heat capacities at constant pressure:</a:t>
            </a:r>
          </a:p>
          <a:p>
            <a:pPr>
              <a:lnSpc>
                <a:spcPct val="150000"/>
              </a:lnSpc>
            </a:pPr>
            <a:r>
              <a:rPr lang="en-US" sz="2400" dirty="0">
                <a:solidFill>
                  <a:srgbClr val="0070C0"/>
                </a:solidFill>
              </a:rPr>
              <a:t>H</a:t>
            </a:r>
            <a:r>
              <a:rPr lang="en-US" sz="2400" baseline="-25000" dirty="0">
                <a:solidFill>
                  <a:srgbClr val="0070C0"/>
                </a:solidFill>
              </a:rPr>
              <a:t>2</a:t>
            </a:r>
            <a:r>
              <a:rPr lang="en-US" sz="2400" dirty="0">
                <a:solidFill>
                  <a:srgbClr val="0070C0"/>
                </a:solidFill>
              </a:rPr>
              <a:t>O</a:t>
            </a:r>
            <a:r>
              <a:rPr lang="en-US" sz="2400" dirty="0"/>
              <a:t> (g): </a:t>
            </a:r>
            <a:r>
              <a:rPr lang="en-US" sz="2400" dirty="0">
                <a:solidFill>
                  <a:srgbClr val="00B050"/>
                </a:solidFill>
              </a:rPr>
              <a:t>33.58 </a:t>
            </a:r>
            <a:r>
              <a:rPr lang="en-US" sz="2400" dirty="0"/>
              <a:t>J K</a:t>
            </a:r>
            <a:r>
              <a:rPr lang="en-US" sz="2400" baseline="30000" dirty="0"/>
              <a:t>-1</a:t>
            </a:r>
            <a:r>
              <a:rPr lang="en-US" sz="2400" dirty="0"/>
              <a:t> mol</a:t>
            </a:r>
            <a:r>
              <a:rPr lang="en-US" sz="2400" baseline="30000" dirty="0"/>
              <a:t>-1</a:t>
            </a:r>
            <a:r>
              <a:rPr lang="en-US" sz="2400" dirty="0"/>
              <a:t>; </a:t>
            </a:r>
            <a:r>
              <a:rPr lang="en-US" sz="2400" dirty="0">
                <a:solidFill>
                  <a:srgbClr val="0070C0"/>
                </a:solidFill>
              </a:rPr>
              <a:t>H</a:t>
            </a:r>
            <a:r>
              <a:rPr lang="en-US" sz="2400" baseline="-25000" dirty="0">
                <a:solidFill>
                  <a:srgbClr val="0070C0"/>
                </a:solidFill>
              </a:rPr>
              <a:t>2</a:t>
            </a:r>
            <a:r>
              <a:rPr lang="en-US" sz="2400" dirty="0"/>
              <a:t> (g): </a:t>
            </a:r>
            <a:r>
              <a:rPr lang="en-US" sz="2400" dirty="0">
                <a:solidFill>
                  <a:srgbClr val="00B050"/>
                </a:solidFill>
              </a:rPr>
              <a:t>28.84 </a:t>
            </a:r>
            <a:r>
              <a:rPr lang="en-US" sz="2400" dirty="0"/>
              <a:t>J K</a:t>
            </a:r>
            <a:r>
              <a:rPr lang="en-US" sz="2400" baseline="30000" dirty="0"/>
              <a:t>-1</a:t>
            </a:r>
            <a:r>
              <a:rPr lang="en-US" sz="2400" dirty="0"/>
              <a:t> mol</a:t>
            </a:r>
            <a:r>
              <a:rPr lang="en-US" sz="2400" baseline="30000" dirty="0"/>
              <a:t>-1</a:t>
            </a:r>
            <a:r>
              <a:rPr lang="en-US" sz="2400" dirty="0"/>
              <a:t>; </a:t>
            </a:r>
            <a:r>
              <a:rPr lang="en-US" sz="2400" dirty="0">
                <a:solidFill>
                  <a:srgbClr val="0070C0"/>
                </a:solidFill>
              </a:rPr>
              <a:t>O</a:t>
            </a:r>
            <a:r>
              <a:rPr lang="en-US" sz="2400" baseline="-25000" dirty="0">
                <a:solidFill>
                  <a:srgbClr val="0070C0"/>
                </a:solidFill>
              </a:rPr>
              <a:t>2</a:t>
            </a:r>
            <a:r>
              <a:rPr lang="en-US" sz="2400" dirty="0"/>
              <a:t> (g): </a:t>
            </a:r>
            <a:r>
              <a:rPr lang="en-US" sz="2400" dirty="0">
                <a:solidFill>
                  <a:srgbClr val="00B050"/>
                </a:solidFill>
              </a:rPr>
              <a:t>29.37</a:t>
            </a:r>
            <a:r>
              <a:rPr lang="en-US" sz="2400" dirty="0"/>
              <a:t> J K</a:t>
            </a:r>
            <a:r>
              <a:rPr lang="en-US" sz="2400" baseline="30000" dirty="0"/>
              <a:t>-1</a:t>
            </a:r>
            <a:r>
              <a:rPr lang="en-US" sz="2400" dirty="0"/>
              <a:t> mol</a:t>
            </a:r>
            <a:r>
              <a:rPr lang="en-US" sz="2400" baseline="30000" dirty="0"/>
              <a:t>-1</a:t>
            </a:r>
            <a:r>
              <a:rPr lang="en-US" sz="2400" dirty="0"/>
              <a:t>.</a:t>
            </a:r>
          </a:p>
          <a:p>
            <a:pPr>
              <a:lnSpc>
                <a:spcPct val="150000"/>
              </a:lnSpc>
            </a:pPr>
            <a:r>
              <a:rPr lang="en-US" sz="2400" dirty="0"/>
              <a:t>Assume heat capacities are independent of temperature.</a:t>
            </a:r>
            <a:endParaRPr lang="en-GB" sz="2400" dirty="0"/>
          </a:p>
        </p:txBody>
      </p:sp>
    </p:spTree>
    <p:extLst>
      <p:ext uri="{BB962C8B-B14F-4D97-AF65-F5344CB8AC3E}">
        <p14:creationId xmlns:p14="http://schemas.microsoft.com/office/powerpoint/2010/main" val="2230814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938" y="474754"/>
            <a:ext cx="6096000" cy="523220"/>
          </a:xfrm>
          <a:prstGeom prst="rect">
            <a:avLst/>
          </a:prstGeom>
        </p:spPr>
        <p:txBody>
          <a:bodyPr>
            <a:spAutoFit/>
          </a:bodyPr>
          <a:lstStyle/>
          <a:p>
            <a:pPr lvl="0" algn="justLow" fontAlgn="base">
              <a:spcBef>
                <a:spcPct val="0"/>
              </a:spcBef>
              <a:spcAft>
                <a:spcPct val="0"/>
              </a:spcAft>
            </a:pPr>
            <a:r>
              <a:rPr lang="en-US" sz="2800" dirty="0">
                <a:solidFill>
                  <a:srgbClr val="FF0000"/>
                </a:solidFill>
                <a:ea typeface="Calibri" pitchFamily="34" charset="0"/>
                <a:cs typeface="Times New Roman" pitchFamily="18" charset="0"/>
              </a:rPr>
              <a:t>Standard Enthalpies of Formation ( </a:t>
            </a:r>
            <a:r>
              <a:rPr lang="en-GB" sz="2800" dirty="0" err="1">
                <a:solidFill>
                  <a:srgbClr val="FF0000"/>
                </a:solidFill>
                <a:ea typeface="Calibri" pitchFamily="34" charset="0"/>
                <a:cs typeface="Times New Roman" pitchFamily="18" charset="0"/>
              </a:rPr>
              <a:t>ΔH</a:t>
            </a:r>
            <a:r>
              <a:rPr lang="en-GB" sz="2800" baseline="-30000" dirty="0" err="1">
                <a:solidFill>
                  <a:srgbClr val="FF0000"/>
                </a:solidFill>
                <a:ea typeface="Calibri" pitchFamily="34" charset="0"/>
                <a:cs typeface="Times New Roman" pitchFamily="18" charset="0"/>
              </a:rPr>
              <a:t>f</a:t>
            </a:r>
            <a:r>
              <a:rPr lang="en-US" sz="2800" baseline="30000" dirty="0">
                <a:solidFill>
                  <a:srgbClr val="FF0000"/>
                </a:solidFill>
                <a:ea typeface="Calibri" pitchFamily="34" charset="0"/>
                <a:cs typeface="Times New Roman" pitchFamily="18" charset="0"/>
              </a:rPr>
              <a:t>o</a:t>
            </a:r>
            <a:r>
              <a:rPr lang="en-US" sz="2800" dirty="0">
                <a:solidFill>
                  <a:srgbClr val="FF0000"/>
                </a:solidFill>
                <a:ea typeface="Calibri" pitchFamily="34" charset="0"/>
                <a:cs typeface="Times New Roman" pitchFamily="18" charset="0"/>
              </a:rPr>
              <a:t> )                       </a:t>
            </a:r>
            <a:endParaRPr lang="en-US" sz="2800" dirty="0">
              <a:solidFill>
                <a:srgbClr val="FF0000"/>
              </a:solidFill>
              <a:cs typeface="Arial" pitchFamily="34" charset="0"/>
            </a:endParaRPr>
          </a:p>
        </p:txBody>
      </p:sp>
      <p:sp>
        <p:nvSpPr>
          <p:cNvPr id="3" name="Rectangle 2"/>
          <p:cNvSpPr>
            <a:spLocks noChangeArrowheads="1"/>
          </p:cNvSpPr>
          <p:nvPr/>
        </p:nvSpPr>
        <p:spPr bwMode="auto">
          <a:xfrm>
            <a:off x="786938" y="997974"/>
            <a:ext cx="8534400" cy="41996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Low" defTabSz="914400" rtl="0" eaLnBrk="1" fontAlgn="base" latinLnBrk="0" hangingPunct="1">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An enthalpy of formation, </a:t>
            </a:r>
            <a:r>
              <a:rPr kumimoji="0" lang="en-US" sz="2000" b="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a:t>
            </a:r>
            <a:r>
              <a:rPr kumimoji="0" lang="en-US" sz="2000" b="0" u="none" strike="noStrike" kern="1200" cap="none" spc="0" normalizeH="0" baseline="0" noProof="0" dirty="0" err="1">
                <a:ln>
                  <a:noFill/>
                </a:ln>
                <a:solidFill>
                  <a:sysClr val="windowText" lastClr="000000"/>
                </a:solidFill>
                <a:effectLst/>
                <a:uLnTx/>
                <a:uFillTx/>
                <a:ea typeface="Calibri" pitchFamily="34" charset="0"/>
                <a:cs typeface="Times New Roman" pitchFamily="18" charset="0"/>
              </a:rPr>
              <a:t>H</a:t>
            </a:r>
            <a:r>
              <a:rPr kumimoji="0" lang="en-US" sz="2000" b="0" u="none" strike="noStrike" kern="1200" cap="none" spc="0" normalizeH="0" baseline="-30000" noProof="0" dirty="0" err="1">
                <a:ln>
                  <a:noFill/>
                </a:ln>
                <a:solidFill>
                  <a:sysClr val="windowText" lastClr="000000"/>
                </a:solidFill>
                <a:effectLst/>
                <a:uLnTx/>
                <a:uFillTx/>
                <a:ea typeface="Calibri" pitchFamily="34" charset="0"/>
                <a:cs typeface="Times New Roman" pitchFamily="18" charset="0"/>
                <a:sym typeface="Symbol" pitchFamily="18" charset="2"/>
              </a:rPr>
              <a:t>f</a:t>
            </a:r>
            <a:r>
              <a:rPr kumimoji="0" lang="en-US" sz="20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 is defined as the enthalpy change for the reaction in which a compound is made from its constituent elements in their elemental forms. </a:t>
            </a:r>
            <a:endParaRPr kumimoji="0" lang="en-GB" sz="2000" b="0" i="0" u="none" strike="noStrike" kern="1200" cap="none" spc="0" normalizeH="0" baseline="0" noProof="0" dirty="0">
              <a:ln>
                <a:noFill/>
              </a:ln>
              <a:solidFill>
                <a:sysClr val="windowText" lastClr="000000"/>
              </a:solidFill>
              <a:effectLst/>
              <a:uLnTx/>
              <a:uFillTx/>
              <a:cs typeface="Arial" pitchFamily="34" charset="0"/>
              <a:sym typeface="Symbol" pitchFamily="18" charset="2"/>
            </a:endParaRPr>
          </a:p>
          <a:p>
            <a:pPr marL="0" marR="0" lvl="0" indent="0" algn="justLow"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 Standard of enthalpies formation (</a:t>
            </a:r>
            <a:r>
              <a:rPr kumimoji="0" lang="en-US" sz="2000" b="0" i="0" u="none" strike="noStrike" kern="1200" cap="none" spc="0" normalizeH="0" baseline="0" noProof="0" dirty="0" err="1">
                <a:ln>
                  <a:noFill/>
                </a:ln>
                <a:solidFill>
                  <a:sysClr val="windowText" lastClr="000000"/>
                </a:solidFill>
                <a:effectLst/>
                <a:uLnTx/>
                <a:uFillTx/>
                <a:ea typeface="Calibri" pitchFamily="34" charset="0"/>
                <a:cs typeface="Times New Roman" pitchFamily="18" charset="0"/>
                <a:sym typeface="Symbol" pitchFamily="18" charset="2"/>
              </a:rPr>
              <a:t>ΔH</a:t>
            </a:r>
            <a:r>
              <a:rPr kumimoji="0" lang="en-US" sz="2000" b="0" i="0" u="none" strike="noStrike" kern="1200" cap="none" spc="0" normalizeH="0" baseline="-30000" noProof="0" dirty="0" err="1">
                <a:ln>
                  <a:noFill/>
                </a:ln>
                <a:solidFill>
                  <a:sysClr val="windowText" lastClr="000000"/>
                </a:solidFill>
                <a:effectLst/>
                <a:uLnTx/>
                <a:uFillTx/>
                <a:ea typeface="Calibri" pitchFamily="34" charset="0"/>
                <a:cs typeface="Times New Roman" pitchFamily="18" charset="0"/>
                <a:sym typeface="Symbol" pitchFamily="18" charset="2"/>
              </a:rPr>
              <a:t>f</a:t>
            </a:r>
            <a:r>
              <a:rPr lang="en-US" sz="2000" baseline="30000" dirty="0">
                <a:solidFill>
                  <a:sysClr val="windowText" lastClr="000000"/>
                </a:solidFill>
                <a:ea typeface="Calibri" pitchFamily="34" charset="0"/>
                <a:cs typeface="Times New Roman" pitchFamily="18" charset="0"/>
                <a:sym typeface="Symbol" pitchFamily="18" charset="2"/>
              </a:rPr>
              <a:t>o</a:t>
            </a:r>
            <a:r>
              <a:rPr kumimoji="0" lang="en-US" sz="20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 is the heat change that results when one mole of a compound is formed from its elements at a pressure of 1 atm.</a:t>
            </a:r>
            <a:endParaRPr kumimoji="0" lang="en-GB" sz="2000" b="0" i="0" u="none" strike="noStrike" kern="1200" cap="none" spc="0" normalizeH="0" baseline="0" noProof="0" dirty="0">
              <a:ln>
                <a:noFill/>
              </a:ln>
              <a:solidFill>
                <a:sysClr val="windowText" lastClr="000000"/>
              </a:solidFill>
              <a:effectLst/>
              <a:uLnTx/>
              <a:uFillTx/>
              <a:cs typeface="Arial" pitchFamily="34" charset="0"/>
              <a:sym typeface="Symbol" pitchFamily="18" charset="2"/>
            </a:endParaRPr>
          </a:p>
          <a:p>
            <a:pPr marL="0" marR="0" lvl="0" indent="0" algn="justLow" defTabSz="914400" rtl="0" eaLnBrk="0" fontAlgn="base" latinLnBrk="0" hangingPunct="0">
              <a:lnSpc>
                <a:spcPct val="150000"/>
              </a:lnSpc>
              <a:spcBef>
                <a:spcPct val="0"/>
              </a:spcBef>
              <a:spcAft>
                <a:spcPct val="0"/>
              </a:spcAft>
              <a:buClrTx/>
              <a:buSzTx/>
              <a:buFontTx/>
              <a:buNone/>
              <a:tabLst/>
              <a:defRPr/>
            </a:pPr>
            <a:r>
              <a:rPr kumimoji="0" lang="en-GB" sz="2000" b="1"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 </a:t>
            </a:r>
            <a:r>
              <a:rPr kumimoji="0" lang="en-GB" sz="20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The superscript zero indicates that the corresponding process has been carried out under standard conditions.</a:t>
            </a:r>
            <a:endParaRPr kumimoji="0" lang="en-GB" sz="2000" b="0" i="0" u="none" strike="noStrike" kern="1200" cap="none" spc="0" normalizeH="0" baseline="0" noProof="0" dirty="0">
              <a:ln>
                <a:noFill/>
              </a:ln>
              <a:solidFill>
                <a:sysClr val="windowText" lastClr="000000"/>
              </a:solidFill>
              <a:effectLst/>
              <a:uLnTx/>
              <a:uFillTx/>
              <a:cs typeface="Arial" pitchFamily="34" charset="0"/>
              <a:sym typeface="Symbol" pitchFamily="18" charset="2"/>
            </a:endParaRPr>
          </a:p>
          <a:p>
            <a:pPr marL="0" marR="0" lvl="0" indent="0" algn="justLow" defTabSz="914400" rtl="0" eaLnBrk="0" fontAlgn="base" latinLnBrk="0" hangingPunct="0">
              <a:lnSpc>
                <a:spcPct val="150000"/>
              </a:lnSpc>
              <a:spcBef>
                <a:spcPct val="0"/>
              </a:spcBef>
              <a:spcAft>
                <a:spcPct val="0"/>
              </a:spcAft>
              <a:buClrTx/>
              <a:buSzTx/>
              <a:buFontTx/>
              <a:buNone/>
              <a:tabLst/>
              <a:defRPr/>
            </a:pPr>
            <a:r>
              <a:rPr kumimoji="0" lang="en-GB" sz="2000" b="1"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 </a:t>
            </a:r>
            <a:r>
              <a:rPr kumimoji="0" lang="en-US" sz="20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The standard enthalpy of formation of any element in     its most stable form (allotrope) is zero.</a:t>
            </a:r>
            <a:r>
              <a:rPr kumimoji="0" lang="en-US" sz="2000" b="0" i="0" u="none" strike="noStrike" kern="1200" cap="none" spc="0" normalizeH="0" baseline="0" noProof="0" dirty="0">
                <a:ln>
                  <a:noFill/>
                </a:ln>
                <a:solidFill>
                  <a:sysClr val="windowText" lastClr="000000"/>
                </a:solidFill>
                <a:effectLst/>
                <a:uLnTx/>
                <a:uFillTx/>
                <a:ea typeface="Calibri" pitchFamily="34" charset="0"/>
                <a:cs typeface="Arial" pitchFamily="34" charset="0"/>
                <a:sym typeface="Symbol" pitchFamily="18" charset="2"/>
              </a:rPr>
              <a:t> </a:t>
            </a:r>
            <a:endParaRPr kumimoji="0" lang="en-US" sz="20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endParaRPr>
          </a:p>
        </p:txBody>
      </p:sp>
      <p:pic>
        <p:nvPicPr>
          <p:cNvPr id="4" name="Picture 3"/>
          <p:cNvPicPr>
            <a:picLocks noChangeAspect="1" noChangeArrowheads="1"/>
          </p:cNvPicPr>
          <p:nvPr/>
        </p:nvPicPr>
        <p:blipFill>
          <a:blip r:embed="rId2" cstate="print"/>
          <a:srcRect/>
          <a:stretch>
            <a:fillRect/>
          </a:stretch>
        </p:blipFill>
        <p:spPr bwMode="auto">
          <a:xfrm>
            <a:off x="2240987" y="5530816"/>
            <a:ext cx="6313487" cy="950258"/>
          </a:xfrm>
          <a:prstGeom prst="rect">
            <a:avLst/>
          </a:prstGeom>
          <a:noFill/>
          <a:ln w="9525">
            <a:noFill/>
            <a:miter lim="800000"/>
            <a:headEnd/>
            <a:tailEnd/>
          </a:ln>
          <a:effectLst/>
        </p:spPr>
      </p:pic>
    </p:spTree>
    <p:extLst>
      <p:ext uri="{BB962C8B-B14F-4D97-AF65-F5344CB8AC3E}">
        <p14:creationId xmlns:p14="http://schemas.microsoft.com/office/powerpoint/2010/main" val="2515087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24098" y="298606"/>
            <a:ext cx="838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Low" defTabSz="914400" rtl="0" eaLnBrk="1" fontAlgn="base" latinLnBrk="0" hangingPunct="1">
              <a:lnSpc>
                <a:spcPct val="100000"/>
              </a:lnSpc>
              <a:spcBef>
                <a:spcPct val="0"/>
              </a:spcBef>
              <a:spcAft>
                <a:spcPct val="0"/>
              </a:spcAft>
              <a:buClrTx/>
              <a:buSzTx/>
              <a:buFontTx/>
              <a:buNone/>
              <a:tabLst/>
              <a:defRPr/>
            </a:pPr>
            <a:r>
              <a:rPr kumimoji="0" lang="en-US" sz="2000" b="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Standard enthalpies of formation, </a:t>
            </a:r>
            <a:r>
              <a:rPr kumimoji="0" lang="en-US" sz="2000" b="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a:t>
            </a:r>
            <a:r>
              <a:rPr kumimoji="0" lang="en-US" sz="2000" b="0" u="none" strike="noStrike" kern="1200" cap="none" spc="0" normalizeH="0" baseline="0" noProof="0" dirty="0" err="1">
                <a:ln>
                  <a:noFill/>
                </a:ln>
                <a:solidFill>
                  <a:sysClr val="windowText" lastClr="000000"/>
                </a:solidFill>
                <a:effectLst/>
                <a:uLnTx/>
                <a:uFillTx/>
                <a:ea typeface="Calibri" pitchFamily="34" charset="0"/>
                <a:cs typeface="Times New Roman" pitchFamily="18" charset="0"/>
              </a:rPr>
              <a:t>H</a:t>
            </a:r>
            <a:r>
              <a:rPr kumimoji="0" lang="en-US" sz="2000" b="0" u="none" strike="noStrike" kern="1200" cap="none" spc="0" normalizeH="0" baseline="-30000" noProof="0" dirty="0" err="1">
                <a:ln>
                  <a:noFill/>
                </a:ln>
                <a:solidFill>
                  <a:sysClr val="windowText" lastClr="000000"/>
                </a:solidFill>
                <a:effectLst/>
                <a:uLnTx/>
                <a:uFillTx/>
                <a:ea typeface="Calibri" pitchFamily="34" charset="0"/>
                <a:cs typeface="Times New Roman" pitchFamily="18" charset="0"/>
                <a:sym typeface="Symbol" pitchFamily="18" charset="2"/>
              </a:rPr>
              <a:t>f</a:t>
            </a:r>
            <a:r>
              <a:rPr kumimoji="0" lang="en-US" sz="2000" b="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 are measured under standard conditions (25 °C and 1.00 </a:t>
            </a:r>
            <a:r>
              <a:rPr kumimoji="0" lang="en-US" sz="2000" b="0" u="none" strike="noStrike" kern="1200" cap="none" spc="0" normalizeH="0" baseline="0" noProof="0" dirty="0" err="1">
                <a:ln>
                  <a:noFill/>
                </a:ln>
                <a:solidFill>
                  <a:sysClr val="windowText" lastClr="000000"/>
                </a:solidFill>
                <a:effectLst/>
                <a:uLnTx/>
                <a:uFillTx/>
                <a:ea typeface="Calibri" pitchFamily="34" charset="0"/>
                <a:cs typeface="Times New Roman" pitchFamily="18" charset="0"/>
                <a:sym typeface="Symbol" pitchFamily="18" charset="2"/>
              </a:rPr>
              <a:t>atm</a:t>
            </a:r>
            <a:r>
              <a:rPr kumimoji="0" lang="en-US" sz="2000" b="0" u="none" strike="noStrike" kern="1200" cap="none" spc="0" normalizeH="0" baseline="0" noProof="0" dirty="0">
                <a:ln>
                  <a:noFill/>
                </a:ln>
                <a:solidFill>
                  <a:sysClr val="windowText" lastClr="000000"/>
                </a:solidFill>
                <a:effectLst/>
                <a:uLnTx/>
                <a:uFillTx/>
                <a:ea typeface="Calibri" pitchFamily="34" charset="0"/>
                <a:cs typeface="Times New Roman" pitchFamily="18" charset="0"/>
                <a:sym typeface="Symbol" pitchFamily="18" charset="2"/>
              </a:rPr>
              <a:t> pressure). </a:t>
            </a:r>
          </a:p>
        </p:txBody>
      </p:sp>
      <p:pic>
        <p:nvPicPr>
          <p:cNvPr id="3" name="صورة 4" descr="05_T03"/>
          <p:cNvPicPr/>
          <p:nvPr/>
        </p:nvPicPr>
        <p:blipFill>
          <a:blip r:embed="rId2" cstate="print"/>
          <a:srcRect b="5524"/>
          <a:stretch>
            <a:fillRect/>
          </a:stretch>
        </p:blipFill>
        <p:spPr>
          <a:xfrm>
            <a:off x="1408315" y="1309947"/>
            <a:ext cx="8610600" cy="4038600"/>
          </a:xfrm>
          <a:prstGeom prst="rect">
            <a:avLst/>
          </a:prstGeom>
        </p:spPr>
      </p:pic>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1167938" y="5652002"/>
                <a:ext cx="6477000" cy="10253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Low" defTabSz="914400" rtl="0" eaLnBrk="1" fontAlgn="base" latinLnBrk="0" hangingPunct="1">
                  <a:lnSpc>
                    <a:spcPct val="150000"/>
                  </a:lnSpc>
                  <a:spcBef>
                    <a:spcPct val="0"/>
                  </a:spcBef>
                  <a:spcAft>
                    <a:spcPct val="0"/>
                  </a:spcAft>
                  <a:buClrTx/>
                  <a:buSzTx/>
                  <a:buFontTx/>
                  <a:buChar char="-"/>
                  <a:tabLst/>
                  <a:defRPr/>
                </a:pPr>
                <a:r>
                  <a:rPr kumimoji="0" lang="en-GB" sz="20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To calculate the ΔH of the reaction:</a:t>
                </a:r>
              </a:p>
              <a:p>
                <a:pPr marL="342900" marR="0" lvl="0" indent="-342900" algn="justLow" defTabSz="914400" rtl="0" eaLnBrk="1" fontAlgn="base" latinLnBrk="0" hangingPunct="1">
                  <a:lnSpc>
                    <a:spcPct val="150000"/>
                  </a:lnSpc>
                  <a:spcBef>
                    <a:spcPct val="0"/>
                  </a:spcBef>
                  <a:spcAft>
                    <a:spcPct val="0"/>
                  </a:spcAft>
                  <a:buClrTx/>
                  <a:buSzTx/>
                  <a:buFontTx/>
                  <a:buChar char="-"/>
                  <a:tabLst/>
                  <a:defRPr/>
                </a:pPr>
                <a14:m>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m:t>
                    </m:r>
                    <m:sSub>
                      <m:sSubPr>
                        <m:ctrlP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ctrlPr>
                      </m:sSub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𝐻</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𝑟𝑒𝑎𝑐𝑡𝑖𝑜𝑛</m:t>
                        </m:r>
                      </m:sub>
                    </m:s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m:t>
                    </m:r>
                    <m:nary>
                      <m:naryPr>
                        <m:chr m:val="∑"/>
                        <m:subHide m:val="on"/>
                        <m:supHide m:val="on"/>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ctrlPr>
                      </m:naryPr>
                      <m:sub/>
                      <m:sup/>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𝑛</m:t>
                        </m:r>
                        <m:sSubSup>
                          <m:sSubSup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ctrlPr>
                          </m:sSubSup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m:t>
                            </m:r>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𝐻</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𝑓</m:t>
                            </m:r>
                          </m:sub>
                          <m:sup>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𝑜</m:t>
                            </m:r>
                          </m:sup>
                        </m:sSubSup>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 </m:t>
                        </m:r>
                        <m:d>
                          <m:d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ctrlPr>
                          </m:d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𝑝𝑟𝑜𝑑𝑢𝑐𝑡</m:t>
                            </m:r>
                          </m:e>
                        </m:d>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m:t>
                        </m:r>
                        <m:nary>
                          <m:naryPr>
                            <m:chr m:val="∑"/>
                            <m:subHide m:val="on"/>
                            <m:supHide m:val="on"/>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ctrlPr>
                          </m:naryPr>
                          <m:sub/>
                          <m:sup/>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𝑛</m:t>
                            </m:r>
                            <m:sSubSup>
                              <m:sSubSup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ctrlPr>
                              </m:sSubSup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m:t>
                                </m:r>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𝐻</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𝑓</m:t>
                                </m:r>
                              </m:sub>
                              <m:sup>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𝑜</m:t>
                                </m:r>
                              </m:sup>
                            </m:sSubSup>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m:t>
                            </m:r>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𝑟𝑒𝑎𝑐𝑡𝑎𝑛𝑡</m:t>
                            </m:r>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itchFamily="34" charset="0"/>
                              </a:rPr>
                              <m:t>)</m:t>
                            </m:r>
                          </m:e>
                        </m:nary>
                      </m:e>
                    </m:nary>
                  </m:oMath>
                </a14:m>
                <a:endParaRPr kumimoji="0" lang="en-GB" sz="2000" b="0" i="0" u="none" strike="noStrike" kern="1200" cap="none" spc="0" normalizeH="0" baseline="0" noProof="0" dirty="0">
                  <a:ln>
                    <a:noFill/>
                  </a:ln>
                  <a:solidFill>
                    <a:sysClr val="windowText" lastClr="000000"/>
                  </a:solidFill>
                  <a:effectLst/>
                  <a:uLnTx/>
                  <a:uFillTx/>
                  <a:cs typeface="Arial"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1167938" y="5652002"/>
                <a:ext cx="6477000" cy="1025345"/>
              </a:xfrm>
              <a:prstGeom prst="rect">
                <a:avLst/>
              </a:prstGeom>
              <a:blipFill rotWithShape="0">
                <a:blip r:embed="rId3"/>
                <a:stretch>
                  <a:fillRect l="-1036" b="-66071"/>
                </a:stretch>
              </a:blipFill>
              <a:ln w="9525">
                <a:noFill/>
                <a:miter lim="800000"/>
                <a:headEnd/>
                <a:tailEnd/>
              </a:ln>
              <a:effectLst/>
            </p:spPr>
            <p:txBody>
              <a:bodyPr/>
              <a:lstStyle/>
              <a:p>
                <a:r>
                  <a:rPr lang="en-GB">
                    <a:noFill/>
                  </a:rPr>
                  <a:t> </a:t>
                </a:r>
              </a:p>
            </p:txBody>
          </p:sp>
        </mc:Fallback>
      </mc:AlternateContent>
    </p:spTree>
    <p:extLst>
      <p:ext uri="{BB962C8B-B14F-4D97-AF65-F5344CB8AC3E}">
        <p14:creationId xmlns:p14="http://schemas.microsoft.com/office/powerpoint/2010/main" val="2859381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9230" y="474067"/>
            <a:ext cx="3657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u="none" strike="noStrike" kern="1200" cap="none" spc="0" normalizeH="0" baseline="0" noProof="0" dirty="0">
                <a:ln>
                  <a:noFill/>
                </a:ln>
                <a:solidFill>
                  <a:srgbClr val="FF0000"/>
                </a:solidFill>
                <a:effectLst/>
                <a:uLnTx/>
                <a:uFillTx/>
                <a:ea typeface="Calibri" pitchFamily="34" charset="0"/>
                <a:cs typeface="Times New Roman" pitchFamily="18" charset="0"/>
              </a:rPr>
              <a:t>Determination of </a:t>
            </a:r>
            <a:r>
              <a:rPr kumimoji="0" lang="en-GB" sz="2800" u="none" strike="noStrike" kern="1200" cap="none" spc="0" normalizeH="0" baseline="0" noProof="0" dirty="0" err="1">
                <a:ln>
                  <a:noFill/>
                </a:ln>
                <a:solidFill>
                  <a:srgbClr val="FF0000"/>
                </a:solidFill>
                <a:effectLst/>
                <a:uLnTx/>
                <a:uFillTx/>
                <a:ea typeface="Calibri" pitchFamily="34" charset="0"/>
                <a:cs typeface="Times New Roman" pitchFamily="18" charset="0"/>
              </a:rPr>
              <a:t>ΔH</a:t>
            </a:r>
            <a:r>
              <a:rPr kumimoji="0" lang="en-GB" sz="2800" u="none" strike="noStrike" kern="1200" cap="none" spc="0" normalizeH="0" baseline="-30000" noProof="0" dirty="0" err="1">
                <a:ln>
                  <a:noFill/>
                </a:ln>
                <a:solidFill>
                  <a:srgbClr val="FF0000"/>
                </a:solidFill>
                <a:effectLst/>
                <a:uLnTx/>
                <a:uFillTx/>
                <a:ea typeface="Calibri" pitchFamily="34" charset="0"/>
                <a:cs typeface="Times New Roman" pitchFamily="18" charset="0"/>
              </a:rPr>
              <a:t>f</a:t>
            </a:r>
            <a:r>
              <a:rPr kumimoji="0" lang="en-GB" sz="2800" u="none" strike="noStrike" kern="1200" cap="none" spc="0" normalizeH="0" baseline="30000" noProof="0" dirty="0" err="1">
                <a:ln>
                  <a:noFill/>
                </a:ln>
                <a:solidFill>
                  <a:srgbClr val="FF0000"/>
                </a:solidFill>
                <a:effectLst/>
                <a:uLnTx/>
                <a:uFillTx/>
                <a:ea typeface="Calibri" pitchFamily="34" charset="0"/>
                <a:cs typeface="Times New Roman" pitchFamily="18" charset="0"/>
              </a:rPr>
              <a:t>o</a:t>
            </a:r>
            <a:endParaRPr kumimoji="0" lang="en-GB" sz="2800" u="none" strike="noStrike" kern="1200" cap="none" spc="0" normalizeH="0" baseline="0" noProof="0" dirty="0">
              <a:ln>
                <a:noFill/>
              </a:ln>
              <a:solidFill>
                <a:srgbClr val="FF0000"/>
              </a:solidFill>
              <a:effectLst/>
              <a:uLnTx/>
              <a:uFillTx/>
              <a:cs typeface="Arial" pitchFamily="34" charset="0"/>
            </a:endParaRPr>
          </a:p>
        </p:txBody>
      </p:sp>
      <p:sp>
        <p:nvSpPr>
          <p:cNvPr id="3" name="Rectangle 2"/>
          <p:cNvSpPr>
            <a:spLocks noChangeArrowheads="1"/>
          </p:cNvSpPr>
          <p:nvPr/>
        </p:nvSpPr>
        <p:spPr bwMode="auto">
          <a:xfrm>
            <a:off x="759230" y="1120282"/>
            <a:ext cx="10628446" cy="2579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Low" defTabSz="914400" rtl="0" eaLnBrk="1" fontAlgn="base" latinLnBrk="0" hangingPunct="1">
              <a:lnSpc>
                <a:spcPct val="150000"/>
              </a:lnSpc>
              <a:spcBef>
                <a:spcPct val="0"/>
              </a:spcBef>
              <a:spcAft>
                <a:spcPct val="0"/>
              </a:spcAft>
              <a:buClrTx/>
              <a:buSzTx/>
              <a:buFontTx/>
              <a:buNone/>
              <a:tabLst/>
              <a:defRPr/>
            </a:pPr>
            <a:r>
              <a:rPr kumimoji="0" lang="en-GB" sz="22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There are a number of ways in which to measure the enthalpy of formation of a compound; </a:t>
            </a:r>
            <a:r>
              <a:rPr kumimoji="0" lang="en-GB" sz="2200" b="0" i="0" u="none" strike="noStrike" kern="1200" cap="none" spc="0" normalizeH="0" baseline="0" noProof="0" dirty="0">
                <a:ln>
                  <a:noFill/>
                </a:ln>
                <a:solidFill>
                  <a:srgbClr val="00B050"/>
                </a:solidFill>
                <a:effectLst/>
                <a:uLnTx/>
                <a:uFillTx/>
                <a:ea typeface="Calibri" pitchFamily="34" charset="0"/>
                <a:cs typeface="Times New Roman" pitchFamily="18" charset="0"/>
              </a:rPr>
              <a:t>here are two</a:t>
            </a:r>
            <a:r>
              <a:rPr kumimoji="0" lang="en-GB" sz="22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The most obvious is to simply carry out the formation reaction from the constituent elements in their standard states in a constant pressure calorimeter (will be explained later).</a:t>
            </a:r>
            <a:r>
              <a:rPr kumimoji="0" lang="en-GB" sz="2200" b="0" i="0" u="none" strike="noStrike" kern="1200" cap="none" spc="0" normalizeH="0" baseline="0" noProof="0" dirty="0">
                <a:ln>
                  <a:noFill/>
                </a:ln>
                <a:solidFill>
                  <a:sysClr val="windowText" lastClr="000000"/>
                </a:solidFill>
                <a:effectLst/>
                <a:uLnTx/>
                <a:uFillTx/>
                <a:cs typeface="Arial" pitchFamily="34" charset="0"/>
              </a:rPr>
              <a:t> </a:t>
            </a:r>
            <a:r>
              <a:rPr kumimoji="0" lang="en-GB" sz="22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For example, consider the combustion of graphite to form carbon dioxide	</a:t>
            </a:r>
            <a:endParaRPr kumimoji="0" lang="en-GB" sz="2200" b="0" i="0" u="none" strike="noStrike" kern="1200" cap="none" spc="0" normalizeH="0" baseline="0" noProof="0" dirty="0">
              <a:ln>
                <a:noFill/>
              </a:ln>
              <a:solidFill>
                <a:sysClr val="windowText" lastClr="000000"/>
              </a:solidFill>
              <a:effectLst/>
              <a:uLnTx/>
              <a:uFillTx/>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759230" y="3397944"/>
            <a:ext cx="10628446" cy="771800"/>
          </a:xfrm>
          <a:prstGeom prst="rect">
            <a:avLst/>
          </a:prstGeom>
          <a:noFill/>
          <a:ln w="9525">
            <a:noFill/>
            <a:miter lim="800000"/>
            <a:headEnd/>
            <a:tailEnd/>
          </a:ln>
          <a:effectLst/>
        </p:spPr>
      </p:pic>
      <p:cxnSp>
        <p:nvCxnSpPr>
          <p:cNvPr id="5" name="AutoShape 10"/>
          <p:cNvCxnSpPr>
            <a:cxnSpLocks noChangeShapeType="1"/>
          </p:cNvCxnSpPr>
          <p:nvPr/>
        </p:nvCxnSpPr>
        <p:spPr bwMode="auto">
          <a:xfrm>
            <a:off x="3534294" y="3803240"/>
            <a:ext cx="1066800" cy="0"/>
          </a:xfrm>
          <a:prstGeom prst="straightConnector1">
            <a:avLst/>
          </a:prstGeom>
          <a:noFill/>
          <a:ln w="9525">
            <a:solidFill>
              <a:srgbClr val="000000"/>
            </a:solidFill>
            <a:round/>
            <a:headEnd/>
            <a:tailEnd type="triangle" w="med" len="med"/>
          </a:ln>
        </p:spPr>
      </p:cxnSp>
      <p:sp>
        <p:nvSpPr>
          <p:cNvPr id="6" name="Rectangle 5"/>
          <p:cNvSpPr>
            <a:spLocks noChangeArrowheads="1"/>
          </p:cNvSpPr>
          <p:nvPr/>
        </p:nvSpPr>
        <p:spPr bwMode="auto">
          <a:xfrm>
            <a:off x="759230" y="4347037"/>
            <a:ext cx="1062844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Low" defTabSz="914400" rtl="0" eaLnBrk="1" fontAlgn="base" latinLnBrk="0" hangingPunct="1">
              <a:lnSpc>
                <a:spcPct val="150000"/>
              </a:lnSpc>
              <a:spcBef>
                <a:spcPct val="0"/>
              </a:spcBef>
              <a:spcAft>
                <a:spcPct val="0"/>
              </a:spcAft>
              <a:buClrTx/>
              <a:buSzTx/>
              <a:buFontTx/>
              <a:buNone/>
              <a:tabLst/>
              <a:defRPr/>
            </a:pPr>
            <a:r>
              <a:rPr kumimoji="0" lang="en-GB" sz="22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The heat released in this reaction is -</a:t>
            </a:r>
            <a:r>
              <a:rPr kumimoji="0" lang="en-GB" sz="2200" b="0" i="0" u="none" strike="noStrike" kern="1200" cap="none" spc="0" normalizeH="0" baseline="0" noProof="0" dirty="0" err="1">
                <a:ln>
                  <a:noFill/>
                </a:ln>
                <a:solidFill>
                  <a:sysClr val="windowText" lastClr="000000"/>
                </a:solidFill>
                <a:effectLst/>
                <a:uLnTx/>
                <a:uFillTx/>
                <a:ea typeface="Calibri" pitchFamily="34" charset="0"/>
                <a:cs typeface="Times New Roman" pitchFamily="18" charset="0"/>
              </a:rPr>
              <a:t>ΔH</a:t>
            </a:r>
            <a:r>
              <a:rPr kumimoji="0" lang="en-GB" sz="2200" b="0" i="0" u="none" strike="noStrike" kern="1200" cap="none" spc="0" normalizeH="0" baseline="-30000" noProof="0" dirty="0" err="1">
                <a:ln>
                  <a:noFill/>
                </a:ln>
                <a:solidFill>
                  <a:sysClr val="windowText" lastClr="000000"/>
                </a:solidFill>
                <a:effectLst/>
                <a:uLnTx/>
                <a:uFillTx/>
                <a:ea typeface="Calibri" pitchFamily="34" charset="0"/>
                <a:cs typeface="Times New Roman" pitchFamily="18" charset="0"/>
              </a:rPr>
              <a:t>f</a:t>
            </a:r>
            <a:r>
              <a:rPr kumimoji="0" lang="en-GB" sz="2200" b="0" i="0" u="none" strike="noStrike" kern="1200" cap="none" spc="0" normalizeH="0" baseline="30000" noProof="0" dirty="0" err="1">
                <a:ln>
                  <a:noFill/>
                </a:ln>
                <a:solidFill>
                  <a:sysClr val="windowText" lastClr="000000"/>
                </a:solidFill>
                <a:effectLst/>
                <a:uLnTx/>
                <a:uFillTx/>
                <a:ea typeface="Calibri" pitchFamily="34" charset="0"/>
                <a:cs typeface="Times New Roman" pitchFamily="18" charset="0"/>
              </a:rPr>
              <a:t>o</a:t>
            </a:r>
            <a:r>
              <a:rPr kumimoji="0" lang="en-GB" sz="22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(CO</a:t>
            </a:r>
            <a:r>
              <a:rPr kumimoji="0" lang="en-GB" sz="22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2</a:t>
            </a:r>
            <a:r>
              <a:rPr kumimoji="0" lang="en-GB" sz="22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since the standard enthalpy of formation of the reactants is zero. For this method to work, two conditions must be met:</a:t>
            </a:r>
          </a:p>
          <a:p>
            <a:pPr marL="0" marR="0" lvl="0" indent="0" algn="justLow" defTabSz="914400" rtl="0" eaLnBrk="1" fontAlgn="base" latinLnBrk="0" hangingPunct="1">
              <a:lnSpc>
                <a:spcPct val="150000"/>
              </a:lnSpc>
              <a:spcBef>
                <a:spcPct val="0"/>
              </a:spcBef>
              <a:spcAft>
                <a:spcPct val="0"/>
              </a:spcAft>
              <a:buClrTx/>
              <a:buSzTx/>
              <a:buFontTx/>
              <a:buNone/>
              <a:tabLst/>
              <a:defRPr/>
            </a:pPr>
            <a:r>
              <a:rPr kumimoji="0" lang="en-GB" sz="22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1) the reaction goes to completion.</a:t>
            </a:r>
          </a:p>
          <a:p>
            <a:pPr marL="0" marR="0" lvl="0" indent="0" algn="justLow" defTabSz="914400" rtl="0" eaLnBrk="1" fontAlgn="base" latinLnBrk="0" hangingPunct="1">
              <a:lnSpc>
                <a:spcPct val="150000"/>
              </a:lnSpc>
              <a:spcBef>
                <a:spcPct val="0"/>
              </a:spcBef>
              <a:spcAft>
                <a:spcPct val="0"/>
              </a:spcAft>
              <a:buClrTx/>
              <a:buSzTx/>
              <a:buFontTx/>
              <a:buNone/>
              <a:tabLst/>
              <a:defRPr/>
            </a:pPr>
            <a:r>
              <a:rPr kumimoji="0" lang="en-GB" sz="22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2) only one product is formed. </a:t>
            </a:r>
            <a:endParaRPr kumimoji="0" lang="en-GB" sz="2200" b="0" i="0" u="none" strike="noStrike" kern="1200" cap="none" spc="0" normalizeH="0" baseline="0" noProof="0" dirty="0">
              <a:ln>
                <a:noFill/>
              </a:ln>
              <a:solidFill>
                <a:sysClr val="windowText" lastClr="000000"/>
              </a:solidFill>
              <a:effectLst/>
              <a:uLnTx/>
              <a:uFillTx/>
              <a:cs typeface="Arial" pitchFamily="34" charset="0"/>
            </a:endParaRPr>
          </a:p>
        </p:txBody>
      </p:sp>
    </p:spTree>
    <p:extLst>
      <p:ext uri="{BB962C8B-B14F-4D97-AF65-F5344CB8AC3E}">
        <p14:creationId xmlns:p14="http://schemas.microsoft.com/office/powerpoint/2010/main" val="2248649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9051" y="487767"/>
            <a:ext cx="3093667" cy="461665"/>
          </a:xfrm>
          <a:prstGeom prst="rect">
            <a:avLst/>
          </a:prstGeom>
        </p:spPr>
        <p:txBody>
          <a:bodyPr wrap="none">
            <a:spAutoFit/>
          </a:bodyPr>
          <a:lstStyle/>
          <a:p>
            <a:pPr lvl="0" algn="justLow" fontAlgn="base">
              <a:spcBef>
                <a:spcPct val="0"/>
              </a:spcBef>
              <a:spcAft>
                <a:spcPct val="0"/>
              </a:spcAft>
            </a:pPr>
            <a:r>
              <a:rPr lang="en-US" sz="2400" dirty="0">
                <a:solidFill>
                  <a:prstClr val="black"/>
                </a:solidFill>
                <a:ea typeface="Calibri" pitchFamily="34" charset="0"/>
                <a:cs typeface="Times New Roman" pitchFamily="18" charset="0"/>
              </a:rPr>
              <a:t>However</a:t>
            </a:r>
            <a:r>
              <a:rPr lang="en-GB" sz="2400" dirty="0">
                <a:solidFill>
                  <a:prstClr val="black"/>
                </a:solidFill>
                <a:ea typeface="Calibri" pitchFamily="34" charset="0"/>
                <a:cs typeface="Times New Roman" pitchFamily="18" charset="0"/>
              </a:rPr>
              <a:t>, the reaction: </a:t>
            </a:r>
            <a:endParaRPr lang="en-GB" sz="2400" dirty="0">
              <a:solidFill>
                <a:prstClr val="black"/>
              </a:solidFill>
              <a:cs typeface="Arial" pitchFamily="34" charset="0"/>
            </a:endParaRPr>
          </a:p>
        </p:txBody>
      </p:sp>
      <p:sp>
        <p:nvSpPr>
          <p:cNvPr id="12" name="Rectangle 11"/>
          <p:cNvSpPr>
            <a:spLocks noChangeArrowheads="1"/>
          </p:cNvSpPr>
          <p:nvPr/>
        </p:nvSpPr>
        <p:spPr bwMode="auto">
          <a:xfrm>
            <a:off x="859051" y="1667939"/>
            <a:ext cx="10584772" cy="22510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Low"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is not suitable for this method since it doesn’t readily go to completion and we get a complicated mixture of hydrocarbons. In order to get around this, note that it is often possible to burn something to completion (and measure </a:t>
            </a:r>
            <a:r>
              <a:rPr kumimoji="0" lang="en-GB" sz="2400" b="0" i="0" u="none" strike="noStrike" kern="1200" cap="none" spc="0" normalizeH="0" baseline="0" noProof="0" dirty="0" err="1">
                <a:ln>
                  <a:noFill/>
                </a:ln>
                <a:solidFill>
                  <a:sysClr val="windowText" lastClr="000000"/>
                </a:solidFill>
                <a:effectLst/>
                <a:uLnTx/>
                <a:uFillTx/>
                <a:ea typeface="Calibri" pitchFamily="34" charset="0"/>
                <a:cs typeface="Times New Roman" pitchFamily="18" charset="0"/>
              </a:rPr>
              <a:t>ΔH</a:t>
            </a:r>
            <a:r>
              <a:rPr kumimoji="0" lang="en-GB" sz="2400" b="0" i="0" u="none" strike="noStrike" kern="1200" cap="none" spc="0" normalizeH="0" baseline="-30000" noProof="0" dirty="0" err="1">
                <a:ln>
                  <a:noFill/>
                </a:ln>
                <a:solidFill>
                  <a:sysClr val="windowText" lastClr="000000"/>
                </a:solidFill>
                <a:effectLst/>
                <a:uLnTx/>
                <a:uFillTx/>
                <a:ea typeface="Calibri" pitchFamily="34" charset="0"/>
                <a:cs typeface="Times New Roman" pitchFamily="18" charset="0"/>
              </a:rPr>
              <a:t>combustion</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the heat released). Thus consider:</a:t>
            </a:r>
            <a:endParaRPr kumimoji="0" lang="en-GB" sz="2400" b="0" i="0" u="none" strike="noStrike" kern="1200" cap="none" spc="0" normalizeH="0" baseline="0" noProof="0" dirty="0">
              <a:ln>
                <a:noFill/>
              </a:ln>
              <a:solidFill>
                <a:sysClr val="windowText" lastClr="000000"/>
              </a:solidFill>
              <a:effectLst/>
              <a:uLnTx/>
              <a:uFillTx/>
              <a:cs typeface="Arial" pitchFamily="34" charset="0"/>
            </a:endParaRPr>
          </a:p>
        </p:txBody>
      </p:sp>
      <p:sp>
        <p:nvSpPr>
          <p:cNvPr id="14" name="Rectangle 13"/>
          <p:cNvSpPr>
            <a:spLocks noChangeArrowheads="1"/>
          </p:cNvSpPr>
          <p:nvPr/>
        </p:nvSpPr>
        <p:spPr bwMode="auto">
          <a:xfrm>
            <a:off x="850667" y="4975500"/>
            <a:ext cx="9797865" cy="14662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Low" defTabSz="914400" rtl="0" eaLnBrk="1" fontAlgn="base" latinLnBrk="0" hangingPunct="1">
              <a:lnSpc>
                <a:spcPct val="200000"/>
              </a:lnSpc>
              <a:spcBef>
                <a:spcPct val="0"/>
              </a:spcBef>
              <a:spcAft>
                <a:spcPct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Using the equation:</a:t>
            </a:r>
            <a:endParaRPr kumimoji="0" lang="en-GB" sz="2400" b="0" i="0" u="none" strike="noStrike" kern="1200" cap="none" spc="0" normalizeH="0" baseline="0" noProof="0" dirty="0">
              <a:ln>
                <a:noFill/>
              </a:ln>
              <a:solidFill>
                <a:sysClr val="windowText" lastClr="000000"/>
              </a:solidFill>
              <a:effectLst/>
              <a:uLnTx/>
              <a:uFillTx/>
              <a:cs typeface="Arial" pitchFamily="34" charset="0"/>
            </a:endParaRPr>
          </a:p>
          <a:p>
            <a:pPr marL="0" marR="0" lvl="0" indent="0" algn="justLow" defTabSz="914400" rtl="0" eaLnBrk="0" fontAlgn="base" latinLnBrk="0" hangingPunct="0">
              <a:lnSpc>
                <a:spcPct val="200000"/>
              </a:lnSpc>
              <a:spcBef>
                <a:spcPct val="0"/>
              </a:spcBef>
              <a:spcAft>
                <a:spcPct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a:t>
            </a:r>
            <a:r>
              <a:rPr kumimoji="0" lang="en-GB" sz="2400" b="0" i="0" u="none" strike="noStrike" kern="1200" cap="none" spc="0" normalizeH="0" baseline="0" noProof="0" dirty="0" err="1">
                <a:ln>
                  <a:noFill/>
                </a:ln>
                <a:solidFill>
                  <a:sysClr val="windowText" lastClr="000000"/>
                </a:solidFill>
                <a:effectLst/>
                <a:uLnTx/>
                <a:uFillTx/>
                <a:ea typeface="Calibri" pitchFamily="34" charset="0"/>
                <a:cs typeface="Times New Roman" pitchFamily="18" charset="0"/>
              </a:rPr>
              <a:t>ΔH</a:t>
            </a:r>
            <a:r>
              <a:rPr kumimoji="0" lang="en-GB" sz="2400" b="0" i="0" u="none" strike="noStrike" kern="1200" cap="none" spc="0" normalizeH="0" baseline="-30000" noProof="0" dirty="0" err="1">
                <a:ln>
                  <a:noFill/>
                </a:ln>
                <a:solidFill>
                  <a:sysClr val="windowText" lastClr="000000"/>
                </a:solidFill>
                <a:effectLst/>
                <a:uLnTx/>
                <a:uFillTx/>
                <a:ea typeface="Calibri" pitchFamily="34" charset="0"/>
                <a:cs typeface="Times New Roman" pitchFamily="18" charset="0"/>
              </a:rPr>
              <a:t>combustion</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 ΔH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o</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f</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(CO</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2</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(g)) + 2ΔH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o</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f</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2</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O(l)) - ΔH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o</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f </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(CH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4</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(g)).</a:t>
            </a:r>
            <a:endParaRPr kumimoji="0" lang="en-GB" sz="2400" b="0" i="0" u="none" strike="noStrike" kern="1200" cap="none" spc="0" normalizeH="0" baseline="0" noProof="0" dirty="0">
              <a:ln>
                <a:noFill/>
              </a:ln>
              <a:solidFill>
                <a:sysClr val="windowText" lastClr="000000"/>
              </a:solidFill>
              <a:effectLst/>
              <a:uLnTx/>
              <a:uFillTx/>
              <a:cs typeface="Arial" pitchFamily="34" charset="0"/>
            </a:endParaRPr>
          </a:p>
        </p:txBody>
      </p:sp>
      <p:sp>
        <p:nvSpPr>
          <p:cNvPr id="17" name="TextBox 16"/>
          <p:cNvSpPr txBox="1"/>
          <p:nvPr/>
        </p:nvSpPr>
        <p:spPr>
          <a:xfrm>
            <a:off x="859051" y="1098140"/>
            <a:ext cx="7110152" cy="523220"/>
          </a:xfrm>
          <a:prstGeom prst="rect">
            <a:avLst/>
          </a:prstGeom>
          <a:noFill/>
        </p:spPr>
        <p:txBody>
          <a:bodyPr wrap="none" rtlCol="0">
            <a:spAutoFit/>
          </a:bodyPr>
          <a:lstStyle/>
          <a:p>
            <a:r>
              <a:rPr lang="en-US" sz="2400" dirty="0"/>
              <a:t>C (</a:t>
            </a:r>
            <a:r>
              <a:rPr lang="en-US" sz="2400" dirty="0" err="1"/>
              <a:t>grapite</a:t>
            </a:r>
            <a:r>
              <a:rPr lang="en-US" sz="2400" dirty="0"/>
              <a:t>) + 2H</a:t>
            </a:r>
            <a:r>
              <a:rPr lang="en-US" sz="2400" baseline="-25000" dirty="0"/>
              <a:t>2 </a:t>
            </a:r>
            <a:r>
              <a:rPr lang="en-US" sz="2400" dirty="0"/>
              <a:t>(g) </a:t>
            </a:r>
            <a:r>
              <a:rPr lang="en-US" sz="2800" dirty="0">
                <a:sym typeface="Symbol" panose="05050102010706020507" pitchFamily="18" charset="2"/>
              </a:rPr>
              <a:t> </a:t>
            </a:r>
            <a:r>
              <a:rPr lang="en-US" sz="2400" dirty="0">
                <a:sym typeface="Symbol" panose="05050102010706020507" pitchFamily="18" charset="2"/>
              </a:rPr>
              <a:t>CH</a:t>
            </a:r>
            <a:r>
              <a:rPr lang="en-US" sz="2400" baseline="-25000" dirty="0">
                <a:sym typeface="Symbol" panose="05050102010706020507" pitchFamily="18" charset="2"/>
              </a:rPr>
              <a:t>4</a:t>
            </a:r>
            <a:r>
              <a:rPr lang="en-US" sz="2400" dirty="0">
                <a:sym typeface="Symbol" panose="05050102010706020507" pitchFamily="18" charset="2"/>
              </a:rPr>
              <a:t> (g)                   at 25 </a:t>
            </a:r>
            <a:r>
              <a:rPr lang="en-US" sz="2400" baseline="30000" dirty="0" err="1">
                <a:sym typeface="Symbol" panose="05050102010706020507" pitchFamily="18" charset="2"/>
              </a:rPr>
              <a:t>o</a:t>
            </a:r>
            <a:r>
              <a:rPr lang="en-US" sz="2400" dirty="0" err="1">
                <a:sym typeface="Symbol" panose="05050102010706020507" pitchFamily="18" charset="2"/>
              </a:rPr>
              <a:t>C</a:t>
            </a:r>
            <a:r>
              <a:rPr lang="en-US" sz="2400" dirty="0">
                <a:sym typeface="Symbol" panose="05050102010706020507" pitchFamily="18" charset="2"/>
              </a:rPr>
              <a:t>, 1 </a:t>
            </a:r>
            <a:r>
              <a:rPr lang="en-US" sz="2400" dirty="0" err="1">
                <a:sym typeface="Symbol" panose="05050102010706020507" pitchFamily="18" charset="2"/>
              </a:rPr>
              <a:t>atm</a:t>
            </a:r>
            <a:endParaRPr lang="en-US" sz="2400" dirty="0">
              <a:sym typeface="Symbol" panose="05050102010706020507" pitchFamily="18" charset="2"/>
            </a:endParaRPr>
          </a:p>
        </p:txBody>
      </p:sp>
      <p:sp>
        <p:nvSpPr>
          <p:cNvPr id="18" name="TextBox 17"/>
          <p:cNvSpPr txBox="1"/>
          <p:nvPr/>
        </p:nvSpPr>
        <p:spPr>
          <a:xfrm>
            <a:off x="859051" y="4216419"/>
            <a:ext cx="7674922" cy="523220"/>
          </a:xfrm>
          <a:prstGeom prst="rect">
            <a:avLst/>
          </a:prstGeom>
          <a:noFill/>
        </p:spPr>
        <p:txBody>
          <a:bodyPr wrap="none" rtlCol="0">
            <a:spAutoFit/>
          </a:bodyPr>
          <a:lstStyle/>
          <a:p>
            <a:r>
              <a:rPr lang="en-US" sz="2400" dirty="0">
                <a:sym typeface="Symbol" panose="05050102010706020507" pitchFamily="18" charset="2"/>
              </a:rPr>
              <a:t>CH</a:t>
            </a:r>
            <a:r>
              <a:rPr lang="en-US" sz="2400" baseline="-25000" dirty="0">
                <a:sym typeface="Symbol" panose="05050102010706020507" pitchFamily="18" charset="2"/>
              </a:rPr>
              <a:t>4</a:t>
            </a:r>
            <a:r>
              <a:rPr lang="en-US" sz="2400" dirty="0">
                <a:sym typeface="Symbol" panose="05050102010706020507" pitchFamily="18" charset="2"/>
              </a:rPr>
              <a:t> (g) + 2O</a:t>
            </a:r>
            <a:r>
              <a:rPr lang="en-US" sz="2400" baseline="-25000" dirty="0">
                <a:sym typeface="Symbol" panose="05050102010706020507" pitchFamily="18" charset="2"/>
              </a:rPr>
              <a:t>2</a:t>
            </a:r>
            <a:r>
              <a:rPr lang="en-US" sz="2400" dirty="0">
                <a:sym typeface="Symbol" panose="05050102010706020507" pitchFamily="18" charset="2"/>
              </a:rPr>
              <a:t> (g) </a:t>
            </a:r>
            <a:r>
              <a:rPr lang="en-US" sz="2800" dirty="0">
                <a:sym typeface="Symbol" panose="05050102010706020507" pitchFamily="18" charset="2"/>
              </a:rPr>
              <a:t>  </a:t>
            </a:r>
            <a:r>
              <a:rPr lang="en-US" sz="2400" dirty="0">
                <a:sym typeface="Symbol" panose="05050102010706020507" pitchFamily="18" charset="2"/>
              </a:rPr>
              <a:t>CO</a:t>
            </a:r>
            <a:r>
              <a:rPr lang="en-US" sz="2400" baseline="-25000" dirty="0">
                <a:sym typeface="Symbol" panose="05050102010706020507" pitchFamily="18" charset="2"/>
              </a:rPr>
              <a:t>2</a:t>
            </a:r>
            <a:r>
              <a:rPr lang="en-US" sz="2400" dirty="0">
                <a:sym typeface="Symbol" panose="05050102010706020507" pitchFamily="18" charset="2"/>
              </a:rPr>
              <a:t> (g) + 2H</a:t>
            </a:r>
            <a:r>
              <a:rPr lang="en-US" sz="2400" baseline="-25000" dirty="0">
                <a:sym typeface="Symbol" panose="05050102010706020507" pitchFamily="18" charset="2"/>
              </a:rPr>
              <a:t>2</a:t>
            </a:r>
            <a:r>
              <a:rPr lang="en-US" sz="2400" dirty="0">
                <a:sym typeface="Symbol" panose="05050102010706020507" pitchFamily="18" charset="2"/>
              </a:rPr>
              <a:t>O                  at 25 </a:t>
            </a:r>
            <a:r>
              <a:rPr lang="en-US" sz="2400" baseline="30000" dirty="0" err="1">
                <a:sym typeface="Symbol" panose="05050102010706020507" pitchFamily="18" charset="2"/>
              </a:rPr>
              <a:t>o</a:t>
            </a:r>
            <a:r>
              <a:rPr lang="en-US" sz="2400" dirty="0" err="1">
                <a:sym typeface="Symbol" panose="05050102010706020507" pitchFamily="18" charset="2"/>
              </a:rPr>
              <a:t>C</a:t>
            </a:r>
            <a:r>
              <a:rPr lang="en-US" sz="2400" dirty="0">
                <a:sym typeface="Symbol" panose="05050102010706020507" pitchFamily="18" charset="2"/>
              </a:rPr>
              <a:t>, 1 </a:t>
            </a:r>
            <a:r>
              <a:rPr lang="en-US" sz="2400" dirty="0" err="1">
                <a:sym typeface="Symbol" panose="05050102010706020507" pitchFamily="18" charset="2"/>
              </a:rPr>
              <a:t>atm</a:t>
            </a:r>
            <a:endParaRPr lang="en-US" sz="2400" dirty="0">
              <a:sym typeface="Symbol" panose="05050102010706020507" pitchFamily="18" charset="2"/>
            </a:endParaRPr>
          </a:p>
        </p:txBody>
      </p:sp>
    </p:spTree>
    <p:extLst>
      <p:ext uri="{BB962C8B-B14F-4D97-AF65-F5344CB8AC3E}">
        <p14:creationId xmlns:p14="http://schemas.microsoft.com/office/powerpoint/2010/main" val="1292942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98022" y="797511"/>
            <a:ext cx="1049066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Low" defTabSz="914400" rtl="0" eaLnBrk="1" fontAlgn="base" latinLnBrk="0" hangingPunct="1">
              <a:lnSpc>
                <a:spcPct val="200000"/>
              </a:lnSpc>
              <a:spcBef>
                <a:spcPct val="0"/>
              </a:spcBef>
              <a:spcAft>
                <a:spcPct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The standard enthalpies of formation of carbon dioxide and water can be measured using the </a:t>
            </a:r>
            <a:r>
              <a:rPr kumimoji="0" lang="en-GB" sz="2400" b="0" i="0" u="none" strike="noStrike" kern="1200" cap="none" spc="0" normalizeH="0" baseline="0" noProof="0" dirty="0">
                <a:ln>
                  <a:noFill/>
                </a:ln>
                <a:solidFill>
                  <a:srgbClr val="00B050"/>
                </a:solidFill>
                <a:effectLst/>
                <a:uLnTx/>
                <a:uFillTx/>
                <a:ea typeface="Calibri" pitchFamily="34" charset="0"/>
                <a:cs typeface="Times New Roman" pitchFamily="18" charset="0"/>
              </a:rPr>
              <a:t>first</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method; hence, once we measure the heat of combustion, the only unknown is the standard enthalpy of formation of methane (CH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4</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and a little algebra gives:</a:t>
            </a:r>
            <a:endParaRPr kumimoji="0" lang="en-GB" sz="2400" b="0" i="0" u="none" strike="noStrike" kern="1200" cap="none" spc="0" normalizeH="0" baseline="0" noProof="0" dirty="0">
              <a:ln>
                <a:noFill/>
              </a:ln>
              <a:solidFill>
                <a:sysClr val="windowText" lastClr="000000"/>
              </a:solidFill>
              <a:effectLst/>
              <a:uLnTx/>
              <a:uFillTx/>
              <a:cs typeface="Arial" pitchFamily="34" charset="0"/>
            </a:endParaRPr>
          </a:p>
          <a:p>
            <a:pPr marL="0" marR="0" lvl="0" indent="0" algn="justLow" defTabSz="914400" rtl="0" eaLnBrk="0" fontAlgn="base" latinLnBrk="0" hangingPunct="0">
              <a:lnSpc>
                <a:spcPct val="200000"/>
              </a:lnSpc>
              <a:spcBef>
                <a:spcPct val="0"/>
              </a:spcBef>
              <a:spcAft>
                <a:spcPct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ΔH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o</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f</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(CH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4</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(g)) = ΔH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o</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f </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(CO</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2</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(g)) + 2ΔH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o</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f</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(H</a:t>
            </a:r>
            <a:r>
              <a:rPr kumimoji="0" lang="en-GB" sz="2400" b="0" i="0" u="none" strike="noStrike" kern="1200" cap="none" spc="0" normalizeH="0" baseline="-30000" noProof="0" dirty="0">
                <a:ln>
                  <a:noFill/>
                </a:ln>
                <a:solidFill>
                  <a:sysClr val="windowText" lastClr="000000"/>
                </a:solidFill>
                <a:effectLst/>
                <a:uLnTx/>
                <a:uFillTx/>
                <a:ea typeface="Calibri" pitchFamily="34" charset="0"/>
                <a:cs typeface="Times New Roman" pitchFamily="18" charset="0"/>
              </a:rPr>
              <a:t>2</a:t>
            </a: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O(l)) - </a:t>
            </a:r>
            <a:r>
              <a:rPr kumimoji="0" lang="en-GB" sz="2400" b="0" i="0" u="none" strike="noStrike" kern="1200" cap="none" spc="0" normalizeH="0" baseline="0" noProof="0" dirty="0" err="1">
                <a:ln>
                  <a:noFill/>
                </a:ln>
                <a:solidFill>
                  <a:sysClr val="windowText" lastClr="000000"/>
                </a:solidFill>
                <a:effectLst/>
                <a:uLnTx/>
                <a:uFillTx/>
                <a:ea typeface="Calibri" pitchFamily="34" charset="0"/>
                <a:cs typeface="Times New Roman" pitchFamily="18" charset="0"/>
              </a:rPr>
              <a:t>ΔH</a:t>
            </a:r>
            <a:r>
              <a:rPr kumimoji="0" lang="en-GB" sz="2400" b="0" i="0" u="none" strike="noStrike" kern="1200" cap="none" spc="0" normalizeH="0" baseline="-30000" noProof="0" dirty="0" err="1">
                <a:ln>
                  <a:noFill/>
                </a:ln>
                <a:solidFill>
                  <a:sysClr val="windowText" lastClr="000000"/>
                </a:solidFill>
                <a:effectLst/>
                <a:uLnTx/>
                <a:uFillTx/>
                <a:ea typeface="Calibri" pitchFamily="34" charset="0"/>
                <a:cs typeface="Times New Roman" pitchFamily="18" charset="0"/>
              </a:rPr>
              <a:t>combustion</a:t>
            </a:r>
            <a:endParaRPr kumimoji="0" lang="en-GB" sz="2400" b="0" i="0" u="none" strike="noStrike" kern="1200" cap="none" spc="0" normalizeH="0" baseline="0" noProof="0" dirty="0">
              <a:ln>
                <a:noFill/>
              </a:ln>
              <a:solidFill>
                <a:sysClr val="windowText" lastClr="000000"/>
              </a:solidFill>
              <a:effectLst/>
              <a:uLnTx/>
              <a:uFillTx/>
              <a:cs typeface="Arial" pitchFamily="34" charset="0"/>
            </a:endParaRPr>
          </a:p>
          <a:p>
            <a:pPr marL="0" marR="0" lvl="0" indent="0" algn="justLow" defTabSz="914400" rtl="0" eaLnBrk="0" fontAlgn="base" latinLnBrk="0" hangingPunct="0">
              <a:lnSpc>
                <a:spcPct val="200000"/>
              </a:lnSpc>
              <a:spcBef>
                <a:spcPct val="0"/>
              </a:spcBef>
              <a:spcAft>
                <a:spcPct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 [-398. 51 + 2(-285. 83) - (-890. 36)]kJ/mole </a:t>
            </a:r>
            <a:endParaRPr kumimoji="0" lang="en-GB" sz="2400" b="0" i="0" u="none" strike="noStrike" kern="1200" cap="none" spc="0" normalizeH="0" baseline="0" noProof="0" dirty="0">
              <a:ln>
                <a:noFill/>
              </a:ln>
              <a:solidFill>
                <a:sysClr val="windowText" lastClr="000000"/>
              </a:solidFill>
              <a:effectLst/>
              <a:uLnTx/>
              <a:uFillTx/>
              <a:cs typeface="Arial" pitchFamily="34" charset="0"/>
            </a:endParaRPr>
          </a:p>
          <a:p>
            <a:pPr marL="0" marR="0" lvl="0" indent="0" algn="justLow" defTabSz="914400" rtl="0" eaLnBrk="0" fontAlgn="base" latinLnBrk="0" hangingPunct="0">
              <a:lnSpc>
                <a:spcPct val="200000"/>
              </a:lnSpc>
              <a:spcBef>
                <a:spcPct val="0"/>
              </a:spcBef>
              <a:spcAft>
                <a:spcPct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ea typeface="Calibri" pitchFamily="34" charset="0"/>
                <a:cs typeface="Times New Roman" pitchFamily="18" charset="0"/>
              </a:rPr>
              <a:t>	= -74. 81kJ/mole</a:t>
            </a:r>
            <a:endParaRPr kumimoji="0" lang="en-GB" sz="2400" b="0" i="0" u="none" strike="noStrike" kern="1200" cap="none" spc="0" normalizeH="0" baseline="0" noProof="0" dirty="0">
              <a:ln>
                <a:noFill/>
              </a:ln>
              <a:solidFill>
                <a:sysClr val="windowText" lastClr="000000"/>
              </a:solidFill>
              <a:effectLst/>
              <a:uLnTx/>
              <a:uFillTx/>
              <a:cs typeface="Arial" pitchFamily="34" charset="0"/>
            </a:endParaRPr>
          </a:p>
        </p:txBody>
      </p:sp>
    </p:spTree>
    <p:extLst>
      <p:ext uri="{BB962C8B-B14F-4D97-AF65-F5344CB8AC3E}">
        <p14:creationId xmlns:p14="http://schemas.microsoft.com/office/powerpoint/2010/main" val="351039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147" y="355805"/>
            <a:ext cx="10431061" cy="3913059"/>
          </a:xfrm>
          <a:prstGeom prst="rect">
            <a:avLst/>
          </a:prstGeom>
          <a:noFill/>
        </p:spPr>
        <p:txBody>
          <a:bodyPr wrap="none" rtlCol="0">
            <a:spAutoFit/>
          </a:bodyPr>
          <a:lstStyle/>
          <a:p>
            <a:pPr>
              <a:lnSpc>
                <a:spcPct val="150000"/>
              </a:lnSpc>
            </a:pPr>
            <a:r>
              <a:rPr lang="en-US" sz="2400" dirty="0">
                <a:solidFill>
                  <a:srgbClr val="FF0000"/>
                </a:solidFill>
              </a:rPr>
              <a:t>Examples of endothermic and exothermic reactions</a:t>
            </a:r>
          </a:p>
          <a:p>
            <a:pPr>
              <a:lnSpc>
                <a:spcPct val="150000"/>
              </a:lnSpc>
            </a:pPr>
            <a:endParaRPr lang="en-US" sz="2400" dirty="0"/>
          </a:p>
          <a:p>
            <a:pPr marL="457200" indent="-457200">
              <a:lnSpc>
                <a:spcPct val="150000"/>
              </a:lnSpc>
              <a:buAutoNum type="arabicParenR"/>
            </a:pPr>
            <a:r>
              <a:rPr lang="en-US" sz="2400" dirty="0"/>
              <a:t>2NH</a:t>
            </a:r>
            <a:r>
              <a:rPr lang="en-US" sz="2400" baseline="-25000" dirty="0"/>
              <a:t>4</a:t>
            </a:r>
            <a:r>
              <a:rPr lang="en-US" sz="2400" dirty="0"/>
              <a:t>SCN (s) + Ba(OH)</a:t>
            </a:r>
            <a:r>
              <a:rPr lang="en-US" sz="2400" baseline="-25000" dirty="0"/>
              <a:t>2</a:t>
            </a:r>
            <a:r>
              <a:rPr lang="en-US" sz="2400" dirty="0"/>
              <a:t>•8H</a:t>
            </a:r>
            <a:r>
              <a:rPr lang="en-US" sz="2400" baseline="-25000" dirty="0"/>
              <a:t>2</a:t>
            </a:r>
            <a:r>
              <a:rPr lang="en-US" sz="2400" dirty="0"/>
              <a:t>O (s)                 Ba(SCN)</a:t>
            </a:r>
            <a:r>
              <a:rPr lang="en-US" sz="2400" baseline="-25000" dirty="0"/>
              <a:t>2</a:t>
            </a:r>
            <a:r>
              <a:rPr lang="en-US" sz="2400" dirty="0"/>
              <a:t> (</a:t>
            </a:r>
            <a:r>
              <a:rPr lang="en-US" sz="2400" dirty="0" err="1"/>
              <a:t>aq</a:t>
            </a:r>
            <a:r>
              <a:rPr lang="en-US" sz="2400" dirty="0"/>
              <a:t>) + 2NH</a:t>
            </a:r>
            <a:r>
              <a:rPr lang="en-US" sz="2400" baseline="-25000" dirty="0"/>
              <a:t>3</a:t>
            </a:r>
            <a:r>
              <a:rPr lang="en-US" sz="2400" dirty="0"/>
              <a:t> (</a:t>
            </a:r>
            <a:r>
              <a:rPr lang="en-US" sz="2400" dirty="0" err="1"/>
              <a:t>aq</a:t>
            </a:r>
            <a:r>
              <a:rPr lang="en-US" sz="2400" dirty="0"/>
              <a:t>) + 10H</a:t>
            </a:r>
            <a:r>
              <a:rPr lang="en-US" sz="2400" baseline="-25000" dirty="0"/>
              <a:t>2</a:t>
            </a:r>
            <a:r>
              <a:rPr lang="en-US" sz="2400" dirty="0"/>
              <a:t>O (l)</a:t>
            </a:r>
          </a:p>
          <a:p>
            <a:pPr>
              <a:lnSpc>
                <a:spcPct val="150000"/>
              </a:lnSpc>
            </a:pPr>
            <a:endParaRPr lang="en-US" sz="2400" dirty="0"/>
          </a:p>
          <a:p>
            <a:pPr>
              <a:lnSpc>
                <a:spcPct val="150000"/>
              </a:lnSpc>
            </a:pPr>
            <a:r>
              <a:rPr lang="en-US" sz="2400" dirty="0"/>
              <a:t>As a results, the temperature of the system drops from about 20 </a:t>
            </a:r>
            <a:r>
              <a:rPr lang="en-US" sz="2400" baseline="30000" dirty="0" err="1"/>
              <a:t>o</a:t>
            </a:r>
            <a:r>
              <a:rPr lang="en-US" sz="2400" dirty="0" err="1"/>
              <a:t>C</a:t>
            </a:r>
            <a:r>
              <a:rPr lang="en-US" sz="2400" dirty="0"/>
              <a:t> to -9 </a:t>
            </a:r>
            <a:r>
              <a:rPr lang="en-US" sz="2400" baseline="30000" dirty="0" err="1"/>
              <a:t>o</a:t>
            </a:r>
            <a:r>
              <a:rPr lang="en-US" sz="2400" dirty="0" err="1"/>
              <a:t>C.</a:t>
            </a:r>
            <a:endParaRPr lang="en-US" sz="2400" dirty="0"/>
          </a:p>
          <a:p>
            <a:pPr>
              <a:lnSpc>
                <a:spcPct val="150000"/>
              </a:lnSpc>
            </a:pPr>
            <a:endParaRPr lang="en-US" sz="2400" dirty="0"/>
          </a:p>
          <a:p>
            <a:pPr>
              <a:lnSpc>
                <a:spcPct val="150000"/>
              </a:lnSpc>
            </a:pPr>
            <a:endParaRPr lang="en-US" sz="2400" dirty="0"/>
          </a:p>
        </p:txBody>
      </p:sp>
      <p:cxnSp>
        <p:nvCxnSpPr>
          <p:cNvPr id="3" name="Straight Arrow Connector 2"/>
          <p:cNvCxnSpPr/>
          <p:nvPr/>
        </p:nvCxnSpPr>
        <p:spPr>
          <a:xfrm>
            <a:off x="5651689" y="1828302"/>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9016329" y="3376968"/>
            <a:ext cx="2311879" cy="3090079"/>
          </a:xfrm>
          <a:prstGeom prst="rect">
            <a:avLst/>
          </a:prstGeom>
        </p:spPr>
      </p:pic>
    </p:spTree>
    <p:extLst>
      <p:ext uri="{BB962C8B-B14F-4D97-AF65-F5344CB8AC3E}">
        <p14:creationId xmlns:p14="http://schemas.microsoft.com/office/powerpoint/2010/main" val="3815838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968" y="205585"/>
            <a:ext cx="4844981" cy="523220"/>
          </a:xfrm>
          <a:prstGeom prst="rect">
            <a:avLst/>
          </a:prstGeom>
        </p:spPr>
        <p:txBody>
          <a:bodyPr wrap="none">
            <a:spAutoFit/>
          </a:bodyPr>
          <a:lstStyle/>
          <a:p>
            <a:pPr lvl="0">
              <a:defRPr/>
            </a:pPr>
            <a:r>
              <a:rPr lang="en-US" sz="2800" dirty="0">
                <a:solidFill>
                  <a:srgbClr val="FF0000"/>
                </a:solidFill>
              </a:rPr>
              <a:t>Standard Enthalpy of formation </a:t>
            </a:r>
            <a:endParaRPr lang="en-MY" sz="2800" dirty="0">
              <a:solidFill>
                <a:srgbClr val="FF0000"/>
              </a:solidFill>
            </a:endParaRPr>
          </a:p>
        </p:txBody>
      </p:sp>
      <p:pic>
        <p:nvPicPr>
          <p:cNvPr id="4" name="Picture 3"/>
          <p:cNvPicPr>
            <a:picLocks noChangeAspect="1" noChangeArrowheads="1"/>
          </p:cNvPicPr>
          <p:nvPr/>
        </p:nvPicPr>
        <p:blipFill>
          <a:blip r:embed="rId2" cstate="print"/>
          <a:srcRect/>
          <a:stretch>
            <a:fillRect/>
          </a:stretch>
        </p:blipFill>
        <p:spPr bwMode="auto">
          <a:xfrm>
            <a:off x="4233949" y="3657600"/>
            <a:ext cx="3657600" cy="3200400"/>
          </a:xfrm>
          <a:prstGeom prst="rect">
            <a:avLst/>
          </a:prstGeom>
          <a:noFill/>
          <a:ln w="9525">
            <a:noFill/>
            <a:miter lim="800000"/>
            <a:headEnd/>
            <a:tailEnd/>
          </a:ln>
        </p:spPr>
      </p:pic>
      <p:pic>
        <p:nvPicPr>
          <p:cNvPr id="3" name="Picture 2" descr="05_T03"/>
          <p:cNvPicPr>
            <a:picLocks noChangeAspect="1" noChangeArrowheads="1"/>
          </p:cNvPicPr>
          <p:nvPr/>
        </p:nvPicPr>
        <p:blipFill>
          <a:blip r:embed="rId3" cstate="print"/>
          <a:srcRect b="5524"/>
          <a:stretch>
            <a:fillRect/>
          </a:stretch>
        </p:blipFill>
        <p:spPr>
          <a:xfrm>
            <a:off x="1633362" y="928311"/>
            <a:ext cx="8858774" cy="3886200"/>
          </a:xfrm>
          <a:prstGeom prst="rect">
            <a:avLst/>
          </a:prstGeom>
        </p:spPr>
      </p:pic>
    </p:spTree>
    <p:extLst>
      <p:ext uri="{BB962C8B-B14F-4D97-AF65-F5344CB8AC3E}">
        <p14:creationId xmlns:p14="http://schemas.microsoft.com/office/powerpoint/2010/main" val="63090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524" y="216131"/>
            <a:ext cx="10141527" cy="5724644"/>
          </a:xfrm>
          <a:prstGeom prst="rect">
            <a:avLst/>
          </a:prstGeom>
          <a:noFill/>
        </p:spPr>
        <p:txBody>
          <a:bodyPr wrap="square" rtlCol="0">
            <a:spAutoFit/>
          </a:bodyPr>
          <a:lstStyle/>
          <a:p>
            <a:pPr>
              <a:lnSpc>
                <a:spcPct val="150000"/>
              </a:lnSpc>
            </a:pPr>
            <a:r>
              <a:rPr lang="en-US" sz="2800" dirty="0">
                <a:solidFill>
                  <a:srgbClr val="FF0000"/>
                </a:solidFill>
              </a:rPr>
              <a:t>Example</a:t>
            </a:r>
            <a:endParaRPr lang="en-US" dirty="0">
              <a:solidFill>
                <a:srgbClr val="FF0000"/>
              </a:solidFill>
            </a:endParaRPr>
          </a:p>
          <a:p>
            <a:pPr>
              <a:lnSpc>
                <a:spcPct val="150000"/>
              </a:lnSpc>
            </a:pPr>
            <a:endParaRPr lang="en-US" sz="2400" dirty="0"/>
          </a:p>
          <a:p>
            <a:pPr>
              <a:lnSpc>
                <a:spcPct val="150000"/>
              </a:lnSpc>
            </a:pPr>
            <a:r>
              <a:rPr lang="en-US" sz="2400" dirty="0"/>
              <a:t>7- Calculate (in J) the standard change in the internal energy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U</a:t>
            </a:r>
            <a:r>
              <a:rPr lang="en-US" sz="2400" baseline="30000" dirty="0" err="1">
                <a:latin typeface="Calibri" panose="020F0502020204030204" pitchFamily="34" charset="0"/>
                <a:cs typeface="Calibri" panose="020F0502020204030204" pitchFamily="34" charset="0"/>
              </a:rPr>
              <a:t>o</a:t>
            </a:r>
            <a:r>
              <a:rPr lang="en-US" sz="2400" dirty="0">
                <a:latin typeface="Calibri" panose="020F0502020204030204" pitchFamily="34" charset="0"/>
                <a:cs typeface="Calibri" panose="020F0502020204030204" pitchFamily="34" charset="0"/>
              </a:rPr>
              <a:t> for the following reaction:</a:t>
            </a:r>
          </a:p>
          <a:p>
            <a:pPr algn="ctr">
              <a:lnSpc>
                <a:spcPct val="150000"/>
              </a:lnSpc>
            </a:pPr>
            <a:r>
              <a:rPr lang="en-US" sz="2400" dirty="0">
                <a:latin typeface="Calibri" panose="020F0502020204030204" pitchFamily="34" charset="0"/>
                <a:cs typeface="Calibri" panose="020F0502020204030204" pitchFamily="34" charset="0"/>
              </a:rPr>
              <a:t>C</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4</a:t>
            </a:r>
            <a:r>
              <a:rPr lang="en-US" sz="2400" dirty="0">
                <a:latin typeface="Calibri" panose="020F0502020204030204" pitchFamily="34" charset="0"/>
                <a:cs typeface="Calibri" panose="020F0502020204030204" pitchFamily="34" charset="0"/>
              </a:rPr>
              <a:t> (g) + 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(g) </a:t>
            </a:r>
            <a:r>
              <a:rPr lang="en-US" sz="2400" dirty="0">
                <a:latin typeface="Calibri" panose="020F0502020204030204" pitchFamily="34" charset="0"/>
                <a:cs typeface="Calibri" panose="020F0502020204030204" pitchFamily="34" charset="0"/>
                <a:sym typeface="Symbol" panose="05050102010706020507" pitchFamily="18" charset="2"/>
              </a:rPr>
              <a:t> C</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H</a:t>
            </a:r>
            <a:r>
              <a:rPr lang="en-US" sz="2400" baseline="-25000" dirty="0">
                <a:latin typeface="Calibri" panose="020F0502020204030204" pitchFamily="34" charset="0"/>
                <a:cs typeface="Calibri" panose="020F0502020204030204" pitchFamily="34" charset="0"/>
                <a:sym typeface="Symbol" panose="05050102010706020507" pitchFamily="18" charset="2"/>
              </a:rPr>
              <a:t>5</a:t>
            </a:r>
            <a:r>
              <a:rPr lang="en-US" sz="2400" dirty="0">
                <a:latin typeface="Calibri" panose="020F0502020204030204" pitchFamily="34" charset="0"/>
                <a:cs typeface="Calibri" panose="020F0502020204030204" pitchFamily="34" charset="0"/>
                <a:sym typeface="Symbol" panose="05050102010706020507" pitchFamily="18" charset="2"/>
              </a:rPr>
              <a:t>OH (l)</a:t>
            </a:r>
          </a:p>
          <a:p>
            <a:pPr>
              <a:lnSpc>
                <a:spcPct val="150000"/>
              </a:lnSpc>
            </a:pPr>
            <a:endParaRPr lang="en-US" sz="2400" dirty="0">
              <a:latin typeface="Calibri" panose="020F0502020204030204" pitchFamily="34" charset="0"/>
              <a:cs typeface="Calibri" panose="020F0502020204030204" pitchFamily="34" charset="0"/>
              <a:sym typeface="Symbol" panose="05050102010706020507" pitchFamily="18" charset="2"/>
            </a:endParaRPr>
          </a:p>
          <a:p>
            <a:pPr>
              <a:lnSpc>
                <a:spcPct val="150000"/>
              </a:lnSpc>
            </a:pPr>
            <a:r>
              <a:rPr lang="en-US" sz="2400" dirty="0">
                <a:latin typeface="Calibri" panose="020F0502020204030204" pitchFamily="34" charset="0"/>
                <a:cs typeface="Calibri" panose="020F0502020204030204" pitchFamily="34" charset="0"/>
                <a:sym typeface="Symbol" panose="05050102010706020507" pitchFamily="18" charset="2"/>
              </a:rPr>
              <a:t>Knowing that: </a:t>
            </a:r>
          </a:p>
          <a:p>
            <a:pPr>
              <a:lnSpc>
                <a:spcPct val="150000"/>
              </a:lnSpc>
            </a:pP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a:t>
            </a:r>
            <a:r>
              <a:rPr lang="en-GB" sz="2400" baseline="-30000" dirty="0">
                <a:solidFill>
                  <a:sysClr val="windowText" lastClr="000000"/>
                </a:solidFill>
                <a:ea typeface="Calibri" pitchFamily="34" charset="0"/>
                <a:cs typeface="Times New Roman" pitchFamily="18" charset="0"/>
              </a:rPr>
              <a:t>f </a:t>
            </a:r>
            <a:r>
              <a:rPr lang="en-GB" sz="2400" dirty="0">
                <a:solidFill>
                  <a:sysClr val="windowText" lastClr="000000"/>
                </a:solidFill>
                <a:ea typeface="Calibri" pitchFamily="34" charset="0"/>
                <a:cs typeface="Times New Roman" pitchFamily="18" charset="0"/>
              </a:rPr>
              <a:t>[</a:t>
            </a:r>
            <a:r>
              <a:rPr lang="en-US" sz="2400" dirty="0">
                <a:latin typeface="Calibri" panose="020F0502020204030204" pitchFamily="34" charset="0"/>
                <a:cs typeface="Calibri" panose="020F0502020204030204" pitchFamily="34" charset="0"/>
                <a:sym typeface="Symbol" panose="05050102010706020507" pitchFamily="18" charset="2"/>
              </a:rPr>
              <a:t>C</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H</a:t>
            </a:r>
            <a:r>
              <a:rPr lang="en-US" sz="2400" baseline="-25000" dirty="0">
                <a:latin typeface="Calibri" panose="020F0502020204030204" pitchFamily="34" charset="0"/>
                <a:cs typeface="Calibri" panose="020F0502020204030204" pitchFamily="34" charset="0"/>
                <a:sym typeface="Symbol" panose="05050102010706020507" pitchFamily="18" charset="2"/>
              </a:rPr>
              <a:t>5</a:t>
            </a:r>
            <a:r>
              <a:rPr lang="en-US" sz="2400" dirty="0">
                <a:latin typeface="Calibri" panose="020F0502020204030204" pitchFamily="34" charset="0"/>
                <a:cs typeface="Calibri" panose="020F0502020204030204" pitchFamily="34" charset="0"/>
                <a:sym typeface="Symbol" panose="05050102010706020507" pitchFamily="18" charset="2"/>
              </a:rPr>
              <a:t>OH (l)] = -277.7 kJ</a:t>
            </a:r>
          </a:p>
          <a:p>
            <a:pPr>
              <a:lnSpc>
                <a:spcPct val="150000"/>
              </a:lnSpc>
            </a:pPr>
            <a:r>
              <a:rPr lang="el-GR" sz="2400" dirty="0">
                <a:solidFill>
                  <a:sysClr val="windowText" lastClr="000000"/>
                </a:solidFill>
                <a:ea typeface="Calibri" pitchFamily="34" charset="0"/>
                <a:cs typeface="Times New Roman" pitchFamily="18" charset="0"/>
              </a:rPr>
              <a:t>Δ</a:t>
            </a:r>
            <a:r>
              <a:rPr lang="en-GB" sz="2400" dirty="0">
                <a:solidFill>
                  <a:sysClr val="windowText" lastClr="000000"/>
                </a:solidFill>
                <a:ea typeface="Calibri" pitchFamily="34" charset="0"/>
                <a:cs typeface="Times New Roman" pitchFamily="18" charset="0"/>
              </a:rPr>
              <a:t>H</a:t>
            </a:r>
            <a:r>
              <a:rPr lang="en-GB" sz="2400" baseline="30000" dirty="0">
                <a:solidFill>
                  <a:sysClr val="windowText" lastClr="000000"/>
                </a:solidFill>
                <a:ea typeface="Calibri" pitchFamily="34" charset="0"/>
                <a:cs typeface="Times New Roman" pitchFamily="18" charset="0"/>
              </a:rPr>
              <a:t>o</a:t>
            </a:r>
            <a:r>
              <a:rPr lang="en-GB" sz="2400" baseline="-25000" dirty="0">
                <a:solidFill>
                  <a:sysClr val="windowText" lastClr="000000"/>
                </a:solidFill>
                <a:ea typeface="Calibri" pitchFamily="34" charset="0"/>
                <a:cs typeface="Times New Roman" pitchFamily="18" charset="0"/>
              </a:rPr>
              <a:t>f</a:t>
            </a:r>
            <a:r>
              <a:rPr lang="en-GB" sz="2400" dirty="0">
                <a:solidFill>
                  <a:sysClr val="windowText" lastClr="000000"/>
                </a:solidFill>
                <a:ea typeface="Calibri" pitchFamily="34" charset="0"/>
                <a:cs typeface="Times New Roman" pitchFamily="18" charset="0"/>
              </a:rPr>
              <a:t> [</a:t>
            </a:r>
            <a:r>
              <a:rPr lang="en-US" sz="2400" dirty="0">
                <a:latin typeface="Calibri" panose="020F0502020204030204" pitchFamily="34" charset="0"/>
                <a:cs typeface="Calibri" panose="020F0502020204030204" pitchFamily="34" charset="0"/>
              </a:rPr>
              <a:t>C</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4</a:t>
            </a:r>
            <a:r>
              <a:rPr lang="en-US" sz="2400" dirty="0">
                <a:latin typeface="Calibri" panose="020F0502020204030204" pitchFamily="34" charset="0"/>
                <a:cs typeface="Calibri" panose="020F0502020204030204" pitchFamily="34" charset="0"/>
              </a:rPr>
              <a:t> (g) ] = +52.3 kJ</a:t>
            </a:r>
          </a:p>
          <a:p>
            <a:pPr>
              <a:lnSpc>
                <a:spcPct val="150000"/>
              </a:lnSpc>
            </a:pPr>
            <a:r>
              <a:rPr lang="el-GR" sz="2400" dirty="0">
                <a:solidFill>
                  <a:sysClr val="windowText" lastClr="000000"/>
                </a:solidFill>
                <a:ea typeface="Calibri" pitchFamily="34" charset="0"/>
                <a:cs typeface="Times New Roman" pitchFamily="18" charset="0"/>
              </a:rPr>
              <a:t>Δ</a:t>
            </a:r>
            <a:r>
              <a:rPr lang="en-GB" sz="2400" dirty="0">
                <a:solidFill>
                  <a:sysClr val="windowText" lastClr="000000"/>
                </a:solidFill>
                <a:ea typeface="Calibri" pitchFamily="34" charset="0"/>
                <a:cs typeface="Times New Roman" pitchFamily="18" charset="0"/>
              </a:rPr>
              <a:t>H</a:t>
            </a:r>
            <a:r>
              <a:rPr lang="en-GB" sz="2400" baseline="30000" dirty="0">
                <a:solidFill>
                  <a:sysClr val="windowText" lastClr="000000"/>
                </a:solidFill>
                <a:ea typeface="Calibri" pitchFamily="34" charset="0"/>
                <a:cs typeface="Times New Roman" pitchFamily="18" charset="0"/>
              </a:rPr>
              <a:t>o</a:t>
            </a:r>
            <a:r>
              <a:rPr lang="en-GB" sz="2400" baseline="-25000" dirty="0">
                <a:solidFill>
                  <a:sysClr val="windowText" lastClr="000000"/>
                </a:solidFill>
                <a:ea typeface="Calibri" pitchFamily="34" charset="0"/>
                <a:cs typeface="Times New Roman" pitchFamily="18" charset="0"/>
              </a:rPr>
              <a:t>f </a:t>
            </a:r>
            <a:r>
              <a:rPr lang="en-GB" sz="2400" dirty="0">
                <a:solidFill>
                  <a:sysClr val="windowText" lastClr="000000"/>
                </a:solidFill>
                <a:ea typeface="Calibri" pitchFamily="34" charset="0"/>
                <a:cs typeface="Times New Roman" pitchFamily="18" charset="0"/>
              </a:rPr>
              <a:t>[</a:t>
            </a:r>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(g)] = -241.8 kJ</a:t>
            </a:r>
            <a:endParaRPr lang="en-GB" sz="2400" baseline="-25000" dirty="0"/>
          </a:p>
        </p:txBody>
      </p:sp>
    </p:spTree>
    <p:extLst>
      <p:ext uri="{BB962C8B-B14F-4D97-AF65-F5344CB8AC3E}">
        <p14:creationId xmlns:p14="http://schemas.microsoft.com/office/powerpoint/2010/main" val="3642081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037" y="1030778"/>
            <a:ext cx="9343506" cy="2862322"/>
          </a:xfrm>
          <a:prstGeom prst="rect">
            <a:avLst/>
          </a:prstGeom>
          <a:noFill/>
        </p:spPr>
        <p:txBody>
          <a:bodyPr wrap="square" rtlCol="0">
            <a:spAutoFit/>
          </a:bodyPr>
          <a:lstStyle/>
          <a:p>
            <a:pPr>
              <a:lnSpc>
                <a:spcPct val="150000"/>
              </a:lnSpc>
            </a:pPr>
            <a:r>
              <a:rPr lang="en-US" sz="2400" dirty="0"/>
              <a:t>8- Find (in kJ) the standard enthalpy of formation of NO gas </a:t>
            </a: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a:t>
            </a:r>
            <a:r>
              <a:rPr lang="en-GB" sz="2400" baseline="-30000" dirty="0">
                <a:solidFill>
                  <a:sysClr val="windowText" lastClr="000000"/>
                </a:solidFill>
                <a:ea typeface="Calibri" pitchFamily="34" charset="0"/>
                <a:cs typeface="Times New Roman" pitchFamily="18" charset="0"/>
              </a:rPr>
              <a:t>f</a:t>
            </a:r>
            <a:r>
              <a:rPr lang="en-GB" sz="2400" dirty="0">
                <a:solidFill>
                  <a:sysClr val="windowText" lastClr="000000"/>
                </a:solidFill>
                <a:ea typeface="Calibri" pitchFamily="34" charset="0"/>
                <a:cs typeface="Times New Roman" pitchFamily="18" charset="0"/>
              </a:rPr>
              <a:t> [NO (g)], given the following data:</a:t>
            </a:r>
          </a:p>
          <a:p>
            <a:pPr>
              <a:lnSpc>
                <a:spcPct val="150000"/>
              </a:lnSpc>
            </a:pPr>
            <a:endParaRPr lang="en-GB" sz="2400" dirty="0">
              <a:solidFill>
                <a:sysClr val="windowText" lastClr="000000"/>
              </a:solidFill>
              <a:cs typeface="Times New Roman" pitchFamily="18" charset="0"/>
            </a:endParaRPr>
          </a:p>
          <a:p>
            <a:pPr>
              <a:lnSpc>
                <a:spcPct val="150000"/>
              </a:lnSpc>
            </a:pPr>
            <a:r>
              <a:rPr lang="en-GB" sz="2400" dirty="0">
                <a:solidFill>
                  <a:sysClr val="windowText" lastClr="000000"/>
                </a:solidFill>
                <a:cs typeface="Times New Roman" pitchFamily="18" charset="0"/>
              </a:rPr>
              <a:t>N</a:t>
            </a:r>
            <a:r>
              <a:rPr lang="en-GB" sz="2400" baseline="-25000" dirty="0">
                <a:solidFill>
                  <a:sysClr val="windowText" lastClr="000000"/>
                </a:solidFill>
                <a:cs typeface="Times New Roman" pitchFamily="18" charset="0"/>
              </a:rPr>
              <a:t>2</a:t>
            </a:r>
            <a:r>
              <a:rPr lang="en-GB" sz="2400" dirty="0">
                <a:solidFill>
                  <a:sysClr val="windowText" lastClr="000000"/>
                </a:solidFill>
                <a:cs typeface="Times New Roman" pitchFamily="18" charset="0"/>
              </a:rPr>
              <a:t> (g) + 2O</a:t>
            </a:r>
            <a:r>
              <a:rPr lang="en-GB" sz="2400" baseline="-25000" dirty="0">
                <a:solidFill>
                  <a:sysClr val="windowText" lastClr="000000"/>
                </a:solidFill>
                <a:cs typeface="Times New Roman" pitchFamily="18" charset="0"/>
              </a:rPr>
              <a:t>2</a:t>
            </a:r>
            <a:r>
              <a:rPr lang="en-GB" sz="2400" dirty="0">
                <a:solidFill>
                  <a:sysClr val="windowText" lastClr="000000"/>
                </a:solidFill>
                <a:cs typeface="Times New Roman" pitchFamily="18" charset="0"/>
              </a:rPr>
              <a:t> (g) </a:t>
            </a:r>
            <a:r>
              <a:rPr lang="en-GB" sz="2400" dirty="0">
                <a:solidFill>
                  <a:sysClr val="windowText" lastClr="000000"/>
                </a:solidFill>
                <a:cs typeface="Times New Roman" pitchFamily="18" charset="0"/>
                <a:sym typeface="Symbol" panose="05050102010706020507" pitchFamily="18" charset="2"/>
              </a:rPr>
              <a:t> 2NO</a:t>
            </a:r>
            <a:r>
              <a:rPr lang="en-GB" sz="2400" baseline="-25000" dirty="0">
                <a:solidFill>
                  <a:sysClr val="windowText" lastClr="000000"/>
                </a:solidFill>
                <a:cs typeface="Times New Roman" pitchFamily="18" charset="0"/>
                <a:sym typeface="Symbol" panose="05050102010706020507" pitchFamily="18" charset="2"/>
              </a:rPr>
              <a:t>2</a:t>
            </a:r>
            <a:r>
              <a:rPr lang="en-GB" sz="2400" dirty="0">
                <a:solidFill>
                  <a:sysClr val="windowText" lastClr="000000"/>
                </a:solidFill>
                <a:cs typeface="Times New Roman" pitchFamily="18" charset="0"/>
                <a:sym typeface="Symbol" panose="05050102010706020507" pitchFamily="18" charset="2"/>
              </a:rPr>
              <a:t> (g) 		</a:t>
            </a: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a:t>
            </a:r>
            <a:r>
              <a:rPr lang="en-GB" sz="2400" dirty="0">
                <a:solidFill>
                  <a:sysClr val="windowText" lastClr="000000"/>
                </a:solidFill>
                <a:ea typeface="Calibri" pitchFamily="34" charset="0"/>
                <a:cs typeface="Times New Roman" pitchFamily="18" charset="0"/>
              </a:rPr>
              <a:t> = +68 kJ</a:t>
            </a:r>
          </a:p>
          <a:p>
            <a:pPr>
              <a:lnSpc>
                <a:spcPct val="150000"/>
              </a:lnSpc>
            </a:pPr>
            <a:r>
              <a:rPr lang="en-US" sz="2400" dirty="0">
                <a:solidFill>
                  <a:sysClr val="windowText" lastClr="000000"/>
                </a:solidFill>
                <a:cs typeface="Times New Roman" pitchFamily="18" charset="0"/>
              </a:rPr>
              <a:t>2NO (g) + O</a:t>
            </a:r>
            <a:r>
              <a:rPr lang="en-US" sz="2400" baseline="-25000" dirty="0">
                <a:solidFill>
                  <a:sysClr val="windowText" lastClr="000000"/>
                </a:solidFill>
                <a:cs typeface="Times New Roman" pitchFamily="18" charset="0"/>
              </a:rPr>
              <a:t>2</a:t>
            </a:r>
            <a:r>
              <a:rPr lang="en-US" sz="2400" dirty="0">
                <a:solidFill>
                  <a:sysClr val="windowText" lastClr="000000"/>
                </a:solidFill>
                <a:cs typeface="Times New Roman" pitchFamily="18" charset="0"/>
              </a:rPr>
              <a:t> (g) </a:t>
            </a:r>
            <a:r>
              <a:rPr lang="en-US" sz="2400" dirty="0">
                <a:solidFill>
                  <a:sysClr val="windowText" lastClr="000000"/>
                </a:solidFill>
                <a:cs typeface="Times New Roman" pitchFamily="18" charset="0"/>
                <a:sym typeface="Symbol" panose="05050102010706020507" pitchFamily="18" charset="2"/>
              </a:rPr>
              <a:t> 2NO</a:t>
            </a:r>
            <a:r>
              <a:rPr lang="en-US" sz="2400" baseline="-25000" dirty="0">
                <a:solidFill>
                  <a:sysClr val="windowText" lastClr="000000"/>
                </a:solidFill>
                <a:cs typeface="Times New Roman" pitchFamily="18" charset="0"/>
                <a:sym typeface="Symbol" panose="05050102010706020507" pitchFamily="18" charset="2"/>
              </a:rPr>
              <a:t>2</a:t>
            </a:r>
            <a:r>
              <a:rPr lang="en-US" sz="2400" dirty="0">
                <a:solidFill>
                  <a:sysClr val="windowText" lastClr="000000"/>
                </a:solidFill>
                <a:cs typeface="Times New Roman" pitchFamily="18" charset="0"/>
                <a:sym typeface="Symbol" panose="05050102010706020507" pitchFamily="18" charset="2"/>
              </a:rPr>
              <a:t> (g) 		</a:t>
            </a: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 </a:t>
            </a:r>
            <a:r>
              <a:rPr lang="en-GB" sz="2400" dirty="0">
                <a:solidFill>
                  <a:sysClr val="windowText" lastClr="000000"/>
                </a:solidFill>
                <a:ea typeface="Calibri" pitchFamily="34" charset="0"/>
                <a:cs typeface="Times New Roman" pitchFamily="18" charset="0"/>
              </a:rPr>
              <a:t>= -114 kJ</a:t>
            </a:r>
            <a:endParaRPr lang="en-GB" sz="2400" dirty="0"/>
          </a:p>
        </p:txBody>
      </p:sp>
    </p:spTree>
    <p:extLst>
      <p:ext uri="{BB962C8B-B14F-4D97-AF65-F5344CB8AC3E}">
        <p14:creationId xmlns:p14="http://schemas.microsoft.com/office/powerpoint/2010/main" val="628849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141" y="249382"/>
            <a:ext cx="10656917" cy="4616648"/>
          </a:xfrm>
          <a:prstGeom prst="rect">
            <a:avLst/>
          </a:prstGeom>
          <a:noFill/>
        </p:spPr>
        <p:txBody>
          <a:bodyPr wrap="square" rtlCol="0">
            <a:spAutoFit/>
          </a:bodyPr>
          <a:lstStyle/>
          <a:p>
            <a:pPr>
              <a:lnSpc>
                <a:spcPct val="150000"/>
              </a:lnSpc>
            </a:pPr>
            <a:r>
              <a:rPr lang="en-US" sz="2800" dirty="0">
                <a:solidFill>
                  <a:srgbClr val="FF0000"/>
                </a:solidFill>
              </a:rPr>
              <a:t>Bond Enthalpy (Bond Energy)</a:t>
            </a:r>
          </a:p>
          <a:p>
            <a:pPr>
              <a:lnSpc>
                <a:spcPct val="150000"/>
              </a:lnSpc>
            </a:pPr>
            <a:endParaRPr lang="en-US" sz="2400" dirty="0">
              <a:solidFill>
                <a:srgbClr val="FF0000"/>
              </a:solidFill>
            </a:endParaRPr>
          </a:p>
          <a:p>
            <a:pPr algn="just">
              <a:lnSpc>
                <a:spcPct val="150000"/>
              </a:lnSpc>
            </a:pPr>
            <a:r>
              <a:rPr kumimoji="0" lang="en-GB" sz="2400" b="0" i="0" u="none" strike="noStrike" cap="none" normalizeH="0" baseline="0" dirty="0">
                <a:ln>
                  <a:noFill/>
                </a:ln>
                <a:solidFill>
                  <a:schemeClr val="tx1"/>
                </a:solidFill>
                <a:effectLst/>
                <a:ea typeface="Calibri" pitchFamily="34" charset="0"/>
                <a:cs typeface="Times New Roman" pitchFamily="18" charset="0"/>
              </a:rPr>
              <a:t>A useful way to calculate enthalpy changes in chemical reactions is through the concept of bond energies. Bond energy is defined as the energy required to break a chemical bond. It is usually measured at 273K.</a:t>
            </a:r>
            <a:endParaRPr kumimoji="0" lang="en-GB" sz="2400" b="0" i="0" u="none" strike="noStrike" cap="none" normalizeH="0" baseline="0" dirty="0">
              <a:ln>
                <a:noFill/>
              </a:ln>
              <a:solidFill>
                <a:schemeClr val="tx1"/>
              </a:solidFill>
              <a:effectLst/>
              <a:cs typeface="Arial" pitchFamily="34" charset="0"/>
            </a:endParaRPr>
          </a:p>
          <a:p>
            <a:pPr>
              <a:lnSpc>
                <a:spcPct val="150000"/>
              </a:lnSpc>
            </a:pPr>
            <a:endParaRPr lang="en-US" sz="2400" dirty="0"/>
          </a:p>
          <a:p>
            <a:pPr lvl="0" algn="justLow" fontAlgn="base">
              <a:lnSpc>
                <a:spcPct val="150000"/>
              </a:lnSpc>
              <a:spcBef>
                <a:spcPct val="0"/>
              </a:spcBef>
              <a:spcAft>
                <a:spcPct val="0"/>
              </a:spcAft>
            </a:pPr>
            <a:r>
              <a:rPr kumimoji="0" lang="en-GB" sz="2400" b="0" i="0" u="none" strike="noStrike" cap="none" normalizeH="0" baseline="0" dirty="0">
                <a:ln>
                  <a:noFill/>
                </a:ln>
                <a:solidFill>
                  <a:schemeClr val="tx1"/>
                </a:solidFill>
                <a:effectLst/>
                <a:ea typeface="Calibri" pitchFamily="34" charset="0"/>
                <a:cs typeface="Times New Roman" pitchFamily="18" charset="0"/>
              </a:rPr>
              <a:t>Enthalpy can be measured by </a:t>
            </a:r>
            <a:endParaRPr kumimoji="0" lang="en-GB" sz="2400" b="0" i="0" u="none" strike="noStrike" cap="none" normalizeH="0" baseline="0" dirty="0">
              <a:ln>
                <a:noFill/>
              </a:ln>
              <a:solidFill>
                <a:schemeClr val="tx1"/>
              </a:solidFill>
              <a:effectLst/>
              <a:cs typeface="Arial" pitchFamily="34" charset="0"/>
            </a:endParaRPr>
          </a:p>
          <a:p>
            <a:pPr lvl="0" algn="ctr" eaLnBrk="0" fontAlgn="base" hangingPunct="0">
              <a:lnSpc>
                <a:spcPct val="150000"/>
              </a:lnSpc>
              <a:spcBef>
                <a:spcPct val="0"/>
              </a:spcBef>
              <a:spcAft>
                <a:spcPct val="0"/>
              </a:spcAft>
            </a:pPr>
            <a:r>
              <a:rPr kumimoji="0" lang="en-GB" sz="2400" b="0" i="0" u="none" strike="noStrike" cap="none" normalizeH="0" baseline="0" dirty="0">
                <a:ln>
                  <a:noFill/>
                </a:ln>
                <a:solidFill>
                  <a:schemeClr val="tx1"/>
                </a:solidFill>
                <a:effectLst/>
                <a:ea typeface="Calibri" pitchFamily="34" charset="0"/>
                <a:cs typeface="Times New Roman" pitchFamily="18" charset="0"/>
              </a:rPr>
              <a:t>	</a:t>
            </a:r>
            <a:r>
              <a:rPr kumimoji="0" lang="en-GB" sz="2400" b="0" i="0" u="none" strike="noStrike" cap="none" normalizeH="0" baseline="0" dirty="0" err="1">
                <a:ln>
                  <a:noFill/>
                </a:ln>
                <a:solidFill>
                  <a:srgbClr val="FF0000"/>
                </a:solidFill>
                <a:effectLst/>
                <a:ea typeface="Calibri" pitchFamily="34" charset="0"/>
                <a:cs typeface="Times New Roman" pitchFamily="18" charset="0"/>
              </a:rPr>
              <a:t>ΔH</a:t>
            </a:r>
            <a:r>
              <a:rPr kumimoji="0" lang="en-GB" sz="2400" b="0" i="0" u="none" strike="noStrike" cap="none" normalizeH="0" baseline="-30000" dirty="0" err="1">
                <a:ln>
                  <a:noFill/>
                </a:ln>
                <a:solidFill>
                  <a:srgbClr val="FF0000"/>
                </a:solidFill>
                <a:effectLst/>
                <a:ea typeface="Calibri" pitchFamily="34" charset="0"/>
                <a:cs typeface="Times New Roman" pitchFamily="18" charset="0"/>
              </a:rPr>
              <a:t>reaction</a:t>
            </a:r>
            <a:r>
              <a:rPr kumimoji="0" lang="en-GB" sz="2400" b="0" i="0" u="none" strike="noStrike" cap="none" normalizeH="0" baseline="0" dirty="0">
                <a:ln>
                  <a:noFill/>
                </a:ln>
                <a:solidFill>
                  <a:srgbClr val="FF0000"/>
                </a:solidFill>
                <a:effectLst/>
                <a:ea typeface="Calibri" pitchFamily="34" charset="0"/>
                <a:cs typeface="Times New Roman" pitchFamily="18" charset="0"/>
              </a:rPr>
              <a:t> = Ʃ </a:t>
            </a:r>
            <a:r>
              <a:rPr kumimoji="0" lang="en-GB" sz="2400" b="0" i="0" u="none" strike="noStrike" cap="none" normalizeH="0" baseline="0" dirty="0" err="1">
                <a:ln>
                  <a:noFill/>
                </a:ln>
                <a:solidFill>
                  <a:srgbClr val="FF0000"/>
                </a:solidFill>
                <a:effectLst/>
                <a:ea typeface="Calibri" pitchFamily="34" charset="0"/>
                <a:cs typeface="Times New Roman" pitchFamily="18" charset="0"/>
              </a:rPr>
              <a:t>nΔH</a:t>
            </a:r>
            <a:r>
              <a:rPr kumimoji="0" lang="en-GB" sz="2400" b="0" i="0" u="none" strike="noStrike" cap="none" normalizeH="0" baseline="-30000" dirty="0">
                <a:ln>
                  <a:noFill/>
                </a:ln>
                <a:solidFill>
                  <a:srgbClr val="FF0000"/>
                </a:solidFill>
                <a:effectLst/>
                <a:ea typeface="Calibri" pitchFamily="34" charset="0"/>
                <a:cs typeface="Times New Roman" pitchFamily="18" charset="0"/>
              </a:rPr>
              <a:t>(bonds broken)</a:t>
            </a:r>
            <a:r>
              <a:rPr kumimoji="0" lang="en-GB" sz="2400" b="0" i="0" u="none" strike="noStrike" cap="none" normalizeH="0" baseline="0" dirty="0">
                <a:ln>
                  <a:noFill/>
                </a:ln>
                <a:solidFill>
                  <a:srgbClr val="FF0000"/>
                </a:solidFill>
                <a:effectLst/>
                <a:ea typeface="Calibri" pitchFamily="34" charset="0"/>
                <a:cs typeface="Times New Roman" pitchFamily="18" charset="0"/>
              </a:rPr>
              <a:t> - Ʃ </a:t>
            </a:r>
            <a:r>
              <a:rPr kumimoji="0" lang="en-GB" sz="2400" b="0" i="0" u="none" strike="noStrike" cap="none" normalizeH="0" baseline="0" dirty="0" err="1">
                <a:ln>
                  <a:noFill/>
                </a:ln>
                <a:solidFill>
                  <a:srgbClr val="FF0000"/>
                </a:solidFill>
                <a:effectLst/>
                <a:ea typeface="Calibri" pitchFamily="34" charset="0"/>
                <a:cs typeface="Times New Roman" pitchFamily="18" charset="0"/>
              </a:rPr>
              <a:t>nΔH</a:t>
            </a:r>
            <a:r>
              <a:rPr kumimoji="0" lang="en-GB" sz="2400" b="0" i="0" u="none" strike="noStrike" cap="none" normalizeH="0" baseline="-30000" dirty="0">
                <a:ln>
                  <a:noFill/>
                </a:ln>
                <a:solidFill>
                  <a:srgbClr val="FF0000"/>
                </a:solidFill>
                <a:effectLst/>
                <a:ea typeface="Calibri" pitchFamily="34" charset="0"/>
                <a:cs typeface="Times New Roman" pitchFamily="18" charset="0"/>
              </a:rPr>
              <a:t>(bonds formed)</a:t>
            </a:r>
            <a:endParaRPr kumimoji="0" lang="en-GB" sz="2400" b="0" i="0" u="none" strike="noStrike" cap="none" normalizeH="0" baseline="0" dirty="0">
              <a:ln>
                <a:noFill/>
              </a:ln>
              <a:solidFill>
                <a:srgbClr val="FF0000"/>
              </a:solidFill>
              <a:effectLst/>
              <a:cs typeface="Arial" pitchFamily="34" charset="0"/>
            </a:endParaRPr>
          </a:p>
        </p:txBody>
      </p:sp>
    </p:spTree>
    <p:extLst>
      <p:ext uri="{BB962C8B-B14F-4D97-AF65-F5344CB8AC3E}">
        <p14:creationId xmlns:p14="http://schemas.microsoft.com/office/powerpoint/2010/main" val="2119686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3" y="479289"/>
            <a:ext cx="10119360" cy="5632311"/>
          </a:xfrm>
          <a:prstGeom prst="rect">
            <a:avLst/>
          </a:prstGeom>
        </p:spPr>
        <p:txBody>
          <a:bodyPr wrap="square">
            <a:spAutoFit/>
          </a:bodyPr>
          <a:lstStyle/>
          <a:p>
            <a:pPr lvl="0">
              <a:lnSpc>
                <a:spcPct val="150000"/>
              </a:lnSpc>
            </a:pPr>
            <a:r>
              <a:rPr lang="en-GB" sz="2400" dirty="0">
                <a:solidFill>
                  <a:prstClr val="black"/>
                </a:solidFill>
                <a:ea typeface="Calibri"/>
              </a:rPr>
              <a:t>Consider the following reactions</a:t>
            </a:r>
            <a:endParaRPr lang="en-GB" sz="2400" dirty="0">
              <a:solidFill>
                <a:prstClr val="black"/>
              </a:solidFill>
            </a:endParaRPr>
          </a:p>
          <a:p>
            <a:pPr lvl="0">
              <a:lnSpc>
                <a:spcPct val="150000"/>
              </a:lnSpc>
            </a:pPr>
            <a:r>
              <a:rPr lang="en-US" sz="2400" dirty="0">
                <a:solidFill>
                  <a:prstClr val="black"/>
                </a:solidFill>
              </a:rPr>
              <a:t>CH</a:t>
            </a:r>
            <a:r>
              <a:rPr lang="en-US" sz="2400" baseline="-25000" dirty="0">
                <a:solidFill>
                  <a:prstClr val="black"/>
                </a:solidFill>
              </a:rPr>
              <a:t>4</a:t>
            </a:r>
            <a:r>
              <a:rPr lang="en-US" sz="2400" dirty="0">
                <a:solidFill>
                  <a:prstClr val="black"/>
                </a:solidFill>
              </a:rPr>
              <a:t> (g) </a:t>
            </a:r>
            <a:r>
              <a:rPr lang="en-GB" sz="2400" dirty="0">
                <a:solidFill>
                  <a:prstClr val="black"/>
                </a:solidFill>
                <a:sym typeface="Symbol" panose="05050102010706020507" pitchFamily="18" charset="2"/>
              </a:rPr>
              <a:t> CH</a:t>
            </a:r>
            <a:r>
              <a:rPr lang="en-GB" sz="2400" baseline="-25000" dirty="0">
                <a:solidFill>
                  <a:prstClr val="black"/>
                </a:solidFill>
                <a:sym typeface="Symbol" panose="05050102010706020507" pitchFamily="18" charset="2"/>
              </a:rPr>
              <a:t>3</a:t>
            </a:r>
            <a:r>
              <a:rPr lang="en-GB" sz="2400" dirty="0">
                <a:solidFill>
                  <a:prstClr val="black"/>
                </a:solidFill>
                <a:sym typeface="Symbol" panose="05050102010706020507" pitchFamily="18" charset="2"/>
              </a:rPr>
              <a:t> (g) + H (g)	</a:t>
            </a: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a:t>
            </a:r>
            <a:r>
              <a:rPr lang="en-GB" sz="2400" baseline="-25000" dirty="0">
                <a:solidFill>
                  <a:sysClr val="windowText" lastClr="000000"/>
                </a:solidFill>
                <a:ea typeface="Calibri" pitchFamily="34" charset="0"/>
                <a:cs typeface="Times New Roman" pitchFamily="18" charset="0"/>
              </a:rPr>
              <a:t>1</a:t>
            </a:r>
            <a:r>
              <a:rPr lang="en-GB" sz="2400" dirty="0">
                <a:solidFill>
                  <a:sysClr val="windowText" lastClr="000000"/>
                </a:solidFill>
                <a:ea typeface="Calibri" pitchFamily="34" charset="0"/>
                <a:cs typeface="Times New Roman" pitchFamily="18" charset="0"/>
              </a:rPr>
              <a:t> = 426.36 kJ mol</a:t>
            </a:r>
            <a:r>
              <a:rPr lang="en-GB" sz="2400" baseline="30000" dirty="0">
                <a:solidFill>
                  <a:sysClr val="windowText" lastClr="000000"/>
                </a:solidFill>
                <a:ea typeface="Calibri" pitchFamily="34" charset="0"/>
                <a:cs typeface="Times New Roman" pitchFamily="18" charset="0"/>
              </a:rPr>
              <a:t>-1</a:t>
            </a:r>
            <a:endParaRPr lang="en-GB" sz="2400" dirty="0">
              <a:solidFill>
                <a:sysClr val="windowText" lastClr="000000"/>
              </a:solidFill>
              <a:ea typeface="Calibri" pitchFamily="34" charset="0"/>
              <a:cs typeface="Times New Roman" pitchFamily="18" charset="0"/>
            </a:endParaRPr>
          </a:p>
          <a:p>
            <a:pPr lvl="0">
              <a:lnSpc>
                <a:spcPct val="150000"/>
              </a:lnSpc>
            </a:pPr>
            <a:r>
              <a:rPr lang="en-US" sz="2400" dirty="0">
                <a:solidFill>
                  <a:prstClr val="black"/>
                </a:solidFill>
              </a:rPr>
              <a:t>CH</a:t>
            </a:r>
            <a:r>
              <a:rPr lang="en-US" sz="2400" baseline="-25000" dirty="0">
                <a:solidFill>
                  <a:prstClr val="black"/>
                </a:solidFill>
              </a:rPr>
              <a:t>3</a:t>
            </a:r>
            <a:r>
              <a:rPr lang="en-US" sz="2400" dirty="0">
                <a:solidFill>
                  <a:prstClr val="black"/>
                </a:solidFill>
              </a:rPr>
              <a:t> (g) </a:t>
            </a:r>
            <a:r>
              <a:rPr lang="en-GB" sz="2400" dirty="0">
                <a:solidFill>
                  <a:prstClr val="black"/>
                </a:solidFill>
                <a:sym typeface="Symbol" panose="05050102010706020507" pitchFamily="18" charset="2"/>
              </a:rPr>
              <a:t> CH</a:t>
            </a:r>
            <a:r>
              <a:rPr lang="en-GB" sz="2400" baseline="-25000" dirty="0">
                <a:solidFill>
                  <a:prstClr val="black"/>
                </a:solidFill>
                <a:sym typeface="Symbol" panose="05050102010706020507" pitchFamily="18" charset="2"/>
              </a:rPr>
              <a:t>2</a:t>
            </a:r>
            <a:r>
              <a:rPr lang="en-GB" sz="2400" dirty="0">
                <a:solidFill>
                  <a:prstClr val="black"/>
                </a:solidFill>
                <a:sym typeface="Symbol" panose="05050102010706020507" pitchFamily="18" charset="2"/>
              </a:rPr>
              <a:t> (g) + H (g) 	</a:t>
            </a: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a:t>
            </a:r>
            <a:r>
              <a:rPr lang="en-GB" sz="2400" baseline="-25000" dirty="0">
                <a:solidFill>
                  <a:sysClr val="windowText" lastClr="000000"/>
                </a:solidFill>
                <a:ea typeface="Calibri" pitchFamily="34" charset="0"/>
                <a:cs typeface="Times New Roman" pitchFamily="18" charset="0"/>
              </a:rPr>
              <a:t>2</a:t>
            </a:r>
            <a:r>
              <a:rPr lang="en-GB" sz="2400" dirty="0">
                <a:solidFill>
                  <a:sysClr val="windowText" lastClr="000000"/>
                </a:solidFill>
                <a:ea typeface="Calibri" pitchFamily="34" charset="0"/>
                <a:cs typeface="Times New Roman" pitchFamily="18" charset="0"/>
              </a:rPr>
              <a:t> = 465.94 kJ mol</a:t>
            </a:r>
            <a:r>
              <a:rPr lang="en-GB" sz="2400" baseline="30000" dirty="0">
                <a:solidFill>
                  <a:sysClr val="windowText" lastClr="000000"/>
                </a:solidFill>
                <a:ea typeface="Calibri" pitchFamily="34" charset="0"/>
                <a:cs typeface="Times New Roman" pitchFamily="18" charset="0"/>
              </a:rPr>
              <a:t>-1</a:t>
            </a:r>
            <a:endParaRPr lang="en-GB" sz="2400" dirty="0">
              <a:solidFill>
                <a:sysClr val="windowText" lastClr="000000"/>
              </a:solidFill>
              <a:ea typeface="Calibri" pitchFamily="34" charset="0"/>
              <a:cs typeface="Times New Roman" pitchFamily="18" charset="0"/>
            </a:endParaRPr>
          </a:p>
          <a:p>
            <a:pPr>
              <a:lnSpc>
                <a:spcPct val="150000"/>
              </a:lnSpc>
            </a:pPr>
            <a:r>
              <a:rPr lang="en-US" sz="2400" dirty="0">
                <a:solidFill>
                  <a:prstClr val="black"/>
                </a:solidFill>
              </a:rPr>
              <a:t>CH</a:t>
            </a:r>
            <a:r>
              <a:rPr lang="en-US" sz="2400" baseline="-25000" dirty="0">
                <a:solidFill>
                  <a:prstClr val="black"/>
                </a:solidFill>
              </a:rPr>
              <a:t>2</a:t>
            </a:r>
            <a:r>
              <a:rPr lang="en-US" sz="2400" dirty="0">
                <a:solidFill>
                  <a:prstClr val="black"/>
                </a:solidFill>
              </a:rPr>
              <a:t> (g) </a:t>
            </a:r>
            <a:r>
              <a:rPr lang="en-GB" sz="2400" dirty="0">
                <a:solidFill>
                  <a:prstClr val="black"/>
                </a:solidFill>
                <a:sym typeface="Symbol" panose="05050102010706020507" pitchFamily="18" charset="2"/>
              </a:rPr>
              <a:t> CH (g) + H (g) 	</a:t>
            </a: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a:t>
            </a:r>
            <a:r>
              <a:rPr lang="en-GB" sz="2400" baseline="-25000" dirty="0">
                <a:solidFill>
                  <a:sysClr val="windowText" lastClr="000000"/>
                </a:solidFill>
                <a:ea typeface="Calibri" pitchFamily="34" charset="0"/>
                <a:cs typeface="Times New Roman" pitchFamily="18" charset="0"/>
              </a:rPr>
              <a:t>3</a:t>
            </a:r>
            <a:r>
              <a:rPr lang="en-GB" sz="2400" dirty="0">
                <a:solidFill>
                  <a:sysClr val="windowText" lastClr="000000"/>
                </a:solidFill>
                <a:ea typeface="Calibri" pitchFamily="34" charset="0"/>
                <a:cs typeface="Times New Roman" pitchFamily="18" charset="0"/>
              </a:rPr>
              <a:t> = 421.7 kJ mol</a:t>
            </a:r>
            <a:r>
              <a:rPr lang="en-GB" sz="2400" baseline="30000" dirty="0">
                <a:solidFill>
                  <a:sysClr val="windowText" lastClr="000000"/>
                </a:solidFill>
                <a:ea typeface="Calibri" pitchFamily="34" charset="0"/>
                <a:cs typeface="Times New Roman" pitchFamily="18" charset="0"/>
              </a:rPr>
              <a:t>-1</a:t>
            </a:r>
          </a:p>
          <a:p>
            <a:pPr>
              <a:lnSpc>
                <a:spcPct val="150000"/>
              </a:lnSpc>
            </a:pPr>
            <a:r>
              <a:rPr lang="en-US" sz="2400" dirty="0">
                <a:solidFill>
                  <a:prstClr val="black"/>
                </a:solidFill>
              </a:rPr>
              <a:t>CH (g) </a:t>
            </a:r>
            <a:r>
              <a:rPr lang="en-GB" sz="2400" dirty="0">
                <a:solidFill>
                  <a:prstClr val="black"/>
                </a:solidFill>
                <a:sym typeface="Symbol" panose="05050102010706020507" pitchFamily="18" charset="2"/>
              </a:rPr>
              <a:t> C (g) + H (g) 		</a:t>
            </a: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a:t>
            </a:r>
            <a:r>
              <a:rPr lang="en-GB" sz="2400" baseline="-25000" dirty="0">
                <a:solidFill>
                  <a:sysClr val="windowText" lastClr="000000"/>
                </a:solidFill>
                <a:ea typeface="Calibri" pitchFamily="34" charset="0"/>
                <a:cs typeface="Times New Roman" pitchFamily="18" charset="0"/>
              </a:rPr>
              <a:t>1</a:t>
            </a:r>
            <a:r>
              <a:rPr lang="en-GB" sz="2400" dirty="0">
                <a:solidFill>
                  <a:sysClr val="windowText" lastClr="000000"/>
                </a:solidFill>
                <a:ea typeface="Calibri" pitchFamily="34" charset="0"/>
                <a:cs typeface="Times New Roman" pitchFamily="18" charset="0"/>
              </a:rPr>
              <a:t> = 338.8 kJ mol</a:t>
            </a:r>
            <a:r>
              <a:rPr lang="en-GB" sz="2400" baseline="30000" dirty="0">
                <a:solidFill>
                  <a:sysClr val="windowText" lastClr="000000"/>
                </a:solidFill>
                <a:ea typeface="Calibri" pitchFamily="34" charset="0"/>
                <a:cs typeface="Times New Roman" pitchFamily="18" charset="0"/>
              </a:rPr>
              <a:t>-1</a:t>
            </a:r>
            <a:endParaRPr lang="en-GB" sz="2400" dirty="0">
              <a:solidFill>
                <a:sysClr val="windowText" lastClr="000000"/>
              </a:solidFill>
              <a:ea typeface="Calibri" pitchFamily="34" charset="0"/>
              <a:cs typeface="Times New Roman" pitchFamily="18" charset="0"/>
            </a:endParaRPr>
          </a:p>
          <a:p>
            <a:pPr>
              <a:lnSpc>
                <a:spcPct val="150000"/>
              </a:lnSpc>
            </a:pPr>
            <a:r>
              <a:rPr lang="en-US" sz="2400" dirty="0">
                <a:solidFill>
                  <a:sysClr val="windowText" lastClr="000000"/>
                </a:solidFill>
                <a:ea typeface="Calibri" pitchFamily="34" charset="0"/>
                <a:cs typeface="Times New Roman" pitchFamily="18" charset="0"/>
              </a:rPr>
              <a:t> CH</a:t>
            </a:r>
            <a:r>
              <a:rPr lang="en-US" sz="2400" baseline="-25000" dirty="0">
                <a:solidFill>
                  <a:sysClr val="windowText" lastClr="000000"/>
                </a:solidFill>
                <a:ea typeface="Calibri" pitchFamily="34" charset="0"/>
                <a:cs typeface="Times New Roman" pitchFamily="18" charset="0"/>
              </a:rPr>
              <a:t>4</a:t>
            </a:r>
            <a:r>
              <a:rPr lang="en-US" sz="2400" dirty="0">
                <a:solidFill>
                  <a:sysClr val="windowText" lastClr="000000"/>
                </a:solidFill>
                <a:ea typeface="Calibri" pitchFamily="34" charset="0"/>
                <a:cs typeface="Times New Roman" pitchFamily="18" charset="0"/>
              </a:rPr>
              <a:t> (g) </a:t>
            </a:r>
            <a:r>
              <a:rPr lang="en-GB" sz="2400" dirty="0">
                <a:solidFill>
                  <a:prstClr val="black"/>
                </a:solidFill>
                <a:sym typeface="Symbol" panose="05050102010706020507" pitchFamily="18" charset="2"/>
              </a:rPr>
              <a:t> C (g) + 4H (g) 	</a:t>
            </a:r>
            <a:r>
              <a:rPr lang="en-GB" sz="2400" dirty="0">
                <a:solidFill>
                  <a:sysClr val="windowText" lastClr="000000"/>
                </a:solidFill>
                <a:ea typeface="Calibri" pitchFamily="34" charset="0"/>
                <a:cs typeface="Times New Roman" pitchFamily="18" charset="0"/>
              </a:rPr>
              <a:t>ΔH</a:t>
            </a:r>
            <a:r>
              <a:rPr lang="en-GB" sz="2400" baseline="30000" dirty="0">
                <a:solidFill>
                  <a:sysClr val="windowText" lastClr="000000"/>
                </a:solidFill>
                <a:ea typeface="Calibri" pitchFamily="34" charset="0"/>
                <a:cs typeface="Times New Roman" pitchFamily="18" charset="0"/>
              </a:rPr>
              <a:t>o</a:t>
            </a:r>
            <a:r>
              <a:rPr lang="en-GB" sz="2400" dirty="0">
                <a:solidFill>
                  <a:sysClr val="windowText" lastClr="000000"/>
                </a:solidFill>
                <a:ea typeface="Calibri" pitchFamily="34" charset="0"/>
                <a:cs typeface="Times New Roman" pitchFamily="18" charset="0"/>
              </a:rPr>
              <a:t> = 1652.80 kJ mol</a:t>
            </a:r>
            <a:r>
              <a:rPr lang="en-GB" sz="2400" baseline="30000" dirty="0">
                <a:solidFill>
                  <a:sysClr val="windowText" lastClr="000000"/>
                </a:solidFill>
                <a:ea typeface="Calibri" pitchFamily="34" charset="0"/>
                <a:cs typeface="Times New Roman" pitchFamily="18" charset="0"/>
              </a:rPr>
              <a:t>-1</a:t>
            </a:r>
          </a:p>
          <a:p>
            <a:pPr>
              <a:lnSpc>
                <a:spcPct val="150000"/>
              </a:lnSpc>
            </a:pPr>
            <a:endParaRPr lang="en-GB" sz="2400" dirty="0">
              <a:solidFill>
                <a:sysClr val="windowText" lastClr="000000"/>
              </a:solidFill>
              <a:ea typeface="Calibri" pitchFamily="34" charset="0"/>
              <a:cs typeface="Times New Roman" pitchFamily="18" charset="0"/>
            </a:endParaRPr>
          </a:p>
          <a:p>
            <a:pPr>
              <a:lnSpc>
                <a:spcPct val="150000"/>
              </a:lnSpc>
            </a:pPr>
            <a:r>
              <a:rPr lang="en-GB" sz="2400" dirty="0">
                <a:solidFill>
                  <a:srgbClr val="00B050"/>
                </a:solidFill>
                <a:ea typeface="Calibri" pitchFamily="34" charset="0"/>
                <a:cs typeface="Times New Roman" pitchFamily="18" charset="0"/>
              </a:rPr>
              <a:t>ΔH</a:t>
            </a:r>
            <a:r>
              <a:rPr lang="en-GB" sz="2400" baseline="30000" dirty="0">
                <a:solidFill>
                  <a:srgbClr val="00B050"/>
                </a:solidFill>
                <a:ea typeface="Calibri" pitchFamily="34" charset="0"/>
                <a:cs typeface="Times New Roman" pitchFamily="18" charset="0"/>
              </a:rPr>
              <a:t>o</a:t>
            </a:r>
            <a:r>
              <a:rPr lang="en-GB" sz="2400" dirty="0">
                <a:solidFill>
                  <a:srgbClr val="00B050"/>
                </a:solidFill>
                <a:ea typeface="Calibri" pitchFamily="34" charset="0"/>
                <a:cs typeface="Times New Roman" pitchFamily="18" charset="0"/>
              </a:rPr>
              <a:t> (C - H) = 1652.80 ÷ 4 = 413.20  kJ mol</a:t>
            </a:r>
            <a:r>
              <a:rPr lang="en-GB" sz="2400" baseline="30000" dirty="0">
                <a:solidFill>
                  <a:srgbClr val="00B050"/>
                </a:solidFill>
                <a:ea typeface="Calibri" pitchFamily="34" charset="0"/>
                <a:cs typeface="Times New Roman" pitchFamily="18" charset="0"/>
              </a:rPr>
              <a:t>-1</a:t>
            </a:r>
          </a:p>
          <a:p>
            <a:pPr>
              <a:lnSpc>
                <a:spcPct val="150000"/>
              </a:lnSpc>
            </a:pPr>
            <a:endParaRPr lang="en-GB" sz="2400" dirty="0">
              <a:solidFill>
                <a:srgbClr val="00B050"/>
              </a:solidFill>
              <a:ea typeface="Calibri" pitchFamily="34" charset="0"/>
              <a:cs typeface="Times New Roman" pitchFamily="18" charset="0"/>
            </a:endParaRPr>
          </a:p>
          <a:p>
            <a:pPr lvl="0">
              <a:lnSpc>
                <a:spcPct val="150000"/>
              </a:lnSpc>
            </a:pPr>
            <a:r>
              <a:rPr lang="en-GB" sz="2400" dirty="0">
                <a:solidFill>
                  <a:prstClr val="black"/>
                </a:solidFill>
              </a:rPr>
              <a:t>one C-H bond is broken. Experimentally, ΔH for this reaction is </a:t>
            </a:r>
            <a:r>
              <a:rPr lang="en-GB" sz="2400" dirty="0">
                <a:solidFill>
                  <a:srgbClr val="00B050"/>
                </a:solidFill>
              </a:rPr>
              <a:t>413 kJ/mole</a:t>
            </a:r>
          </a:p>
        </p:txBody>
      </p:sp>
      <p:cxnSp>
        <p:nvCxnSpPr>
          <p:cNvPr id="4" name="Straight Connector 3"/>
          <p:cNvCxnSpPr/>
          <p:nvPr/>
        </p:nvCxnSpPr>
        <p:spPr>
          <a:xfrm>
            <a:off x="1136073" y="3341716"/>
            <a:ext cx="6966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099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635098640"/>
                  </p:ext>
                </p:extLst>
              </p:nvPr>
            </p:nvGraphicFramePr>
            <p:xfrm>
              <a:off x="1765990" y="1463040"/>
              <a:ext cx="8807798" cy="4820920"/>
            </p:xfrm>
            <a:graphic>
              <a:graphicData uri="http://schemas.openxmlformats.org/drawingml/2006/table">
                <a:tbl>
                  <a:tblPr firstRow="1" bandRow="1">
                    <a:tableStyleId>{5C22544A-7EE6-4342-B048-85BDC9FD1C3A}</a:tableStyleId>
                  </a:tblPr>
                  <a:tblGrid>
                    <a:gridCol w="860361">
                      <a:extLst>
                        <a:ext uri="{9D8B030D-6E8A-4147-A177-3AD203B41FA5}">
                          <a16:colId xmlns:a16="http://schemas.microsoft.com/office/drawing/2014/main" val="20000"/>
                        </a:ext>
                      </a:extLst>
                    </a:gridCol>
                    <a:gridCol w="192902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895302">
                      <a:extLst>
                        <a:ext uri="{9D8B030D-6E8A-4147-A177-3AD203B41FA5}">
                          <a16:colId xmlns:a16="http://schemas.microsoft.com/office/drawing/2014/main" val="20003"/>
                        </a:ext>
                      </a:extLst>
                    </a:gridCol>
                    <a:gridCol w="1080654">
                      <a:extLst>
                        <a:ext uri="{9D8B030D-6E8A-4147-A177-3AD203B41FA5}">
                          <a16:colId xmlns:a16="http://schemas.microsoft.com/office/drawing/2014/main" val="20004"/>
                        </a:ext>
                      </a:extLst>
                    </a:gridCol>
                    <a:gridCol w="2128058">
                      <a:extLst>
                        <a:ext uri="{9D8B030D-6E8A-4147-A177-3AD203B41FA5}">
                          <a16:colId xmlns:a16="http://schemas.microsoft.com/office/drawing/2014/main" val="20005"/>
                        </a:ext>
                      </a:extLst>
                    </a:gridCol>
                  </a:tblGrid>
                  <a:tr h="370840">
                    <a:tc>
                      <a:txBody>
                        <a:bodyPr/>
                        <a:lstStyle/>
                        <a:p>
                          <a:pPr algn="ctr"/>
                          <a:r>
                            <a:rPr lang="en-US" dirty="0"/>
                            <a:t>Bond</a:t>
                          </a:r>
                          <a:endParaRPr lang="en-GB" dirty="0"/>
                        </a:p>
                      </a:txBody>
                      <a:tcPr anchor="ctr"/>
                    </a:tc>
                    <a:tc>
                      <a:txBody>
                        <a:bodyPr/>
                        <a:lstStyle/>
                        <a:p>
                          <a:pPr algn="ctr"/>
                          <a:r>
                            <a:rPr lang="en-US" dirty="0"/>
                            <a:t>Energy (kJ mol</a:t>
                          </a:r>
                          <a:r>
                            <a:rPr lang="en-US" baseline="30000" dirty="0"/>
                            <a:t>-1</a:t>
                          </a:r>
                          <a:r>
                            <a:rPr lang="en-US" baseline="0" dirty="0"/>
                            <a:t>)</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Bond</a:t>
                          </a:r>
                          <a:endParaRPr lang="en-GB" dirty="0"/>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Energy (kJ mol</a:t>
                          </a:r>
                          <a:r>
                            <a:rPr kumimoji="0" lang="en-US" sz="1800" b="1" i="0" u="none" strike="noStrike" kern="1200" cap="none" spc="0" normalizeH="0" baseline="30000" noProof="0" dirty="0">
                              <a:ln>
                                <a:noFill/>
                              </a:ln>
                              <a:solidFill>
                                <a:prstClr val="white"/>
                              </a:solidFill>
                              <a:effectLst/>
                              <a:uLnTx/>
                              <a:uFillTx/>
                              <a:latin typeface="+mn-lt"/>
                              <a:ea typeface="+mn-ea"/>
                              <a:cs typeface="+mn-cs"/>
                            </a:rPr>
                            <a:t>-1</a:t>
                          </a:r>
                          <a:r>
                            <a:rPr kumimoji="0" lang="en-US" sz="1800" b="1" i="0" u="none" strike="noStrike" kern="1200" cap="none" spc="0" normalizeH="0" baseline="0" noProof="0" dirty="0">
                              <a:ln>
                                <a:noFill/>
                              </a:ln>
                              <a:solidFill>
                                <a:prstClr val="white"/>
                              </a:solidFill>
                              <a:effectLst/>
                              <a:uLnTx/>
                              <a:uFillTx/>
                              <a:latin typeface="+mn-lt"/>
                              <a:ea typeface="+mn-ea"/>
                              <a:cs typeface="+mn-cs"/>
                            </a:rPr>
                            <a:t>)</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Bond</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Energy (kJ mol</a:t>
                          </a:r>
                          <a:r>
                            <a:rPr kumimoji="0" lang="en-US" sz="1800" b="1" i="0" u="none" strike="noStrike" kern="1200" cap="none" spc="0" normalizeH="0" baseline="30000" noProof="0" dirty="0">
                              <a:ln>
                                <a:noFill/>
                              </a:ln>
                              <a:solidFill>
                                <a:prstClr val="white"/>
                              </a:solidFill>
                              <a:effectLst/>
                              <a:uLnTx/>
                              <a:uFillTx/>
                              <a:latin typeface="+mn-lt"/>
                              <a:ea typeface="+mn-ea"/>
                              <a:cs typeface="+mn-cs"/>
                            </a:rPr>
                            <a:t>-1</a:t>
                          </a:r>
                          <a:r>
                            <a:rPr kumimoji="0" lang="en-US" sz="1800" b="1" i="0" u="none" strike="noStrike" kern="1200" cap="none" spc="0" normalizeH="0" baseline="0" noProof="0" dirty="0">
                              <a:ln>
                                <a:noFill/>
                              </a:ln>
                              <a:solidFill>
                                <a:prstClr val="white"/>
                              </a:solidFill>
                              <a:effectLst/>
                              <a:uLnTx/>
                              <a:uFillTx/>
                              <a:latin typeface="+mn-lt"/>
                              <a:ea typeface="+mn-ea"/>
                              <a:cs typeface="+mn-cs"/>
                            </a:rPr>
                            <a:t>)</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0000"/>
                      </a:ext>
                    </a:extLst>
                  </a:tr>
                  <a:tr h="370840">
                    <a:tc>
                      <a:txBody>
                        <a:bodyPr/>
                        <a:lstStyle/>
                        <a:p>
                          <a:pPr algn="ctr"/>
                          <a:r>
                            <a:rPr lang="en-US" dirty="0"/>
                            <a:t>H – H</a:t>
                          </a:r>
                          <a:r>
                            <a:rPr lang="en-US" baseline="0" dirty="0"/>
                            <a:t> </a:t>
                          </a:r>
                          <a:endParaRPr lang="en-GB" dirty="0"/>
                        </a:p>
                      </a:txBody>
                      <a:tcPr anchor="ctr"/>
                    </a:tc>
                    <a:tc>
                      <a:txBody>
                        <a:bodyPr/>
                        <a:lstStyle/>
                        <a:p>
                          <a:pPr algn="ctr"/>
                          <a:r>
                            <a:rPr lang="en-US" dirty="0"/>
                            <a:t>436</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O – H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463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C – N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292</a:t>
                          </a:r>
                          <a:endParaRPr lang="en-GB" dirty="0"/>
                        </a:p>
                      </a:txBody>
                      <a:tcPr anchor="ctr"/>
                    </a:tc>
                    <a:extLst>
                      <a:ext uri="{0D108BD9-81ED-4DB2-BD59-A6C34878D82A}">
                        <a16:rowId xmlns:a16="http://schemas.microsoft.com/office/drawing/2014/main" val="10001"/>
                      </a:ext>
                    </a:extLst>
                  </a:tr>
                  <a:tr h="370840">
                    <a:tc>
                      <a:txBody>
                        <a:bodyPr/>
                        <a:lstStyle/>
                        <a:p>
                          <a:pPr algn="ctr"/>
                          <a:r>
                            <a:rPr lang="en-US" dirty="0"/>
                            <a:t>H – F</a:t>
                          </a:r>
                          <a:endParaRPr lang="en-GB" dirty="0"/>
                        </a:p>
                      </a:txBody>
                      <a:tcPr anchor="ctr"/>
                    </a:tc>
                    <a:tc>
                      <a:txBody>
                        <a:bodyPr/>
                        <a:lstStyle/>
                        <a:p>
                          <a:pPr algn="ctr"/>
                          <a:r>
                            <a:rPr lang="en-US" dirty="0"/>
                            <a:t>563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O – O</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140</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N – H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331</a:t>
                          </a:r>
                          <a:endParaRPr lang="en-GB" dirty="0"/>
                        </a:p>
                      </a:txBody>
                      <a:tcPr anchor="ctr"/>
                    </a:tc>
                    <a:extLst>
                      <a:ext uri="{0D108BD9-81ED-4DB2-BD59-A6C34878D82A}">
                        <a16:rowId xmlns:a16="http://schemas.microsoft.com/office/drawing/2014/main" val="10002"/>
                      </a:ext>
                    </a:extLst>
                  </a:tr>
                  <a:tr h="370840">
                    <a:tc>
                      <a:txBody>
                        <a:bodyPr/>
                        <a:lstStyle/>
                        <a:p>
                          <a:pPr algn="ctr"/>
                          <a:r>
                            <a:rPr lang="en-US" dirty="0"/>
                            <a:t>H</a:t>
                          </a:r>
                          <a:r>
                            <a:rPr lang="en-US" baseline="0" dirty="0"/>
                            <a:t> – Cl </a:t>
                          </a:r>
                          <a:endParaRPr lang="en-GB" dirty="0"/>
                        </a:p>
                      </a:txBody>
                      <a:tcPr anchor="ctr"/>
                    </a:tc>
                    <a:tc>
                      <a:txBody>
                        <a:bodyPr/>
                        <a:lstStyle/>
                        <a:p>
                          <a:pPr algn="ctr"/>
                          <a:r>
                            <a:rPr lang="en-US" dirty="0"/>
                            <a:t>432</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S – H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339</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N – N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161</a:t>
                          </a:r>
                          <a:endParaRPr lang="en-GB" dirty="0"/>
                        </a:p>
                      </a:txBody>
                      <a:tcPr anchor="ctr"/>
                    </a:tc>
                    <a:extLst>
                      <a:ext uri="{0D108BD9-81ED-4DB2-BD59-A6C34878D82A}">
                        <a16:rowId xmlns:a16="http://schemas.microsoft.com/office/drawing/2014/main" val="10003"/>
                      </a:ext>
                    </a:extLst>
                  </a:tr>
                  <a:tr h="370840">
                    <a:tc>
                      <a:txBody>
                        <a:bodyPr/>
                        <a:lstStyle/>
                        <a:p>
                          <a:pPr algn="ctr"/>
                          <a:r>
                            <a:rPr lang="en-US" dirty="0"/>
                            <a:t>H – Br </a:t>
                          </a:r>
                          <a:endParaRPr lang="en-GB" dirty="0"/>
                        </a:p>
                      </a:txBody>
                      <a:tcPr anchor="ctr"/>
                    </a:tc>
                    <a:tc>
                      <a:txBody>
                        <a:bodyPr/>
                        <a:lstStyle/>
                        <a:p>
                          <a:pPr algn="ctr"/>
                          <a:r>
                            <a:rPr lang="en-US" dirty="0"/>
                            <a:t>366</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S – S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213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N –</a:t>
                          </a:r>
                          <a:r>
                            <a:rPr lang="en-US" baseline="0" dirty="0"/>
                            <a:t> O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175</a:t>
                          </a:r>
                          <a:endParaRPr lang="en-GB" dirty="0"/>
                        </a:p>
                      </a:txBody>
                      <a:tcPr anchor="ctr"/>
                    </a:tc>
                    <a:extLst>
                      <a:ext uri="{0D108BD9-81ED-4DB2-BD59-A6C34878D82A}">
                        <a16:rowId xmlns:a16="http://schemas.microsoft.com/office/drawing/2014/main" val="10004"/>
                      </a:ext>
                    </a:extLst>
                  </a:tr>
                  <a:tr h="370840">
                    <a:tc>
                      <a:txBody>
                        <a:bodyPr/>
                        <a:lstStyle/>
                        <a:p>
                          <a:pPr algn="ctr"/>
                          <a:r>
                            <a:rPr lang="en-US" dirty="0"/>
                            <a:t>H – I </a:t>
                          </a:r>
                          <a:endParaRPr lang="en-GB" dirty="0"/>
                        </a:p>
                      </a:txBody>
                      <a:tcPr anchor="ctr"/>
                    </a:tc>
                    <a:tc>
                      <a:txBody>
                        <a:bodyPr/>
                        <a:lstStyle/>
                        <a:p>
                          <a:pPr algn="ctr"/>
                          <a:r>
                            <a:rPr lang="en-US" dirty="0"/>
                            <a:t>299</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F –</a:t>
                          </a:r>
                          <a:r>
                            <a:rPr lang="en-US" baseline="0" dirty="0"/>
                            <a:t> F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153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N = N</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481</a:t>
                          </a:r>
                          <a:endParaRPr lang="en-GB" dirty="0"/>
                        </a:p>
                      </a:txBody>
                      <a:tcPr anchor="ctr"/>
                    </a:tc>
                    <a:extLst>
                      <a:ext uri="{0D108BD9-81ED-4DB2-BD59-A6C34878D82A}">
                        <a16:rowId xmlns:a16="http://schemas.microsoft.com/office/drawing/2014/main" val="10005"/>
                      </a:ext>
                    </a:extLst>
                  </a:tr>
                  <a:tr h="370840">
                    <a:tc>
                      <a:txBody>
                        <a:bodyPr/>
                        <a:lstStyle/>
                        <a:p>
                          <a:pPr algn="ctr"/>
                          <a:r>
                            <a:rPr lang="en-US" dirty="0"/>
                            <a:t>C – H </a:t>
                          </a:r>
                          <a:endParaRPr lang="en-GB" dirty="0"/>
                        </a:p>
                      </a:txBody>
                      <a:tcPr anchor="ctr"/>
                    </a:tc>
                    <a:tc>
                      <a:txBody>
                        <a:bodyPr/>
                        <a:lstStyle/>
                        <a:p>
                          <a:pPr algn="ctr"/>
                          <a:r>
                            <a:rPr lang="en-US" dirty="0"/>
                            <a:t>413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Cl – Cl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243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O – Si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369</a:t>
                          </a:r>
                          <a:endParaRPr lang="en-GB" dirty="0"/>
                        </a:p>
                      </a:txBody>
                      <a:tcPr anchor="ctr"/>
                    </a:tc>
                    <a:extLst>
                      <a:ext uri="{0D108BD9-81ED-4DB2-BD59-A6C34878D82A}">
                        <a16:rowId xmlns:a16="http://schemas.microsoft.com/office/drawing/2014/main" val="10006"/>
                      </a:ext>
                    </a:extLst>
                  </a:tr>
                  <a:tr h="370840">
                    <a:tc>
                      <a:txBody>
                        <a:bodyPr/>
                        <a:lstStyle/>
                        <a:p>
                          <a:pPr algn="ctr"/>
                          <a:r>
                            <a:rPr lang="en-US" dirty="0"/>
                            <a:t>C – C </a:t>
                          </a:r>
                          <a:endParaRPr lang="en-GB" dirty="0"/>
                        </a:p>
                      </a:txBody>
                      <a:tcPr anchor="ctr"/>
                    </a:tc>
                    <a:tc>
                      <a:txBody>
                        <a:bodyPr/>
                        <a:lstStyle/>
                        <a:p>
                          <a:pPr algn="ctr"/>
                          <a:r>
                            <a:rPr lang="en-US" dirty="0"/>
                            <a:t>348</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Br – Br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193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O – F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212</a:t>
                          </a:r>
                          <a:endParaRPr lang="en-GB" dirty="0"/>
                        </a:p>
                      </a:txBody>
                      <a:tcPr anchor="ctr"/>
                    </a:tc>
                    <a:extLst>
                      <a:ext uri="{0D108BD9-81ED-4DB2-BD59-A6C34878D82A}">
                        <a16:rowId xmlns:a16="http://schemas.microsoft.com/office/drawing/2014/main" val="10007"/>
                      </a:ext>
                    </a:extLst>
                  </a:tr>
                  <a:tr h="370840">
                    <a:tc>
                      <a:txBody>
                        <a:bodyPr/>
                        <a:lstStyle/>
                        <a:p>
                          <a:pPr algn="ctr"/>
                          <a:r>
                            <a:rPr lang="en-US" dirty="0"/>
                            <a:t>C = C</a:t>
                          </a:r>
                          <a:endParaRPr lang="en-GB" dirty="0"/>
                        </a:p>
                      </a:txBody>
                      <a:tcPr anchor="ctr"/>
                    </a:tc>
                    <a:tc>
                      <a:txBody>
                        <a:bodyPr/>
                        <a:lstStyle/>
                        <a:p>
                          <a:pPr algn="ctr"/>
                          <a:r>
                            <a:rPr lang="en-US" dirty="0"/>
                            <a:t>610</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I – I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151</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N – Cl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200</a:t>
                          </a:r>
                          <a:endParaRPr lang="en-GB" dirty="0"/>
                        </a:p>
                      </a:txBody>
                      <a:tcPr anchor="ctr"/>
                    </a:tc>
                    <a:extLst>
                      <a:ext uri="{0D108BD9-81ED-4DB2-BD59-A6C34878D82A}">
                        <a16:rowId xmlns:a16="http://schemas.microsoft.com/office/drawing/2014/main" val="10008"/>
                      </a:ext>
                    </a:extLst>
                  </a:tr>
                  <a:tr h="370840">
                    <a:tc>
                      <a:txBody>
                        <a:bodyPr/>
                        <a:lstStyle/>
                        <a:p>
                          <a:pPr algn="ctr"/>
                          <a:r>
                            <a:rPr lang="en-US" dirty="0"/>
                            <a:t>C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a:t> C</a:t>
                          </a:r>
                        </a:p>
                      </a:txBody>
                      <a:tcPr anchor="ctr"/>
                    </a:tc>
                    <a:tc>
                      <a:txBody>
                        <a:bodyPr/>
                        <a:lstStyle/>
                        <a:p>
                          <a:pPr algn="ctr"/>
                          <a:r>
                            <a:rPr lang="en-US" dirty="0"/>
                            <a:t>826</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Cl – F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245</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Si – Si</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177</a:t>
                          </a:r>
                          <a:endParaRPr lang="en-GB" dirty="0"/>
                        </a:p>
                      </a:txBody>
                      <a:tcPr anchor="ctr"/>
                    </a:tc>
                    <a:extLst>
                      <a:ext uri="{0D108BD9-81ED-4DB2-BD59-A6C34878D82A}">
                        <a16:rowId xmlns:a16="http://schemas.microsoft.com/office/drawing/2014/main" val="10009"/>
                      </a:ext>
                    </a:extLst>
                  </a:tr>
                  <a:tr h="370840">
                    <a:tc>
                      <a:txBody>
                        <a:bodyPr/>
                        <a:lstStyle/>
                        <a:p>
                          <a:pPr algn="ctr"/>
                          <a:r>
                            <a:rPr lang="en-US" dirty="0"/>
                            <a:t>C – Cl </a:t>
                          </a:r>
                          <a:endParaRPr lang="en-GB" dirty="0"/>
                        </a:p>
                      </a:txBody>
                      <a:tcPr anchor="ctr"/>
                    </a:tc>
                    <a:tc>
                      <a:txBody>
                        <a:bodyPr/>
                        <a:lstStyle/>
                        <a:p>
                          <a:pPr algn="ctr"/>
                          <a:r>
                            <a:rPr lang="en-US" dirty="0"/>
                            <a:t>328</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Br – Cl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218</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a:t> N</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t>946</a:t>
                          </a:r>
                          <a:endParaRPr lang="en-GB" dirty="0"/>
                        </a:p>
                      </a:txBody>
                      <a:tcPr anchor="ctr"/>
                    </a:tc>
                    <a:extLst>
                      <a:ext uri="{0D108BD9-81ED-4DB2-BD59-A6C34878D82A}">
                        <a16:rowId xmlns:a16="http://schemas.microsoft.com/office/drawing/2014/main" val="10010"/>
                      </a:ext>
                    </a:extLst>
                  </a:tr>
                  <a:tr h="370840">
                    <a:tc>
                      <a:txBody>
                        <a:bodyPr/>
                        <a:lstStyle/>
                        <a:p>
                          <a:pPr algn="ctr"/>
                          <a:r>
                            <a:rPr lang="en-US" dirty="0"/>
                            <a:t>C – O </a:t>
                          </a:r>
                          <a:endParaRPr lang="en-GB" dirty="0"/>
                        </a:p>
                      </a:txBody>
                      <a:tcPr anchor="ctr"/>
                    </a:tc>
                    <a:tc>
                      <a:txBody>
                        <a:bodyPr/>
                        <a:lstStyle/>
                        <a:p>
                          <a:pPr algn="ctr"/>
                          <a:r>
                            <a:rPr lang="en-US" dirty="0"/>
                            <a:t>350</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I – Cl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210</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O = O</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498</a:t>
                          </a:r>
                          <a:endParaRPr lang="en-GB" dirty="0"/>
                        </a:p>
                      </a:txBody>
                      <a:tcPr anchor="ctr"/>
                    </a:tc>
                    <a:extLst>
                      <a:ext uri="{0D108BD9-81ED-4DB2-BD59-A6C34878D82A}">
                        <a16:rowId xmlns:a16="http://schemas.microsoft.com/office/drawing/2014/main" val="10011"/>
                      </a:ext>
                    </a:extLst>
                  </a:tr>
                  <a:tr h="370840">
                    <a:tc>
                      <a:txBody>
                        <a:bodyPr/>
                        <a:lstStyle/>
                        <a:p>
                          <a:pPr algn="ctr"/>
                          <a:r>
                            <a:rPr lang="en-US" dirty="0"/>
                            <a:t>C = O </a:t>
                          </a:r>
                          <a:endParaRPr lang="en-GB" dirty="0"/>
                        </a:p>
                      </a:txBody>
                      <a:tcPr anchor="ctr"/>
                    </a:tc>
                    <a:tc>
                      <a:txBody>
                        <a:bodyPr/>
                        <a:lstStyle/>
                        <a:p>
                          <a:pPr algn="ctr"/>
                          <a:r>
                            <a:rPr lang="en-US" dirty="0"/>
                            <a:t>732</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I –</a:t>
                          </a:r>
                          <a:r>
                            <a:rPr lang="en-US" baseline="0" dirty="0"/>
                            <a:t> Br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a:t>178</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C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a:t> N</a:t>
                          </a:r>
                        </a:p>
                      </a:txBody>
                      <a:tcPr anchor="ctr">
                        <a:lnL w="12700" cap="flat" cmpd="sng" algn="ctr">
                          <a:solidFill>
                            <a:schemeClr val="tx1"/>
                          </a:solidFill>
                          <a:prstDash val="solid"/>
                          <a:round/>
                          <a:headEnd type="none" w="med" len="med"/>
                          <a:tailEnd type="none" w="med" len="med"/>
                        </a:lnL>
                      </a:tcPr>
                    </a:tc>
                    <a:tc>
                      <a:txBody>
                        <a:bodyPr/>
                        <a:lstStyle/>
                        <a:p>
                          <a:pPr algn="ctr"/>
                          <a:r>
                            <a:rPr lang="en-GB" sz="1800" b="0" i="0" kern="1200" dirty="0">
                              <a:solidFill>
                                <a:schemeClr val="dk1"/>
                              </a:solidFill>
                              <a:effectLst/>
                              <a:latin typeface="+mn-lt"/>
                              <a:ea typeface="+mn-ea"/>
                              <a:cs typeface="+mn-cs"/>
                            </a:rPr>
                            <a:t>887</a:t>
                          </a:r>
                          <a:endParaRPr lang="en-GB" dirty="0"/>
                        </a:p>
                      </a:txBody>
                      <a:tcPr anchor="ctr"/>
                    </a:tc>
                    <a:extLst>
                      <a:ext uri="{0D108BD9-81ED-4DB2-BD59-A6C34878D82A}">
                        <a16:rowId xmlns:a16="http://schemas.microsoft.com/office/drawing/2014/main" val="1001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35098640"/>
                  </p:ext>
                </p:extLst>
              </p:nvPr>
            </p:nvGraphicFramePr>
            <p:xfrm>
              <a:off x="1765990" y="1463040"/>
              <a:ext cx="8807798" cy="4820920"/>
            </p:xfrm>
            <a:graphic>
              <a:graphicData uri="http://schemas.openxmlformats.org/drawingml/2006/table">
                <a:tbl>
                  <a:tblPr firstRow="1" bandRow="1">
                    <a:tableStyleId>{5C22544A-7EE6-4342-B048-85BDC9FD1C3A}</a:tableStyleId>
                  </a:tblPr>
                  <a:tblGrid>
                    <a:gridCol w="860361"/>
                    <a:gridCol w="1929023"/>
                    <a:gridCol w="914400"/>
                    <a:gridCol w="1895302"/>
                    <a:gridCol w="1080654"/>
                    <a:gridCol w="2128058"/>
                  </a:tblGrid>
                  <a:tr h="370840">
                    <a:tc>
                      <a:txBody>
                        <a:bodyPr/>
                        <a:lstStyle/>
                        <a:p>
                          <a:pPr algn="ctr"/>
                          <a:r>
                            <a:rPr lang="en-US" dirty="0" smtClean="0"/>
                            <a:t>Bond</a:t>
                          </a:r>
                          <a:endParaRPr lang="en-GB" dirty="0"/>
                        </a:p>
                      </a:txBody>
                      <a:tcPr anchor="ctr"/>
                    </a:tc>
                    <a:tc>
                      <a:txBody>
                        <a:bodyPr/>
                        <a:lstStyle/>
                        <a:p>
                          <a:pPr algn="ctr"/>
                          <a:r>
                            <a:rPr lang="en-US" dirty="0" smtClean="0"/>
                            <a:t>Energy (kJ mol</a:t>
                          </a:r>
                          <a:r>
                            <a:rPr lang="en-US" baseline="30000" dirty="0" smtClean="0"/>
                            <a:t>-1</a:t>
                          </a:r>
                          <a:r>
                            <a:rPr lang="en-US" baseline="0" dirty="0" smtClean="0"/>
                            <a:t>)</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Bond</a:t>
                          </a:r>
                          <a:endParaRPr lang="en-GB" dirty="0"/>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Energy (kJ mol</a:t>
                          </a:r>
                          <a:r>
                            <a:rPr kumimoji="0" lang="en-US" sz="1800" b="1" i="0" u="none" strike="noStrike" kern="1200" cap="none" spc="0" normalizeH="0" baseline="30000" noProof="0" dirty="0" smtClean="0">
                              <a:ln>
                                <a:noFill/>
                              </a:ln>
                              <a:solidFill>
                                <a:prstClr val="white"/>
                              </a:solidFill>
                              <a:effectLst/>
                              <a:uLnTx/>
                              <a:uFillTx/>
                              <a:latin typeface="+mn-lt"/>
                              <a:ea typeface="+mn-ea"/>
                              <a:cs typeface="+mn-cs"/>
                            </a:rPr>
                            <a:t>-1</a:t>
                          </a:r>
                          <a:r>
                            <a:rPr kumimoji="0" lang="en-US" sz="1800" b="1" i="0" u="none" strike="noStrike" kern="1200" cap="none" spc="0" normalizeH="0" baseline="0" noProof="0" dirty="0" smtClean="0">
                              <a:ln>
                                <a:noFill/>
                              </a:ln>
                              <a:solidFill>
                                <a:prstClr val="white"/>
                              </a:solidFill>
                              <a:effectLst/>
                              <a:uLnTx/>
                              <a:uFillTx/>
                              <a:latin typeface="+mn-lt"/>
                              <a:ea typeface="+mn-ea"/>
                              <a:cs typeface="+mn-cs"/>
                            </a:rPr>
                            <a:t>)</a:t>
                          </a:r>
                          <a:endParaRPr kumimoji="0" lang="en-GB" sz="1800" b="1" i="0" u="none" strike="noStrike" kern="1200" cap="none" spc="0" normalizeH="0" baseline="0" noProof="0" dirty="0" smtClean="0">
                            <a:ln>
                              <a:noFill/>
                            </a:ln>
                            <a:solidFill>
                              <a:prstClr val="white"/>
                            </a:solidFill>
                            <a:effectLst/>
                            <a:uLnTx/>
                            <a:uFillTx/>
                            <a:latin typeface="+mn-lt"/>
                            <a:ea typeface="+mn-ea"/>
                            <a:cs typeface="+mn-cs"/>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Bond</a:t>
                          </a:r>
                          <a:endParaRPr kumimoji="0" lang="en-GB" sz="1800" b="1" i="0" u="none" strike="noStrike" kern="1200" cap="none" spc="0" normalizeH="0" baseline="0" noProof="0" dirty="0" smtClean="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Energy (kJ mol</a:t>
                          </a:r>
                          <a:r>
                            <a:rPr kumimoji="0" lang="en-US" sz="1800" b="1" i="0" u="none" strike="noStrike" kern="1200" cap="none" spc="0" normalizeH="0" baseline="30000" noProof="0" dirty="0" smtClean="0">
                              <a:ln>
                                <a:noFill/>
                              </a:ln>
                              <a:solidFill>
                                <a:prstClr val="white"/>
                              </a:solidFill>
                              <a:effectLst/>
                              <a:uLnTx/>
                              <a:uFillTx/>
                              <a:latin typeface="+mn-lt"/>
                              <a:ea typeface="+mn-ea"/>
                              <a:cs typeface="+mn-cs"/>
                            </a:rPr>
                            <a:t>-1</a:t>
                          </a:r>
                          <a:r>
                            <a:rPr kumimoji="0" lang="en-US" sz="1800" b="1" i="0" u="none" strike="noStrike" kern="1200" cap="none" spc="0" normalizeH="0" baseline="0" noProof="0" dirty="0" smtClean="0">
                              <a:ln>
                                <a:noFill/>
                              </a:ln>
                              <a:solidFill>
                                <a:prstClr val="white"/>
                              </a:solidFill>
                              <a:effectLst/>
                              <a:uLnTx/>
                              <a:uFillTx/>
                              <a:latin typeface="+mn-lt"/>
                              <a:ea typeface="+mn-ea"/>
                              <a:cs typeface="+mn-cs"/>
                            </a:rPr>
                            <a:t>)</a:t>
                          </a:r>
                          <a:endParaRPr kumimoji="0" lang="en-GB" sz="1800" b="1" i="0" u="none" strike="noStrike" kern="1200" cap="none" spc="0" normalizeH="0" baseline="0" noProof="0" dirty="0" smtClean="0">
                            <a:ln>
                              <a:noFill/>
                            </a:ln>
                            <a:solidFill>
                              <a:prstClr val="white"/>
                            </a:solidFill>
                            <a:effectLst/>
                            <a:uLnTx/>
                            <a:uFillTx/>
                            <a:latin typeface="+mn-lt"/>
                            <a:ea typeface="+mn-ea"/>
                            <a:cs typeface="+mn-cs"/>
                          </a:endParaRPr>
                        </a:p>
                      </a:txBody>
                      <a:tcPr anchor="ctr"/>
                    </a:tc>
                  </a:tr>
                  <a:tr h="370840">
                    <a:tc>
                      <a:txBody>
                        <a:bodyPr/>
                        <a:lstStyle/>
                        <a:p>
                          <a:pPr algn="ctr"/>
                          <a:r>
                            <a:rPr lang="en-US" dirty="0" smtClean="0"/>
                            <a:t>H – H</a:t>
                          </a:r>
                          <a:r>
                            <a:rPr lang="en-US" baseline="0" dirty="0" smtClean="0"/>
                            <a:t> </a:t>
                          </a:r>
                          <a:endParaRPr lang="en-GB" dirty="0"/>
                        </a:p>
                      </a:txBody>
                      <a:tcPr anchor="ctr"/>
                    </a:tc>
                    <a:tc>
                      <a:txBody>
                        <a:bodyPr/>
                        <a:lstStyle/>
                        <a:p>
                          <a:pPr algn="ctr"/>
                          <a:r>
                            <a:rPr lang="en-US" dirty="0" smtClean="0"/>
                            <a:t>436</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O – H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463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C – N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292</a:t>
                          </a:r>
                          <a:endParaRPr lang="en-GB" dirty="0"/>
                        </a:p>
                      </a:txBody>
                      <a:tcPr anchor="ctr"/>
                    </a:tc>
                  </a:tr>
                  <a:tr h="370840">
                    <a:tc>
                      <a:txBody>
                        <a:bodyPr/>
                        <a:lstStyle/>
                        <a:p>
                          <a:pPr algn="ctr"/>
                          <a:r>
                            <a:rPr lang="en-US" dirty="0" smtClean="0"/>
                            <a:t>H – F</a:t>
                          </a:r>
                          <a:endParaRPr lang="en-GB" dirty="0"/>
                        </a:p>
                      </a:txBody>
                      <a:tcPr anchor="ctr"/>
                    </a:tc>
                    <a:tc>
                      <a:txBody>
                        <a:bodyPr/>
                        <a:lstStyle/>
                        <a:p>
                          <a:pPr algn="ctr"/>
                          <a:r>
                            <a:rPr lang="en-US" dirty="0" smtClean="0"/>
                            <a:t>563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O – O</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140</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N – H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331</a:t>
                          </a:r>
                          <a:endParaRPr lang="en-GB" dirty="0"/>
                        </a:p>
                      </a:txBody>
                      <a:tcPr anchor="ctr"/>
                    </a:tc>
                  </a:tr>
                  <a:tr h="370840">
                    <a:tc>
                      <a:txBody>
                        <a:bodyPr/>
                        <a:lstStyle/>
                        <a:p>
                          <a:pPr algn="ctr"/>
                          <a:r>
                            <a:rPr lang="en-US" dirty="0" smtClean="0"/>
                            <a:t>H</a:t>
                          </a:r>
                          <a:r>
                            <a:rPr lang="en-US" baseline="0" dirty="0" smtClean="0"/>
                            <a:t> – Cl </a:t>
                          </a:r>
                          <a:endParaRPr lang="en-GB" dirty="0"/>
                        </a:p>
                      </a:txBody>
                      <a:tcPr anchor="ctr"/>
                    </a:tc>
                    <a:tc>
                      <a:txBody>
                        <a:bodyPr/>
                        <a:lstStyle/>
                        <a:p>
                          <a:pPr algn="ctr"/>
                          <a:r>
                            <a:rPr lang="en-US" dirty="0" smtClean="0"/>
                            <a:t>432</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S – H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339</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N – N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161</a:t>
                          </a:r>
                          <a:endParaRPr lang="en-GB" dirty="0"/>
                        </a:p>
                      </a:txBody>
                      <a:tcPr anchor="ctr"/>
                    </a:tc>
                  </a:tr>
                  <a:tr h="370840">
                    <a:tc>
                      <a:txBody>
                        <a:bodyPr/>
                        <a:lstStyle/>
                        <a:p>
                          <a:pPr algn="ctr"/>
                          <a:r>
                            <a:rPr lang="en-US" dirty="0" smtClean="0"/>
                            <a:t>H – Br </a:t>
                          </a:r>
                          <a:endParaRPr lang="en-GB" dirty="0"/>
                        </a:p>
                      </a:txBody>
                      <a:tcPr anchor="ctr"/>
                    </a:tc>
                    <a:tc>
                      <a:txBody>
                        <a:bodyPr/>
                        <a:lstStyle/>
                        <a:p>
                          <a:pPr algn="ctr"/>
                          <a:r>
                            <a:rPr lang="en-US" dirty="0" smtClean="0"/>
                            <a:t>366</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S – S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213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N –</a:t>
                          </a:r>
                          <a:r>
                            <a:rPr lang="en-US" baseline="0" dirty="0" smtClean="0"/>
                            <a:t> O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175</a:t>
                          </a:r>
                          <a:endParaRPr lang="en-GB" dirty="0"/>
                        </a:p>
                      </a:txBody>
                      <a:tcPr anchor="ctr"/>
                    </a:tc>
                  </a:tr>
                  <a:tr h="370840">
                    <a:tc>
                      <a:txBody>
                        <a:bodyPr/>
                        <a:lstStyle/>
                        <a:p>
                          <a:pPr algn="ctr"/>
                          <a:r>
                            <a:rPr lang="en-US" dirty="0" smtClean="0"/>
                            <a:t>H – I </a:t>
                          </a:r>
                          <a:endParaRPr lang="en-GB" dirty="0"/>
                        </a:p>
                      </a:txBody>
                      <a:tcPr anchor="ctr"/>
                    </a:tc>
                    <a:tc>
                      <a:txBody>
                        <a:bodyPr/>
                        <a:lstStyle/>
                        <a:p>
                          <a:pPr algn="ctr"/>
                          <a:r>
                            <a:rPr lang="en-US" dirty="0" smtClean="0"/>
                            <a:t>299</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F –</a:t>
                          </a:r>
                          <a:r>
                            <a:rPr lang="en-US" baseline="0" dirty="0" smtClean="0"/>
                            <a:t> F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153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N = N</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481</a:t>
                          </a:r>
                          <a:endParaRPr lang="en-GB" dirty="0"/>
                        </a:p>
                      </a:txBody>
                      <a:tcPr anchor="ctr"/>
                    </a:tc>
                  </a:tr>
                  <a:tr h="370840">
                    <a:tc>
                      <a:txBody>
                        <a:bodyPr/>
                        <a:lstStyle/>
                        <a:p>
                          <a:pPr algn="ctr"/>
                          <a:r>
                            <a:rPr lang="en-US" dirty="0" smtClean="0"/>
                            <a:t>C – H </a:t>
                          </a:r>
                          <a:endParaRPr lang="en-GB" dirty="0"/>
                        </a:p>
                      </a:txBody>
                      <a:tcPr anchor="ctr"/>
                    </a:tc>
                    <a:tc>
                      <a:txBody>
                        <a:bodyPr/>
                        <a:lstStyle/>
                        <a:p>
                          <a:pPr algn="ctr"/>
                          <a:r>
                            <a:rPr lang="en-US" dirty="0" smtClean="0"/>
                            <a:t>413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Cl – Cl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243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O – Si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369</a:t>
                          </a:r>
                          <a:endParaRPr lang="en-GB" dirty="0"/>
                        </a:p>
                      </a:txBody>
                      <a:tcPr anchor="ctr"/>
                    </a:tc>
                  </a:tr>
                  <a:tr h="370840">
                    <a:tc>
                      <a:txBody>
                        <a:bodyPr/>
                        <a:lstStyle/>
                        <a:p>
                          <a:pPr algn="ctr"/>
                          <a:r>
                            <a:rPr lang="en-US" dirty="0" smtClean="0"/>
                            <a:t>C – C </a:t>
                          </a:r>
                          <a:endParaRPr lang="en-GB" dirty="0"/>
                        </a:p>
                      </a:txBody>
                      <a:tcPr anchor="ctr"/>
                    </a:tc>
                    <a:tc>
                      <a:txBody>
                        <a:bodyPr/>
                        <a:lstStyle/>
                        <a:p>
                          <a:pPr algn="ctr"/>
                          <a:r>
                            <a:rPr lang="en-US" dirty="0" smtClean="0"/>
                            <a:t>348</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Br – Br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193</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O – F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212</a:t>
                          </a:r>
                          <a:endParaRPr lang="en-GB" dirty="0"/>
                        </a:p>
                      </a:txBody>
                      <a:tcPr anchor="ctr"/>
                    </a:tc>
                  </a:tr>
                  <a:tr h="370840">
                    <a:tc>
                      <a:txBody>
                        <a:bodyPr/>
                        <a:lstStyle/>
                        <a:p>
                          <a:pPr algn="ctr"/>
                          <a:r>
                            <a:rPr lang="en-US" dirty="0" smtClean="0"/>
                            <a:t>C = C</a:t>
                          </a:r>
                          <a:endParaRPr lang="en-GB" dirty="0"/>
                        </a:p>
                      </a:txBody>
                      <a:tcPr anchor="ctr"/>
                    </a:tc>
                    <a:tc>
                      <a:txBody>
                        <a:bodyPr/>
                        <a:lstStyle/>
                        <a:p>
                          <a:pPr algn="ctr"/>
                          <a:r>
                            <a:rPr lang="en-US" dirty="0" smtClean="0"/>
                            <a:t>610</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I – I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151</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N – Cl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200</a:t>
                          </a:r>
                          <a:endParaRPr lang="en-GB" dirty="0"/>
                        </a:p>
                      </a:txBody>
                      <a:tcPr anchor="ctr"/>
                    </a:tc>
                  </a:tr>
                  <a:tr h="370840">
                    <a:tc>
                      <a:txBody>
                        <a:bodyPr/>
                        <a:lstStyle/>
                        <a:p>
                          <a:endParaRPr lang="en-US"/>
                        </a:p>
                      </a:txBody>
                      <a:tcPr anchor="ctr">
                        <a:blipFill rotWithShape="0">
                          <a:blip r:embed="rId2"/>
                          <a:stretch>
                            <a:fillRect l="-709" t="-921667" r="-928369" b="-330000"/>
                          </a:stretch>
                        </a:blipFill>
                      </a:tcPr>
                    </a:tc>
                    <a:tc>
                      <a:txBody>
                        <a:bodyPr/>
                        <a:lstStyle/>
                        <a:p>
                          <a:pPr algn="ctr"/>
                          <a:r>
                            <a:rPr lang="en-US" dirty="0" smtClean="0"/>
                            <a:t>826</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Cl – F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245</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Si – Si</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177</a:t>
                          </a:r>
                          <a:endParaRPr lang="en-GB" dirty="0"/>
                        </a:p>
                      </a:txBody>
                      <a:tcPr anchor="ctr"/>
                    </a:tc>
                  </a:tr>
                  <a:tr h="370840">
                    <a:tc>
                      <a:txBody>
                        <a:bodyPr/>
                        <a:lstStyle/>
                        <a:p>
                          <a:pPr algn="ctr"/>
                          <a:r>
                            <a:rPr lang="en-US" dirty="0" smtClean="0"/>
                            <a:t>C – Cl </a:t>
                          </a:r>
                          <a:endParaRPr lang="en-GB" dirty="0"/>
                        </a:p>
                      </a:txBody>
                      <a:tcPr anchor="ctr"/>
                    </a:tc>
                    <a:tc>
                      <a:txBody>
                        <a:bodyPr/>
                        <a:lstStyle/>
                        <a:p>
                          <a:pPr algn="ctr"/>
                          <a:r>
                            <a:rPr lang="en-US" dirty="0" smtClean="0"/>
                            <a:t>328</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Br – Cl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218</a:t>
                          </a:r>
                          <a:endParaRPr lang="en-GB" dirty="0"/>
                        </a:p>
                      </a:txBody>
                      <a:tcPr anchor="ctr">
                        <a:lnR w="12700" cap="flat" cmpd="sng" algn="ctr">
                          <a:solidFill>
                            <a:schemeClr val="tx1"/>
                          </a:solidFill>
                          <a:prstDash val="solid"/>
                          <a:round/>
                          <a:headEnd type="none" w="med" len="med"/>
                          <a:tailEnd type="none" w="med" len="med"/>
                        </a:lnR>
                      </a:tcPr>
                    </a:tc>
                    <a:tc>
                      <a:txBody>
                        <a:bodyPr/>
                        <a:lstStyle/>
                        <a:p>
                          <a:endParaRPr lang="en-US"/>
                        </a:p>
                      </a:txBody>
                      <a:tcPr anchor="ctr">
                        <a:lnL w="12700" cap="flat" cmpd="sng" algn="ctr">
                          <a:solidFill>
                            <a:schemeClr val="tx1"/>
                          </a:solidFill>
                          <a:prstDash val="solid"/>
                          <a:round/>
                          <a:headEnd type="none" w="med" len="med"/>
                          <a:tailEnd type="none" w="med" len="med"/>
                        </a:lnL>
                        <a:blipFill rotWithShape="0">
                          <a:blip r:embed="rId2"/>
                          <a:stretch>
                            <a:fillRect l="-516854" t="-1004918" r="-198315" b="-224590"/>
                          </a:stretch>
                        </a:blipFill>
                      </a:tcPr>
                    </a:tc>
                    <a:tc>
                      <a:txBody>
                        <a:bodyPr/>
                        <a:lstStyle/>
                        <a:p>
                          <a:pPr algn="ctr"/>
                          <a:r>
                            <a:rPr lang="en-US" dirty="0" smtClean="0"/>
                            <a:t>946</a:t>
                          </a:r>
                          <a:endParaRPr lang="en-GB" dirty="0"/>
                        </a:p>
                      </a:txBody>
                      <a:tcPr anchor="ctr"/>
                    </a:tc>
                  </a:tr>
                  <a:tr h="370840">
                    <a:tc>
                      <a:txBody>
                        <a:bodyPr/>
                        <a:lstStyle/>
                        <a:p>
                          <a:pPr algn="ctr"/>
                          <a:r>
                            <a:rPr lang="en-US" dirty="0" smtClean="0"/>
                            <a:t>C – O </a:t>
                          </a:r>
                          <a:endParaRPr lang="en-GB" dirty="0"/>
                        </a:p>
                      </a:txBody>
                      <a:tcPr anchor="ctr"/>
                    </a:tc>
                    <a:tc>
                      <a:txBody>
                        <a:bodyPr/>
                        <a:lstStyle/>
                        <a:p>
                          <a:pPr algn="ctr"/>
                          <a:r>
                            <a:rPr lang="en-US" dirty="0" smtClean="0"/>
                            <a:t>350</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I – Cl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210</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O = O</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498</a:t>
                          </a:r>
                          <a:endParaRPr lang="en-GB" dirty="0"/>
                        </a:p>
                      </a:txBody>
                      <a:tcPr anchor="ctr"/>
                    </a:tc>
                  </a:tr>
                  <a:tr h="370840">
                    <a:tc>
                      <a:txBody>
                        <a:bodyPr/>
                        <a:lstStyle/>
                        <a:p>
                          <a:pPr algn="ctr"/>
                          <a:r>
                            <a:rPr lang="en-US" dirty="0" smtClean="0"/>
                            <a:t>C = O </a:t>
                          </a:r>
                          <a:endParaRPr lang="en-GB" dirty="0"/>
                        </a:p>
                      </a:txBody>
                      <a:tcPr anchor="ctr"/>
                    </a:tc>
                    <a:tc>
                      <a:txBody>
                        <a:bodyPr/>
                        <a:lstStyle/>
                        <a:p>
                          <a:pPr algn="ctr"/>
                          <a:r>
                            <a:rPr lang="en-US" dirty="0" smtClean="0"/>
                            <a:t>732</a:t>
                          </a: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smtClean="0"/>
                            <a:t>I –</a:t>
                          </a:r>
                          <a:r>
                            <a:rPr lang="en-US" baseline="0" dirty="0" smtClean="0"/>
                            <a:t> Br </a:t>
                          </a:r>
                          <a:endParaRPr lang="en-GB"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178</a:t>
                          </a:r>
                          <a:endParaRPr lang="en-GB" dirty="0"/>
                        </a:p>
                      </a:txBody>
                      <a:tcPr anchor="ctr">
                        <a:lnR w="12700" cap="flat" cmpd="sng" algn="ctr">
                          <a:solidFill>
                            <a:schemeClr val="tx1"/>
                          </a:solidFill>
                          <a:prstDash val="solid"/>
                          <a:round/>
                          <a:headEnd type="none" w="med" len="med"/>
                          <a:tailEnd type="none" w="med" len="med"/>
                        </a:lnR>
                      </a:tcPr>
                    </a:tc>
                    <a:tc>
                      <a:txBody>
                        <a:bodyPr/>
                        <a:lstStyle/>
                        <a:p>
                          <a:endParaRPr lang="en-US"/>
                        </a:p>
                      </a:txBody>
                      <a:tcPr anchor="ctr">
                        <a:lnL w="12700" cap="flat" cmpd="sng" algn="ctr">
                          <a:solidFill>
                            <a:schemeClr val="tx1"/>
                          </a:solidFill>
                          <a:prstDash val="solid"/>
                          <a:round/>
                          <a:headEnd type="none" w="med" len="med"/>
                          <a:tailEnd type="none" w="med" len="med"/>
                        </a:lnL>
                        <a:blipFill rotWithShape="0">
                          <a:blip r:embed="rId2"/>
                          <a:stretch>
                            <a:fillRect l="-516854" t="-1204918" r="-198315" b="-24590"/>
                          </a:stretch>
                        </a:blipFill>
                      </a:tcPr>
                    </a:tc>
                    <a:tc>
                      <a:txBody>
                        <a:bodyPr/>
                        <a:lstStyle/>
                        <a:p>
                          <a:pPr algn="ctr"/>
                          <a:r>
                            <a:rPr lang="en-GB" sz="1800" b="0" i="0" kern="1200" dirty="0" smtClean="0">
                              <a:solidFill>
                                <a:schemeClr val="dk1"/>
                              </a:solidFill>
                              <a:effectLst/>
                              <a:latin typeface="+mn-lt"/>
                              <a:ea typeface="+mn-ea"/>
                              <a:cs typeface="+mn-cs"/>
                            </a:rPr>
                            <a:t>887</a:t>
                          </a:r>
                          <a:endParaRPr lang="en-GB" dirty="0"/>
                        </a:p>
                      </a:txBody>
                      <a:tcPr anchor="ctr"/>
                    </a:tc>
                  </a:tr>
                </a:tbl>
              </a:graphicData>
            </a:graphic>
          </p:graphicFrame>
        </mc:Fallback>
      </mc:AlternateContent>
      <p:sp>
        <p:nvSpPr>
          <p:cNvPr id="3" name="TextBox 2"/>
          <p:cNvSpPr txBox="1"/>
          <p:nvPr/>
        </p:nvSpPr>
        <p:spPr>
          <a:xfrm>
            <a:off x="847898" y="465513"/>
            <a:ext cx="5572231" cy="523220"/>
          </a:xfrm>
          <a:prstGeom prst="rect">
            <a:avLst/>
          </a:prstGeom>
          <a:noFill/>
        </p:spPr>
        <p:txBody>
          <a:bodyPr wrap="none" rtlCol="0">
            <a:spAutoFit/>
          </a:bodyPr>
          <a:lstStyle/>
          <a:p>
            <a:r>
              <a:rPr lang="en-US" sz="2800" dirty="0">
                <a:solidFill>
                  <a:srgbClr val="FF0000"/>
                </a:solidFill>
              </a:rPr>
              <a:t>Average Energies for Common bonds</a:t>
            </a:r>
            <a:endParaRPr lang="en-GB" sz="2800" dirty="0">
              <a:solidFill>
                <a:srgbClr val="FF0000"/>
              </a:solidFill>
            </a:endParaRPr>
          </a:p>
        </p:txBody>
      </p:sp>
    </p:spTree>
    <p:extLst>
      <p:ext uri="{BB962C8B-B14F-4D97-AF65-F5344CB8AC3E}">
        <p14:creationId xmlns:p14="http://schemas.microsoft.com/office/powerpoint/2010/main" val="1869868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937" y="531362"/>
            <a:ext cx="10751127" cy="5139869"/>
          </a:xfrm>
          <a:prstGeom prst="rect">
            <a:avLst/>
          </a:prstGeom>
        </p:spPr>
        <p:txBody>
          <a:bodyPr wrap="square">
            <a:spAutoFit/>
          </a:bodyPr>
          <a:lstStyle/>
          <a:p>
            <a:pPr lvl="0" algn="justLow" fontAlgn="base">
              <a:spcBef>
                <a:spcPct val="0"/>
              </a:spcBef>
              <a:spcAft>
                <a:spcPct val="0"/>
              </a:spcAft>
            </a:pPr>
            <a:r>
              <a:rPr lang="en-GB" sz="2400" dirty="0">
                <a:solidFill>
                  <a:prstClr val="black"/>
                </a:solidFill>
                <a:ea typeface="Calibri" pitchFamily="34" charset="0"/>
                <a:cs typeface="Times New Roman" pitchFamily="18" charset="0"/>
              </a:rPr>
              <a:t>How can this be used? Consider the hydrogenation of ethylene:</a:t>
            </a:r>
          </a:p>
          <a:p>
            <a:pPr lvl="0" algn="justLow" fontAlgn="base">
              <a:spcBef>
                <a:spcPct val="0"/>
              </a:spcBef>
              <a:spcAft>
                <a:spcPct val="0"/>
              </a:spcAft>
            </a:pPr>
            <a:endParaRPr lang="en-US" sz="2400" dirty="0">
              <a:solidFill>
                <a:prstClr val="black"/>
              </a:solidFill>
              <a:cs typeface="Times New Roman" pitchFamily="18" charset="0"/>
            </a:endParaRPr>
          </a:p>
          <a:p>
            <a:pPr lvl="0" algn="ctr" fontAlgn="base">
              <a:spcBef>
                <a:spcPct val="0"/>
              </a:spcBef>
              <a:spcAft>
                <a:spcPct val="0"/>
              </a:spcAft>
            </a:pPr>
            <a:r>
              <a:rPr lang="en-US" sz="2400" dirty="0">
                <a:solidFill>
                  <a:prstClr val="black"/>
                </a:solidFill>
                <a:cs typeface="Times New Roman" pitchFamily="18" charset="0"/>
              </a:rPr>
              <a:t>H</a:t>
            </a:r>
            <a:r>
              <a:rPr lang="en-US" sz="2400" baseline="-25000" dirty="0">
                <a:solidFill>
                  <a:prstClr val="black"/>
                </a:solidFill>
                <a:cs typeface="Times New Roman" pitchFamily="18" charset="0"/>
              </a:rPr>
              <a:t>2</a:t>
            </a:r>
            <a:r>
              <a:rPr lang="en-US" sz="2400" dirty="0">
                <a:solidFill>
                  <a:prstClr val="black"/>
                </a:solidFill>
                <a:cs typeface="Times New Roman" pitchFamily="18" charset="0"/>
              </a:rPr>
              <a:t>C = CH</a:t>
            </a:r>
            <a:r>
              <a:rPr lang="en-US" sz="2400" baseline="-25000" dirty="0">
                <a:solidFill>
                  <a:prstClr val="black"/>
                </a:solidFill>
                <a:cs typeface="Times New Roman" pitchFamily="18" charset="0"/>
              </a:rPr>
              <a:t>2</a:t>
            </a:r>
            <a:r>
              <a:rPr lang="en-US" sz="2400" dirty="0">
                <a:solidFill>
                  <a:prstClr val="black"/>
                </a:solidFill>
                <a:cs typeface="Times New Roman" pitchFamily="18" charset="0"/>
              </a:rPr>
              <a:t> + H – H </a:t>
            </a:r>
            <a:r>
              <a:rPr lang="en-US" sz="2400" dirty="0">
                <a:solidFill>
                  <a:prstClr val="black"/>
                </a:solidFill>
                <a:cs typeface="Times New Roman" pitchFamily="18" charset="0"/>
                <a:sym typeface="Symbol" panose="05050102010706020507" pitchFamily="18" charset="2"/>
              </a:rPr>
              <a:t> H</a:t>
            </a:r>
            <a:r>
              <a:rPr lang="en-US" sz="2400" baseline="-25000" dirty="0">
                <a:solidFill>
                  <a:prstClr val="black"/>
                </a:solidFill>
                <a:cs typeface="Times New Roman" pitchFamily="18" charset="0"/>
                <a:sym typeface="Symbol" panose="05050102010706020507" pitchFamily="18" charset="2"/>
              </a:rPr>
              <a:t>3</a:t>
            </a:r>
            <a:r>
              <a:rPr lang="en-US" sz="2400" dirty="0">
                <a:solidFill>
                  <a:prstClr val="black"/>
                </a:solidFill>
                <a:cs typeface="Times New Roman" pitchFamily="18" charset="0"/>
                <a:sym typeface="Symbol" panose="05050102010706020507" pitchFamily="18" charset="2"/>
              </a:rPr>
              <a:t>C – CH</a:t>
            </a:r>
            <a:r>
              <a:rPr lang="en-US" sz="2400" baseline="-25000" dirty="0">
                <a:solidFill>
                  <a:prstClr val="black"/>
                </a:solidFill>
                <a:cs typeface="Times New Roman" pitchFamily="18" charset="0"/>
                <a:sym typeface="Symbol" panose="05050102010706020507" pitchFamily="18" charset="2"/>
              </a:rPr>
              <a:t>3 </a:t>
            </a:r>
          </a:p>
          <a:p>
            <a:pPr lvl="0" algn="justLow" fontAlgn="base">
              <a:spcBef>
                <a:spcPct val="0"/>
              </a:spcBef>
              <a:spcAft>
                <a:spcPct val="0"/>
              </a:spcAft>
            </a:pPr>
            <a:endParaRPr lang="en-US" sz="2400" baseline="-25000" dirty="0">
              <a:solidFill>
                <a:prstClr val="black"/>
              </a:solidFill>
              <a:cs typeface="Times New Roman" pitchFamily="18" charset="0"/>
              <a:sym typeface="Symbol" panose="05050102010706020507" pitchFamily="18" charset="2"/>
            </a:endParaRPr>
          </a:p>
          <a:p>
            <a:pPr lvl="0" algn="justLow" fontAlgn="base">
              <a:lnSpc>
                <a:spcPct val="200000"/>
              </a:lnSpc>
              <a:spcBef>
                <a:spcPct val="0"/>
              </a:spcBef>
              <a:spcAft>
                <a:spcPct val="0"/>
              </a:spcAft>
            </a:pPr>
            <a:r>
              <a:rPr kumimoji="0" lang="en-GB" sz="2400" b="0" i="0" u="none" strike="noStrike" cap="none" normalizeH="0" baseline="0" dirty="0">
                <a:ln>
                  <a:noFill/>
                </a:ln>
                <a:solidFill>
                  <a:schemeClr val="tx1"/>
                </a:solidFill>
                <a:effectLst/>
                <a:ea typeface="Calibri" pitchFamily="34" charset="0"/>
                <a:cs typeface="Times New Roman" pitchFamily="18" charset="0"/>
              </a:rPr>
              <a:t>At the molecular level, we </a:t>
            </a:r>
            <a:r>
              <a:rPr kumimoji="0" lang="en-GB" sz="2400" b="0" i="0" u="sng" strike="noStrike" cap="none" normalizeH="0" baseline="0" dirty="0">
                <a:ln>
                  <a:noFill/>
                </a:ln>
                <a:solidFill>
                  <a:schemeClr val="tx1"/>
                </a:solidFill>
                <a:effectLst/>
                <a:ea typeface="Calibri" pitchFamily="34" charset="0"/>
                <a:cs typeface="Times New Roman" pitchFamily="18" charset="0"/>
              </a:rPr>
              <a:t>break</a:t>
            </a:r>
            <a:r>
              <a:rPr kumimoji="0" lang="en-GB" sz="2400" b="0" i="0" u="none" strike="noStrike" cap="none" normalizeH="0" baseline="0" dirty="0">
                <a:ln>
                  <a:noFill/>
                </a:ln>
                <a:solidFill>
                  <a:schemeClr val="tx1"/>
                </a:solidFill>
                <a:effectLst/>
                <a:ea typeface="Calibri" pitchFamily="34" charset="0"/>
                <a:cs typeface="Times New Roman" pitchFamily="18" charset="0"/>
              </a:rPr>
              <a:t> one </a:t>
            </a:r>
            <a:r>
              <a:rPr kumimoji="0" lang="en-GB" sz="2400" b="0" i="0" u="none" strike="noStrike" cap="none" normalizeH="0" baseline="0" dirty="0">
                <a:ln>
                  <a:noFill/>
                </a:ln>
                <a:solidFill>
                  <a:srgbClr val="FF0000"/>
                </a:solidFill>
                <a:effectLst/>
                <a:ea typeface="Calibri" pitchFamily="34" charset="0"/>
                <a:cs typeface="Times New Roman" pitchFamily="18" charset="0"/>
              </a:rPr>
              <a:t>H-H</a:t>
            </a:r>
            <a:r>
              <a:rPr kumimoji="0" lang="en-GB" sz="2400" b="0" i="0" u="none" strike="noStrike" cap="none" normalizeH="0" baseline="0" dirty="0">
                <a:ln>
                  <a:noFill/>
                </a:ln>
                <a:solidFill>
                  <a:schemeClr val="tx1"/>
                </a:solidFill>
                <a:effectLst/>
                <a:ea typeface="Calibri" pitchFamily="34" charset="0"/>
                <a:cs typeface="Times New Roman" pitchFamily="18" charset="0"/>
              </a:rPr>
              <a:t> and one </a:t>
            </a:r>
            <a:r>
              <a:rPr kumimoji="0" lang="en-GB" sz="2400" b="0" i="0" u="none" strike="noStrike" cap="none" normalizeH="0" baseline="0" dirty="0">
                <a:ln>
                  <a:noFill/>
                </a:ln>
                <a:solidFill>
                  <a:srgbClr val="0070C0"/>
                </a:solidFill>
                <a:effectLst/>
                <a:ea typeface="Calibri" pitchFamily="34" charset="0"/>
                <a:cs typeface="Times New Roman" pitchFamily="18" charset="0"/>
              </a:rPr>
              <a:t>C=C</a:t>
            </a:r>
            <a:r>
              <a:rPr kumimoji="0" lang="en-GB" sz="2400" b="0" i="0" u="none" strike="noStrike" cap="none" normalizeH="0" baseline="0" dirty="0">
                <a:ln>
                  <a:noFill/>
                </a:ln>
                <a:solidFill>
                  <a:schemeClr val="tx1"/>
                </a:solidFill>
                <a:effectLst/>
                <a:ea typeface="Calibri" pitchFamily="34" charset="0"/>
                <a:cs typeface="Times New Roman" pitchFamily="18" charset="0"/>
              </a:rPr>
              <a:t> bond, and </a:t>
            </a:r>
            <a:r>
              <a:rPr kumimoji="0" lang="en-GB" sz="2400" b="0" i="0" u="sng" strike="noStrike" cap="none" normalizeH="0" baseline="0" dirty="0">
                <a:ln>
                  <a:noFill/>
                </a:ln>
                <a:solidFill>
                  <a:schemeClr val="tx1"/>
                </a:solidFill>
                <a:effectLst/>
                <a:ea typeface="Calibri" pitchFamily="34" charset="0"/>
                <a:cs typeface="Times New Roman" pitchFamily="18" charset="0"/>
              </a:rPr>
              <a:t>form</a:t>
            </a:r>
            <a:r>
              <a:rPr kumimoji="0" lang="en-GB" sz="2400" b="0" i="0" u="none" strike="noStrike" cap="none" normalizeH="0" baseline="0" dirty="0">
                <a:ln>
                  <a:noFill/>
                </a:ln>
                <a:solidFill>
                  <a:schemeClr val="tx1"/>
                </a:solidFill>
                <a:effectLst/>
                <a:ea typeface="Calibri" pitchFamily="34" charset="0"/>
                <a:cs typeface="Times New Roman" pitchFamily="18" charset="0"/>
              </a:rPr>
              <a:t> one </a:t>
            </a:r>
            <a:r>
              <a:rPr kumimoji="0" lang="en-GB" sz="2400" b="0" i="0" u="none" strike="noStrike" cap="none" normalizeH="0" baseline="0" dirty="0">
                <a:ln>
                  <a:noFill/>
                </a:ln>
                <a:solidFill>
                  <a:srgbClr val="00B050"/>
                </a:solidFill>
                <a:effectLst/>
                <a:ea typeface="Calibri" pitchFamily="34" charset="0"/>
                <a:cs typeface="Times New Roman" pitchFamily="18" charset="0"/>
              </a:rPr>
              <a:t>C-C</a:t>
            </a:r>
            <a:r>
              <a:rPr kumimoji="0" lang="en-GB" sz="2400" b="0" i="0" u="none" strike="noStrike" cap="none" normalizeH="0" baseline="0" dirty="0">
                <a:ln>
                  <a:noFill/>
                </a:ln>
                <a:solidFill>
                  <a:schemeClr val="tx1"/>
                </a:solidFill>
                <a:effectLst/>
                <a:ea typeface="Calibri" pitchFamily="34" charset="0"/>
                <a:cs typeface="Times New Roman" pitchFamily="18" charset="0"/>
              </a:rPr>
              <a:t> and two </a:t>
            </a:r>
            <a:r>
              <a:rPr kumimoji="0" lang="en-GB" sz="2400" b="0" i="0" u="none" strike="noStrike" cap="none" normalizeH="0" baseline="0" dirty="0">
                <a:ln>
                  <a:noFill/>
                </a:ln>
                <a:solidFill>
                  <a:srgbClr val="7030A0"/>
                </a:solidFill>
                <a:effectLst/>
                <a:ea typeface="Calibri" pitchFamily="34" charset="0"/>
                <a:cs typeface="Times New Roman" pitchFamily="18" charset="0"/>
              </a:rPr>
              <a:t>C-H</a:t>
            </a:r>
            <a:r>
              <a:rPr kumimoji="0" lang="en-GB" sz="2400" b="0" i="0" u="none" strike="noStrike" cap="none" normalizeH="0" baseline="0" dirty="0">
                <a:ln>
                  <a:noFill/>
                </a:ln>
                <a:solidFill>
                  <a:schemeClr val="tx1"/>
                </a:solidFill>
                <a:effectLst/>
                <a:ea typeface="Calibri" pitchFamily="34" charset="0"/>
                <a:cs typeface="Times New Roman" pitchFamily="18" charset="0"/>
              </a:rPr>
              <a:t> bonds. The energy change is just the net energy left in the molecule in such a process. From the table, the bond breaking steps take </a:t>
            </a:r>
            <a:r>
              <a:rPr kumimoji="0" lang="en-GB" sz="2400" b="0" i="0" u="none" strike="noStrike" cap="none" normalizeH="0" baseline="0" dirty="0">
                <a:ln>
                  <a:noFill/>
                </a:ln>
                <a:solidFill>
                  <a:srgbClr val="0070C0"/>
                </a:solidFill>
                <a:effectLst/>
                <a:ea typeface="Calibri" pitchFamily="34" charset="0"/>
                <a:cs typeface="Times New Roman" pitchFamily="18" charset="0"/>
              </a:rPr>
              <a:t>610</a:t>
            </a:r>
            <a:r>
              <a:rPr kumimoji="0" lang="en-GB" sz="2400" b="0" i="0" u="none" strike="noStrike" cap="none" normalizeH="0" baseline="0" dirty="0">
                <a:ln>
                  <a:noFill/>
                </a:ln>
                <a:solidFill>
                  <a:schemeClr val="tx1"/>
                </a:solidFill>
                <a:effectLst/>
                <a:ea typeface="Calibri" pitchFamily="34" charset="0"/>
                <a:cs typeface="Times New Roman" pitchFamily="18" charset="0"/>
              </a:rPr>
              <a:t> + </a:t>
            </a:r>
            <a:r>
              <a:rPr kumimoji="0" lang="en-GB" sz="2400" b="0" i="0" u="none" strike="noStrike" cap="none" normalizeH="0" baseline="0" dirty="0">
                <a:ln>
                  <a:noFill/>
                </a:ln>
                <a:solidFill>
                  <a:srgbClr val="FF0000"/>
                </a:solidFill>
                <a:effectLst/>
                <a:ea typeface="Calibri" pitchFamily="34" charset="0"/>
                <a:cs typeface="Times New Roman" pitchFamily="18" charset="0"/>
              </a:rPr>
              <a:t>436</a:t>
            </a:r>
            <a:r>
              <a:rPr kumimoji="0" lang="en-GB" sz="2400" b="0" i="0" u="none" strike="noStrike" cap="none" normalizeH="0" baseline="0" dirty="0">
                <a:ln>
                  <a:noFill/>
                </a:ln>
                <a:solidFill>
                  <a:schemeClr val="tx1"/>
                </a:solidFill>
                <a:effectLst/>
                <a:ea typeface="Calibri" pitchFamily="34" charset="0"/>
                <a:cs typeface="Times New Roman" pitchFamily="18" charset="0"/>
              </a:rPr>
              <a:t> = 1046 kJ/mole. The bond formation will give off </a:t>
            </a:r>
            <a:r>
              <a:rPr kumimoji="0" lang="en-GB" sz="2400" b="0" i="0" u="none" strike="noStrike" cap="none" normalizeH="0" baseline="0" dirty="0">
                <a:ln>
                  <a:noFill/>
                </a:ln>
                <a:solidFill>
                  <a:srgbClr val="00B050"/>
                </a:solidFill>
                <a:effectLst/>
                <a:ea typeface="Calibri" pitchFamily="34" charset="0"/>
                <a:cs typeface="Times New Roman" pitchFamily="18" charset="0"/>
              </a:rPr>
              <a:t>348</a:t>
            </a:r>
            <a:r>
              <a:rPr kumimoji="0" lang="en-GB" sz="2400" b="0" i="0" u="none" strike="noStrike" cap="none" normalizeH="0" baseline="0" dirty="0">
                <a:ln>
                  <a:noFill/>
                </a:ln>
                <a:solidFill>
                  <a:schemeClr val="tx1"/>
                </a:solidFill>
                <a:effectLst/>
                <a:ea typeface="Calibri" pitchFamily="34" charset="0"/>
                <a:cs typeface="Times New Roman" pitchFamily="18" charset="0"/>
              </a:rPr>
              <a:t> + 2(</a:t>
            </a:r>
            <a:r>
              <a:rPr kumimoji="0" lang="en-GB" sz="2400" b="0" i="0" u="none" strike="noStrike" cap="none" normalizeH="0" baseline="0" dirty="0">
                <a:ln>
                  <a:noFill/>
                </a:ln>
                <a:solidFill>
                  <a:srgbClr val="7030A0"/>
                </a:solidFill>
                <a:effectLst/>
                <a:ea typeface="Calibri" pitchFamily="34" charset="0"/>
                <a:cs typeface="Times New Roman" pitchFamily="18" charset="0"/>
              </a:rPr>
              <a:t>413</a:t>
            </a:r>
            <a:r>
              <a:rPr kumimoji="0" lang="en-GB" sz="2400" b="0" i="0" u="none" strike="noStrike" cap="none" normalizeH="0" baseline="0" dirty="0">
                <a:ln>
                  <a:noFill/>
                </a:ln>
                <a:solidFill>
                  <a:schemeClr val="tx1"/>
                </a:solidFill>
                <a:effectLst/>
                <a:ea typeface="Calibri" pitchFamily="34" charset="0"/>
                <a:cs typeface="Times New Roman" pitchFamily="18" charset="0"/>
              </a:rPr>
              <a:t>) = 1174 kJ/mole. Hence the net energy change in the system is </a:t>
            </a:r>
            <a:r>
              <a:rPr kumimoji="0" lang="en-GB" sz="2400" b="0" i="0" u="sng" strike="noStrike" cap="none" normalizeH="0" baseline="0" dirty="0">
                <a:ln>
                  <a:noFill/>
                </a:ln>
                <a:solidFill>
                  <a:schemeClr val="tx1"/>
                </a:solidFill>
                <a:effectLst/>
                <a:ea typeface="Calibri" pitchFamily="34" charset="0"/>
                <a:cs typeface="Times New Roman" pitchFamily="18" charset="0"/>
              </a:rPr>
              <a:t>1046 -1174 = -128 </a:t>
            </a:r>
            <a:r>
              <a:rPr kumimoji="0" lang="en-GB" sz="2400" b="0" i="0" u="none" strike="noStrike" cap="none" normalizeH="0" baseline="0" dirty="0">
                <a:ln>
                  <a:noFill/>
                </a:ln>
                <a:solidFill>
                  <a:schemeClr val="tx1"/>
                </a:solidFill>
                <a:effectLst/>
                <a:ea typeface="Calibri" pitchFamily="34" charset="0"/>
                <a:cs typeface="Times New Roman" pitchFamily="18" charset="0"/>
              </a:rPr>
              <a:t>kJ/mol. </a:t>
            </a:r>
            <a:endParaRPr kumimoji="0" lang="en-GB" sz="24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3840179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 y="282632"/>
            <a:ext cx="10723418" cy="6432530"/>
          </a:xfrm>
          <a:prstGeom prst="rect">
            <a:avLst/>
          </a:prstGeom>
          <a:noFill/>
        </p:spPr>
        <p:txBody>
          <a:bodyPr wrap="square" rtlCol="0">
            <a:spAutoFit/>
          </a:bodyPr>
          <a:lstStyle/>
          <a:p>
            <a:r>
              <a:rPr lang="en-US" sz="2800" dirty="0">
                <a:solidFill>
                  <a:srgbClr val="FF0000"/>
                </a:solidFill>
              </a:rPr>
              <a:t>Example</a:t>
            </a:r>
          </a:p>
          <a:p>
            <a:endParaRPr lang="en-US" sz="2400" dirty="0"/>
          </a:p>
          <a:p>
            <a:r>
              <a:rPr lang="en-US" sz="2400" dirty="0"/>
              <a:t>9- Hydrogen and chlorine react to form hydrogen chloride gas:</a:t>
            </a:r>
          </a:p>
          <a:p>
            <a:pPr algn="ctr"/>
            <a:endParaRPr lang="en-US" sz="2400" dirty="0"/>
          </a:p>
          <a:p>
            <a:pPr algn="ctr"/>
            <a:r>
              <a:rPr lang="en-US" sz="2400" dirty="0"/>
              <a:t>H</a:t>
            </a:r>
            <a:r>
              <a:rPr lang="en-US" sz="2400" baseline="-25000" dirty="0"/>
              <a:t>2</a:t>
            </a:r>
            <a:r>
              <a:rPr lang="en-US" sz="2400" dirty="0"/>
              <a:t> (g) + Cl</a:t>
            </a:r>
            <a:r>
              <a:rPr lang="en-US" sz="2400" baseline="-25000" dirty="0"/>
              <a:t>2</a:t>
            </a:r>
            <a:r>
              <a:rPr lang="en-US" sz="2400" dirty="0"/>
              <a:t> (g) </a:t>
            </a:r>
            <a:r>
              <a:rPr lang="en-US" sz="2400" dirty="0">
                <a:sym typeface="Symbol" panose="05050102010706020507" pitchFamily="18" charset="2"/>
              </a:rPr>
              <a:t> 2HCl (g)</a:t>
            </a:r>
          </a:p>
          <a:p>
            <a:endParaRPr lang="en-US" sz="2400" dirty="0">
              <a:sym typeface="Symbol" panose="05050102010706020507" pitchFamily="18" charset="2"/>
            </a:endParaRPr>
          </a:p>
          <a:p>
            <a:r>
              <a:rPr lang="en-US" sz="2400" dirty="0">
                <a:sym typeface="Symbol" panose="05050102010706020507" pitchFamily="18" charset="2"/>
              </a:rPr>
              <a:t>The bond energies in kJ mol</a:t>
            </a:r>
            <a:r>
              <a:rPr lang="en-US" sz="2400" baseline="30000" dirty="0">
                <a:sym typeface="Symbol" panose="05050102010706020507" pitchFamily="18" charset="2"/>
              </a:rPr>
              <a:t>-1</a:t>
            </a:r>
            <a:r>
              <a:rPr lang="en-US" sz="2400" dirty="0">
                <a:sym typeface="Symbol" panose="05050102010706020507" pitchFamily="18" charset="2"/>
              </a:rPr>
              <a:t>: [H – H : 436], [Cl – Cl: 243] and [H – Cl: 432] </a:t>
            </a:r>
          </a:p>
          <a:p>
            <a:r>
              <a:rPr lang="en-US" sz="2400" dirty="0">
                <a:sym typeface="Symbol" panose="05050102010706020507" pitchFamily="18" charset="2"/>
              </a:rPr>
              <a:t>What is the enthalpy of this reaction?</a:t>
            </a:r>
          </a:p>
          <a:p>
            <a:endParaRPr lang="en-US" sz="2400" dirty="0">
              <a:sym typeface="Symbol" panose="05050102010706020507" pitchFamily="18" charset="2"/>
            </a:endParaRPr>
          </a:p>
          <a:p>
            <a:endParaRPr lang="en-US" sz="2400" dirty="0">
              <a:sym typeface="Symbol" panose="05050102010706020507" pitchFamily="18" charset="2"/>
            </a:endParaRPr>
          </a:p>
          <a:p>
            <a:r>
              <a:rPr lang="en-US" sz="2400" dirty="0"/>
              <a:t>10- Hydrogen bromide decomposes to form hydrogen and bromine:</a:t>
            </a:r>
          </a:p>
          <a:p>
            <a:endParaRPr lang="en-US" sz="2400" dirty="0"/>
          </a:p>
          <a:p>
            <a:pPr algn="ctr"/>
            <a:r>
              <a:rPr lang="en-US" sz="2400" dirty="0">
                <a:sym typeface="Symbol" panose="05050102010706020507" pitchFamily="18" charset="2"/>
              </a:rPr>
              <a:t>2HBr (g)  </a:t>
            </a:r>
            <a:r>
              <a:rPr lang="en-US" sz="2400" dirty="0"/>
              <a:t>H</a:t>
            </a:r>
            <a:r>
              <a:rPr lang="en-US" sz="2400" baseline="-25000" dirty="0"/>
              <a:t>2</a:t>
            </a:r>
            <a:r>
              <a:rPr lang="en-US" sz="2400" dirty="0"/>
              <a:t> (g) + Br</a:t>
            </a:r>
            <a:r>
              <a:rPr lang="en-US" sz="2400" baseline="-25000" dirty="0"/>
              <a:t>2</a:t>
            </a:r>
            <a:r>
              <a:rPr lang="en-US" sz="2400" dirty="0"/>
              <a:t> (g)</a:t>
            </a:r>
            <a:endParaRPr lang="en-US" sz="2400" dirty="0">
              <a:sym typeface="Symbol" panose="05050102010706020507" pitchFamily="18" charset="2"/>
            </a:endParaRPr>
          </a:p>
          <a:p>
            <a:endParaRPr lang="en-US" sz="2400" dirty="0">
              <a:sym typeface="Symbol" panose="05050102010706020507" pitchFamily="18" charset="2"/>
            </a:endParaRPr>
          </a:p>
          <a:p>
            <a:r>
              <a:rPr lang="en-US" sz="2400" dirty="0">
                <a:sym typeface="Symbol" panose="05050102010706020507" pitchFamily="18" charset="2"/>
              </a:rPr>
              <a:t>The bond energies in kJ mol</a:t>
            </a:r>
            <a:r>
              <a:rPr lang="en-US" sz="2400" baseline="30000" dirty="0">
                <a:sym typeface="Symbol" panose="05050102010706020507" pitchFamily="18" charset="2"/>
              </a:rPr>
              <a:t>-1</a:t>
            </a:r>
            <a:r>
              <a:rPr lang="en-US" sz="2400" dirty="0">
                <a:sym typeface="Symbol" panose="05050102010706020507" pitchFamily="18" charset="2"/>
              </a:rPr>
              <a:t>: [H – H : 436], [Br – Br: 193] and [H – Br: 366] </a:t>
            </a:r>
          </a:p>
          <a:p>
            <a:r>
              <a:rPr lang="en-US" sz="2400" dirty="0">
                <a:sym typeface="Symbol" panose="05050102010706020507" pitchFamily="18" charset="2"/>
              </a:rPr>
              <a:t>What is the enthalpy of this reaction?</a:t>
            </a:r>
            <a:endParaRPr lang="en-GB" sz="2400" dirty="0"/>
          </a:p>
          <a:p>
            <a:endParaRPr lang="en-GB" sz="2400" dirty="0"/>
          </a:p>
        </p:txBody>
      </p:sp>
    </p:spTree>
    <p:extLst>
      <p:ext uri="{BB962C8B-B14F-4D97-AF65-F5344CB8AC3E}">
        <p14:creationId xmlns:p14="http://schemas.microsoft.com/office/powerpoint/2010/main" val="3018251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269" y="847898"/>
            <a:ext cx="10566226" cy="3477875"/>
          </a:xfrm>
          <a:prstGeom prst="rect">
            <a:avLst/>
          </a:prstGeom>
          <a:noFill/>
        </p:spPr>
        <p:txBody>
          <a:bodyPr wrap="none" rtlCol="0">
            <a:spAutoFit/>
          </a:bodyPr>
          <a:lstStyle/>
          <a:p>
            <a:r>
              <a:rPr lang="en-US" sz="2800" dirty="0">
                <a:solidFill>
                  <a:srgbClr val="FF0000"/>
                </a:solidFill>
              </a:rPr>
              <a:t>Factors Affecting Enthalpy Of Chemical Changes</a:t>
            </a:r>
          </a:p>
          <a:p>
            <a:endParaRPr lang="en-US" sz="2400" dirty="0"/>
          </a:p>
          <a:p>
            <a:r>
              <a:rPr lang="en-US" sz="2400" dirty="0"/>
              <a:t>1- The physical state of the reactants and products</a:t>
            </a:r>
          </a:p>
          <a:p>
            <a:endParaRPr lang="en-US" sz="2400" dirty="0"/>
          </a:p>
          <a:p>
            <a:r>
              <a:rPr lang="en-US" sz="2400" dirty="0"/>
              <a:t>2- Pressure exerted on reactants and products (gaseous form)</a:t>
            </a:r>
          </a:p>
          <a:p>
            <a:endParaRPr lang="en-US" sz="2400" dirty="0"/>
          </a:p>
          <a:p>
            <a:r>
              <a:rPr lang="en-US" sz="2400" dirty="0"/>
              <a:t>3- Temperature of the reaction</a:t>
            </a:r>
          </a:p>
          <a:p>
            <a:endParaRPr lang="en-US" sz="2400" dirty="0"/>
          </a:p>
          <a:p>
            <a:r>
              <a:rPr lang="en-US" sz="2400" dirty="0"/>
              <a:t>4- Whether the reaction takes place at </a:t>
            </a:r>
            <a:r>
              <a:rPr lang="en-US" sz="2400" u="sng" dirty="0"/>
              <a:t>constant temperature </a:t>
            </a:r>
            <a:r>
              <a:rPr lang="en-US" sz="2400" dirty="0"/>
              <a:t>or at </a:t>
            </a:r>
            <a:r>
              <a:rPr lang="en-US" sz="2400" u="sng" dirty="0"/>
              <a:t>constant volume</a:t>
            </a:r>
            <a:endParaRPr lang="en-GB" sz="2400" u="sng" dirty="0"/>
          </a:p>
        </p:txBody>
      </p:sp>
    </p:spTree>
    <p:extLst>
      <p:ext uri="{BB962C8B-B14F-4D97-AF65-F5344CB8AC3E}">
        <p14:creationId xmlns:p14="http://schemas.microsoft.com/office/powerpoint/2010/main" val="715525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393" y="681644"/>
            <a:ext cx="11055927" cy="5878532"/>
          </a:xfrm>
          <a:prstGeom prst="rect">
            <a:avLst/>
          </a:prstGeom>
          <a:noFill/>
        </p:spPr>
        <p:txBody>
          <a:bodyPr wrap="square" rtlCol="0">
            <a:spAutoFit/>
          </a:bodyPr>
          <a:lstStyle/>
          <a:p>
            <a:r>
              <a:rPr lang="en-US" sz="2800" dirty="0">
                <a:solidFill>
                  <a:srgbClr val="FF0000"/>
                </a:solidFill>
              </a:rPr>
              <a:t>Enthalpy (Heat) of Physical Changes </a:t>
            </a:r>
            <a:r>
              <a:rPr lang="en-US" sz="2800" dirty="0">
                <a:solidFill>
                  <a:srgbClr val="FF0000"/>
                </a:solidFill>
                <a:latin typeface="Calibri" panose="020F0502020204030204" pitchFamily="34" charset="0"/>
                <a:cs typeface="Calibri" panose="020F0502020204030204" pitchFamily="34" charset="0"/>
              </a:rPr>
              <a:t>∆H</a:t>
            </a:r>
            <a:endParaRPr lang="en-US" sz="2800" dirty="0">
              <a:solidFill>
                <a:srgbClr val="FF0000"/>
              </a:solidFill>
            </a:endParaRPr>
          </a:p>
          <a:p>
            <a:endParaRPr lang="en-US" sz="2400" dirty="0">
              <a:solidFill>
                <a:srgbClr val="FF0000"/>
              </a:solidFill>
            </a:endParaRPr>
          </a:p>
          <a:p>
            <a:pPr>
              <a:lnSpc>
                <a:spcPct val="150000"/>
              </a:lnSpc>
            </a:pPr>
            <a:r>
              <a:rPr lang="en-US" sz="2400" dirty="0">
                <a:solidFill>
                  <a:schemeClr val="bg2">
                    <a:lumMod val="10000"/>
                  </a:schemeClr>
                </a:solidFill>
              </a:rPr>
              <a:t>In phase transition one phase of substance is converted in bulk into another, at constant temperature and pressure.</a:t>
            </a:r>
          </a:p>
          <a:p>
            <a:endParaRPr lang="en-US" sz="2400" dirty="0">
              <a:solidFill>
                <a:srgbClr val="FF0000"/>
              </a:solidFill>
            </a:endParaRPr>
          </a:p>
          <a:p>
            <a:pPr>
              <a:lnSpc>
                <a:spcPct val="150000"/>
              </a:lnSpc>
            </a:pPr>
            <a:r>
              <a:rPr lang="en-US" sz="2400" dirty="0">
                <a:solidFill>
                  <a:srgbClr val="00B050"/>
                </a:solidFill>
              </a:rPr>
              <a:t>Phase Transition</a:t>
            </a:r>
          </a:p>
          <a:p>
            <a:r>
              <a:rPr lang="en-US" sz="2400" dirty="0">
                <a:solidFill>
                  <a:schemeClr val="bg2">
                    <a:lumMod val="10000"/>
                  </a:schemeClr>
                </a:solidFill>
              </a:rPr>
              <a:t>1- Fusion (melting)</a:t>
            </a:r>
          </a:p>
          <a:p>
            <a:r>
              <a:rPr lang="en-US" sz="2400" dirty="0">
                <a:solidFill>
                  <a:schemeClr val="bg2">
                    <a:lumMod val="10000"/>
                  </a:schemeClr>
                </a:solidFill>
              </a:rPr>
              <a:t>2- Vaporization</a:t>
            </a:r>
          </a:p>
          <a:p>
            <a:r>
              <a:rPr lang="en-US" sz="2400" dirty="0">
                <a:solidFill>
                  <a:schemeClr val="bg2">
                    <a:lumMod val="10000"/>
                  </a:schemeClr>
                </a:solidFill>
              </a:rPr>
              <a:t>3- Sublimation</a:t>
            </a:r>
          </a:p>
          <a:p>
            <a:r>
              <a:rPr lang="en-US" sz="2400" dirty="0">
                <a:solidFill>
                  <a:schemeClr val="bg2">
                    <a:lumMod val="10000"/>
                  </a:schemeClr>
                </a:solidFill>
              </a:rPr>
              <a:t>4- condensation</a:t>
            </a:r>
          </a:p>
          <a:p>
            <a:r>
              <a:rPr lang="en-US" sz="2400" dirty="0">
                <a:solidFill>
                  <a:schemeClr val="bg2">
                    <a:lumMod val="10000"/>
                  </a:schemeClr>
                </a:solidFill>
              </a:rPr>
              <a:t>5- freezing</a:t>
            </a:r>
          </a:p>
          <a:p>
            <a:endParaRPr lang="en-US" sz="2400" dirty="0">
              <a:solidFill>
                <a:schemeClr val="bg2">
                  <a:lumMod val="10000"/>
                </a:schemeClr>
              </a:solidFill>
            </a:endParaRPr>
          </a:p>
          <a:p>
            <a:endParaRPr lang="en-US" sz="2400" dirty="0">
              <a:solidFill>
                <a:srgbClr val="FF0000"/>
              </a:solidFill>
            </a:endParaRPr>
          </a:p>
          <a:p>
            <a:endParaRPr lang="en-US" sz="2400" dirty="0">
              <a:solidFill>
                <a:srgbClr val="FF0000"/>
              </a:solidFill>
            </a:endParaRPr>
          </a:p>
        </p:txBody>
      </p:sp>
      <p:sp>
        <p:nvSpPr>
          <p:cNvPr id="3" name="TextBox 2"/>
          <p:cNvSpPr txBox="1"/>
          <p:nvPr/>
        </p:nvSpPr>
        <p:spPr>
          <a:xfrm>
            <a:off x="4324213" y="2933909"/>
            <a:ext cx="3704284" cy="2492990"/>
          </a:xfrm>
          <a:prstGeom prst="rect">
            <a:avLst/>
          </a:prstGeom>
          <a:noFill/>
        </p:spPr>
        <p:txBody>
          <a:bodyPr wrap="none" rtlCol="0">
            <a:spAutoFit/>
          </a:bodyPr>
          <a:lstStyle/>
          <a:p>
            <a:pPr>
              <a:lnSpc>
                <a:spcPct val="150000"/>
              </a:lnSpc>
            </a:pPr>
            <a:r>
              <a:rPr lang="en-US" sz="2400" dirty="0">
                <a:solidFill>
                  <a:srgbClr val="00B050"/>
                </a:solidFill>
              </a:rPr>
              <a:t>Atomic / Molecular Changes</a:t>
            </a:r>
          </a:p>
          <a:p>
            <a:r>
              <a:rPr lang="en-US" sz="2400" dirty="0">
                <a:solidFill>
                  <a:schemeClr val="bg2">
                    <a:lumMod val="10000"/>
                  </a:schemeClr>
                </a:solidFill>
              </a:rPr>
              <a:t>1- Atomization</a:t>
            </a:r>
          </a:p>
          <a:p>
            <a:r>
              <a:rPr lang="en-US" sz="2400" dirty="0">
                <a:solidFill>
                  <a:schemeClr val="bg2">
                    <a:lumMod val="10000"/>
                  </a:schemeClr>
                </a:solidFill>
              </a:rPr>
              <a:t>2- Ionization</a:t>
            </a:r>
          </a:p>
          <a:p>
            <a:r>
              <a:rPr lang="en-US" sz="2400" dirty="0">
                <a:solidFill>
                  <a:schemeClr val="bg2">
                    <a:lumMod val="10000"/>
                  </a:schemeClr>
                </a:solidFill>
              </a:rPr>
              <a:t>3- Solution</a:t>
            </a:r>
          </a:p>
          <a:p>
            <a:r>
              <a:rPr lang="en-US" sz="2400" dirty="0">
                <a:solidFill>
                  <a:schemeClr val="bg2">
                    <a:lumMod val="10000"/>
                  </a:schemeClr>
                </a:solidFill>
              </a:rPr>
              <a:t>4- electron affinity</a:t>
            </a:r>
          </a:p>
          <a:p>
            <a:endParaRPr lang="en-GB" sz="2400" dirty="0"/>
          </a:p>
        </p:txBody>
      </p:sp>
      <p:sp>
        <p:nvSpPr>
          <p:cNvPr id="4" name="TextBox 3"/>
          <p:cNvSpPr txBox="1"/>
          <p:nvPr/>
        </p:nvSpPr>
        <p:spPr>
          <a:xfrm>
            <a:off x="9279549" y="3066912"/>
            <a:ext cx="1173719" cy="461665"/>
          </a:xfrm>
          <a:prstGeom prst="rect">
            <a:avLst/>
          </a:prstGeom>
          <a:noFill/>
        </p:spPr>
        <p:txBody>
          <a:bodyPr wrap="none" rtlCol="0">
            <a:spAutoFit/>
          </a:bodyPr>
          <a:lstStyle/>
          <a:p>
            <a:r>
              <a:rPr lang="en-US" sz="2400" dirty="0">
                <a:solidFill>
                  <a:srgbClr val="00B050"/>
                </a:solidFill>
              </a:rPr>
              <a:t>Dilution</a:t>
            </a:r>
          </a:p>
        </p:txBody>
      </p:sp>
    </p:spTree>
    <p:extLst>
      <p:ext uri="{BB962C8B-B14F-4D97-AF65-F5344CB8AC3E}">
        <p14:creationId xmlns:p14="http://schemas.microsoft.com/office/powerpoint/2010/main" val="359942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684" y="600837"/>
            <a:ext cx="10000116" cy="2308324"/>
          </a:xfrm>
          <a:prstGeom prst="rect">
            <a:avLst/>
          </a:prstGeom>
        </p:spPr>
        <p:txBody>
          <a:bodyPr wrap="square">
            <a:spAutoFit/>
          </a:bodyPr>
          <a:lstStyle/>
          <a:p>
            <a:pPr>
              <a:lnSpc>
                <a:spcPct val="150000"/>
              </a:lnSpc>
            </a:pPr>
            <a:r>
              <a:rPr lang="en-US" sz="2400" dirty="0"/>
              <a:t>2) 2Al (s) + Fe</a:t>
            </a:r>
            <a:r>
              <a:rPr lang="en-US" sz="2400" baseline="-25000" dirty="0"/>
              <a:t>2</a:t>
            </a:r>
            <a:r>
              <a:rPr lang="en-US" sz="2400" dirty="0"/>
              <a:t>O</a:t>
            </a:r>
            <a:r>
              <a:rPr lang="en-US" sz="2400" baseline="-25000" dirty="0"/>
              <a:t>3</a:t>
            </a:r>
            <a:r>
              <a:rPr lang="en-US" sz="2400" dirty="0"/>
              <a:t> (s)                  Al</a:t>
            </a:r>
            <a:r>
              <a:rPr lang="en-US" sz="2400" baseline="-25000" dirty="0"/>
              <a:t>2</a:t>
            </a:r>
            <a:r>
              <a:rPr lang="en-US" sz="2400" dirty="0"/>
              <a:t>O</a:t>
            </a:r>
            <a:r>
              <a:rPr lang="en-US" sz="2400" baseline="-25000" dirty="0"/>
              <a:t>3</a:t>
            </a:r>
            <a:r>
              <a:rPr lang="en-US" sz="2400" dirty="0"/>
              <a:t> (s) + 2Fe (l)</a:t>
            </a:r>
          </a:p>
          <a:p>
            <a:pPr>
              <a:lnSpc>
                <a:spcPct val="150000"/>
              </a:lnSpc>
            </a:pPr>
            <a:endParaRPr lang="en-US" sz="2400" dirty="0"/>
          </a:p>
          <a:p>
            <a:pPr>
              <a:lnSpc>
                <a:spcPct val="150000"/>
              </a:lnSpc>
            </a:pPr>
            <a:r>
              <a:rPr lang="en-US" sz="2400" dirty="0"/>
              <a:t>The reaction of powdered aluminum with Fe</a:t>
            </a:r>
            <a:r>
              <a:rPr lang="en-US" sz="2400" baseline="-25000" dirty="0"/>
              <a:t>2</a:t>
            </a:r>
            <a:r>
              <a:rPr lang="en-US" sz="2400" dirty="0"/>
              <a:t>O</a:t>
            </a:r>
            <a:r>
              <a:rPr lang="en-US" sz="2400" baseline="-25000" dirty="0"/>
              <a:t>3</a:t>
            </a:r>
            <a:r>
              <a:rPr lang="en-US" sz="2400" dirty="0"/>
              <a:t> is highly exothermic. The reaction proceeds vigorously to form Al</a:t>
            </a:r>
            <a:r>
              <a:rPr lang="en-US" sz="2400" baseline="-25000" dirty="0"/>
              <a:t>2</a:t>
            </a:r>
            <a:r>
              <a:rPr lang="en-US" sz="2400" dirty="0"/>
              <a:t>O</a:t>
            </a:r>
            <a:r>
              <a:rPr lang="en-US" sz="2400" baseline="-25000" dirty="0"/>
              <a:t>3</a:t>
            </a:r>
            <a:r>
              <a:rPr lang="en-US" sz="2400" dirty="0"/>
              <a:t> and molten iron.</a:t>
            </a:r>
            <a:endParaRPr lang="en-GB" sz="2400" dirty="0"/>
          </a:p>
        </p:txBody>
      </p:sp>
      <p:cxnSp>
        <p:nvCxnSpPr>
          <p:cNvPr id="3" name="Straight Arrow Connector 2"/>
          <p:cNvCxnSpPr/>
          <p:nvPr/>
        </p:nvCxnSpPr>
        <p:spPr>
          <a:xfrm>
            <a:off x="3826590" y="988663"/>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8526491" y="2909161"/>
            <a:ext cx="2722353" cy="3649822"/>
          </a:xfrm>
          <a:prstGeom prst="rect">
            <a:avLst/>
          </a:prstGeom>
        </p:spPr>
      </p:pic>
    </p:spTree>
    <p:extLst>
      <p:ext uri="{BB962C8B-B14F-4D97-AF65-F5344CB8AC3E}">
        <p14:creationId xmlns:p14="http://schemas.microsoft.com/office/powerpoint/2010/main" val="2808496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4100" y="1462087"/>
            <a:ext cx="7543800" cy="3933825"/>
          </a:xfrm>
          <a:prstGeom prst="rect">
            <a:avLst/>
          </a:prstGeom>
        </p:spPr>
      </p:pic>
    </p:spTree>
    <p:extLst>
      <p:ext uri="{BB962C8B-B14F-4D97-AF65-F5344CB8AC3E}">
        <p14:creationId xmlns:p14="http://schemas.microsoft.com/office/powerpoint/2010/main" val="1944046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393" y="864524"/>
            <a:ext cx="7373493" cy="5078313"/>
          </a:xfrm>
          <a:prstGeom prst="rect">
            <a:avLst/>
          </a:prstGeom>
          <a:noFill/>
        </p:spPr>
        <p:txBody>
          <a:bodyPr wrap="none" rtlCol="0">
            <a:spAutoFit/>
          </a:bodyPr>
          <a:lstStyle/>
          <a:p>
            <a:pPr>
              <a:lnSpc>
                <a:spcPct val="150000"/>
              </a:lnSpc>
            </a:pPr>
            <a:r>
              <a:rPr lang="en-US" sz="2400" dirty="0">
                <a:solidFill>
                  <a:srgbClr val="00B050"/>
                </a:solidFill>
              </a:rPr>
              <a:t>Enthalpy of solution (</a:t>
            </a:r>
            <a:r>
              <a:rPr lang="en-US" sz="2400" dirty="0">
                <a:solidFill>
                  <a:srgbClr val="00B050"/>
                </a:solidFill>
                <a:latin typeface="Calibri" panose="020F0502020204030204" pitchFamily="34" charset="0"/>
                <a:cs typeface="Calibri" panose="020F0502020204030204" pitchFamily="34" charset="0"/>
              </a:rPr>
              <a:t>∆</a:t>
            </a:r>
            <a:r>
              <a:rPr lang="en-US" sz="2400" dirty="0" err="1">
                <a:solidFill>
                  <a:srgbClr val="00B050"/>
                </a:solidFill>
                <a:latin typeface="Calibri" panose="020F0502020204030204" pitchFamily="34" charset="0"/>
                <a:cs typeface="Calibri" panose="020F0502020204030204" pitchFamily="34" charset="0"/>
              </a:rPr>
              <a:t>H</a:t>
            </a:r>
            <a:r>
              <a:rPr lang="en-US" sz="2400" baseline="-25000" dirty="0" err="1">
                <a:solidFill>
                  <a:srgbClr val="00B050"/>
                </a:solidFill>
                <a:latin typeface="Calibri" panose="020F0502020204030204" pitchFamily="34" charset="0"/>
                <a:cs typeface="Calibri" panose="020F0502020204030204" pitchFamily="34" charset="0"/>
              </a:rPr>
              <a:t>soln</a:t>
            </a:r>
            <a:r>
              <a:rPr lang="en-US" sz="2400" dirty="0">
                <a:solidFill>
                  <a:srgbClr val="00B050"/>
                </a:solidFill>
                <a:latin typeface="Calibri" panose="020F0502020204030204" pitchFamily="34" charset="0"/>
                <a:cs typeface="Calibri" panose="020F0502020204030204" pitchFamily="34" charset="0"/>
              </a:rPr>
              <a:t>)</a:t>
            </a:r>
          </a:p>
          <a:p>
            <a:pPr>
              <a:lnSpc>
                <a:spcPct val="150000"/>
              </a:lnSpc>
            </a:pPr>
            <a:endParaRPr lang="en-US" sz="2400" dirty="0">
              <a:solidFill>
                <a:srgbClr val="00B050"/>
              </a:solidFill>
              <a:latin typeface="Calibri" panose="020F0502020204030204" pitchFamily="34" charset="0"/>
              <a:cs typeface="Calibri" panose="020F0502020204030204" pitchFamily="34" charset="0"/>
            </a:endParaRPr>
          </a:p>
          <a:p>
            <a:pPr>
              <a:lnSpc>
                <a:spcPct val="150000"/>
              </a:lnSpc>
            </a:pPr>
            <a:r>
              <a:rPr lang="en-US" sz="2400" dirty="0">
                <a:solidFill>
                  <a:srgbClr val="00B050"/>
                </a:solidFill>
                <a:latin typeface="Calibri" panose="020F0502020204030204" pitchFamily="34" charset="0"/>
                <a:cs typeface="Calibri" panose="020F0502020204030204" pitchFamily="34" charset="0"/>
              </a:rPr>
              <a:t>∆</a:t>
            </a:r>
            <a:r>
              <a:rPr lang="en-US" sz="2400" dirty="0" err="1">
                <a:solidFill>
                  <a:srgbClr val="00B050"/>
                </a:solidFill>
                <a:latin typeface="Calibri" panose="020F0502020204030204" pitchFamily="34" charset="0"/>
                <a:cs typeface="Calibri" panose="020F0502020204030204" pitchFamily="34" charset="0"/>
              </a:rPr>
              <a:t>H</a:t>
            </a:r>
            <a:r>
              <a:rPr lang="en-US" sz="2400" baseline="-25000" dirty="0" err="1">
                <a:solidFill>
                  <a:srgbClr val="00B050"/>
                </a:solidFill>
                <a:latin typeface="Calibri" panose="020F0502020204030204" pitchFamily="34" charset="0"/>
                <a:cs typeface="Calibri" panose="020F0502020204030204" pitchFamily="34" charset="0"/>
              </a:rPr>
              <a:t>soln</a:t>
            </a:r>
            <a:r>
              <a:rPr lang="en-US" sz="24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can be calculated using: </a:t>
            </a:r>
            <a:r>
              <a:rPr lang="en-US" sz="2400" dirty="0">
                <a:solidFill>
                  <a:srgbClr val="00B050"/>
                </a:solidFill>
                <a:latin typeface="Calibri" panose="020F0502020204030204" pitchFamily="34" charset="0"/>
                <a:cs typeface="Calibri" panose="020F0502020204030204" pitchFamily="34" charset="0"/>
              </a:rPr>
              <a:t>∆</a:t>
            </a:r>
            <a:r>
              <a:rPr lang="en-US" sz="2400" dirty="0" err="1">
                <a:solidFill>
                  <a:srgbClr val="00B050"/>
                </a:solidFill>
                <a:latin typeface="Calibri" panose="020F0502020204030204" pitchFamily="34" charset="0"/>
                <a:cs typeface="Calibri" panose="020F0502020204030204" pitchFamily="34" charset="0"/>
              </a:rPr>
              <a:t>H</a:t>
            </a:r>
            <a:r>
              <a:rPr lang="en-US" sz="2400" baseline="-25000" dirty="0" err="1">
                <a:solidFill>
                  <a:srgbClr val="00B050"/>
                </a:solidFill>
                <a:latin typeface="Calibri" panose="020F0502020204030204" pitchFamily="34" charset="0"/>
                <a:cs typeface="Calibri" panose="020F0502020204030204" pitchFamily="34" charset="0"/>
              </a:rPr>
              <a:t>soln</a:t>
            </a:r>
            <a:r>
              <a:rPr lang="en-US" sz="2400" baseline="-25000" dirty="0">
                <a:solidFill>
                  <a:srgbClr val="00B050"/>
                </a:solidFill>
                <a:latin typeface="Calibri" panose="020F0502020204030204" pitchFamily="34" charset="0"/>
                <a:cs typeface="Calibri" panose="020F0502020204030204" pitchFamily="34" charset="0"/>
              </a:rPr>
              <a:t> </a:t>
            </a:r>
            <a:r>
              <a:rPr lang="en-US" sz="2400" dirty="0">
                <a:solidFill>
                  <a:srgbClr val="00B050"/>
                </a:solidFill>
                <a:latin typeface="Calibri" panose="020F0502020204030204" pitchFamily="34" charset="0"/>
                <a:cs typeface="Calibri" panose="020F0502020204030204" pitchFamily="34" charset="0"/>
              </a:rPr>
              <a:t> = ∆H</a:t>
            </a:r>
            <a:r>
              <a:rPr lang="en-US" sz="2400" baseline="-25000" dirty="0">
                <a:solidFill>
                  <a:srgbClr val="00B050"/>
                </a:solidFill>
                <a:latin typeface="Calibri" panose="020F0502020204030204" pitchFamily="34" charset="0"/>
                <a:cs typeface="Calibri" panose="020F0502020204030204" pitchFamily="34" charset="0"/>
              </a:rPr>
              <a:t>1</a:t>
            </a:r>
            <a:r>
              <a:rPr lang="en-US" sz="2400" dirty="0">
                <a:solidFill>
                  <a:srgbClr val="00B050"/>
                </a:solidFill>
                <a:latin typeface="Calibri" panose="020F0502020204030204" pitchFamily="34" charset="0"/>
                <a:cs typeface="Calibri" panose="020F0502020204030204" pitchFamily="34" charset="0"/>
              </a:rPr>
              <a:t> + ∆H</a:t>
            </a:r>
            <a:r>
              <a:rPr lang="en-US" sz="2400" baseline="-25000" dirty="0">
                <a:solidFill>
                  <a:srgbClr val="00B050"/>
                </a:solidFill>
                <a:latin typeface="Calibri" panose="020F0502020204030204" pitchFamily="34" charset="0"/>
                <a:cs typeface="Calibri" panose="020F0502020204030204" pitchFamily="34" charset="0"/>
              </a:rPr>
              <a:t>2</a:t>
            </a:r>
            <a:r>
              <a:rPr lang="en-US" sz="2400" dirty="0">
                <a:solidFill>
                  <a:srgbClr val="00B050"/>
                </a:solidFill>
                <a:latin typeface="Calibri" panose="020F0502020204030204" pitchFamily="34" charset="0"/>
                <a:cs typeface="Calibri" panose="020F0502020204030204" pitchFamily="34" charset="0"/>
              </a:rPr>
              <a:t> + ∆H</a:t>
            </a:r>
            <a:r>
              <a:rPr lang="en-US" sz="2400" baseline="-25000" dirty="0">
                <a:solidFill>
                  <a:srgbClr val="00B050"/>
                </a:solidFill>
                <a:latin typeface="Calibri" panose="020F0502020204030204" pitchFamily="34" charset="0"/>
                <a:cs typeface="Calibri" panose="020F0502020204030204" pitchFamily="34" charset="0"/>
              </a:rPr>
              <a:t>3</a:t>
            </a:r>
            <a:endParaRPr lang="en-US" sz="2400" dirty="0">
              <a:solidFill>
                <a:srgbClr val="00B050"/>
              </a:solidFill>
              <a:latin typeface="Calibri" panose="020F0502020204030204" pitchFamily="34" charset="0"/>
              <a:cs typeface="Calibri" panose="020F0502020204030204" pitchFamily="34" charset="0"/>
            </a:endParaRPr>
          </a:p>
          <a:p>
            <a:pPr>
              <a:lnSpc>
                <a:spcPct val="150000"/>
              </a:lnSpc>
            </a:pPr>
            <a:endParaRPr lang="en-US" sz="2400" dirty="0">
              <a:solidFill>
                <a:srgbClr val="00B050"/>
              </a:solidFill>
              <a:latin typeface="Calibri" panose="020F0502020204030204" pitchFamily="34" charset="0"/>
              <a:cs typeface="Calibri" panose="020F0502020204030204" pitchFamily="34" charset="0"/>
            </a:endParaRPr>
          </a:p>
          <a:p>
            <a:pPr>
              <a:lnSpc>
                <a:spcPct val="150000"/>
              </a:lnSpc>
            </a:pPr>
            <a:r>
              <a:rPr lang="en-US" sz="2400" dirty="0">
                <a:solidFill>
                  <a:srgbClr val="00B050"/>
                </a:solidFill>
                <a:latin typeface="Calibri" panose="020F0502020204030204" pitchFamily="34" charset="0"/>
                <a:cs typeface="Calibri" panose="020F0502020204030204" pitchFamily="34" charset="0"/>
              </a:rPr>
              <a:t>∆H</a:t>
            </a:r>
            <a:r>
              <a:rPr lang="en-US" sz="2400" baseline="-25000" dirty="0">
                <a:solidFill>
                  <a:srgbClr val="00B050"/>
                </a:solidFill>
                <a:latin typeface="Calibri" panose="020F0502020204030204" pitchFamily="34" charset="0"/>
                <a:cs typeface="Calibri" panose="020F0502020204030204" pitchFamily="34" charset="0"/>
              </a:rPr>
              <a:t>1</a:t>
            </a:r>
            <a:r>
              <a:rPr lang="en-US" sz="2400" dirty="0">
                <a:solidFill>
                  <a:srgbClr val="00B050"/>
                </a:solidFill>
                <a:latin typeface="Calibri" panose="020F0502020204030204" pitchFamily="34" charset="0"/>
                <a:cs typeface="Calibri" panose="020F0502020204030204" pitchFamily="34" charset="0"/>
              </a:rPr>
              <a:t> or ∆</a:t>
            </a:r>
            <a:r>
              <a:rPr lang="en-US" sz="2400" dirty="0" err="1">
                <a:solidFill>
                  <a:srgbClr val="00B050"/>
                </a:solidFill>
                <a:latin typeface="Calibri" panose="020F0502020204030204" pitchFamily="34" charset="0"/>
                <a:cs typeface="Calibri" panose="020F0502020204030204" pitchFamily="34" charset="0"/>
              </a:rPr>
              <a:t>H</a:t>
            </a:r>
            <a:r>
              <a:rPr lang="en-US" sz="2400" baseline="-25000" dirty="0" err="1">
                <a:solidFill>
                  <a:srgbClr val="00B050"/>
                </a:solidFill>
                <a:latin typeface="Calibri" panose="020F0502020204030204" pitchFamily="34" charset="0"/>
                <a:cs typeface="Calibri" panose="020F0502020204030204" pitchFamily="34" charset="0"/>
              </a:rPr>
              <a:t>solute</a:t>
            </a:r>
            <a:r>
              <a:rPr lang="en-US" sz="24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the separation of solute molecules</a:t>
            </a:r>
          </a:p>
          <a:p>
            <a:pPr>
              <a:lnSpc>
                <a:spcPct val="150000"/>
              </a:lnSpc>
            </a:pPr>
            <a:r>
              <a:rPr lang="en-US" sz="2400" dirty="0">
                <a:solidFill>
                  <a:srgbClr val="00B050"/>
                </a:solidFill>
                <a:latin typeface="Calibri" panose="020F0502020204030204" pitchFamily="34" charset="0"/>
                <a:cs typeface="Calibri" panose="020F0502020204030204" pitchFamily="34" charset="0"/>
              </a:rPr>
              <a:t>∆H</a:t>
            </a:r>
            <a:r>
              <a:rPr lang="en-US" sz="2400" baseline="-25000" dirty="0">
                <a:solidFill>
                  <a:srgbClr val="00B050"/>
                </a:solidFill>
                <a:latin typeface="Calibri" panose="020F0502020204030204" pitchFamily="34" charset="0"/>
                <a:cs typeface="Calibri" panose="020F0502020204030204" pitchFamily="34" charset="0"/>
              </a:rPr>
              <a:t>2</a:t>
            </a:r>
            <a:r>
              <a:rPr lang="en-US" sz="2400" dirty="0">
                <a:solidFill>
                  <a:srgbClr val="00B050"/>
                </a:solidFill>
                <a:latin typeface="Calibri" panose="020F0502020204030204" pitchFamily="34" charset="0"/>
                <a:cs typeface="Calibri" panose="020F0502020204030204" pitchFamily="34" charset="0"/>
              </a:rPr>
              <a:t> or ∆</a:t>
            </a:r>
            <a:r>
              <a:rPr lang="en-US" sz="2400" dirty="0" err="1">
                <a:solidFill>
                  <a:srgbClr val="00B050"/>
                </a:solidFill>
                <a:latin typeface="Calibri" panose="020F0502020204030204" pitchFamily="34" charset="0"/>
                <a:cs typeface="Calibri" panose="020F0502020204030204" pitchFamily="34" charset="0"/>
              </a:rPr>
              <a:t>H</a:t>
            </a:r>
            <a:r>
              <a:rPr lang="en-US" sz="2400" baseline="-25000" dirty="0" err="1">
                <a:solidFill>
                  <a:srgbClr val="00B050"/>
                </a:solidFill>
                <a:latin typeface="Calibri" panose="020F0502020204030204" pitchFamily="34" charset="0"/>
                <a:cs typeface="Calibri" panose="020F0502020204030204" pitchFamily="34" charset="0"/>
              </a:rPr>
              <a:t>solvent</a:t>
            </a:r>
            <a:r>
              <a:rPr lang="en-US" sz="2400" baseline="-250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the separation of solvent molecules</a:t>
            </a:r>
          </a:p>
          <a:p>
            <a:pPr>
              <a:lnSpc>
                <a:spcPct val="150000"/>
              </a:lnSpc>
            </a:pPr>
            <a:r>
              <a:rPr lang="en-US" sz="2400" dirty="0">
                <a:solidFill>
                  <a:srgbClr val="00B050"/>
                </a:solidFill>
                <a:latin typeface="Calibri" panose="020F0502020204030204" pitchFamily="34" charset="0"/>
                <a:cs typeface="Calibri" panose="020F0502020204030204" pitchFamily="34" charset="0"/>
              </a:rPr>
              <a:t>∆H</a:t>
            </a:r>
            <a:r>
              <a:rPr lang="en-US" sz="2400" baseline="-25000" dirty="0">
                <a:solidFill>
                  <a:srgbClr val="00B050"/>
                </a:solidFill>
                <a:latin typeface="Calibri" panose="020F0502020204030204" pitchFamily="34" charset="0"/>
                <a:cs typeface="Calibri" panose="020F0502020204030204" pitchFamily="34" charset="0"/>
              </a:rPr>
              <a:t>3</a:t>
            </a:r>
            <a:r>
              <a:rPr lang="en-US" sz="2400" dirty="0">
                <a:solidFill>
                  <a:srgbClr val="00B050"/>
                </a:solidFill>
                <a:latin typeface="Calibri" panose="020F0502020204030204" pitchFamily="34" charset="0"/>
                <a:cs typeface="Calibri" panose="020F0502020204030204" pitchFamily="34" charset="0"/>
              </a:rPr>
              <a:t> or ∆</a:t>
            </a:r>
            <a:r>
              <a:rPr lang="en-US" sz="2400" dirty="0" err="1">
                <a:solidFill>
                  <a:srgbClr val="00B050"/>
                </a:solidFill>
                <a:latin typeface="Calibri" panose="020F0502020204030204" pitchFamily="34" charset="0"/>
                <a:cs typeface="Calibri" panose="020F0502020204030204" pitchFamily="34" charset="0"/>
              </a:rPr>
              <a:t>H</a:t>
            </a:r>
            <a:r>
              <a:rPr lang="en-US" sz="2400" baseline="-25000" dirty="0" err="1">
                <a:solidFill>
                  <a:srgbClr val="00B050"/>
                </a:solidFill>
                <a:latin typeface="Calibri" panose="020F0502020204030204" pitchFamily="34" charset="0"/>
                <a:cs typeface="Calibri" panose="020F0502020204030204" pitchFamily="34" charset="0"/>
              </a:rPr>
              <a:t>mix</a:t>
            </a:r>
            <a:r>
              <a:rPr lang="en-US" sz="24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the formation of solute-solvent interaction</a:t>
            </a:r>
          </a:p>
          <a:p>
            <a:pPr>
              <a:lnSpc>
                <a:spcPct val="150000"/>
              </a:lnSpc>
            </a:pPr>
            <a:endParaRPr lang="en-US" sz="2400" dirty="0">
              <a:solidFill>
                <a:srgbClr val="00B050"/>
              </a:solidFill>
              <a:latin typeface="Calibri" panose="020F0502020204030204" pitchFamily="34" charset="0"/>
              <a:cs typeface="Calibri" panose="020F0502020204030204" pitchFamily="34" charset="0"/>
            </a:endParaRPr>
          </a:p>
          <a:p>
            <a:pPr>
              <a:lnSpc>
                <a:spcPct val="150000"/>
              </a:lnSpc>
            </a:pPr>
            <a:r>
              <a:rPr lang="en-US" sz="2400" dirty="0">
                <a:solidFill>
                  <a:srgbClr val="00B050"/>
                </a:solidFill>
                <a:latin typeface="Calibri" panose="020F0502020204030204" pitchFamily="34" charset="0"/>
                <a:cs typeface="Calibri" panose="020F0502020204030204" pitchFamily="34" charset="0"/>
              </a:rPr>
              <a:t> </a:t>
            </a:r>
            <a:endParaRPr lang="en-GB" sz="2400" dirty="0"/>
          </a:p>
        </p:txBody>
      </p:sp>
    </p:spTree>
    <p:extLst>
      <p:ext uri="{BB962C8B-B14F-4D97-AF65-F5344CB8AC3E}">
        <p14:creationId xmlns:p14="http://schemas.microsoft.com/office/powerpoint/2010/main" val="2086982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862" y="1076325"/>
            <a:ext cx="11344275" cy="4705350"/>
          </a:xfrm>
          <a:prstGeom prst="rect">
            <a:avLst/>
          </a:prstGeom>
        </p:spPr>
      </p:pic>
    </p:spTree>
    <p:extLst>
      <p:ext uri="{BB962C8B-B14F-4D97-AF65-F5344CB8AC3E}">
        <p14:creationId xmlns:p14="http://schemas.microsoft.com/office/powerpoint/2010/main" val="1792951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393" y="562141"/>
            <a:ext cx="11089178" cy="5447645"/>
          </a:xfrm>
          <a:prstGeom prst="rect">
            <a:avLst/>
          </a:prstGeom>
        </p:spPr>
        <p:txBody>
          <a:bodyPr wrap="square">
            <a:spAutoFit/>
          </a:bodyPr>
          <a:lstStyle/>
          <a:p>
            <a:pPr lvl="0">
              <a:lnSpc>
                <a:spcPct val="150000"/>
              </a:lnSpc>
            </a:pPr>
            <a:r>
              <a:rPr lang="en-US" sz="2400" dirty="0">
                <a:solidFill>
                  <a:srgbClr val="00B050"/>
                </a:solidFill>
              </a:rPr>
              <a:t>Enthalpy of dilution (</a:t>
            </a:r>
            <a:r>
              <a:rPr lang="en-US" sz="2400" dirty="0">
                <a:solidFill>
                  <a:srgbClr val="00B050"/>
                </a:solidFill>
                <a:latin typeface="Calibri" panose="020F0502020204030204" pitchFamily="34" charset="0"/>
                <a:cs typeface="Calibri" panose="020F0502020204030204" pitchFamily="34" charset="0"/>
              </a:rPr>
              <a:t>∆</a:t>
            </a:r>
            <a:r>
              <a:rPr lang="en-US" sz="2400" dirty="0" err="1">
                <a:solidFill>
                  <a:srgbClr val="00B050"/>
                </a:solidFill>
                <a:latin typeface="Calibri" panose="020F0502020204030204" pitchFamily="34" charset="0"/>
                <a:cs typeface="Calibri" panose="020F0502020204030204" pitchFamily="34" charset="0"/>
              </a:rPr>
              <a:t>H</a:t>
            </a:r>
            <a:r>
              <a:rPr lang="en-US" sz="2400" baseline="-25000" dirty="0" err="1">
                <a:solidFill>
                  <a:srgbClr val="00B050"/>
                </a:solidFill>
                <a:latin typeface="Calibri" panose="020F0502020204030204" pitchFamily="34" charset="0"/>
                <a:cs typeface="Calibri" panose="020F0502020204030204" pitchFamily="34" charset="0"/>
              </a:rPr>
              <a:t>dil</a:t>
            </a:r>
            <a:r>
              <a:rPr lang="en-US" sz="2400" dirty="0">
                <a:solidFill>
                  <a:srgbClr val="00B050"/>
                </a:solidFill>
                <a:latin typeface="Calibri" panose="020F0502020204030204" pitchFamily="34" charset="0"/>
                <a:cs typeface="Calibri" panose="020F0502020204030204" pitchFamily="34" charset="0"/>
              </a:rPr>
              <a:t>)</a:t>
            </a:r>
          </a:p>
          <a:p>
            <a:pPr lvl="0">
              <a:lnSpc>
                <a:spcPct val="150000"/>
              </a:lnSpc>
            </a:pPr>
            <a:r>
              <a:rPr lang="en-US" sz="2400" dirty="0">
                <a:latin typeface="Calibri" panose="020F0502020204030204" pitchFamily="34" charset="0"/>
                <a:cs typeface="Calibri" panose="020F0502020204030204" pitchFamily="34" charset="0"/>
              </a:rPr>
              <a:t>The enthalpy of dilution is defined as the enthalpy change that occurs when a solution of one concentration is diluted further to form solution of another concentration</a:t>
            </a:r>
          </a:p>
          <a:p>
            <a:pPr lvl="0">
              <a:lnSpc>
                <a:spcPct val="150000"/>
              </a:lnSpc>
            </a:pPr>
            <a:endParaRPr lang="en-US" sz="2400" dirty="0">
              <a:latin typeface="Calibri" panose="020F0502020204030204" pitchFamily="34" charset="0"/>
              <a:cs typeface="Calibri" panose="020F0502020204030204" pitchFamily="34" charset="0"/>
            </a:endParaRPr>
          </a:p>
          <a:p>
            <a:pPr lvl="0">
              <a:lnSpc>
                <a:spcPct val="150000"/>
              </a:lnSpc>
            </a:pPr>
            <a:r>
              <a:rPr lang="en-US" sz="2400" dirty="0">
                <a:solidFill>
                  <a:srgbClr val="FF0000"/>
                </a:solidFill>
                <a:latin typeface="Calibri" panose="020F0502020204030204" pitchFamily="34" charset="0"/>
                <a:cs typeface="Calibri" panose="020F0502020204030204" pitchFamily="34" charset="0"/>
              </a:rPr>
              <a:t>∆</a:t>
            </a:r>
            <a:r>
              <a:rPr lang="en-US" sz="2400" dirty="0" err="1">
                <a:solidFill>
                  <a:srgbClr val="FF0000"/>
                </a:solidFill>
                <a:latin typeface="Calibri" panose="020F0502020204030204" pitchFamily="34" charset="0"/>
                <a:cs typeface="Calibri" panose="020F0502020204030204" pitchFamily="34" charset="0"/>
              </a:rPr>
              <a:t>H</a:t>
            </a:r>
            <a:r>
              <a:rPr lang="en-US" sz="2400" baseline="-25000" dirty="0" err="1">
                <a:solidFill>
                  <a:srgbClr val="FF0000"/>
                </a:solidFill>
                <a:latin typeface="Calibri" panose="020F0502020204030204" pitchFamily="34" charset="0"/>
                <a:cs typeface="Calibri" panose="020F0502020204030204" pitchFamily="34" charset="0"/>
              </a:rPr>
              <a:t>dil</a:t>
            </a:r>
            <a:r>
              <a:rPr lang="en-US" sz="2400" baseline="-25000" dirty="0">
                <a:solidFill>
                  <a:srgbClr val="FF0000"/>
                </a:solidFill>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H</a:t>
            </a:r>
            <a:r>
              <a:rPr lang="en-US" sz="2400" baseline="-25000" dirty="0" err="1">
                <a:solidFill>
                  <a:srgbClr val="FF0000"/>
                </a:solidFill>
                <a:latin typeface="Calibri" panose="020F0502020204030204" pitchFamily="34" charset="0"/>
                <a:cs typeface="Calibri" panose="020F0502020204030204" pitchFamily="34" charset="0"/>
              </a:rPr>
              <a:t>soln</a:t>
            </a:r>
            <a:r>
              <a:rPr lang="en-US" sz="2400" dirty="0">
                <a:solidFill>
                  <a:srgbClr val="FF0000"/>
                </a:solidFill>
                <a:latin typeface="Calibri" panose="020F0502020204030204" pitchFamily="34" charset="0"/>
                <a:cs typeface="Calibri" panose="020F0502020204030204" pitchFamily="34" charset="0"/>
              </a:rPr>
              <a:t>)</a:t>
            </a:r>
            <a:r>
              <a:rPr lang="en-US" sz="2400" baseline="-25000" dirty="0">
                <a:solidFill>
                  <a:srgbClr val="FF0000"/>
                </a:solidFill>
                <a:latin typeface="Calibri" panose="020F0502020204030204" pitchFamily="34" charset="0"/>
                <a:cs typeface="Calibri" panose="020F0502020204030204" pitchFamily="34" charset="0"/>
              </a:rPr>
              <a:t>diluted</a:t>
            </a:r>
            <a:r>
              <a:rPr lang="en-US" sz="2400" dirty="0">
                <a:solidFill>
                  <a:srgbClr val="FF0000"/>
                </a:solidFill>
                <a:latin typeface="Calibri" panose="020F0502020204030204" pitchFamily="34" charset="0"/>
                <a:cs typeface="Calibri" panose="020F0502020204030204" pitchFamily="34" charset="0"/>
              </a:rPr>
              <a:t> – (∆</a:t>
            </a:r>
            <a:r>
              <a:rPr lang="en-US" sz="2400" dirty="0" err="1">
                <a:solidFill>
                  <a:srgbClr val="FF0000"/>
                </a:solidFill>
                <a:latin typeface="Calibri" panose="020F0502020204030204" pitchFamily="34" charset="0"/>
                <a:cs typeface="Calibri" panose="020F0502020204030204" pitchFamily="34" charset="0"/>
              </a:rPr>
              <a:t>H</a:t>
            </a:r>
            <a:r>
              <a:rPr lang="en-US" sz="2400" baseline="-25000" dirty="0" err="1">
                <a:solidFill>
                  <a:srgbClr val="FF0000"/>
                </a:solidFill>
                <a:latin typeface="Calibri" panose="020F0502020204030204" pitchFamily="34" charset="0"/>
                <a:cs typeface="Calibri" panose="020F0502020204030204" pitchFamily="34" charset="0"/>
              </a:rPr>
              <a:t>soln</a:t>
            </a:r>
            <a:r>
              <a:rPr lang="en-US" sz="2400" dirty="0">
                <a:solidFill>
                  <a:srgbClr val="FF0000"/>
                </a:solidFill>
                <a:latin typeface="Calibri" panose="020F0502020204030204" pitchFamily="34" charset="0"/>
                <a:cs typeface="Calibri" panose="020F0502020204030204" pitchFamily="34" charset="0"/>
              </a:rPr>
              <a:t>)</a:t>
            </a:r>
            <a:r>
              <a:rPr lang="en-US" sz="2400" baseline="-25000" dirty="0">
                <a:solidFill>
                  <a:srgbClr val="FF0000"/>
                </a:solidFill>
                <a:latin typeface="Calibri" panose="020F0502020204030204" pitchFamily="34" charset="0"/>
                <a:cs typeface="Calibri" panose="020F0502020204030204" pitchFamily="34" charset="0"/>
              </a:rPr>
              <a:t>concentrated</a:t>
            </a:r>
          </a:p>
          <a:p>
            <a:pPr lvl="0">
              <a:lnSpc>
                <a:spcPct val="150000"/>
              </a:lnSpc>
            </a:pPr>
            <a:endParaRPr lang="en-US" sz="2400" baseline="-25000" dirty="0">
              <a:latin typeface="Calibri" panose="020F0502020204030204" pitchFamily="34" charset="0"/>
              <a:cs typeface="Calibri" panose="020F0502020204030204" pitchFamily="34" charset="0"/>
            </a:endParaRPr>
          </a:p>
          <a:p>
            <a:pPr lvl="0">
              <a:lnSpc>
                <a:spcPct val="150000"/>
              </a:lnSpc>
            </a:pPr>
            <a:r>
              <a:rPr lang="en-US" sz="2400" dirty="0">
                <a:latin typeface="Calibri" panose="020F0502020204030204" pitchFamily="34" charset="0"/>
                <a:cs typeface="Calibri" panose="020F0502020204030204" pitchFamily="34" charset="0"/>
              </a:rPr>
              <a:t>HCl (g) + </a:t>
            </a:r>
            <a:r>
              <a:rPr lang="en-US" sz="2400" dirty="0">
                <a:solidFill>
                  <a:srgbClr val="FF0000"/>
                </a:solidFill>
                <a:latin typeface="Calibri" panose="020F0502020204030204" pitchFamily="34" charset="0"/>
                <a:cs typeface="Calibri" panose="020F0502020204030204" pitchFamily="34" charset="0"/>
              </a:rPr>
              <a:t>5</a:t>
            </a:r>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(l) </a:t>
            </a:r>
            <a:r>
              <a:rPr lang="en-US" sz="2400" dirty="0">
                <a:latin typeface="Calibri" panose="020F0502020204030204" pitchFamily="34" charset="0"/>
                <a:cs typeface="Calibri" panose="020F0502020204030204" pitchFamily="34" charset="0"/>
                <a:sym typeface="Symbol" panose="05050102010706020507" pitchFamily="18" charset="2"/>
              </a:rPr>
              <a:t> HCl.</a:t>
            </a:r>
            <a:r>
              <a:rPr lang="en-US" sz="2400" dirty="0">
                <a:solidFill>
                  <a:srgbClr val="FF0000"/>
                </a:solidFill>
                <a:latin typeface="Calibri" panose="020F0502020204030204" pitchFamily="34" charset="0"/>
                <a:cs typeface="Calibri" panose="020F0502020204030204" pitchFamily="34" charset="0"/>
                <a:sym typeface="Symbol" panose="05050102010706020507" pitchFamily="18" charset="2"/>
              </a:rPr>
              <a:t>5</a:t>
            </a:r>
            <a:r>
              <a:rPr lang="en-US" sz="2400" dirty="0">
                <a:latin typeface="Calibri" panose="020F0502020204030204" pitchFamily="34" charset="0"/>
                <a:cs typeface="Calibri" panose="020F0502020204030204" pitchFamily="34" charset="0"/>
                <a:sym typeface="Symbol" panose="05050102010706020507" pitchFamily="18" charset="2"/>
              </a:rPr>
              <a:t>H</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O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H</a:t>
            </a:r>
            <a:r>
              <a:rPr lang="en-US" sz="2400" baseline="-25000" dirty="0" err="1">
                <a:latin typeface="Calibri" panose="020F0502020204030204" pitchFamily="34" charset="0"/>
                <a:cs typeface="Calibri" panose="020F0502020204030204" pitchFamily="34" charset="0"/>
              </a:rPr>
              <a:t>soln</a:t>
            </a:r>
            <a:r>
              <a:rPr lang="en-US" sz="2400" dirty="0">
                <a:latin typeface="Calibri" panose="020F0502020204030204" pitchFamily="34" charset="0"/>
                <a:cs typeface="Calibri" panose="020F0502020204030204" pitchFamily="34" charset="0"/>
              </a:rPr>
              <a:t> = -64 kJ</a:t>
            </a:r>
          </a:p>
          <a:p>
            <a:pPr>
              <a:lnSpc>
                <a:spcPct val="150000"/>
              </a:lnSpc>
            </a:pPr>
            <a:r>
              <a:rPr lang="en-US" sz="2400" dirty="0">
                <a:latin typeface="Calibri" panose="020F0502020204030204" pitchFamily="34" charset="0"/>
                <a:cs typeface="Calibri" panose="020F0502020204030204" pitchFamily="34" charset="0"/>
              </a:rPr>
              <a:t>HCl (g) + </a:t>
            </a:r>
            <a:r>
              <a:rPr lang="en-US" sz="2400" dirty="0">
                <a:solidFill>
                  <a:srgbClr val="FF0000"/>
                </a:solidFill>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(l) </a:t>
            </a:r>
            <a:r>
              <a:rPr lang="en-US" sz="2400" dirty="0">
                <a:latin typeface="Calibri" panose="020F0502020204030204" pitchFamily="34" charset="0"/>
                <a:cs typeface="Calibri" panose="020F0502020204030204" pitchFamily="34" charset="0"/>
                <a:sym typeface="Symbol" panose="05050102010706020507" pitchFamily="18" charset="2"/>
              </a:rPr>
              <a:t> HCl.</a:t>
            </a:r>
            <a:r>
              <a:rPr lang="en-US" sz="2400" dirty="0">
                <a:solidFill>
                  <a:srgbClr val="FF0000"/>
                </a:solidFill>
                <a:latin typeface="Calibri" panose="020F0502020204030204" pitchFamily="34" charset="0"/>
                <a:cs typeface="Calibri" panose="020F0502020204030204" pitchFamily="34" charset="0"/>
                <a:sym typeface="Symbol" panose="05050102010706020507" pitchFamily="18" charset="2"/>
              </a:rPr>
              <a:t>25</a:t>
            </a:r>
            <a:r>
              <a:rPr lang="en-US" sz="2400" dirty="0">
                <a:latin typeface="Calibri" panose="020F0502020204030204" pitchFamily="34" charset="0"/>
                <a:cs typeface="Calibri" panose="020F0502020204030204" pitchFamily="34" charset="0"/>
                <a:sym typeface="Symbol" panose="05050102010706020507" pitchFamily="18" charset="2"/>
              </a:rPr>
              <a:t>H</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O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H</a:t>
            </a:r>
            <a:r>
              <a:rPr lang="en-US" sz="2400" baseline="-25000" dirty="0" err="1">
                <a:latin typeface="Calibri" panose="020F0502020204030204" pitchFamily="34" charset="0"/>
                <a:cs typeface="Calibri" panose="020F0502020204030204" pitchFamily="34" charset="0"/>
              </a:rPr>
              <a:t>soln</a:t>
            </a:r>
            <a:r>
              <a:rPr lang="en-US" sz="2400" dirty="0">
                <a:latin typeface="Calibri" panose="020F0502020204030204" pitchFamily="34" charset="0"/>
                <a:cs typeface="Calibri" panose="020F0502020204030204" pitchFamily="34" charset="0"/>
              </a:rPr>
              <a:t> = -72.2 kJ</a:t>
            </a:r>
          </a:p>
          <a:p>
            <a:pPr>
              <a:lnSpc>
                <a:spcPct val="150000"/>
              </a:lnSpc>
            </a:pPr>
            <a:endParaRPr lang="en-US" sz="2400" dirty="0">
              <a:latin typeface="Calibri" panose="020F0502020204030204" pitchFamily="34" charset="0"/>
              <a:cs typeface="Calibri" panose="020F0502020204030204" pitchFamily="34" charset="0"/>
            </a:endParaRPr>
          </a:p>
          <a:p>
            <a:pPr>
              <a:lnSpc>
                <a:spcPct val="150000"/>
              </a:lnSpc>
            </a:pPr>
            <a:r>
              <a:rPr lang="en-US" sz="2400" dirty="0">
                <a:latin typeface="Calibri" panose="020F0502020204030204" pitchFamily="34" charset="0"/>
                <a:cs typeface="Calibri" panose="020F0502020204030204" pitchFamily="34" charset="0"/>
                <a:sym typeface="Symbol" panose="05050102010706020507" pitchFamily="18" charset="2"/>
              </a:rPr>
              <a:t>HCl.</a:t>
            </a:r>
            <a:r>
              <a:rPr lang="en-US" sz="2400" dirty="0">
                <a:solidFill>
                  <a:srgbClr val="FF0000"/>
                </a:solidFill>
                <a:latin typeface="Calibri" panose="020F0502020204030204" pitchFamily="34" charset="0"/>
                <a:cs typeface="Calibri" panose="020F0502020204030204" pitchFamily="34" charset="0"/>
                <a:sym typeface="Symbol" panose="05050102010706020507" pitchFamily="18" charset="2"/>
              </a:rPr>
              <a:t>5</a:t>
            </a:r>
            <a:r>
              <a:rPr lang="en-US" sz="2400" dirty="0">
                <a:latin typeface="Calibri" panose="020F0502020204030204" pitchFamily="34" charset="0"/>
                <a:cs typeface="Calibri" panose="020F0502020204030204" pitchFamily="34" charset="0"/>
                <a:sym typeface="Symbol" panose="05050102010706020507" pitchFamily="18" charset="2"/>
              </a:rPr>
              <a:t>H</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O + 20H</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O   HCl.</a:t>
            </a:r>
            <a:r>
              <a:rPr lang="en-US" sz="2400" dirty="0">
                <a:solidFill>
                  <a:srgbClr val="FF0000"/>
                </a:solidFill>
                <a:latin typeface="Calibri" panose="020F0502020204030204" pitchFamily="34" charset="0"/>
                <a:cs typeface="Calibri" panose="020F0502020204030204" pitchFamily="34" charset="0"/>
                <a:sym typeface="Symbol" panose="05050102010706020507" pitchFamily="18" charset="2"/>
              </a:rPr>
              <a:t>25</a:t>
            </a:r>
            <a:r>
              <a:rPr lang="en-US" sz="2400" dirty="0">
                <a:latin typeface="Calibri" panose="020F0502020204030204" pitchFamily="34" charset="0"/>
                <a:cs typeface="Calibri" panose="020F0502020204030204" pitchFamily="34" charset="0"/>
                <a:sym typeface="Symbol" panose="05050102010706020507" pitchFamily="18" charset="2"/>
              </a:rPr>
              <a:t>H</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O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H</a:t>
            </a:r>
            <a:r>
              <a:rPr lang="en-US" sz="2400" baseline="-25000" dirty="0" err="1">
                <a:latin typeface="Calibri" panose="020F0502020204030204" pitchFamily="34" charset="0"/>
                <a:cs typeface="Calibri" panose="020F0502020204030204" pitchFamily="34" charset="0"/>
              </a:rPr>
              <a:t>dil</a:t>
            </a:r>
            <a:r>
              <a:rPr lang="en-US" sz="2400" dirty="0">
                <a:latin typeface="Calibri" panose="020F0502020204030204" pitchFamily="34" charset="0"/>
                <a:cs typeface="Calibri" panose="020F0502020204030204" pitchFamily="34" charset="0"/>
              </a:rPr>
              <a:t> = -72.2 – (-64) = -8.2 kJ</a:t>
            </a:r>
          </a:p>
        </p:txBody>
      </p:sp>
    </p:spTree>
    <p:extLst>
      <p:ext uri="{BB962C8B-B14F-4D97-AF65-F5344CB8AC3E}">
        <p14:creationId xmlns:p14="http://schemas.microsoft.com/office/powerpoint/2010/main" val="4011838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894" y="648392"/>
            <a:ext cx="10723418" cy="5447645"/>
          </a:xfrm>
          <a:prstGeom prst="rect">
            <a:avLst/>
          </a:prstGeom>
          <a:noFill/>
        </p:spPr>
        <p:txBody>
          <a:bodyPr wrap="square" rtlCol="0">
            <a:spAutoFit/>
          </a:bodyPr>
          <a:lstStyle/>
          <a:p>
            <a:r>
              <a:rPr lang="en-US" sz="2400" dirty="0">
                <a:solidFill>
                  <a:srgbClr val="00B050"/>
                </a:solidFill>
              </a:rPr>
              <a:t>Enthalpy of fusion (melting)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fus</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enthalpy change that is accompanied during fusion of 1 mole of a solid without change in temperature at constant pressure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(s) </a:t>
            </a:r>
            <a:r>
              <a:rPr lang="en-US" sz="2400" dirty="0">
                <a:latin typeface="Calibri" panose="020F0502020204030204" pitchFamily="34" charset="0"/>
                <a:cs typeface="Calibri" panose="020F0502020204030204" pitchFamily="34" charset="0"/>
                <a:sym typeface="Symbol" panose="05050102010706020507" pitchFamily="18" charset="2"/>
              </a:rPr>
              <a:t> H</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O (l) 	</a:t>
            </a:r>
            <a:r>
              <a:rPr lang="en-US" sz="2400" dirty="0">
                <a:latin typeface="Calibri" panose="020F0502020204030204" pitchFamily="34" charset="0"/>
                <a:cs typeface="Calibri" panose="020F0502020204030204" pitchFamily="34" charset="0"/>
              </a:rPr>
              <a:t> ∆</a:t>
            </a:r>
            <a:r>
              <a:rPr lang="en-US" sz="2400" baseline="-25000" dirty="0" err="1">
                <a:latin typeface="Calibri" panose="020F0502020204030204" pitchFamily="34" charset="0"/>
                <a:cs typeface="Calibri" panose="020F0502020204030204" pitchFamily="34" charset="0"/>
              </a:rPr>
              <a:t>fus</a:t>
            </a:r>
            <a:r>
              <a:rPr lang="en-US" sz="2400" dirty="0" err="1">
                <a:latin typeface="Calibri" panose="020F0502020204030204" pitchFamily="34" charset="0"/>
                <a:cs typeface="Calibri" panose="020F0502020204030204" pitchFamily="34" charset="0"/>
              </a:rPr>
              <a:t>H</a:t>
            </a:r>
            <a:r>
              <a:rPr lang="en-US" sz="2400" dirty="0">
                <a:latin typeface="Calibri" panose="020F0502020204030204" pitchFamily="34" charset="0"/>
                <a:cs typeface="Calibri" panose="020F0502020204030204" pitchFamily="34" charset="0"/>
              </a:rPr>
              <a:t> = +6.01 kJ/mole at 0 </a:t>
            </a:r>
            <a:r>
              <a:rPr lang="en-US" sz="2400" baseline="30000" dirty="0" err="1">
                <a:latin typeface="Calibri" panose="020F0502020204030204" pitchFamily="34" charset="0"/>
                <a:cs typeface="Calibri" panose="020F0502020204030204" pitchFamily="34" charset="0"/>
              </a:rPr>
              <a:t>o</a:t>
            </a:r>
            <a:r>
              <a:rPr lang="en-US" sz="2400" dirty="0" err="1">
                <a:latin typeface="Calibri" panose="020F0502020204030204" pitchFamily="34" charset="0"/>
                <a:cs typeface="Calibri" panose="020F0502020204030204" pitchFamily="34" charset="0"/>
              </a:rPr>
              <a:t>C</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solidFill>
                  <a:srgbClr val="00B050"/>
                </a:solidFill>
              </a:rPr>
              <a:t>Enthalpy of freezing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freez</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reverse of fusion is freezing of liquid</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(l) </a:t>
            </a:r>
            <a:r>
              <a:rPr lang="en-US" sz="2400" dirty="0">
                <a:latin typeface="Calibri" panose="020F0502020204030204" pitchFamily="34" charset="0"/>
                <a:cs typeface="Calibri" panose="020F0502020204030204" pitchFamily="34" charset="0"/>
                <a:sym typeface="Symbol" panose="05050102010706020507" pitchFamily="18" charset="2"/>
              </a:rPr>
              <a:t> H</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O (s) 	</a:t>
            </a:r>
            <a:r>
              <a:rPr lang="en-US" sz="2400" dirty="0">
                <a:latin typeface="Calibri" panose="020F0502020204030204" pitchFamily="34" charset="0"/>
                <a:cs typeface="Calibri" panose="020F0502020204030204" pitchFamily="34" charset="0"/>
              </a:rPr>
              <a:t> ∆</a:t>
            </a:r>
            <a:r>
              <a:rPr lang="en-US" sz="2400" baseline="-25000" dirty="0" err="1">
                <a:latin typeface="Calibri" panose="020F0502020204030204" pitchFamily="34" charset="0"/>
                <a:cs typeface="Calibri" panose="020F0502020204030204" pitchFamily="34" charset="0"/>
              </a:rPr>
              <a:t>freez</a:t>
            </a:r>
            <a:r>
              <a:rPr lang="en-US" sz="2400" dirty="0" err="1">
                <a:latin typeface="Calibri" panose="020F0502020204030204" pitchFamily="34" charset="0"/>
                <a:cs typeface="Calibri" panose="020F0502020204030204" pitchFamily="34" charset="0"/>
              </a:rPr>
              <a:t>H</a:t>
            </a:r>
            <a:r>
              <a:rPr lang="en-US" sz="2400" dirty="0">
                <a:latin typeface="Calibri" panose="020F0502020204030204" pitchFamily="34" charset="0"/>
                <a:cs typeface="Calibri" panose="020F0502020204030204" pitchFamily="34" charset="0"/>
              </a:rPr>
              <a:t> = -6.01 kJ/mole at 0 </a:t>
            </a:r>
            <a:r>
              <a:rPr lang="en-US" sz="2400" baseline="30000" dirty="0" err="1">
                <a:latin typeface="Calibri" panose="020F0502020204030204" pitchFamily="34" charset="0"/>
                <a:cs typeface="Calibri" panose="020F0502020204030204" pitchFamily="34" charset="0"/>
              </a:rPr>
              <a:t>o</a:t>
            </a:r>
            <a:r>
              <a:rPr lang="en-US" sz="2400" dirty="0" err="1">
                <a:latin typeface="Calibri" panose="020F0502020204030204" pitchFamily="34" charset="0"/>
                <a:cs typeface="Calibri" panose="020F0502020204030204" pitchFamily="34" charset="0"/>
              </a:rPr>
              <a:t>C</a:t>
            </a:r>
            <a:endParaRPr 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752384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865" y="488219"/>
            <a:ext cx="10606324" cy="6001643"/>
          </a:xfrm>
          <a:prstGeom prst="rect">
            <a:avLst/>
          </a:prstGeom>
        </p:spPr>
        <p:txBody>
          <a:bodyPr wrap="square">
            <a:spAutoFit/>
          </a:bodyPr>
          <a:lstStyle/>
          <a:p>
            <a:pPr lvl="0"/>
            <a:r>
              <a:rPr lang="en-US" sz="2400" dirty="0">
                <a:solidFill>
                  <a:srgbClr val="00B050"/>
                </a:solidFill>
              </a:rPr>
              <a:t>Enthalpy of vaporization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vap</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a:t>
            </a:r>
          </a:p>
          <a:p>
            <a:pPr lvl="0"/>
            <a:endParaRPr lang="en-US" sz="2400" dirty="0">
              <a:solidFill>
                <a:srgbClr val="00B050"/>
              </a:solidFill>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The enthalpy change that is accompanied during vaporization of 1 mole of a liquid without change in temperature at constant pressure </a:t>
            </a:r>
          </a:p>
          <a:p>
            <a:pPr lvl="0"/>
            <a:endParaRPr lang="en-US" sz="2400" dirty="0">
              <a:solidFill>
                <a:srgbClr val="00B050"/>
              </a:solidFill>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(l) </a:t>
            </a:r>
            <a:r>
              <a:rPr lang="en-US" sz="2400" dirty="0">
                <a:latin typeface="Calibri" panose="020F0502020204030204" pitchFamily="34" charset="0"/>
                <a:cs typeface="Calibri" panose="020F0502020204030204" pitchFamily="34" charset="0"/>
                <a:sym typeface="Symbol" panose="05050102010706020507" pitchFamily="18" charset="2"/>
              </a:rPr>
              <a:t> H</a:t>
            </a:r>
            <a:r>
              <a:rPr lang="en-US" sz="2400" baseline="-25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O (g) 	</a:t>
            </a:r>
            <a:r>
              <a:rPr lang="en-US" sz="2400" dirty="0">
                <a:latin typeface="Calibri" panose="020F0502020204030204" pitchFamily="34" charset="0"/>
                <a:cs typeface="Calibri" panose="020F0502020204030204" pitchFamily="34" charset="0"/>
              </a:rPr>
              <a:t> ∆</a:t>
            </a:r>
            <a:r>
              <a:rPr lang="en-US" sz="2400" baseline="-25000" dirty="0" err="1">
                <a:latin typeface="Calibri" panose="020F0502020204030204" pitchFamily="34" charset="0"/>
                <a:cs typeface="Calibri" panose="020F0502020204030204" pitchFamily="34" charset="0"/>
              </a:rPr>
              <a:t>vap</a:t>
            </a:r>
            <a:r>
              <a:rPr lang="en-US" sz="2400" dirty="0" err="1">
                <a:latin typeface="Calibri" panose="020F0502020204030204" pitchFamily="34" charset="0"/>
                <a:cs typeface="Calibri" panose="020F0502020204030204" pitchFamily="34" charset="0"/>
              </a:rPr>
              <a:t>H</a:t>
            </a:r>
            <a:r>
              <a:rPr lang="en-US" sz="2400" dirty="0">
                <a:latin typeface="Calibri" panose="020F0502020204030204" pitchFamily="34" charset="0"/>
                <a:cs typeface="Calibri" panose="020F0502020204030204" pitchFamily="34" charset="0"/>
              </a:rPr>
              <a:t> = +45.07 kJ/mole at 100 </a:t>
            </a:r>
            <a:r>
              <a:rPr lang="en-US" sz="2400" baseline="30000" dirty="0" err="1">
                <a:latin typeface="Calibri" panose="020F0502020204030204" pitchFamily="34" charset="0"/>
                <a:cs typeface="Calibri" panose="020F0502020204030204" pitchFamily="34" charset="0"/>
              </a:rPr>
              <a:t>o</a:t>
            </a:r>
            <a:r>
              <a:rPr lang="en-US" sz="2400" dirty="0" err="1">
                <a:latin typeface="Calibri" panose="020F0502020204030204" pitchFamily="34" charset="0"/>
                <a:cs typeface="Calibri" panose="020F0502020204030204" pitchFamily="34" charset="0"/>
              </a:rPr>
              <a:t>C</a:t>
            </a:r>
            <a:endParaRPr lang="en-US" sz="2400" dirty="0">
              <a:latin typeface="Calibri" panose="020F0502020204030204" pitchFamily="34" charset="0"/>
              <a:cs typeface="Calibri" panose="020F0502020204030204" pitchFamily="34" charset="0"/>
            </a:endParaRPr>
          </a:p>
          <a:p>
            <a:pPr lvl="0"/>
            <a:endParaRPr lang="en-US" sz="2400" dirty="0">
              <a:solidFill>
                <a:srgbClr val="00B050"/>
              </a:solidFill>
              <a:latin typeface="Calibri" panose="020F0502020204030204" pitchFamily="34" charset="0"/>
              <a:cs typeface="Calibri" panose="020F0502020204030204" pitchFamily="34" charset="0"/>
            </a:endParaRPr>
          </a:p>
          <a:p>
            <a:pPr lvl="0"/>
            <a:endParaRPr lang="en-US" sz="2400" dirty="0">
              <a:solidFill>
                <a:srgbClr val="00B050"/>
              </a:solidFill>
              <a:latin typeface="Calibri" panose="020F0502020204030204" pitchFamily="34" charset="0"/>
              <a:cs typeface="Calibri" panose="020F0502020204030204" pitchFamily="34" charset="0"/>
            </a:endParaRPr>
          </a:p>
          <a:p>
            <a:pPr lvl="0"/>
            <a:r>
              <a:rPr lang="en-US" sz="2400" dirty="0">
                <a:solidFill>
                  <a:srgbClr val="00B050"/>
                </a:solidFill>
              </a:rPr>
              <a:t>Enthalpy of condensation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con</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a:t>
            </a:r>
          </a:p>
          <a:p>
            <a:pPr lvl="0"/>
            <a:endParaRPr lang="en-US" sz="2400" dirty="0">
              <a:solidFill>
                <a:srgbClr val="00B050"/>
              </a:solidFill>
              <a:latin typeface="Calibri" panose="020F0502020204030204" pitchFamily="34" charset="0"/>
              <a:cs typeface="Calibri" panose="020F0502020204030204" pitchFamily="34" charset="0"/>
            </a:endParaRPr>
          </a:p>
          <a:p>
            <a:pPr lvl="0"/>
            <a:r>
              <a:rPr lang="en-US" sz="2400" dirty="0">
                <a:solidFill>
                  <a:prstClr val="black"/>
                </a:solidFill>
                <a:latin typeface="Calibri" panose="020F0502020204030204" pitchFamily="34" charset="0"/>
                <a:cs typeface="Calibri" panose="020F0502020204030204" pitchFamily="34" charset="0"/>
              </a:rPr>
              <a:t>The reverse of vaporization is condensation of gases</a:t>
            </a:r>
          </a:p>
          <a:p>
            <a:pPr lvl="0"/>
            <a:endParaRPr lang="en-US" sz="2400" dirty="0">
              <a:solidFill>
                <a:srgbClr val="00B050"/>
              </a:solidFill>
              <a:latin typeface="Calibri" panose="020F0502020204030204" pitchFamily="34" charset="0"/>
              <a:cs typeface="Calibri" panose="020F0502020204030204" pitchFamily="34" charset="0"/>
            </a:endParaRPr>
          </a:p>
          <a:p>
            <a:pPr lvl="0"/>
            <a:endParaRPr lang="en-US" sz="2400" dirty="0">
              <a:solidFill>
                <a:srgbClr val="00B050"/>
              </a:solidFill>
              <a:latin typeface="Calibri" panose="020F0502020204030204" pitchFamily="34" charset="0"/>
              <a:cs typeface="Calibri" panose="020F0502020204030204" pitchFamily="34" charset="0"/>
            </a:endParaRPr>
          </a:p>
          <a:p>
            <a:pPr lvl="0"/>
            <a:r>
              <a:rPr lang="en-US" sz="2400" dirty="0">
                <a:solidFill>
                  <a:prstClr val="black"/>
                </a:solidFill>
                <a:latin typeface="Calibri" panose="020F0502020204030204" pitchFamily="34" charset="0"/>
                <a:cs typeface="Calibri" panose="020F0502020204030204" pitchFamily="34" charset="0"/>
              </a:rPr>
              <a:t>H</a:t>
            </a:r>
            <a:r>
              <a:rPr lang="en-US" sz="2400" baseline="-25000" dirty="0">
                <a:solidFill>
                  <a:prstClr val="black"/>
                </a:solidFill>
                <a:latin typeface="Calibri" panose="020F0502020204030204" pitchFamily="34" charset="0"/>
                <a:cs typeface="Calibri" panose="020F0502020204030204" pitchFamily="34" charset="0"/>
              </a:rPr>
              <a:t>2</a:t>
            </a:r>
            <a:r>
              <a:rPr lang="en-US" sz="2400" dirty="0">
                <a:solidFill>
                  <a:prstClr val="black"/>
                </a:solidFill>
                <a:latin typeface="Calibri" panose="020F0502020204030204" pitchFamily="34" charset="0"/>
                <a:cs typeface="Calibri" panose="020F0502020204030204" pitchFamily="34" charset="0"/>
              </a:rPr>
              <a:t>O (g) </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 H</a:t>
            </a:r>
            <a:r>
              <a:rPr lang="en-US" sz="2400" baseline="-25000" dirty="0">
                <a:solidFill>
                  <a:prstClr val="black"/>
                </a:solidFill>
                <a:latin typeface="Calibri" panose="020F0502020204030204" pitchFamily="34" charset="0"/>
                <a:cs typeface="Calibri" panose="020F0502020204030204" pitchFamily="34" charset="0"/>
                <a:sym typeface="Symbol" panose="05050102010706020507" pitchFamily="18" charset="2"/>
              </a:rPr>
              <a:t>2</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O (l) 	</a:t>
            </a:r>
            <a:r>
              <a:rPr lang="en-US" sz="2400" dirty="0">
                <a:solidFill>
                  <a:prstClr val="black"/>
                </a:solidFill>
                <a:latin typeface="Calibri" panose="020F0502020204030204" pitchFamily="34" charset="0"/>
                <a:cs typeface="Calibri" panose="020F0502020204030204" pitchFamily="34" charset="0"/>
              </a:rPr>
              <a:t> ∆</a:t>
            </a:r>
            <a:r>
              <a:rPr lang="en-US" sz="2400" baseline="-25000" dirty="0" err="1">
                <a:solidFill>
                  <a:prstClr val="black"/>
                </a:solidFill>
                <a:latin typeface="Calibri" panose="020F0502020204030204" pitchFamily="34" charset="0"/>
                <a:cs typeface="Calibri" panose="020F0502020204030204" pitchFamily="34" charset="0"/>
              </a:rPr>
              <a:t>con</a:t>
            </a:r>
            <a:r>
              <a:rPr lang="en-US" sz="2400" dirty="0" err="1">
                <a:solidFill>
                  <a:prstClr val="black"/>
                </a:solidFill>
                <a:latin typeface="Calibri" panose="020F0502020204030204" pitchFamily="34" charset="0"/>
                <a:cs typeface="Calibri" panose="020F0502020204030204" pitchFamily="34" charset="0"/>
              </a:rPr>
              <a:t>H</a:t>
            </a:r>
            <a:r>
              <a:rPr lang="en-US" sz="2400" dirty="0">
                <a:solidFill>
                  <a:prstClr val="black"/>
                </a:solidFill>
                <a:latin typeface="Calibri" panose="020F0502020204030204" pitchFamily="34" charset="0"/>
                <a:cs typeface="Calibri" panose="020F0502020204030204" pitchFamily="34" charset="0"/>
              </a:rPr>
              <a:t> = -45.07 kJ/mole at 100 </a:t>
            </a:r>
            <a:r>
              <a:rPr lang="en-US" sz="2400" baseline="30000" dirty="0" err="1">
                <a:solidFill>
                  <a:prstClr val="black"/>
                </a:solidFill>
                <a:latin typeface="Calibri" panose="020F0502020204030204" pitchFamily="34" charset="0"/>
                <a:cs typeface="Calibri" panose="020F0502020204030204" pitchFamily="34" charset="0"/>
              </a:rPr>
              <a:t>o</a:t>
            </a:r>
            <a:r>
              <a:rPr lang="en-US" sz="2400" dirty="0" err="1">
                <a:solidFill>
                  <a:prstClr val="black"/>
                </a:solidFill>
                <a:latin typeface="Calibri" panose="020F0502020204030204" pitchFamily="34" charset="0"/>
                <a:cs typeface="Calibri" panose="020F0502020204030204" pitchFamily="34" charset="0"/>
              </a:rPr>
              <a:t>C</a:t>
            </a:r>
            <a:endParaRPr lang="en-US" sz="2400" dirty="0">
              <a:solidFill>
                <a:prstClr val="black"/>
              </a:solidFill>
              <a:latin typeface="Calibri" panose="020F0502020204030204" pitchFamily="34" charset="0"/>
              <a:cs typeface="Calibri" panose="020F0502020204030204" pitchFamily="34" charset="0"/>
            </a:endParaRPr>
          </a:p>
          <a:p>
            <a:pPr lvl="0"/>
            <a:endParaRPr lang="en-US" sz="2400" dirty="0">
              <a:solidFill>
                <a:srgbClr val="00B050"/>
              </a:solidFill>
              <a:latin typeface="Calibri" panose="020F0502020204030204" pitchFamily="34" charset="0"/>
              <a:cs typeface="Calibri" panose="020F0502020204030204" pitchFamily="34" charset="0"/>
            </a:endParaRPr>
          </a:p>
          <a:p>
            <a:pPr lvl="0"/>
            <a:endParaRPr lang="en-US" sz="24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8468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016" y="332510"/>
            <a:ext cx="10640290" cy="6186309"/>
          </a:xfrm>
          <a:prstGeom prst="rect">
            <a:avLst/>
          </a:prstGeom>
          <a:noFill/>
        </p:spPr>
        <p:txBody>
          <a:bodyPr wrap="square" rtlCol="0">
            <a:spAutoFit/>
          </a:bodyPr>
          <a:lstStyle/>
          <a:p>
            <a:pPr>
              <a:lnSpc>
                <a:spcPct val="150000"/>
              </a:lnSpc>
            </a:pPr>
            <a:r>
              <a:rPr lang="en-US" sz="2400" dirty="0">
                <a:solidFill>
                  <a:srgbClr val="00B050"/>
                </a:solidFill>
              </a:rPr>
              <a:t>Enthalpy of sublimation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sub</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 </a:t>
            </a:r>
          </a:p>
          <a:p>
            <a:pPr>
              <a:lnSpc>
                <a:spcPct val="150000"/>
              </a:lnSpc>
            </a:pPr>
            <a:r>
              <a:rPr lang="en-US" sz="2400" dirty="0">
                <a:latin typeface="Calibri" panose="020F0502020204030204" pitchFamily="34" charset="0"/>
                <a:cs typeface="Calibri" panose="020F0502020204030204" pitchFamily="34" charset="0"/>
              </a:rPr>
              <a:t>The enthalpy change that is accompanied during conversion of 1 mole of a solid directly into its vapor at constant temperature and pressure</a:t>
            </a:r>
          </a:p>
          <a:p>
            <a:pPr>
              <a:lnSpc>
                <a:spcPct val="150000"/>
              </a:lnSpc>
            </a:pPr>
            <a:r>
              <a:rPr lang="en-US" sz="2400" dirty="0">
                <a:solidFill>
                  <a:prstClr val="black"/>
                </a:solidFill>
                <a:latin typeface="Calibri" panose="020F0502020204030204" pitchFamily="34" charset="0"/>
                <a:cs typeface="Calibri" panose="020F0502020204030204" pitchFamily="34" charset="0"/>
              </a:rPr>
              <a:t>H</a:t>
            </a:r>
            <a:r>
              <a:rPr lang="en-US" sz="2400" baseline="-25000" dirty="0">
                <a:solidFill>
                  <a:prstClr val="black"/>
                </a:solidFill>
                <a:latin typeface="Calibri" panose="020F0502020204030204" pitchFamily="34" charset="0"/>
                <a:cs typeface="Calibri" panose="020F0502020204030204" pitchFamily="34" charset="0"/>
              </a:rPr>
              <a:t>2</a:t>
            </a:r>
            <a:r>
              <a:rPr lang="en-US" sz="2400" dirty="0">
                <a:solidFill>
                  <a:prstClr val="black"/>
                </a:solidFill>
                <a:latin typeface="Calibri" panose="020F0502020204030204" pitchFamily="34" charset="0"/>
                <a:cs typeface="Calibri" panose="020F0502020204030204" pitchFamily="34" charset="0"/>
              </a:rPr>
              <a:t>O (s) </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 H</a:t>
            </a:r>
            <a:r>
              <a:rPr lang="en-US" sz="2400" baseline="-25000" dirty="0">
                <a:solidFill>
                  <a:prstClr val="black"/>
                </a:solidFill>
                <a:latin typeface="Calibri" panose="020F0502020204030204" pitchFamily="34" charset="0"/>
                <a:cs typeface="Calibri" panose="020F0502020204030204" pitchFamily="34" charset="0"/>
                <a:sym typeface="Symbol" panose="05050102010706020507" pitchFamily="18" charset="2"/>
              </a:rPr>
              <a:t>2</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O (g) 	</a:t>
            </a:r>
            <a:r>
              <a:rPr lang="en-US" sz="2400" dirty="0">
                <a:solidFill>
                  <a:prstClr val="black"/>
                </a:solidFill>
                <a:latin typeface="Calibri" panose="020F0502020204030204" pitchFamily="34" charset="0"/>
                <a:cs typeface="Calibri" panose="020F0502020204030204" pitchFamily="34" charset="0"/>
              </a:rPr>
              <a:t> ∆</a:t>
            </a:r>
            <a:r>
              <a:rPr lang="en-US" sz="2400" baseline="-25000" dirty="0" err="1">
                <a:solidFill>
                  <a:prstClr val="black"/>
                </a:solidFill>
                <a:latin typeface="Calibri" panose="020F0502020204030204" pitchFamily="34" charset="0"/>
                <a:cs typeface="Calibri" panose="020F0502020204030204" pitchFamily="34" charset="0"/>
              </a:rPr>
              <a:t>sub</a:t>
            </a:r>
            <a:r>
              <a:rPr lang="en-US" sz="2400" dirty="0" err="1">
                <a:solidFill>
                  <a:prstClr val="black"/>
                </a:solidFill>
                <a:latin typeface="Calibri" panose="020F0502020204030204" pitchFamily="34" charset="0"/>
                <a:cs typeface="Calibri" panose="020F0502020204030204" pitchFamily="34" charset="0"/>
              </a:rPr>
              <a:t>H</a:t>
            </a:r>
            <a:r>
              <a:rPr lang="en-US" sz="2400" dirty="0">
                <a:solidFill>
                  <a:prstClr val="black"/>
                </a:solidFill>
                <a:latin typeface="Calibri" panose="020F0502020204030204" pitchFamily="34" charset="0"/>
                <a:cs typeface="Calibri" panose="020F0502020204030204" pitchFamily="34" charset="0"/>
              </a:rPr>
              <a:t> = +51.08 kJ/mole at 0 </a:t>
            </a:r>
            <a:r>
              <a:rPr lang="en-US" sz="2400" baseline="30000" dirty="0" err="1">
                <a:solidFill>
                  <a:prstClr val="black"/>
                </a:solidFill>
                <a:latin typeface="Calibri" panose="020F0502020204030204" pitchFamily="34" charset="0"/>
                <a:cs typeface="Calibri" panose="020F0502020204030204" pitchFamily="34" charset="0"/>
              </a:rPr>
              <a:t>o</a:t>
            </a:r>
            <a:r>
              <a:rPr lang="en-US" sz="2400" dirty="0" err="1">
                <a:solidFill>
                  <a:prstClr val="black"/>
                </a:solidFill>
                <a:latin typeface="Calibri" panose="020F0502020204030204" pitchFamily="34" charset="0"/>
                <a:cs typeface="Calibri" panose="020F0502020204030204" pitchFamily="34" charset="0"/>
              </a:rPr>
              <a:t>C</a:t>
            </a:r>
            <a:endParaRPr lang="en-US" sz="2400" dirty="0">
              <a:solidFill>
                <a:prstClr val="black"/>
              </a:solidFill>
              <a:latin typeface="Calibri" panose="020F0502020204030204" pitchFamily="34" charset="0"/>
              <a:cs typeface="Calibri" panose="020F0502020204030204" pitchFamily="34" charset="0"/>
            </a:endParaRPr>
          </a:p>
          <a:p>
            <a:pPr>
              <a:lnSpc>
                <a:spcPct val="150000"/>
              </a:lnSpc>
            </a:pPr>
            <a:endParaRPr lang="en-US" sz="2400" dirty="0">
              <a:solidFill>
                <a:prstClr val="black"/>
              </a:solidFill>
              <a:latin typeface="Calibri" panose="020F0502020204030204" pitchFamily="34" charset="0"/>
              <a:cs typeface="Calibri" panose="020F0502020204030204" pitchFamily="34" charset="0"/>
            </a:endParaRPr>
          </a:p>
          <a:p>
            <a:pPr>
              <a:lnSpc>
                <a:spcPct val="150000"/>
              </a:lnSpc>
            </a:pPr>
            <a:r>
              <a:rPr lang="en-US" sz="2400" dirty="0">
                <a:solidFill>
                  <a:prstClr val="black"/>
                </a:solidFill>
                <a:latin typeface="Calibri" panose="020F0502020204030204" pitchFamily="34" charset="0"/>
                <a:cs typeface="Calibri" panose="020F0502020204030204" pitchFamily="34" charset="0"/>
              </a:rPr>
              <a:t>And the liquid state comes during the conversion:</a:t>
            </a:r>
          </a:p>
          <a:p>
            <a:pPr>
              <a:lnSpc>
                <a:spcPct val="150000"/>
              </a:lnSpc>
            </a:pPr>
            <a:r>
              <a:rPr lang="en-US" sz="2400" dirty="0">
                <a:solidFill>
                  <a:prstClr val="black"/>
                </a:solidFill>
                <a:latin typeface="Calibri" panose="020F0502020204030204" pitchFamily="34" charset="0"/>
                <a:cs typeface="Calibri" panose="020F0502020204030204" pitchFamily="34" charset="0"/>
              </a:rPr>
              <a:t>H</a:t>
            </a:r>
            <a:r>
              <a:rPr lang="en-US" sz="2400" baseline="-25000" dirty="0">
                <a:solidFill>
                  <a:prstClr val="black"/>
                </a:solidFill>
                <a:latin typeface="Calibri" panose="020F0502020204030204" pitchFamily="34" charset="0"/>
                <a:cs typeface="Calibri" panose="020F0502020204030204" pitchFamily="34" charset="0"/>
              </a:rPr>
              <a:t>2</a:t>
            </a:r>
            <a:r>
              <a:rPr lang="en-US" sz="2400" dirty="0">
                <a:solidFill>
                  <a:prstClr val="black"/>
                </a:solidFill>
                <a:latin typeface="Calibri" panose="020F0502020204030204" pitchFamily="34" charset="0"/>
                <a:cs typeface="Calibri" panose="020F0502020204030204" pitchFamily="34" charset="0"/>
              </a:rPr>
              <a:t>O (s) </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 H</a:t>
            </a:r>
            <a:r>
              <a:rPr lang="en-US" sz="2400" baseline="-25000" dirty="0">
                <a:solidFill>
                  <a:prstClr val="black"/>
                </a:solidFill>
                <a:latin typeface="Calibri" panose="020F0502020204030204" pitchFamily="34" charset="0"/>
                <a:cs typeface="Calibri" panose="020F0502020204030204" pitchFamily="34" charset="0"/>
                <a:sym typeface="Symbol" panose="05050102010706020507" pitchFamily="18" charset="2"/>
              </a:rPr>
              <a:t>2</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O (l) 	</a:t>
            </a:r>
            <a:r>
              <a:rPr lang="en-US" sz="2400" dirty="0">
                <a:solidFill>
                  <a:prstClr val="black"/>
                </a:solidFill>
                <a:latin typeface="Calibri" panose="020F0502020204030204" pitchFamily="34" charset="0"/>
                <a:cs typeface="Calibri" panose="020F0502020204030204" pitchFamily="34" charset="0"/>
              </a:rPr>
              <a:t> ∆</a:t>
            </a:r>
            <a:r>
              <a:rPr lang="en-US" sz="2400" baseline="-25000" dirty="0" err="1">
                <a:solidFill>
                  <a:prstClr val="black"/>
                </a:solidFill>
                <a:latin typeface="Calibri" panose="020F0502020204030204" pitchFamily="34" charset="0"/>
                <a:cs typeface="Calibri" panose="020F0502020204030204" pitchFamily="34" charset="0"/>
              </a:rPr>
              <a:t>fus</a:t>
            </a:r>
            <a:r>
              <a:rPr lang="en-US" sz="2400" dirty="0" err="1">
                <a:solidFill>
                  <a:prstClr val="black"/>
                </a:solidFill>
                <a:latin typeface="Calibri" panose="020F0502020204030204" pitchFamily="34" charset="0"/>
                <a:cs typeface="Calibri" panose="020F0502020204030204" pitchFamily="34" charset="0"/>
              </a:rPr>
              <a:t>H</a:t>
            </a:r>
            <a:r>
              <a:rPr lang="en-US" sz="2400" dirty="0">
                <a:solidFill>
                  <a:prstClr val="black"/>
                </a:solidFill>
                <a:latin typeface="Calibri" panose="020F0502020204030204" pitchFamily="34" charset="0"/>
                <a:cs typeface="Calibri" panose="020F0502020204030204" pitchFamily="34" charset="0"/>
              </a:rPr>
              <a:t> = +6.01 kJ/mole at 0 </a:t>
            </a:r>
            <a:r>
              <a:rPr lang="en-US" sz="2400" baseline="30000" dirty="0" err="1">
                <a:solidFill>
                  <a:prstClr val="black"/>
                </a:solidFill>
                <a:latin typeface="Calibri" panose="020F0502020204030204" pitchFamily="34" charset="0"/>
                <a:cs typeface="Calibri" panose="020F0502020204030204" pitchFamily="34" charset="0"/>
              </a:rPr>
              <a:t>o</a:t>
            </a:r>
            <a:r>
              <a:rPr lang="en-US" sz="2400" dirty="0" err="1">
                <a:solidFill>
                  <a:prstClr val="black"/>
                </a:solidFill>
                <a:latin typeface="Calibri" panose="020F0502020204030204" pitchFamily="34" charset="0"/>
                <a:cs typeface="Calibri" panose="020F0502020204030204" pitchFamily="34" charset="0"/>
              </a:rPr>
              <a:t>C</a:t>
            </a:r>
            <a:endParaRPr lang="en-US" sz="2400" dirty="0">
              <a:solidFill>
                <a:prstClr val="black"/>
              </a:solidFill>
              <a:latin typeface="Calibri" panose="020F0502020204030204" pitchFamily="34" charset="0"/>
              <a:cs typeface="Calibri" panose="020F0502020204030204" pitchFamily="34" charset="0"/>
            </a:endParaRPr>
          </a:p>
          <a:p>
            <a:pPr>
              <a:lnSpc>
                <a:spcPct val="150000"/>
              </a:lnSpc>
            </a:pPr>
            <a:r>
              <a:rPr lang="en-US" sz="2400" dirty="0">
                <a:solidFill>
                  <a:prstClr val="black"/>
                </a:solidFill>
                <a:latin typeface="Calibri" panose="020F0502020204030204" pitchFamily="34" charset="0"/>
                <a:cs typeface="Calibri" panose="020F0502020204030204" pitchFamily="34" charset="0"/>
              </a:rPr>
              <a:t>H</a:t>
            </a:r>
            <a:r>
              <a:rPr lang="en-US" sz="2400" baseline="-25000" dirty="0">
                <a:solidFill>
                  <a:prstClr val="black"/>
                </a:solidFill>
                <a:latin typeface="Calibri" panose="020F0502020204030204" pitchFamily="34" charset="0"/>
                <a:cs typeface="Calibri" panose="020F0502020204030204" pitchFamily="34" charset="0"/>
              </a:rPr>
              <a:t>2</a:t>
            </a:r>
            <a:r>
              <a:rPr lang="en-US" sz="2400" dirty="0">
                <a:solidFill>
                  <a:prstClr val="black"/>
                </a:solidFill>
                <a:latin typeface="Calibri" panose="020F0502020204030204" pitchFamily="34" charset="0"/>
                <a:cs typeface="Calibri" panose="020F0502020204030204" pitchFamily="34" charset="0"/>
              </a:rPr>
              <a:t>O (l) </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 H</a:t>
            </a:r>
            <a:r>
              <a:rPr lang="en-US" sz="2400" baseline="-25000" dirty="0">
                <a:solidFill>
                  <a:prstClr val="black"/>
                </a:solidFill>
                <a:latin typeface="Calibri" panose="020F0502020204030204" pitchFamily="34" charset="0"/>
                <a:cs typeface="Calibri" panose="020F0502020204030204" pitchFamily="34" charset="0"/>
                <a:sym typeface="Symbol" panose="05050102010706020507" pitchFamily="18" charset="2"/>
              </a:rPr>
              <a:t>2</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O (g) 	</a:t>
            </a:r>
            <a:r>
              <a:rPr lang="en-US" sz="2400" dirty="0">
                <a:solidFill>
                  <a:prstClr val="black"/>
                </a:solidFill>
                <a:latin typeface="Calibri" panose="020F0502020204030204" pitchFamily="34" charset="0"/>
                <a:cs typeface="Calibri" panose="020F0502020204030204" pitchFamily="34" charset="0"/>
              </a:rPr>
              <a:t> ∆</a:t>
            </a:r>
            <a:r>
              <a:rPr lang="en-US" sz="2400" baseline="-25000" dirty="0" err="1">
                <a:solidFill>
                  <a:prstClr val="black"/>
                </a:solidFill>
                <a:latin typeface="Calibri" panose="020F0502020204030204" pitchFamily="34" charset="0"/>
                <a:cs typeface="Calibri" panose="020F0502020204030204" pitchFamily="34" charset="0"/>
              </a:rPr>
              <a:t>vap</a:t>
            </a:r>
            <a:r>
              <a:rPr lang="en-US" sz="2400" dirty="0" err="1">
                <a:solidFill>
                  <a:prstClr val="black"/>
                </a:solidFill>
                <a:latin typeface="Calibri" panose="020F0502020204030204" pitchFamily="34" charset="0"/>
                <a:cs typeface="Calibri" panose="020F0502020204030204" pitchFamily="34" charset="0"/>
              </a:rPr>
              <a:t>H</a:t>
            </a:r>
            <a:r>
              <a:rPr lang="en-US" sz="2400" dirty="0">
                <a:solidFill>
                  <a:prstClr val="black"/>
                </a:solidFill>
                <a:latin typeface="Calibri" panose="020F0502020204030204" pitchFamily="34" charset="0"/>
                <a:cs typeface="Calibri" panose="020F0502020204030204" pitchFamily="34" charset="0"/>
              </a:rPr>
              <a:t> = +45.07 kJ/mole at 0 </a:t>
            </a:r>
            <a:r>
              <a:rPr lang="en-US" sz="2400" baseline="30000" dirty="0" err="1">
                <a:solidFill>
                  <a:prstClr val="black"/>
                </a:solidFill>
                <a:latin typeface="Calibri" panose="020F0502020204030204" pitchFamily="34" charset="0"/>
                <a:cs typeface="Calibri" panose="020F0502020204030204" pitchFamily="34" charset="0"/>
              </a:rPr>
              <a:t>o</a:t>
            </a:r>
            <a:r>
              <a:rPr lang="en-US" sz="2400" dirty="0" err="1">
                <a:solidFill>
                  <a:prstClr val="black"/>
                </a:solidFill>
                <a:latin typeface="Calibri" panose="020F0502020204030204" pitchFamily="34" charset="0"/>
                <a:cs typeface="Calibri" panose="020F0502020204030204" pitchFamily="34" charset="0"/>
              </a:rPr>
              <a:t>C</a:t>
            </a:r>
            <a:endParaRPr lang="en-US" sz="2400" dirty="0">
              <a:solidFill>
                <a:prstClr val="black"/>
              </a:solidFill>
              <a:latin typeface="Calibri" panose="020F0502020204030204" pitchFamily="34" charset="0"/>
              <a:cs typeface="Calibri" panose="020F0502020204030204" pitchFamily="34" charset="0"/>
            </a:endParaRPr>
          </a:p>
          <a:p>
            <a:pPr>
              <a:lnSpc>
                <a:spcPct val="150000"/>
              </a:lnSpc>
            </a:pPr>
            <a:r>
              <a:rPr lang="en-US" sz="2400" dirty="0">
                <a:solidFill>
                  <a:prstClr val="black"/>
                </a:solidFill>
                <a:latin typeface="Calibri" panose="020F0502020204030204" pitchFamily="34" charset="0"/>
                <a:cs typeface="Calibri" panose="020F0502020204030204" pitchFamily="34" charset="0"/>
              </a:rPr>
              <a:t>H</a:t>
            </a:r>
            <a:r>
              <a:rPr lang="en-US" sz="2400" baseline="-25000" dirty="0">
                <a:solidFill>
                  <a:prstClr val="black"/>
                </a:solidFill>
                <a:latin typeface="Calibri" panose="020F0502020204030204" pitchFamily="34" charset="0"/>
                <a:cs typeface="Calibri" panose="020F0502020204030204" pitchFamily="34" charset="0"/>
              </a:rPr>
              <a:t>2</a:t>
            </a:r>
            <a:r>
              <a:rPr lang="en-US" sz="2400" dirty="0">
                <a:solidFill>
                  <a:prstClr val="black"/>
                </a:solidFill>
                <a:latin typeface="Calibri" panose="020F0502020204030204" pitchFamily="34" charset="0"/>
                <a:cs typeface="Calibri" panose="020F0502020204030204" pitchFamily="34" charset="0"/>
              </a:rPr>
              <a:t>O (s) </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 H</a:t>
            </a:r>
            <a:r>
              <a:rPr lang="en-US" sz="2400" baseline="-25000" dirty="0">
                <a:solidFill>
                  <a:prstClr val="black"/>
                </a:solidFill>
                <a:latin typeface="Calibri" panose="020F0502020204030204" pitchFamily="34" charset="0"/>
                <a:cs typeface="Calibri" panose="020F0502020204030204" pitchFamily="34" charset="0"/>
                <a:sym typeface="Symbol" panose="05050102010706020507" pitchFamily="18" charset="2"/>
              </a:rPr>
              <a:t>2</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O (g) 	</a:t>
            </a:r>
            <a:r>
              <a:rPr lang="en-US" sz="2400" dirty="0">
                <a:solidFill>
                  <a:prstClr val="black"/>
                </a:solidFill>
                <a:latin typeface="Calibri" panose="020F0502020204030204" pitchFamily="34" charset="0"/>
                <a:cs typeface="Calibri" panose="020F0502020204030204" pitchFamily="34" charset="0"/>
              </a:rPr>
              <a:t> ∆</a:t>
            </a:r>
            <a:r>
              <a:rPr lang="en-US" sz="2400" baseline="-25000" dirty="0" err="1">
                <a:solidFill>
                  <a:prstClr val="black"/>
                </a:solidFill>
                <a:latin typeface="Calibri" panose="020F0502020204030204" pitchFamily="34" charset="0"/>
                <a:cs typeface="Calibri" panose="020F0502020204030204" pitchFamily="34" charset="0"/>
              </a:rPr>
              <a:t>sub</a:t>
            </a:r>
            <a:r>
              <a:rPr lang="en-US" sz="2400" dirty="0" err="1">
                <a:solidFill>
                  <a:prstClr val="black"/>
                </a:solidFill>
                <a:latin typeface="Calibri" panose="020F0502020204030204" pitchFamily="34" charset="0"/>
                <a:cs typeface="Calibri" panose="020F0502020204030204" pitchFamily="34" charset="0"/>
              </a:rPr>
              <a:t>H</a:t>
            </a:r>
            <a:r>
              <a:rPr lang="en-US" sz="2400" dirty="0">
                <a:solidFill>
                  <a:prstClr val="black"/>
                </a:solidFill>
                <a:latin typeface="Calibri" panose="020F0502020204030204" pitchFamily="34" charset="0"/>
                <a:cs typeface="Calibri" panose="020F0502020204030204" pitchFamily="34" charset="0"/>
              </a:rPr>
              <a:t> = +51.08 kJ/mole at 0 </a:t>
            </a:r>
            <a:r>
              <a:rPr lang="en-US" sz="2400" baseline="30000" dirty="0" err="1">
                <a:solidFill>
                  <a:prstClr val="black"/>
                </a:solidFill>
                <a:latin typeface="Calibri" panose="020F0502020204030204" pitchFamily="34" charset="0"/>
                <a:cs typeface="Calibri" panose="020F0502020204030204" pitchFamily="34" charset="0"/>
              </a:rPr>
              <a:t>o</a:t>
            </a:r>
            <a:r>
              <a:rPr lang="en-US" sz="2400" dirty="0" err="1">
                <a:solidFill>
                  <a:prstClr val="black"/>
                </a:solidFill>
                <a:latin typeface="Calibri" panose="020F0502020204030204" pitchFamily="34" charset="0"/>
                <a:cs typeface="Calibri" panose="020F0502020204030204" pitchFamily="34" charset="0"/>
              </a:rPr>
              <a:t>C</a:t>
            </a:r>
            <a:endParaRPr lang="en-US" sz="2400" dirty="0">
              <a:solidFill>
                <a:prstClr val="black"/>
              </a:solidFill>
              <a:latin typeface="Calibri" panose="020F0502020204030204" pitchFamily="34" charset="0"/>
              <a:cs typeface="Calibri" panose="020F0502020204030204" pitchFamily="34" charset="0"/>
            </a:endParaRPr>
          </a:p>
          <a:p>
            <a:pPr>
              <a:lnSpc>
                <a:spcPct val="150000"/>
              </a:lnSpc>
            </a:pPr>
            <a:endParaRPr lang="en-US" sz="2400" dirty="0">
              <a:solidFill>
                <a:prstClr val="black"/>
              </a:solidFill>
              <a:latin typeface="Calibri" panose="020F0502020204030204" pitchFamily="34" charset="0"/>
              <a:cs typeface="Calibri" panose="020F0502020204030204" pitchFamily="34" charset="0"/>
            </a:endParaRPr>
          </a:p>
          <a:p>
            <a:pPr>
              <a:lnSpc>
                <a:spcPct val="150000"/>
              </a:lnSpc>
            </a:pPr>
            <a:r>
              <a:rPr lang="en-US" sz="2400" dirty="0">
                <a:solidFill>
                  <a:srgbClr val="FF0000"/>
                </a:solidFill>
                <a:latin typeface="Calibri" panose="020F0502020204030204" pitchFamily="34" charset="0"/>
                <a:cs typeface="Calibri" panose="020F0502020204030204" pitchFamily="34" charset="0"/>
              </a:rPr>
              <a:t>Another example</a:t>
            </a:r>
            <a:r>
              <a:rPr lang="en-US" sz="2400" dirty="0">
                <a:solidFill>
                  <a:prstClr val="black"/>
                </a:solidFill>
                <a:latin typeface="Calibri" panose="020F0502020204030204" pitchFamily="34" charset="0"/>
                <a:cs typeface="Calibri" panose="020F0502020204030204" pitchFamily="34" charset="0"/>
              </a:rPr>
              <a:t>: </a:t>
            </a:r>
            <a:r>
              <a:rPr lang="en-US" sz="2400" dirty="0"/>
              <a:t>Ag (s) </a:t>
            </a:r>
            <a:r>
              <a:rPr lang="en-US" sz="2400" dirty="0">
                <a:latin typeface="Calibri" panose="020F0502020204030204" pitchFamily="34" charset="0"/>
                <a:cs typeface="Calibri" panose="020F0502020204030204" pitchFamily="34" charset="0"/>
                <a:sym typeface="Symbol" panose="05050102010706020507" pitchFamily="18" charset="2"/>
              </a:rPr>
              <a:t> Ag (g)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sub</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 = 284 kJ</a:t>
            </a:r>
            <a:endParaRPr lang="en-GB" sz="2400" dirty="0"/>
          </a:p>
        </p:txBody>
      </p:sp>
      <p:cxnSp>
        <p:nvCxnSpPr>
          <p:cNvPr id="4" name="Straight Connector 3"/>
          <p:cNvCxnSpPr/>
          <p:nvPr/>
        </p:nvCxnSpPr>
        <p:spPr>
          <a:xfrm>
            <a:off x="415636" y="4854633"/>
            <a:ext cx="718219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709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1" y="897775"/>
            <a:ext cx="10673542" cy="3662541"/>
          </a:xfrm>
          <a:prstGeom prst="rect">
            <a:avLst/>
          </a:prstGeom>
          <a:noFill/>
        </p:spPr>
        <p:txBody>
          <a:bodyPr wrap="square" rtlCol="0">
            <a:spAutoFit/>
          </a:bodyPr>
          <a:lstStyle/>
          <a:p>
            <a:r>
              <a:rPr lang="en-US" sz="2400" dirty="0">
                <a:solidFill>
                  <a:srgbClr val="00B050"/>
                </a:solidFill>
              </a:rPr>
              <a:t>Enthalpy of atomization (dissociation)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atom</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 or ∆</a:t>
            </a:r>
            <a:r>
              <a:rPr lang="en-US" sz="2400" baseline="-25000" dirty="0" err="1">
                <a:solidFill>
                  <a:srgbClr val="00B050"/>
                </a:solidFill>
                <a:latin typeface="Calibri" panose="020F0502020204030204" pitchFamily="34" charset="0"/>
                <a:cs typeface="Calibri" panose="020F0502020204030204" pitchFamily="34" charset="0"/>
              </a:rPr>
              <a:t>a</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enthalpy change that is accompanied by dissociation of all molecules in one mole of </a:t>
            </a:r>
            <a:r>
              <a:rPr lang="en-US" sz="2400" u="sng" dirty="0">
                <a:latin typeface="Calibri" panose="020F0502020204030204" pitchFamily="34" charset="0"/>
                <a:cs typeface="Calibri" panose="020F0502020204030204" pitchFamily="34" charset="0"/>
              </a:rPr>
              <a:t>gaseous</a:t>
            </a:r>
            <a:r>
              <a:rPr lang="en-US" sz="2400" dirty="0">
                <a:latin typeface="Calibri" panose="020F0502020204030204" pitchFamily="34" charset="0"/>
                <a:cs typeface="Calibri" panose="020F0502020204030204" pitchFamily="34" charset="0"/>
              </a:rPr>
              <a:t> phase into gaseous atoms </a:t>
            </a:r>
          </a:p>
          <a:p>
            <a:endParaRPr lang="en-US" sz="2400" dirty="0">
              <a:latin typeface="Calibri" panose="020F0502020204030204" pitchFamily="34" charset="0"/>
              <a:cs typeface="Calibri" panose="020F0502020204030204" pitchFamily="34" charset="0"/>
            </a:endParaRPr>
          </a:p>
          <a:p>
            <a:pPr lvl="0"/>
            <a:r>
              <a:rPr lang="en-US" sz="2400" dirty="0">
                <a:solidFill>
                  <a:prstClr val="black"/>
                </a:solidFill>
              </a:rPr>
              <a:t>Molecules (g)  </a:t>
            </a:r>
            <a:r>
              <a:rPr lang="en-US" sz="2400" dirty="0">
                <a:solidFill>
                  <a:prstClr val="black"/>
                </a:solidFill>
                <a:latin typeface="Calibri" panose="020F0502020204030204" pitchFamily="34" charset="0"/>
                <a:cs typeface="Calibri" panose="020F0502020204030204" pitchFamily="34" charset="0"/>
                <a:sym typeface="Symbol" panose="05050102010706020507" pitchFamily="18" charset="2"/>
              </a:rPr>
              <a:t> atoms (g)</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Cl</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(g) </a:t>
            </a:r>
            <a:r>
              <a:rPr lang="en-US" sz="2400" dirty="0">
                <a:latin typeface="Calibri" panose="020F0502020204030204" pitchFamily="34" charset="0"/>
                <a:cs typeface="Calibri" panose="020F0502020204030204" pitchFamily="34" charset="0"/>
                <a:sym typeface="Symbol" panose="05050102010706020507" pitchFamily="18" charset="2"/>
              </a:rPr>
              <a:t> Cl (g) + Cl (g) 	∆</a:t>
            </a:r>
            <a:r>
              <a:rPr lang="en-US" sz="2400" baseline="-25000" dirty="0" err="1">
                <a:latin typeface="Calibri" panose="020F0502020204030204" pitchFamily="34" charset="0"/>
                <a:cs typeface="Calibri" panose="020F0502020204030204" pitchFamily="34" charset="0"/>
                <a:sym typeface="Symbol" panose="05050102010706020507" pitchFamily="18" charset="2"/>
              </a:rPr>
              <a:t>a</a:t>
            </a:r>
            <a:r>
              <a:rPr lang="en-US" sz="2400" dirty="0" err="1">
                <a:latin typeface="Calibri" panose="020F0502020204030204" pitchFamily="34" charset="0"/>
                <a:cs typeface="Calibri" panose="020F0502020204030204" pitchFamily="34" charset="0"/>
                <a:sym typeface="Symbol" panose="05050102010706020507" pitchFamily="18" charset="2"/>
              </a:rPr>
              <a:t>H</a:t>
            </a:r>
            <a:r>
              <a:rPr lang="en-US" sz="2400" dirty="0">
                <a:latin typeface="Calibri" panose="020F0502020204030204" pitchFamily="34" charset="0"/>
                <a:cs typeface="Calibri" panose="020F0502020204030204" pitchFamily="34" charset="0"/>
                <a:sym typeface="Symbol" panose="05050102010706020507" pitchFamily="18" charset="2"/>
              </a:rPr>
              <a:t> or ∆</a:t>
            </a:r>
            <a:r>
              <a:rPr lang="en-US" sz="2400" baseline="-25000" dirty="0" err="1">
                <a:latin typeface="Calibri" panose="020F0502020204030204" pitchFamily="34" charset="0"/>
                <a:cs typeface="Calibri" panose="020F0502020204030204" pitchFamily="34" charset="0"/>
                <a:sym typeface="Symbol" panose="05050102010706020507" pitchFamily="18" charset="2"/>
              </a:rPr>
              <a:t>d</a:t>
            </a:r>
            <a:r>
              <a:rPr lang="en-US" sz="2400" dirty="0" err="1">
                <a:latin typeface="Calibri" panose="020F0502020204030204" pitchFamily="34" charset="0"/>
                <a:cs typeface="Calibri" panose="020F0502020204030204" pitchFamily="34" charset="0"/>
                <a:sym typeface="Symbol" panose="05050102010706020507" pitchFamily="18" charset="2"/>
              </a:rPr>
              <a:t>H</a:t>
            </a:r>
            <a:r>
              <a:rPr lang="en-US" sz="2400" dirty="0">
                <a:latin typeface="Calibri" panose="020F0502020204030204" pitchFamily="34" charset="0"/>
                <a:cs typeface="Calibri" panose="020F0502020204030204" pitchFamily="34" charset="0"/>
                <a:sym typeface="Symbol" panose="05050102010706020507" pitchFamily="18" charset="2"/>
              </a:rPr>
              <a:t> = +242 kJ mol</a:t>
            </a:r>
            <a:r>
              <a:rPr lang="en-US" sz="2400" baseline="30000" dirty="0">
                <a:latin typeface="Calibri" panose="020F0502020204030204" pitchFamily="34" charset="0"/>
                <a:cs typeface="Calibri" panose="020F0502020204030204" pitchFamily="34" charset="0"/>
                <a:sym typeface="Symbol" panose="05050102010706020507" pitchFamily="18" charset="2"/>
              </a:rPr>
              <a:t>-1</a:t>
            </a:r>
          </a:p>
          <a:p>
            <a:endParaRPr lang="en-US" sz="2400" baseline="30000" dirty="0">
              <a:latin typeface="Calibri" panose="020F0502020204030204" pitchFamily="34" charset="0"/>
              <a:cs typeface="Calibri" panose="020F0502020204030204" pitchFamily="34" charset="0"/>
              <a:sym typeface="Symbol" panose="05050102010706020507" pitchFamily="18" charset="2"/>
            </a:endParaRPr>
          </a:p>
          <a:p>
            <a:endParaRPr lang="en-US" sz="2400" dirty="0">
              <a:latin typeface="Calibri" panose="020F0502020204030204" pitchFamily="34" charset="0"/>
              <a:cs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1056301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767" y="394692"/>
            <a:ext cx="10740044" cy="6278642"/>
          </a:xfrm>
          <a:prstGeom prst="rect">
            <a:avLst/>
          </a:prstGeom>
          <a:noFill/>
        </p:spPr>
        <p:txBody>
          <a:bodyPr wrap="square" rtlCol="0">
            <a:spAutoFit/>
          </a:bodyPr>
          <a:lstStyle/>
          <a:p>
            <a:r>
              <a:rPr lang="en-US" sz="2400" dirty="0">
                <a:solidFill>
                  <a:srgbClr val="00B050"/>
                </a:solidFill>
                <a:latin typeface="Calibri" panose="020F0502020204030204" pitchFamily="34" charset="0"/>
                <a:cs typeface="Calibri" panose="020F0502020204030204" pitchFamily="34" charset="0"/>
                <a:sym typeface="Symbol" panose="05050102010706020507" pitchFamily="18" charset="2"/>
              </a:rPr>
              <a:t>Enthalpy of ionization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ion</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a:t>
            </a:r>
          </a:p>
          <a:p>
            <a:endParaRPr lang="en-US" sz="2400" dirty="0">
              <a:solidFill>
                <a:srgbClr val="00B050"/>
              </a:solidFill>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enthalpy change that accompanies the removal of an electron from each atom or ion in one mole of </a:t>
            </a:r>
            <a:r>
              <a:rPr lang="en-US" sz="2400" u="sng" dirty="0">
                <a:latin typeface="Calibri" panose="020F0502020204030204" pitchFamily="34" charset="0"/>
                <a:cs typeface="Calibri" panose="020F0502020204030204" pitchFamily="34" charset="0"/>
              </a:rPr>
              <a:t>gaseous</a:t>
            </a:r>
            <a:r>
              <a:rPr lang="en-US" sz="2400" dirty="0">
                <a:latin typeface="Calibri" panose="020F0502020204030204" pitchFamily="34" charset="0"/>
                <a:cs typeface="Calibri" panose="020F0502020204030204" pitchFamily="34" charset="0"/>
              </a:rPr>
              <a:t> atoms or ions.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Ca (g) </a:t>
            </a:r>
            <a:r>
              <a:rPr lang="en-US" sz="2400" dirty="0">
                <a:latin typeface="Calibri" panose="020F0502020204030204" pitchFamily="34" charset="0"/>
                <a:cs typeface="Calibri" panose="020F0502020204030204" pitchFamily="34" charset="0"/>
                <a:sym typeface="Symbol" panose="05050102010706020507" pitchFamily="18" charset="2"/>
              </a:rPr>
              <a:t> Ca</a:t>
            </a:r>
            <a:r>
              <a:rPr lang="en-US" sz="2400" baseline="30000" dirty="0">
                <a:latin typeface="Calibri" panose="020F0502020204030204" pitchFamily="34" charset="0"/>
                <a:cs typeface="Calibri" panose="020F0502020204030204" pitchFamily="34" charset="0"/>
                <a:sym typeface="Symbol" panose="05050102010706020507" pitchFamily="18" charset="2"/>
              </a:rPr>
              <a:t>+</a:t>
            </a:r>
            <a:r>
              <a:rPr lang="en-US" sz="2400" dirty="0">
                <a:latin typeface="Calibri" panose="020F0502020204030204" pitchFamily="34" charset="0"/>
                <a:cs typeface="Calibri" panose="020F0502020204030204" pitchFamily="34" charset="0"/>
                <a:sym typeface="Symbol" panose="05050102010706020507" pitchFamily="18" charset="2"/>
              </a:rPr>
              <a:t> (g) + e</a:t>
            </a:r>
            <a:r>
              <a:rPr lang="en-US" sz="2400" baseline="30000" dirty="0">
                <a:latin typeface="Calibri" panose="020F0502020204030204" pitchFamily="34" charset="0"/>
                <a:cs typeface="Calibri" panose="020F0502020204030204" pitchFamily="34" charset="0"/>
                <a:sym typeface="Symbol" panose="05050102010706020507" pitchFamily="18" charset="2"/>
              </a:rPr>
              <a:t>-</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a:latin typeface="Calibri" panose="020F0502020204030204" pitchFamily="34" charset="0"/>
                <a:cs typeface="Calibri" panose="020F0502020204030204" pitchFamily="34" charset="0"/>
              </a:rPr>
              <a:t>∆</a:t>
            </a:r>
            <a:r>
              <a:rPr lang="en-US" sz="2400" baseline="-25000" dirty="0" err="1">
                <a:latin typeface="Calibri" panose="020F0502020204030204" pitchFamily="34" charset="0"/>
                <a:cs typeface="Calibri" panose="020F0502020204030204" pitchFamily="34" charset="0"/>
              </a:rPr>
              <a:t>ion</a:t>
            </a:r>
            <a:r>
              <a:rPr lang="en-US" sz="2400" dirty="0" err="1">
                <a:latin typeface="Calibri" panose="020F0502020204030204" pitchFamily="34" charset="0"/>
                <a:cs typeface="Calibri" panose="020F0502020204030204" pitchFamily="34" charset="0"/>
              </a:rPr>
              <a:t>H</a:t>
            </a:r>
            <a:r>
              <a:rPr lang="en-US" sz="2400" dirty="0">
                <a:latin typeface="Calibri" panose="020F0502020204030204" pitchFamily="34" charset="0"/>
                <a:cs typeface="Calibri" panose="020F0502020204030204" pitchFamily="34" charset="0"/>
              </a:rPr>
              <a:t> = +590 kJ mol</a:t>
            </a:r>
            <a:r>
              <a:rPr lang="en-US" sz="2400" baseline="30000" dirty="0">
                <a:latin typeface="Calibri" panose="020F0502020204030204" pitchFamily="34" charset="0"/>
                <a:cs typeface="Calibri" panose="020F0502020204030204" pitchFamily="34" charset="0"/>
              </a:rPr>
              <a:t>-1</a:t>
            </a:r>
            <a:endParaRPr lang="en-US" sz="2400" dirty="0">
              <a:latin typeface="Calibri" panose="020F0502020204030204" pitchFamily="34" charset="0"/>
              <a:cs typeface="Calibri" panose="020F0502020204030204" pitchFamily="34" charset="0"/>
            </a:endParaRPr>
          </a:p>
          <a:p>
            <a:pPr>
              <a:lnSpc>
                <a:spcPct val="150000"/>
              </a:lnSpc>
            </a:pPr>
            <a:r>
              <a:rPr lang="en-US" sz="2400" dirty="0">
                <a:latin typeface="Calibri" panose="020F0502020204030204" pitchFamily="34" charset="0"/>
                <a:cs typeface="Calibri" panose="020F0502020204030204" pitchFamily="34" charset="0"/>
              </a:rPr>
              <a:t>Ca</a:t>
            </a:r>
            <a:r>
              <a:rPr lang="en-US" sz="2400" baseline="300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(g) </a:t>
            </a:r>
            <a:r>
              <a:rPr lang="en-US" sz="2400" dirty="0">
                <a:latin typeface="Calibri" panose="020F0502020204030204" pitchFamily="34" charset="0"/>
                <a:cs typeface="Calibri" panose="020F0502020204030204" pitchFamily="34" charset="0"/>
                <a:sym typeface="Symbol" panose="05050102010706020507" pitchFamily="18" charset="2"/>
              </a:rPr>
              <a:t> Ca</a:t>
            </a:r>
            <a:r>
              <a:rPr lang="en-US" sz="2400" baseline="30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 (g) + e</a:t>
            </a:r>
            <a:r>
              <a:rPr lang="en-US" sz="2400" baseline="30000" dirty="0">
                <a:latin typeface="Calibri" panose="020F0502020204030204" pitchFamily="34" charset="0"/>
                <a:cs typeface="Calibri" panose="020F0502020204030204" pitchFamily="34" charset="0"/>
                <a:sym typeface="Symbol" panose="05050102010706020507" pitchFamily="18" charset="2"/>
              </a:rPr>
              <a:t>- 		</a:t>
            </a:r>
            <a:r>
              <a:rPr lang="en-US" sz="2400" dirty="0">
                <a:latin typeface="Calibri" panose="020F0502020204030204" pitchFamily="34" charset="0"/>
                <a:cs typeface="Calibri" panose="020F0502020204030204" pitchFamily="34" charset="0"/>
              </a:rPr>
              <a:t>∆</a:t>
            </a:r>
            <a:r>
              <a:rPr lang="en-US" sz="2400" baseline="-25000" dirty="0" err="1">
                <a:latin typeface="Calibri" panose="020F0502020204030204" pitchFamily="34" charset="0"/>
                <a:cs typeface="Calibri" panose="020F0502020204030204" pitchFamily="34" charset="0"/>
              </a:rPr>
              <a:t>ion</a:t>
            </a:r>
            <a:r>
              <a:rPr lang="en-US" sz="2400" dirty="0" err="1">
                <a:latin typeface="Calibri" panose="020F0502020204030204" pitchFamily="34" charset="0"/>
                <a:cs typeface="Calibri" panose="020F0502020204030204" pitchFamily="34" charset="0"/>
              </a:rPr>
              <a:t>H</a:t>
            </a:r>
            <a:r>
              <a:rPr lang="en-US" sz="2400" dirty="0">
                <a:latin typeface="Calibri" panose="020F0502020204030204" pitchFamily="34" charset="0"/>
                <a:cs typeface="Calibri" panose="020F0502020204030204" pitchFamily="34" charset="0"/>
              </a:rPr>
              <a:t> = +1150 kJ mol</a:t>
            </a:r>
            <a:r>
              <a:rPr lang="en-US" sz="2400" baseline="30000" dirty="0">
                <a:latin typeface="Calibri" panose="020F0502020204030204" pitchFamily="34" charset="0"/>
                <a:cs typeface="Calibri" panose="020F0502020204030204" pitchFamily="34" charset="0"/>
              </a:rPr>
              <a:t>-1      </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rPr>
              <a:t>1</a:t>
            </a:r>
            <a:r>
              <a:rPr lang="en-US" sz="2400" baseline="30000" dirty="0">
                <a:solidFill>
                  <a:srgbClr val="FF0000"/>
                </a:solidFill>
                <a:latin typeface="Calibri" panose="020F0502020204030204" pitchFamily="34" charset="0"/>
                <a:cs typeface="Calibri" panose="020F0502020204030204" pitchFamily="34" charset="0"/>
              </a:rPr>
              <a:t>st</a:t>
            </a:r>
            <a:r>
              <a:rPr lang="en-US" sz="2400" dirty="0">
                <a:solidFill>
                  <a:srgbClr val="FF0000"/>
                </a:solidFill>
                <a:latin typeface="Calibri" panose="020F0502020204030204" pitchFamily="34" charset="0"/>
                <a:cs typeface="Calibri" panose="020F0502020204030204" pitchFamily="34" charset="0"/>
              </a:rPr>
              <a:t> IE &lt; 2</a:t>
            </a:r>
            <a:r>
              <a:rPr lang="en-US" sz="2400" baseline="30000" dirty="0">
                <a:solidFill>
                  <a:srgbClr val="FF0000"/>
                </a:solidFill>
                <a:latin typeface="Calibri" panose="020F0502020204030204" pitchFamily="34" charset="0"/>
                <a:cs typeface="Calibri" panose="020F0502020204030204" pitchFamily="34" charset="0"/>
              </a:rPr>
              <a:t>nd</a:t>
            </a:r>
            <a:r>
              <a:rPr lang="en-US" sz="2400" dirty="0">
                <a:solidFill>
                  <a:srgbClr val="FF0000"/>
                </a:solidFill>
                <a:latin typeface="Calibri" panose="020F0502020204030204" pitchFamily="34" charset="0"/>
                <a:cs typeface="Calibri" panose="020F0502020204030204" pitchFamily="34" charset="0"/>
              </a:rPr>
              <a:t> IE</a:t>
            </a:r>
            <a:endParaRPr lang="en-GB" sz="2400" dirty="0">
              <a:solidFill>
                <a:srgbClr val="FF0000"/>
              </a:solidFill>
            </a:endParaRPr>
          </a:p>
          <a:p>
            <a:endParaRPr lang="en-US" sz="2400" dirty="0">
              <a:solidFill>
                <a:srgbClr val="00B050"/>
              </a:solidFill>
              <a:latin typeface="Calibri" panose="020F0502020204030204" pitchFamily="34" charset="0"/>
              <a:cs typeface="Calibri" panose="020F0502020204030204" pitchFamily="34" charset="0"/>
              <a:sym typeface="Symbol" panose="05050102010706020507" pitchFamily="18" charset="2"/>
            </a:endParaRPr>
          </a:p>
          <a:p>
            <a:r>
              <a:rPr lang="en-US" sz="2400" dirty="0">
                <a:solidFill>
                  <a:srgbClr val="00B050"/>
                </a:solidFill>
                <a:latin typeface="Calibri" panose="020F0502020204030204" pitchFamily="34" charset="0"/>
                <a:cs typeface="Calibri" panose="020F0502020204030204" pitchFamily="34" charset="0"/>
                <a:sym typeface="Symbol" panose="05050102010706020507" pitchFamily="18" charset="2"/>
              </a:rPr>
              <a:t>Enthalpy of electron affinity (electron attachment) (</a:t>
            </a:r>
            <a:r>
              <a:rPr lang="en-US" sz="2400" dirty="0">
                <a:solidFill>
                  <a:srgbClr val="00B050"/>
                </a:solidFill>
                <a:latin typeface="Calibri" panose="020F0502020204030204" pitchFamily="34" charset="0"/>
                <a:cs typeface="Calibri" panose="020F0502020204030204" pitchFamily="34" charset="0"/>
              </a:rPr>
              <a:t>∆</a:t>
            </a:r>
            <a:r>
              <a:rPr lang="en-US" sz="2400" baseline="-25000" dirty="0" err="1">
                <a:solidFill>
                  <a:srgbClr val="00B050"/>
                </a:solidFill>
                <a:latin typeface="Calibri" panose="020F0502020204030204" pitchFamily="34" charset="0"/>
                <a:cs typeface="Calibri" panose="020F0502020204030204" pitchFamily="34" charset="0"/>
              </a:rPr>
              <a:t>aff</a:t>
            </a:r>
            <a:r>
              <a:rPr lang="en-US" sz="2400" dirty="0" err="1">
                <a:solidFill>
                  <a:srgbClr val="00B050"/>
                </a:solidFill>
                <a:latin typeface="Calibri" panose="020F0502020204030204" pitchFamily="34" charset="0"/>
                <a:cs typeface="Calibri" panose="020F0502020204030204" pitchFamily="34" charset="0"/>
              </a:rPr>
              <a:t>H</a:t>
            </a:r>
            <a:r>
              <a:rPr lang="en-US" sz="2400" dirty="0">
                <a:solidFill>
                  <a:srgbClr val="00B050"/>
                </a:solidFill>
                <a:latin typeface="Calibri" panose="020F0502020204030204" pitchFamily="34" charset="0"/>
                <a:cs typeface="Calibri" panose="020F0502020204030204" pitchFamily="34" charset="0"/>
              </a:rPr>
              <a:t>)</a:t>
            </a:r>
          </a:p>
          <a:p>
            <a:endParaRPr lang="en-US" sz="2400" dirty="0">
              <a:solidFill>
                <a:srgbClr val="00B050"/>
              </a:solidFill>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electron affinity is the energy released when 1 mole of gaseous atoms each acquire an electron to form 1 mole of gaseous 1- ions</a:t>
            </a:r>
          </a:p>
          <a:p>
            <a:endParaRPr lang="en-US" sz="2400" dirty="0">
              <a:solidFill>
                <a:srgbClr val="00B050"/>
              </a:solidFill>
              <a:latin typeface="Calibri" panose="020F0502020204030204" pitchFamily="34" charset="0"/>
              <a:cs typeface="Calibri" panose="020F0502020204030204" pitchFamily="34" charset="0"/>
            </a:endParaRPr>
          </a:p>
          <a:p>
            <a:r>
              <a:rPr lang="en-US" sz="2400" dirty="0">
                <a:solidFill>
                  <a:srgbClr val="00B050"/>
                </a:solidFill>
                <a:latin typeface="Calibri" panose="020F0502020204030204" pitchFamily="34" charset="0"/>
                <a:cs typeface="Calibri" panose="020F0502020204030204" pitchFamily="34" charset="0"/>
              </a:rPr>
              <a:t>O (g) + e</a:t>
            </a:r>
            <a:r>
              <a:rPr lang="en-US" sz="2400" baseline="30000" dirty="0">
                <a:solidFill>
                  <a:srgbClr val="00B050"/>
                </a:solidFill>
                <a:latin typeface="Calibri" panose="020F0502020204030204" pitchFamily="34" charset="0"/>
                <a:cs typeface="Calibri" panose="020F0502020204030204" pitchFamily="34" charset="0"/>
              </a:rPr>
              <a:t>-</a:t>
            </a:r>
            <a:r>
              <a:rPr lang="en-US" sz="24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sym typeface="Symbol" panose="05050102010706020507" pitchFamily="18" charset="2"/>
              </a:rPr>
              <a:t> O</a:t>
            </a:r>
            <a:r>
              <a:rPr lang="en-US" sz="2400" baseline="30000" dirty="0">
                <a:latin typeface="Calibri" panose="020F0502020204030204" pitchFamily="34" charset="0"/>
                <a:cs typeface="Calibri" panose="020F0502020204030204" pitchFamily="34" charset="0"/>
                <a:sym typeface="Symbol" panose="05050102010706020507" pitchFamily="18" charset="2"/>
              </a:rPr>
              <a:t>-</a:t>
            </a:r>
            <a:r>
              <a:rPr lang="en-US" sz="2400" dirty="0">
                <a:latin typeface="Calibri" panose="020F0502020204030204" pitchFamily="34" charset="0"/>
                <a:cs typeface="Calibri" panose="020F0502020204030204" pitchFamily="34" charset="0"/>
                <a:sym typeface="Symbol" panose="05050102010706020507" pitchFamily="18" charset="2"/>
              </a:rPr>
              <a:t> (g) 		</a:t>
            </a:r>
            <a:r>
              <a:rPr lang="en-US" sz="2400" dirty="0">
                <a:latin typeface="Calibri" panose="020F0502020204030204" pitchFamily="34" charset="0"/>
                <a:cs typeface="Calibri" panose="020F0502020204030204" pitchFamily="34" charset="0"/>
              </a:rPr>
              <a:t>∆</a:t>
            </a:r>
            <a:r>
              <a:rPr lang="en-US" sz="2400" baseline="-25000" dirty="0" err="1">
                <a:latin typeface="Calibri" panose="020F0502020204030204" pitchFamily="34" charset="0"/>
                <a:cs typeface="Calibri" panose="020F0502020204030204" pitchFamily="34" charset="0"/>
              </a:rPr>
              <a:t>aff</a:t>
            </a:r>
            <a:r>
              <a:rPr lang="en-US" sz="2400" dirty="0" err="1">
                <a:latin typeface="Calibri" panose="020F0502020204030204" pitchFamily="34" charset="0"/>
                <a:cs typeface="Calibri" panose="020F0502020204030204" pitchFamily="34" charset="0"/>
              </a:rPr>
              <a:t>H</a:t>
            </a:r>
            <a:r>
              <a:rPr lang="en-US" sz="2400" dirty="0">
                <a:latin typeface="Calibri" panose="020F0502020204030204" pitchFamily="34" charset="0"/>
                <a:cs typeface="Calibri" panose="020F0502020204030204" pitchFamily="34" charset="0"/>
              </a:rPr>
              <a:t> = -142 kJ mol</a:t>
            </a:r>
            <a:r>
              <a:rPr lang="en-US" sz="2400" baseline="30000" dirty="0">
                <a:latin typeface="Calibri" panose="020F0502020204030204" pitchFamily="34" charset="0"/>
                <a:cs typeface="Calibri" panose="020F0502020204030204" pitchFamily="34" charset="0"/>
              </a:rPr>
              <a:t>-1</a:t>
            </a:r>
          </a:p>
          <a:p>
            <a:pPr>
              <a:lnSpc>
                <a:spcPct val="150000"/>
              </a:lnSpc>
            </a:pPr>
            <a:r>
              <a:rPr lang="en-US" sz="2400" dirty="0">
                <a:solidFill>
                  <a:srgbClr val="00B050"/>
                </a:solidFill>
                <a:latin typeface="Calibri" panose="020F0502020204030204" pitchFamily="34" charset="0"/>
                <a:cs typeface="Calibri" panose="020F0502020204030204" pitchFamily="34" charset="0"/>
              </a:rPr>
              <a:t>O</a:t>
            </a:r>
            <a:r>
              <a:rPr lang="en-US" sz="2400" baseline="30000" dirty="0">
                <a:solidFill>
                  <a:srgbClr val="00B050"/>
                </a:solidFill>
                <a:latin typeface="Calibri" panose="020F0502020204030204" pitchFamily="34" charset="0"/>
                <a:cs typeface="Calibri" panose="020F0502020204030204" pitchFamily="34" charset="0"/>
              </a:rPr>
              <a:t>-</a:t>
            </a:r>
            <a:r>
              <a:rPr lang="en-US" sz="2400" dirty="0">
                <a:solidFill>
                  <a:srgbClr val="00B050"/>
                </a:solidFill>
                <a:latin typeface="Calibri" panose="020F0502020204030204" pitchFamily="34" charset="0"/>
                <a:cs typeface="Calibri" panose="020F0502020204030204" pitchFamily="34" charset="0"/>
              </a:rPr>
              <a:t> (g) + e</a:t>
            </a:r>
            <a:r>
              <a:rPr lang="en-US" sz="2400" baseline="30000" dirty="0">
                <a:solidFill>
                  <a:srgbClr val="00B050"/>
                </a:solidFill>
                <a:latin typeface="Calibri" panose="020F0502020204030204" pitchFamily="34" charset="0"/>
                <a:cs typeface="Calibri" panose="020F0502020204030204" pitchFamily="34" charset="0"/>
              </a:rPr>
              <a:t>-</a:t>
            </a:r>
            <a:r>
              <a:rPr lang="en-US" sz="2400" dirty="0">
                <a:solidFill>
                  <a:srgbClr val="00B05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sym typeface="Symbol" panose="05050102010706020507" pitchFamily="18" charset="2"/>
              </a:rPr>
              <a:t> O</a:t>
            </a:r>
            <a:r>
              <a:rPr lang="en-US" sz="2400" baseline="30000" dirty="0">
                <a:latin typeface="Calibri" panose="020F0502020204030204" pitchFamily="34" charset="0"/>
                <a:cs typeface="Calibri" panose="020F0502020204030204" pitchFamily="34" charset="0"/>
                <a:sym typeface="Symbol" panose="05050102010706020507" pitchFamily="18" charset="2"/>
              </a:rPr>
              <a:t>2-</a:t>
            </a:r>
            <a:r>
              <a:rPr lang="en-US" sz="2400" dirty="0">
                <a:latin typeface="Calibri" panose="020F0502020204030204" pitchFamily="34" charset="0"/>
                <a:cs typeface="Calibri" panose="020F0502020204030204" pitchFamily="34" charset="0"/>
                <a:sym typeface="Symbol" panose="05050102010706020507" pitchFamily="18" charset="2"/>
              </a:rPr>
              <a:t> (g) 		</a:t>
            </a:r>
            <a:r>
              <a:rPr lang="en-US" sz="2400" dirty="0">
                <a:latin typeface="Calibri" panose="020F0502020204030204" pitchFamily="34" charset="0"/>
                <a:cs typeface="Calibri" panose="020F0502020204030204" pitchFamily="34" charset="0"/>
              </a:rPr>
              <a:t>∆</a:t>
            </a:r>
            <a:r>
              <a:rPr lang="en-US" sz="2400" baseline="-25000" dirty="0" err="1">
                <a:latin typeface="Calibri" panose="020F0502020204030204" pitchFamily="34" charset="0"/>
                <a:cs typeface="Calibri" panose="020F0502020204030204" pitchFamily="34" charset="0"/>
              </a:rPr>
              <a:t>aff</a:t>
            </a:r>
            <a:r>
              <a:rPr lang="en-US" sz="2400" dirty="0" err="1">
                <a:latin typeface="Calibri" panose="020F0502020204030204" pitchFamily="34" charset="0"/>
                <a:cs typeface="Calibri" panose="020F0502020204030204" pitchFamily="34" charset="0"/>
              </a:rPr>
              <a:t>H</a:t>
            </a:r>
            <a:r>
              <a:rPr lang="en-US" sz="2400" dirty="0">
                <a:latin typeface="Calibri" panose="020F0502020204030204" pitchFamily="34" charset="0"/>
                <a:cs typeface="Calibri" panose="020F0502020204030204" pitchFamily="34" charset="0"/>
              </a:rPr>
              <a:t> = +844 kJ mol</a:t>
            </a:r>
            <a:r>
              <a:rPr lang="en-US" sz="2400" baseline="30000" dirty="0">
                <a:latin typeface="Calibri" panose="020F0502020204030204" pitchFamily="34" charset="0"/>
                <a:cs typeface="Calibri" panose="020F0502020204030204" pitchFamily="34" charset="0"/>
              </a:rPr>
              <a:t>-1		 </a:t>
            </a:r>
            <a:r>
              <a:rPr lang="en-US" sz="2400" dirty="0">
                <a:solidFill>
                  <a:srgbClr val="FF0000"/>
                </a:solidFill>
                <a:latin typeface="Calibri" panose="020F0502020204030204" pitchFamily="34" charset="0"/>
                <a:cs typeface="Calibri" panose="020F0502020204030204" pitchFamily="34" charset="0"/>
              </a:rPr>
              <a:t>1</a:t>
            </a:r>
            <a:r>
              <a:rPr lang="en-US" sz="2400" baseline="30000" dirty="0">
                <a:solidFill>
                  <a:srgbClr val="FF0000"/>
                </a:solidFill>
                <a:latin typeface="Calibri" panose="020F0502020204030204" pitchFamily="34" charset="0"/>
                <a:cs typeface="Calibri" panose="020F0502020204030204" pitchFamily="34" charset="0"/>
              </a:rPr>
              <a:t>st</a:t>
            </a:r>
            <a:r>
              <a:rPr lang="en-US" sz="2400" dirty="0">
                <a:solidFill>
                  <a:srgbClr val="FF0000"/>
                </a:solidFill>
                <a:latin typeface="Calibri" panose="020F0502020204030204" pitchFamily="34" charset="0"/>
                <a:cs typeface="Calibri" panose="020F0502020204030204" pitchFamily="34" charset="0"/>
              </a:rPr>
              <a:t> EA &lt; 2</a:t>
            </a:r>
            <a:r>
              <a:rPr lang="en-US" sz="2400" baseline="30000" dirty="0">
                <a:solidFill>
                  <a:srgbClr val="FF0000"/>
                </a:solidFill>
                <a:latin typeface="Calibri" panose="020F0502020204030204" pitchFamily="34" charset="0"/>
                <a:cs typeface="Calibri" panose="020F0502020204030204" pitchFamily="34" charset="0"/>
              </a:rPr>
              <a:t>nd</a:t>
            </a:r>
            <a:r>
              <a:rPr lang="en-US" sz="2400" dirty="0">
                <a:solidFill>
                  <a:srgbClr val="FF0000"/>
                </a:solidFill>
                <a:latin typeface="Calibri" panose="020F0502020204030204" pitchFamily="34" charset="0"/>
                <a:cs typeface="Calibri" panose="020F0502020204030204" pitchFamily="34" charset="0"/>
              </a:rPr>
              <a:t> EA</a:t>
            </a:r>
            <a:endParaRPr lang="en-US" sz="2400" dirty="0">
              <a:solidFill>
                <a:srgbClr val="00B050"/>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204739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142" y="382386"/>
            <a:ext cx="10956174" cy="5632311"/>
          </a:xfrm>
          <a:prstGeom prst="rect">
            <a:avLst/>
          </a:prstGeom>
          <a:noFill/>
        </p:spPr>
        <p:txBody>
          <a:bodyPr wrap="square" rtlCol="0">
            <a:spAutoFit/>
          </a:bodyPr>
          <a:lstStyle/>
          <a:p>
            <a:pPr algn="just">
              <a:lnSpc>
                <a:spcPct val="150000"/>
              </a:lnSpc>
            </a:pPr>
            <a:r>
              <a:rPr lang="en-US" sz="2400" dirty="0">
                <a:solidFill>
                  <a:srgbClr val="00B050"/>
                </a:solidFill>
              </a:rPr>
              <a:t>The Born-Haber cycle for finding lattice enthalpy </a:t>
            </a:r>
            <a:r>
              <a:rPr lang="en-US" sz="2400" dirty="0">
                <a:solidFill>
                  <a:srgbClr val="00B050"/>
                </a:solidFill>
                <a:cs typeface="Calibri" panose="020F0502020204030204" pitchFamily="34" charset="0"/>
              </a:rPr>
              <a:t>∆H</a:t>
            </a:r>
            <a:r>
              <a:rPr lang="en-US" sz="2400" baseline="-25000" dirty="0">
                <a:solidFill>
                  <a:srgbClr val="00B050"/>
                </a:solidFill>
                <a:cs typeface="Calibri" panose="020F0502020204030204" pitchFamily="34" charset="0"/>
              </a:rPr>
              <a:t>L</a:t>
            </a:r>
            <a:endParaRPr lang="en-US" sz="2400" dirty="0">
              <a:solidFill>
                <a:srgbClr val="00B050"/>
              </a:solidFill>
            </a:endParaRPr>
          </a:p>
          <a:p>
            <a:pPr algn="just">
              <a:lnSpc>
                <a:spcPct val="150000"/>
              </a:lnSpc>
            </a:pPr>
            <a:endParaRPr lang="en-US" sz="2400" dirty="0"/>
          </a:p>
          <a:p>
            <a:pPr algn="just">
              <a:lnSpc>
                <a:spcPct val="150000"/>
              </a:lnSpc>
            </a:pPr>
            <a:r>
              <a:rPr lang="en-GB" sz="2400" dirty="0"/>
              <a:t>Born–Haber cycles are used primarily as a means of calculating lattice energy (enthalpy) </a:t>
            </a:r>
            <a:r>
              <a:rPr lang="en-US" sz="2400" dirty="0">
                <a:solidFill>
                  <a:srgbClr val="00B050"/>
                </a:solidFill>
                <a:cs typeface="Calibri" panose="020F0502020204030204" pitchFamily="34" charset="0"/>
              </a:rPr>
              <a:t>∆H</a:t>
            </a:r>
            <a:r>
              <a:rPr lang="en-US" sz="2400" baseline="-25000" dirty="0">
                <a:solidFill>
                  <a:srgbClr val="00B050"/>
                </a:solidFill>
                <a:cs typeface="Calibri" panose="020F0502020204030204" pitchFamily="34" charset="0"/>
              </a:rPr>
              <a:t>L</a:t>
            </a:r>
            <a:r>
              <a:rPr lang="en-GB" sz="2400" dirty="0"/>
              <a:t>, which cannot otherwise be measured directly. The lattice enthalpy is the enthalpy change involved in the </a:t>
            </a:r>
            <a:r>
              <a:rPr lang="en-GB" sz="2400" u="sng" dirty="0"/>
              <a:t>formation</a:t>
            </a:r>
            <a:r>
              <a:rPr lang="en-GB" sz="2400" dirty="0"/>
              <a:t> of an ionic compound from gaseous ions (an exothermic process), or sometimes defined as the energy to </a:t>
            </a:r>
            <a:r>
              <a:rPr lang="en-GB" sz="2400" u="sng" dirty="0"/>
              <a:t>break</a:t>
            </a:r>
            <a:r>
              <a:rPr lang="en-GB" sz="2400" dirty="0"/>
              <a:t> the ionic compound into gaseous ions (an endothermic process).</a:t>
            </a:r>
            <a:r>
              <a:rPr lang="en-US" sz="2400" dirty="0"/>
              <a:t> </a:t>
            </a:r>
          </a:p>
          <a:p>
            <a:pPr algn="just">
              <a:lnSpc>
                <a:spcPct val="150000"/>
              </a:lnSpc>
            </a:pPr>
            <a:endParaRPr lang="en-US" sz="2400" dirty="0"/>
          </a:p>
          <a:p>
            <a:pPr algn="ctr">
              <a:lnSpc>
                <a:spcPct val="150000"/>
              </a:lnSpc>
            </a:pPr>
            <a:r>
              <a:rPr lang="en-US" sz="2400" dirty="0"/>
              <a:t>K</a:t>
            </a:r>
            <a:r>
              <a:rPr lang="en-US" sz="2400" baseline="30000" dirty="0"/>
              <a:t>+</a:t>
            </a:r>
            <a:r>
              <a:rPr lang="en-US" sz="2400" dirty="0"/>
              <a:t> (g) + Cl</a:t>
            </a:r>
            <a:r>
              <a:rPr lang="en-US" sz="2400" baseline="30000" dirty="0"/>
              <a:t>-</a:t>
            </a:r>
            <a:r>
              <a:rPr lang="en-US" sz="2400" dirty="0"/>
              <a:t> (g) </a:t>
            </a:r>
            <a:r>
              <a:rPr lang="en-US" sz="2400" dirty="0">
                <a:sym typeface="Symbol" panose="05050102010706020507" pitchFamily="18" charset="2"/>
              </a:rPr>
              <a:t> KCl (s) 		</a:t>
            </a:r>
            <a:r>
              <a:rPr lang="en-US" sz="2400" dirty="0">
                <a:solidFill>
                  <a:srgbClr val="00B050"/>
                </a:solidFill>
                <a:cs typeface="Calibri" panose="020F0502020204030204" pitchFamily="34" charset="0"/>
              </a:rPr>
              <a:t>∆H</a:t>
            </a:r>
            <a:r>
              <a:rPr lang="en-US" sz="2400" baseline="-25000" dirty="0">
                <a:solidFill>
                  <a:srgbClr val="00B050"/>
                </a:solidFill>
                <a:cs typeface="Calibri" panose="020F0502020204030204" pitchFamily="34" charset="0"/>
              </a:rPr>
              <a:t>L</a:t>
            </a:r>
            <a:r>
              <a:rPr lang="en-GB" sz="2400" baseline="-25000" dirty="0"/>
              <a:t> </a:t>
            </a:r>
            <a:r>
              <a:rPr lang="en-GB" sz="2400" dirty="0"/>
              <a:t>= -717 kJ mol</a:t>
            </a:r>
            <a:r>
              <a:rPr lang="en-GB" sz="2400" baseline="30000" dirty="0"/>
              <a:t>-1</a:t>
            </a:r>
            <a:endParaRPr lang="en-GB" sz="2400" dirty="0"/>
          </a:p>
          <a:p>
            <a:pPr algn="ctr">
              <a:lnSpc>
                <a:spcPct val="150000"/>
              </a:lnSpc>
            </a:pPr>
            <a:r>
              <a:rPr lang="en-US" sz="2400" dirty="0">
                <a:sym typeface="Symbol" panose="05050102010706020507" pitchFamily="18" charset="2"/>
              </a:rPr>
              <a:t>KCl (s)  </a:t>
            </a:r>
            <a:r>
              <a:rPr lang="en-US" sz="2400" dirty="0"/>
              <a:t>K</a:t>
            </a:r>
            <a:r>
              <a:rPr lang="en-US" sz="2400" baseline="30000" dirty="0"/>
              <a:t>+</a:t>
            </a:r>
            <a:r>
              <a:rPr lang="en-US" sz="2400" dirty="0"/>
              <a:t> (g) + Cl</a:t>
            </a:r>
            <a:r>
              <a:rPr lang="en-US" sz="2400" baseline="30000" dirty="0"/>
              <a:t>-</a:t>
            </a:r>
            <a:r>
              <a:rPr lang="en-US" sz="2400" dirty="0"/>
              <a:t> (g) 		</a:t>
            </a:r>
            <a:r>
              <a:rPr lang="en-US" sz="2400" dirty="0">
                <a:solidFill>
                  <a:srgbClr val="00B050"/>
                </a:solidFill>
                <a:cs typeface="Calibri" panose="020F0502020204030204" pitchFamily="34" charset="0"/>
              </a:rPr>
              <a:t> ∆H</a:t>
            </a:r>
            <a:r>
              <a:rPr lang="en-US" sz="2400" baseline="-25000" dirty="0">
                <a:solidFill>
                  <a:srgbClr val="00B050"/>
                </a:solidFill>
                <a:cs typeface="Calibri" panose="020F0502020204030204" pitchFamily="34" charset="0"/>
              </a:rPr>
              <a:t>L</a:t>
            </a:r>
            <a:r>
              <a:rPr lang="en-GB" sz="2400" baseline="-25000" dirty="0"/>
              <a:t> </a:t>
            </a:r>
            <a:r>
              <a:rPr lang="en-GB" sz="2400" dirty="0"/>
              <a:t>= +717 kJ mol</a:t>
            </a:r>
            <a:r>
              <a:rPr lang="en-GB" sz="2400" baseline="30000" dirty="0"/>
              <a:t>-1</a:t>
            </a:r>
            <a:endParaRPr lang="en-US" sz="2400" dirty="0">
              <a:solidFill>
                <a:srgbClr val="00B050"/>
              </a:solidFill>
            </a:endParaRPr>
          </a:p>
        </p:txBody>
      </p:sp>
    </p:spTree>
    <p:extLst>
      <p:ext uri="{BB962C8B-B14F-4D97-AF65-F5344CB8AC3E}">
        <p14:creationId xmlns:p14="http://schemas.microsoft.com/office/powerpoint/2010/main" val="47414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521" y="418917"/>
            <a:ext cx="5089022" cy="461665"/>
          </a:xfrm>
          <a:prstGeom prst="rect">
            <a:avLst/>
          </a:prstGeom>
          <a:noFill/>
        </p:spPr>
        <p:txBody>
          <a:bodyPr wrap="none" rtlCol="0">
            <a:spAutoFit/>
          </a:bodyPr>
          <a:lstStyle/>
          <a:p>
            <a:r>
              <a:rPr lang="en-US" sz="2400" dirty="0">
                <a:solidFill>
                  <a:srgbClr val="FF0000"/>
                </a:solidFill>
              </a:rPr>
              <a:t>Exothermic and Endothermic Reactions</a:t>
            </a:r>
            <a:endParaRPr lang="en-GB" sz="2400" dirty="0">
              <a:solidFill>
                <a:srgbClr val="FF0000"/>
              </a:solidFill>
            </a:endParaRPr>
          </a:p>
        </p:txBody>
      </p:sp>
      <p:pic>
        <p:nvPicPr>
          <p:cNvPr id="1026" name="Picture 2" descr="https://igcse2016.files.wordpress.com/2016/04/exothermic-and-endothermic-reaction.png?w=1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245" y="1103666"/>
            <a:ext cx="5158596" cy="29834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8521" y="4310157"/>
            <a:ext cx="10248181" cy="2308324"/>
          </a:xfrm>
          <a:prstGeom prst="rect">
            <a:avLst/>
          </a:prstGeom>
          <a:noFill/>
        </p:spPr>
        <p:txBody>
          <a:bodyPr wrap="square" rtlCol="0">
            <a:spAutoFit/>
          </a:bodyPr>
          <a:lstStyle/>
          <a:p>
            <a:pPr>
              <a:lnSpc>
                <a:spcPct val="150000"/>
              </a:lnSpc>
            </a:pPr>
            <a:r>
              <a:rPr lang="en-US" sz="2400" dirty="0"/>
              <a:t>The change in enthalpy can be calculated by</a:t>
            </a:r>
          </a:p>
          <a:p>
            <a:pPr algn="ctr">
              <a:lnSpc>
                <a:spcPct val="150000"/>
              </a:lnSpc>
            </a:pPr>
            <a:r>
              <a:rPr lang="en-US" sz="2400" dirty="0">
                <a:solidFill>
                  <a:srgbClr val="0070C0"/>
                </a:solidFill>
              </a:rPr>
              <a:t>∆</a:t>
            </a:r>
            <a:r>
              <a:rPr lang="en-US" sz="2400" dirty="0" err="1">
                <a:solidFill>
                  <a:srgbClr val="0070C0"/>
                </a:solidFill>
              </a:rPr>
              <a:t>H</a:t>
            </a:r>
            <a:r>
              <a:rPr lang="en-US" sz="2400" baseline="-25000" dirty="0" err="1">
                <a:solidFill>
                  <a:srgbClr val="0070C0"/>
                </a:solidFill>
              </a:rPr>
              <a:t>reaction</a:t>
            </a:r>
            <a:r>
              <a:rPr lang="en-US" sz="2400" dirty="0">
                <a:solidFill>
                  <a:srgbClr val="0070C0"/>
                </a:solidFill>
              </a:rPr>
              <a:t> = ∑∆</a:t>
            </a:r>
            <a:r>
              <a:rPr lang="en-US" sz="2400" dirty="0" err="1">
                <a:solidFill>
                  <a:srgbClr val="0070C0"/>
                </a:solidFill>
              </a:rPr>
              <a:t>H</a:t>
            </a:r>
            <a:r>
              <a:rPr lang="en-US" sz="2400" baseline="-25000" dirty="0" err="1">
                <a:solidFill>
                  <a:srgbClr val="0070C0"/>
                </a:solidFill>
              </a:rPr>
              <a:t>products</a:t>
            </a:r>
            <a:r>
              <a:rPr lang="en-US" sz="2400" dirty="0">
                <a:solidFill>
                  <a:srgbClr val="0070C0"/>
                </a:solidFill>
              </a:rPr>
              <a:t> -  ∑∆</a:t>
            </a:r>
            <a:r>
              <a:rPr lang="en-US" sz="2400" dirty="0" err="1">
                <a:solidFill>
                  <a:srgbClr val="0070C0"/>
                </a:solidFill>
              </a:rPr>
              <a:t>H</a:t>
            </a:r>
            <a:r>
              <a:rPr lang="en-US" sz="2400" baseline="-25000" dirty="0" err="1">
                <a:solidFill>
                  <a:srgbClr val="0070C0"/>
                </a:solidFill>
              </a:rPr>
              <a:t>reactants</a:t>
            </a:r>
            <a:r>
              <a:rPr lang="en-US" sz="2400" dirty="0">
                <a:solidFill>
                  <a:srgbClr val="0070C0"/>
                </a:solidFill>
              </a:rPr>
              <a:t>   </a:t>
            </a:r>
          </a:p>
          <a:p>
            <a:pPr>
              <a:lnSpc>
                <a:spcPct val="150000"/>
              </a:lnSpc>
            </a:pPr>
            <a:r>
              <a:rPr lang="en-US" sz="2400" dirty="0"/>
              <a:t>If ∆</a:t>
            </a:r>
            <a:r>
              <a:rPr lang="en-US" sz="2400" dirty="0" err="1"/>
              <a:t>H</a:t>
            </a:r>
            <a:r>
              <a:rPr lang="en-US" sz="2400" baseline="-25000" dirty="0" err="1"/>
              <a:t>reaction</a:t>
            </a:r>
            <a:r>
              <a:rPr lang="en-US" sz="2400" dirty="0"/>
              <a:t>  is </a:t>
            </a:r>
            <a:r>
              <a:rPr lang="en-US" sz="2400" dirty="0">
                <a:solidFill>
                  <a:srgbClr val="00B050"/>
                </a:solidFill>
              </a:rPr>
              <a:t>negative</a:t>
            </a:r>
            <a:r>
              <a:rPr lang="en-US" sz="2400" dirty="0"/>
              <a:t>, then the reaction is </a:t>
            </a:r>
            <a:r>
              <a:rPr lang="en-US" sz="2400" dirty="0">
                <a:solidFill>
                  <a:srgbClr val="00B050"/>
                </a:solidFill>
              </a:rPr>
              <a:t>exothermic reaction</a:t>
            </a:r>
            <a:r>
              <a:rPr lang="en-US" sz="2400" dirty="0"/>
              <a:t>.</a:t>
            </a:r>
          </a:p>
          <a:p>
            <a:pPr>
              <a:lnSpc>
                <a:spcPct val="150000"/>
              </a:lnSpc>
            </a:pPr>
            <a:r>
              <a:rPr lang="en-US" sz="2400" dirty="0"/>
              <a:t>If ∆</a:t>
            </a:r>
            <a:r>
              <a:rPr lang="en-US" sz="2400" dirty="0" err="1"/>
              <a:t>H</a:t>
            </a:r>
            <a:r>
              <a:rPr lang="en-US" sz="2400" baseline="-25000" dirty="0" err="1"/>
              <a:t>reaction</a:t>
            </a:r>
            <a:r>
              <a:rPr lang="en-US" sz="2400" dirty="0"/>
              <a:t>  is </a:t>
            </a:r>
            <a:r>
              <a:rPr lang="en-US" sz="2400" dirty="0">
                <a:solidFill>
                  <a:srgbClr val="00B050"/>
                </a:solidFill>
              </a:rPr>
              <a:t>positive</a:t>
            </a:r>
            <a:r>
              <a:rPr lang="en-US" sz="2400" dirty="0"/>
              <a:t>, then the reaction is </a:t>
            </a:r>
            <a:r>
              <a:rPr lang="en-US" sz="2400" dirty="0">
                <a:solidFill>
                  <a:srgbClr val="00B050"/>
                </a:solidFill>
              </a:rPr>
              <a:t>endothermic reaction</a:t>
            </a:r>
            <a:r>
              <a:rPr lang="en-US" sz="2400" dirty="0"/>
              <a:t>.</a:t>
            </a:r>
          </a:p>
        </p:txBody>
      </p:sp>
    </p:spTree>
    <p:extLst>
      <p:ext uri="{BB962C8B-B14F-4D97-AF65-F5344CB8AC3E}">
        <p14:creationId xmlns:p14="http://schemas.microsoft.com/office/powerpoint/2010/main" val="3068322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34" y="538095"/>
            <a:ext cx="9333004" cy="4385816"/>
          </a:xfrm>
          <a:prstGeom prst="rect">
            <a:avLst/>
          </a:prstGeom>
        </p:spPr>
        <p:txBody>
          <a:bodyPr wrap="none">
            <a:spAutoFit/>
          </a:bodyPr>
          <a:lstStyle/>
          <a:p>
            <a:pPr>
              <a:lnSpc>
                <a:spcPct val="150000"/>
              </a:lnSpc>
            </a:pPr>
            <a:r>
              <a:rPr lang="en-GB" sz="2400" dirty="0">
                <a:solidFill>
                  <a:srgbClr val="0070C0"/>
                </a:solidFill>
              </a:rPr>
              <a:t>Calculating lattice enthalpy of </a:t>
            </a:r>
            <a:r>
              <a:rPr lang="en-GB" sz="2400" dirty="0" err="1">
                <a:solidFill>
                  <a:srgbClr val="0070C0"/>
                </a:solidFill>
              </a:rPr>
              <a:t>AgCl</a:t>
            </a:r>
            <a:r>
              <a:rPr lang="en-GB" sz="2400" dirty="0">
                <a:solidFill>
                  <a:srgbClr val="0070C0"/>
                </a:solidFill>
              </a:rPr>
              <a:t> (s) </a:t>
            </a:r>
          </a:p>
          <a:p>
            <a:pPr>
              <a:lnSpc>
                <a:spcPct val="150000"/>
              </a:lnSpc>
            </a:pPr>
            <a:endParaRPr lang="en-US" sz="2400" dirty="0">
              <a:solidFill>
                <a:srgbClr val="0070C0"/>
              </a:solidFill>
            </a:endParaRPr>
          </a:p>
          <a:p>
            <a:pPr>
              <a:lnSpc>
                <a:spcPct val="150000"/>
              </a:lnSpc>
            </a:pPr>
            <a:r>
              <a:rPr lang="en-US" sz="2400" dirty="0"/>
              <a:t>1- Formation of AgCl (s) from Ag (s) and Cl</a:t>
            </a:r>
            <a:r>
              <a:rPr lang="en-US" sz="2400" baseline="-25000" dirty="0"/>
              <a:t>2</a:t>
            </a:r>
            <a:r>
              <a:rPr lang="en-US" sz="2400" dirty="0"/>
              <a:t> (g):   	 </a:t>
            </a:r>
            <a:r>
              <a:rPr lang="en-US" sz="2400" dirty="0">
                <a:cs typeface="Calibri" panose="020F0502020204030204" pitchFamily="34" charset="0"/>
              </a:rPr>
              <a:t>∆</a:t>
            </a:r>
            <a:r>
              <a:rPr lang="en-US" sz="2400" dirty="0" err="1">
                <a:cs typeface="Calibri" panose="020F0502020204030204" pitchFamily="34" charset="0"/>
              </a:rPr>
              <a:t>H</a:t>
            </a:r>
            <a:r>
              <a:rPr lang="en-US" sz="2400" baseline="-25000" dirty="0" err="1">
                <a:cs typeface="Calibri" panose="020F0502020204030204" pitchFamily="34" charset="0"/>
              </a:rPr>
              <a:t>f</a:t>
            </a:r>
            <a:r>
              <a:rPr lang="en-US" sz="2400" dirty="0">
                <a:cs typeface="Calibri" panose="020F0502020204030204" pitchFamily="34" charset="0"/>
              </a:rPr>
              <a:t> =     </a:t>
            </a:r>
            <a:r>
              <a:rPr lang="en-US" sz="2400" dirty="0"/>
              <a:t>-127 kJ / </a:t>
            </a:r>
            <a:r>
              <a:rPr lang="en-US" sz="2400" dirty="0" err="1"/>
              <a:t>mol</a:t>
            </a:r>
            <a:endParaRPr lang="en-US" sz="2400" dirty="0"/>
          </a:p>
          <a:p>
            <a:pPr>
              <a:lnSpc>
                <a:spcPct val="150000"/>
              </a:lnSpc>
            </a:pPr>
            <a:r>
              <a:rPr lang="en-US" sz="2400" dirty="0"/>
              <a:t>2- Sublimation of Ag (s) : 				</a:t>
            </a:r>
            <a:r>
              <a:rPr lang="en-US" sz="2400" dirty="0">
                <a:cs typeface="Calibri" panose="020F0502020204030204" pitchFamily="34" charset="0"/>
              </a:rPr>
              <a:t> ∆</a:t>
            </a:r>
            <a:r>
              <a:rPr lang="en-US" sz="2400" dirty="0" err="1">
                <a:cs typeface="Calibri" panose="020F0502020204030204" pitchFamily="34" charset="0"/>
              </a:rPr>
              <a:t>H</a:t>
            </a:r>
            <a:r>
              <a:rPr lang="en-US" sz="2400" baseline="-25000" dirty="0" err="1">
                <a:cs typeface="Calibri" panose="020F0502020204030204" pitchFamily="34" charset="0"/>
              </a:rPr>
              <a:t>sub</a:t>
            </a:r>
            <a:r>
              <a:rPr lang="en-US" sz="2400" dirty="0">
                <a:cs typeface="Calibri" panose="020F0502020204030204" pitchFamily="34" charset="0"/>
              </a:rPr>
              <a:t> =  </a:t>
            </a:r>
            <a:r>
              <a:rPr lang="en-US" sz="2400" dirty="0"/>
              <a:t>284 kJ / </a:t>
            </a:r>
            <a:r>
              <a:rPr lang="en-US" sz="2400" dirty="0" err="1"/>
              <a:t>mol</a:t>
            </a:r>
            <a:endParaRPr lang="en-US" sz="2400" dirty="0"/>
          </a:p>
          <a:p>
            <a:pPr>
              <a:lnSpc>
                <a:spcPct val="150000"/>
              </a:lnSpc>
            </a:pPr>
            <a:r>
              <a:rPr lang="en-US" sz="2400" dirty="0"/>
              <a:t>3- Ionization of Ag (g) to Ag</a:t>
            </a:r>
            <a:r>
              <a:rPr lang="en-US" sz="2400" baseline="30000" dirty="0"/>
              <a:t>+</a:t>
            </a:r>
            <a:r>
              <a:rPr lang="en-US" sz="2400" dirty="0"/>
              <a:t> (g): 			</a:t>
            </a:r>
            <a:r>
              <a:rPr lang="en-US" sz="2400" dirty="0">
                <a:cs typeface="Calibri" panose="020F0502020204030204" pitchFamily="34" charset="0"/>
              </a:rPr>
              <a:t> ∆</a:t>
            </a:r>
            <a:r>
              <a:rPr lang="en-US" sz="2400" dirty="0" err="1">
                <a:cs typeface="Calibri" panose="020F0502020204030204" pitchFamily="34" charset="0"/>
              </a:rPr>
              <a:t>H</a:t>
            </a:r>
            <a:r>
              <a:rPr lang="en-US" sz="2400" baseline="-25000" dirty="0" err="1">
                <a:cs typeface="Calibri" panose="020F0502020204030204" pitchFamily="34" charset="0"/>
              </a:rPr>
              <a:t>ion</a:t>
            </a:r>
            <a:r>
              <a:rPr lang="en-US" sz="2400" baseline="-25000" dirty="0">
                <a:cs typeface="Calibri" panose="020F0502020204030204" pitchFamily="34" charset="0"/>
              </a:rPr>
              <a:t>  </a:t>
            </a:r>
            <a:r>
              <a:rPr lang="en-US" sz="2400" dirty="0">
                <a:cs typeface="Calibri" panose="020F0502020204030204" pitchFamily="34" charset="0"/>
              </a:rPr>
              <a:t>=  </a:t>
            </a:r>
            <a:r>
              <a:rPr lang="en-US" sz="2400" dirty="0"/>
              <a:t>731 kJ / </a:t>
            </a:r>
            <a:r>
              <a:rPr lang="en-US" sz="2400" dirty="0" err="1"/>
              <a:t>mol</a:t>
            </a:r>
            <a:endParaRPr lang="en-US" sz="2400" dirty="0"/>
          </a:p>
          <a:p>
            <a:pPr>
              <a:lnSpc>
                <a:spcPct val="150000"/>
              </a:lnSpc>
            </a:pPr>
            <a:r>
              <a:rPr lang="en-US" sz="2400" dirty="0"/>
              <a:t>3- Dissociation (atomization) of Cl</a:t>
            </a:r>
            <a:r>
              <a:rPr lang="en-US" sz="2400" baseline="-25000" dirty="0"/>
              <a:t>2</a:t>
            </a:r>
            <a:r>
              <a:rPr lang="en-US" sz="2400" dirty="0"/>
              <a:t>: 			</a:t>
            </a:r>
            <a:r>
              <a:rPr lang="en-US" sz="2400" dirty="0">
                <a:cs typeface="Calibri" panose="020F0502020204030204" pitchFamily="34" charset="0"/>
              </a:rPr>
              <a:t> ∆</a:t>
            </a:r>
            <a:r>
              <a:rPr lang="en-US" sz="2400" dirty="0" err="1">
                <a:cs typeface="Calibri" panose="020F0502020204030204" pitchFamily="34" charset="0"/>
              </a:rPr>
              <a:t>H</a:t>
            </a:r>
            <a:r>
              <a:rPr lang="en-US" sz="2400" baseline="-25000" dirty="0" err="1">
                <a:cs typeface="Calibri" panose="020F0502020204030204" pitchFamily="34" charset="0"/>
              </a:rPr>
              <a:t>diss</a:t>
            </a:r>
            <a:r>
              <a:rPr lang="en-US" sz="2400" baseline="-25000" dirty="0">
                <a:cs typeface="Calibri" panose="020F0502020204030204" pitchFamily="34" charset="0"/>
              </a:rPr>
              <a:t> </a:t>
            </a:r>
            <a:r>
              <a:rPr lang="en-US" sz="2400" dirty="0">
                <a:cs typeface="Calibri" panose="020F0502020204030204" pitchFamily="34" charset="0"/>
              </a:rPr>
              <a:t>=  </a:t>
            </a:r>
            <a:r>
              <a:rPr lang="en-US" sz="2400" dirty="0"/>
              <a:t>244 kJ / </a:t>
            </a:r>
            <a:r>
              <a:rPr lang="en-US" sz="2400" dirty="0" err="1"/>
              <a:t>mol</a:t>
            </a:r>
            <a:endParaRPr lang="en-US" sz="2400" dirty="0"/>
          </a:p>
          <a:p>
            <a:pPr>
              <a:lnSpc>
                <a:spcPct val="150000"/>
              </a:lnSpc>
            </a:pPr>
            <a:r>
              <a:rPr lang="en-US" sz="2400" dirty="0"/>
              <a:t>4- Electron attachment (affinity) to Cl (g): 		</a:t>
            </a:r>
            <a:r>
              <a:rPr lang="en-US" sz="2400" dirty="0">
                <a:cs typeface="Calibri" panose="020F0502020204030204" pitchFamily="34" charset="0"/>
              </a:rPr>
              <a:t> ∆</a:t>
            </a:r>
            <a:r>
              <a:rPr lang="en-US" sz="2400" dirty="0" err="1">
                <a:cs typeface="Calibri" panose="020F0502020204030204" pitchFamily="34" charset="0"/>
              </a:rPr>
              <a:t>H</a:t>
            </a:r>
            <a:r>
              <a:rPr lang="en-US" sz="2400" baseline="-25000" dirty="0" err="1">
                <a:cs typeface="Calibri" panose="020F0502020204030204" pitchFamily="34" charset="0"/>
              </a:rPr>
              <a:t>aff</a:t>
            </a:r>
            <a:r>
              <a:rPr lang="en-US" sz="2400" dirty="0">
                <a:cs typeface="Calibri" panose="020F0502020204030204" pitchFamily="34" charset="0"/>
              </a:rPr>
              <a:t> =   </a:t>
            </a:r>
            <a:r>
              <a:rPr lang="en-US" sz="2400" dirty="0"/>
              <a:t>-349 kJ / </a:t>
            </a:r>
            <a:r>
              <a:rPr lang="en-US" sz="2400" dirty="0" err="1"/>
              <a:t>mol</a:t>
            </a:r>
            <a:endParaRPr lang="en-GB" sz="2400" dirty="0"/>
          </a:p>
          <a:p>
            <a:pPr>
              <a:lnSpc>
                <a:spcPct val="150000"/>
              </a:lnSpc>
            </a:pPr>
            <a:endParaRPr lang="en-GB" dirty="0">
              <a:solidFill>
                <a:srgbClr val="0070C0"/>
              </a:solidFill>
            </a:endParaRPr>
          </a:p>
        </p:txBody>
      </p:sp>
    </p:spTree>
    <p:extLst>
      <p:ext uri="{BB962C8B-B14F-4D97-AF65-F5344CB8AC3E}">
        <p14:creationId xmlns:p14="http://schemas.microsoft.com/office/powerpoint/2010/main" val="2576757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7563" y="980901"/>
            <a:ext cx="3150606" cy="584775"/>
          </a:xfrm>
          <a:prstGeom prst="rect">
            <a:avLst/>
          </a:prstGeom>
          <a:noFill/>
        </p:spPr>
        <p:txBody>
          <a:bodyPr wrap="none" rtlCol="0">
            <a:spAutoFit/>
          </a:bodyPr>
          <a:lstStyle/>
          <a:p>
            <a:r>
              <a:rPr lang="en-US" sz="3200" dirty="0"/>
              <a:t>Ag (s)  +  </a:t>
            </a:r>
            <a:r>
              <a:rPr lang="en-US" sz="3200" dirty="0">
                <a:solidFill>
                  <a:srgbClr val="00B0F0"/>
                </a:solidFill>
              </a:rPr>
              <a:t>½</a:t>
            </a:r>
            <a:r>
              <a:rPr lang="en-US" sz="3200" dirty="0"/>
              <a:t> Cl</a:t>
            </a:r>
            <a:r>
              <a:rPr lang="en-US" sz="3200" baseline="-25000" dirty="0"/>
              <a:t>2</a:t>
            </a:r>
            <a:r>
              <a:rPr lang="en-US" sz="3200" dirty="0"/>
              <a:t> (g) </a:t>
            </a:r>
            <a:endParaRPr lang="en-GB" sz="3200" dirty="0"/>
          </a:p>
        </p:txBody>
      </p:sp>
      <p:cxnSp>
        <p:nvCxnSpPr>
          <p:cNvPr id="4" name="Straight Arrow Connector 3"/>
          <p:cNvCxnSpPr>
            <a:stCxn id="2" idx="3"/>
          </p:cNvCxnSpPr>
          <p:nvPr/>
        </p:nvCxnSpPr>
        <p:spPr>
          <a:xfrm flipV="1">
            <a:off x="5478169" y="1263534"/>
            <a:ext cx="2369046" cy="975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8438392" y="980901"/>
            <a:ext cx="1433406" cy="584775"/>
          </a:xfrm>
          <a:prstGeom prst="rect">
            <a:avLst/>
          </a:prstGeom>
          <a:noFill/>
        </p:spPr>
        <p:txBody>
          <a:bodyPr wrap="none" rtlCol="0">
            <a:spAutoFit/>
          </a:bodyPr>
          <a:lstStyle/>
          <a:p>
            <a:r>
              <a:rPr lang="en-US" sz="3200" dirty="0"/>
              <a:t>AgCl (s)</a:t>
            </a:r>
            <a:endParaRPr lang="en-GB" sz="3200" dirty="0"/>
          </a:p>
        </p:txBody>
      </p:sp>
      <p:cxnSp>
        <p:nvCxnSpPr>
          <p:cNvPr id="8" name="Straight Arrow Connector 7"/>
          <p:cNvCxnSpPr/>
          <p:nvPr/>
        </p:nvCxnSpPr>
        <p:spPr>
          <a:xfrm flipH="1">
            <a:off x="2593571" y="1713863"/>
            <a:ext cx="25020" cy="33402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4355869" y="1713863"/>
            <a:ext cx="11165" cy="16500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919491" y="3512069"/>
            <a:ext cx="1037848" cy="584775"/>
          </a:xfrm>
          <a:prstGeom prst="rect">
            <a:avLst/>
          </a:prstGeom>
          <a:noFill/>
        </p:spPr>
        <p:txBody>
          <a:bodyPr wrap="none" rtlCol="0">
            <a:spAutoFit/>
          </a:bodyPr>
          <a:lstStyle/>
          <a:p>
            <a:r>
              <a:rPr lang="en-US" sz="3200" dirty="0"/>
              <a:t>Cl (g)</a:t>
            </a:r>
            <a:endParaRPr lang="en-GB" sz="3200" dirty="0"/>
          </a:p>
        </p:txBody>
      </p:sp>
      <p:sp>
        <p:nvSpPr>
          <p:cNvPr id="14" name="TextBox 13"/>
          <p:cNvSpPr txBox="1"/>
          <p:nvPr/>
        </p:nvSpPr>
        <p:spPr>
          <a:xfrm>
            <a:off x="2041157" y="5202325"/>
            <a:ext cx="1154868" cy="584775"/>
          </a:xfrm>
          <a:prstGeom prst="rect">
            <a:avLst/>
          </a:prstGeom>
          <a:noFill/>
        </p:spPr>
        <p:txBody>
          <a:bodyPr wrap="none" rtlCol="0">
            <a:spAutoFit/>
          </a:bodyPr>
          <a:lstStyle/>
          <a:p>
            <a:r>
              <a:rPr lang="en-US" sz="3200" dirty="0"/>
              <a:t>Ag (g)</a:t>
            </a:r>
            <a:endParaRPr lang="en-GB" sz="3200" dirty="0"/>
          </a:p>
        </p:txBody>
      </p:sp>
      <p:cxnSp>
        <p:nvCxnSpPr>
          <p:cNvPr id="15" name="Straight Arrow Connector 14"/>
          <p:cNvCxnSpPr/>
          <p:nvPr/>
        </p:nvCxnSpPr>
        <p:spPr>
          <a:xfrm>
            <a:off x="5137266" y="3804456"/>
            <a:ext cx="2709949"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3374968" y="5494712"/>
            <a:ext cx="4472247"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8438392" y="3512069"/>
            <a:ext cx="1121204" cy="584775"/>
          </a:xfrm>
          <a:prstGeom prst="rect">
            <a:avLst/>
          </a:prstGeom>
          <a:noFill/>
        </p:spPr>
        <p:txBody>
          <a:bodyPr wrap="none" rtlCol="0">
            <a:spAutoFit/>
          </a:bodyPr>
          <a:lstStyle/>
          <a:p>
            <a:r>
              <a:rPr lang="en-US" sz="3200" dirty="0"/>
              <a:t>Cl</a:t>
            </a:r>
            <a:r>
              <a:rPr lang="en-US" sz="3200" baseline="30000" dirty="0"/>
              <a:t>-</a:t>
            </a:r>
            <a:r>
              <a:rPr lang="en-US" sz="3200" dirty="0"/>
              <a:t> (g)</a:t>
            </a:r>
            <a:endParaRPr lang="en-GB" sz="3200" dirty="0"/>
          </a:p>
        </p:txBody>
      </p:sp>
      <p:sp>
        <p:nvSpPr>
          <p:cNvPr id="24" name="Rectangle 23"/>
          <p:cNvSpPr/>
          <p:nvPr/>
        </p:nvSpPr>
        <p:spPr>
          <a:xfrm>
            <a:off x="5757636" y="740314"/>
            <a:ext cx="1603324" cy="461665"/>
          </a:xfrm>
          <a:prstGeom prst="rect">
            <a:avLst/>
          </a:prstGeom>
        </p:spPr>
        <p:txBody>
          <a:bodyPr wrap="none">
            <a:spAutoFit/>
          </a:bodyPr>
          <a:lstStyle/>
          <a:p>
            <a:r>
              <a:rPr lang="en-US" sz="2400" dirty="0">
                <a:solidFill>
                  <a:srgbClr val="FF0000"/>
                </a:solidFill>
                <a:cs typeface="Calibri" panose="020F0502020204030204" pitchFamily="34" charset="0"/>
              </a:rPr>
              <a:t>∆</a:t>
            </a:r>
            <a:r>
              <a:rPr lang="en-US" sz="2400" dirty="0" err="1">
                <a:solidFill>
                  <a:srgbClr val="FF0000"/>
                </a:solidFill>
                <a:cs typeface="Calibri" panose="020F0502020204030204" pitchFamily="34" charset="0"/>
              </a:rPr>
              <a:t>H</a:t>
            </a:r>
            <a:r>
              <a:rPr lang="en-US" sz="2400" baseline="-25000" dirty="0" err="1">
                <a:solidFill>
                  <a:srgbClr val="FF0000"/>
                </a:solidFill>
                <a:cs typeface="Calibri" panose="020F0502020204030204" pitchFamily="34" charset="0"/>
              </a:rPr>
              <a:t>f</a:t>
            </a:r>
            <a:r>
              <a:rPr lang="en-US" sz="2400" dirty="0">
                <a:solidFill>
                  <a:srgbClr val="FF0000"/>
                </a:solidFill>
                <a:cs typeface="Calibri" panose="020F0502020204030204" pitchFamily="34" charset="0"/>
              </a:rPr>
              <a:t> =  </a:t>
            </a:r>
            <a:r>
              <a:rPr lang="en-US" sz="2400" dirty="0">
                <a:solidFill>
                  <a:srgbClr val="FF0000"/>
                </a:solidFill>
              </a:rPr>
              <a:t>-127 </a:t>
            </a:r>
            <a:endParaRPr lang="en-GB" dirty="0">
              <a:solidFill>
                <a:srgbClr val="FF0000"/>
              </a:solidFill>
            </a:endParaRPr>
          </a:p>
        </p:txBody>
      </p:sp>
      <p:sp>
        <p:nvSpPr>
          <p:cNvPr id="25" name="Rectangle 24"/>
          <p:cNvSpPr/>
          <p:nvPr/>
        </p:nvSpPr>
        <p:spPr>
          <a:xfrm rot="16200000">
            <a:off x="1362634" y="2995420"/>
            <a:ext cx="1741182" cy="461665"/>
          </a:xfrm>
          <a:prstGeom prst="rect">
            <a:avLst/>
          </a:prstGeom>
        </p:spPr>
        <p:txBody>
          <a:bodyPr wrap="none">
            <a:spAutoFit/>
          </a:bodyPr>
          <a:lstStyle/>
          <a:p>
            <a:r>
              <a:rPr lang="en-US" sz="2400" dirty="0">
                <a:solidFill>
                  <a:srgbClr val="FF0000"/>
                </a:solidFill>
                <a:cs typeface="Calibri" panose="020F0502020204030204" pitchFamily="34" charset="0"/>
              </a:rPr>
              <a:t>∆</a:t>
            </a:r>
            <a:r>
              <a:rPr lang="en-US" sz="2400" dirty="0" err="1">
                <a:solidFill>
                  <a:srgbClr val="FF0000"/>
                </a:solidFill>
                <a:cs typeface="Calibri" panose="020F0502020204030204" pitchFamily="34" charset="0"/>
              </a:rPr>
              <a:t>H</a:t>
            </a:r>
            <a:r>
              <a:rPr lang="en-US" sz="2400" baseline="-25000" dirty="0" err="1">
                <a:solidFill>
                  <a:srgbClr val="FF0000"/>
                </a:solidFill>
                <a:cs typeface="Calibri" panose="020F0502020204030204" pitchFamily="34" charset="0"/>
              </a:rPr>
              <a:t>sub</a:t>
            </a:r>
            <a:r>
              <a:rPr lang="en-US" sz="2400" dirty="0">
                <a:solidFill>
                  <a:srgbClr val="FF0000"/>
                </a:solidFill>
                <a:cs typeface="Calibri" panose="020F0502020204030204" pitchFamily="34" charset="0"/>
              </a:rPr>
              <a:t> =  </a:t>
            </a:r>
            <a:r>
              <a:rPr lang="en-US" sz="2400" dirty="0">
                <a:solidFill>
                  <a:srgbClr val="FF0000"/>
                </a:solidFill>
              </a:rPr>
              <a:t>284 </a:t>
            </a:r>
            <a:endParaRPr lang="en-GB" dirty="0">
              <a:solidFill>
                <a:srgbClr val="FF0000"/>
              </a:solidFill>
            </a:endParaRPr>
          </a:p>
        </p:txBody>
      </p:sp>
      <p:sp>
        <p:nvSpPr>
          <p:cNvPr id="26" name="TextBox 25"/>
          <p:cNvSpPr txBox="1"/>
          <p:nvPr/>
        </p:nvSpPr>
        <p:spPr>
          <a:xfrm>
            <a:off x="5226209" y="3237806"/>
            <a:ext cx="769763" cy="584775"/>
          </a:xfrm>
          <a:prstGeom prst="rect">
            <a:avLst/>
          </a:prstGeom>
          <a:noFill/>
        </p:spPr>
        <p:txBody>
          <a:bodyPr wrap="none" rtlCol="0">
            <a:spAutoFit/>
          </a:bodyPr>
          <a:lstStyle/>
          <a:p>
            <a:r>
              <a:rPr lang="en-US" sz="3200" dirty="0"/>
              <a:t>+ e</a:t>
            </a:r>
            <a:r>
              <a:rPr lang="en-US" sz="3200" baseline="30000" dirty="0"/>
              <a:t>-</a:t>
            </a:r>
            <a:endParaRPr lang="en-GB" sz="3200" dirty="0"/>
          </a:p>
        </p:txBody>
      </p:sp>
      <p:sp>
        <p:nvSpPr>
          <p:cNvPr id="27" name="Rectangle 26"/>
          <p:cNvSpPr/>
          <p:nvPr/>
        </p:nvSpPr>
        <p:spPr>
          <a:xfrm>
            <a:off x="3517984" y="4897525"/>
            <a:ext cx="689612" cy="584775"/>
          </a:xfrm>
          <a:prstGeom prst="rect">
            <a:avLst/>
          </a:prstGeom>
        </p:spPr>
        <p:txBody>
          <a:bodyPr wrap="none">
            <a:spAutoFit/>
          </a:bodyPr>
          <a:lstStyle/>
          <a:p>
            <a:pPr lvl="0"/>
            <a:r>
              <a:rPr lang="en-US" sz="3200" dirty="0">
                <a:solidFill>
                  <a:prstClr val="black"/>
                </a:solidFill>
              </a:rPr>
              <a:t>- e</a:t>
            </a:r>
            <a:r>
              <a:rPr lang="en-US" sz="3200" baseline="30000" dirty="0">
                <a:solidFill>
                  <a:prstClr val="black"/>
                </a:solidFill>
              </a:rPr>
              <a:t>-</a:t>
            </a:r>
            <a:endParaRPr lang="en-GB" sz="3200" dirty="0">
              <a:solidFill>
                <a:prstClr val="black"/>
              </a:solidFill>
            </a:endParaRPr>
          </a:p>
        </p:txBody>
      </p:sp>
      <p:sp>
        <p:nvSpPr>
          <p:cNvPr id="28" name="Rectangle 27"/>
          <p:cNvSpPr/>
          <p:nvPr/>
        </p:nvSpPr>
        <p:spPr>
          <a:xfrm rot="16200000">
            <a:off x="2983756" y="2229782"/>
            <a:ext cx="2013693" cy="461665"/>
          </a:xfrm>
          <a:prstGeom prst="rect">
            <a:avLst/>
          </a:prstGeom>
        </p:spPr>
        <p:txBody>
          <a:bodyPr wrap="none">
            <a:spAutoFit/>
          </a:bodyPr>
          <a:lstStyle/>
          <a:p>
            <a:r>
              <a:rPr lang="en-US" sz="2400" dirty="0">
                <a:solidFill>
                  <a:srgbClr val="00B0F0"/>
                </a:solidFill>
                <a:cs typeface="Calibri" panose="020F0502020204030204" pitchFamily="34" charset="0"/>
              </a:rPr>
              <a:t>½</a:t>
            </a:r>
            <a:r>
              <a:rPr lang="en-US" sz="2400" dirty="0">
                <a:solidFill>
                  <a:srgbClr val="FF0000"/>
                </a:solidFill>
                <a:cs typeface="Calibri" panose="020F0502020204030204" pitchFamily="34" charset="0"/>
              </a:rPr>
              <a:t> ∆</a:t>
            </a:r>
            <a:r>
              <a:rPr lang="en-US" sz="2400" dirty="0" err="1">
                <a:solidFill>
                  <a:srgbClr val="FF0000"/>
                </a:solidFill>
                <a:cs typeface="Calibri" panose="020F0502020204030204" pitchFamily="34" charset="0"/>
              </a:rPr>
              <a:t>H</a:t>
            </a:r>
            <a:r>
              <a:rPr lang="en-US" sz="2400" baseline="-25000" dirty="0" err="1">
                <a:solidFill>
                  <a:srgbClr val="FF0000"/>
                </a:solidFill>
                <a:cs typeface="Calibri" panose="020F0502020204030204" pitchFamily="34" charset="0"/>
              </a:rPr>
              <a:t>diss</a:t>
            </a:r>
            <a:r>
              <a:rPr lang="en-US" sz="2400" baseline="-25000" dirty="0">
                <a:solidFill>
                  <a:srgbClr val="FF0000"/>
                </a:solidFill>
                <a:cs typeface="Calibri" panose="020F0502020204030204" pitchFamily="34" charset="0"/>
              </a:rPr>
              <a:t> </a:t>
            </a:r>
            <a:r>
              <a:rPr lang="en-US" sz="2400" dirty="0">
                <a:solidFill>
                  <a:srgbClr val="FF0000"/>
                </a:solidFill>
                <a:cs typeface="Calibri" panose="020F0502020204030204" pitchFamily="34" charset="0"/>
              </a:rPr>
              <a:t>=  </a:t>
            </a:r>
            <a:r>
              <a:rPr lang="en-US" sz="2400" dirty="0">
                <a:solidFill>
                  <a:srgbClr val="FF0000"/>
                </a:solidFill>
              </a:rPr>
              <a:t>122 </a:t>
            </a:r>
            <a:endParaRPr lang="en-GB" dirty="0">
              <a:solidFill>
                <a:srgbClr val="FF0000"/>
              </a:solidFill>
            </a:endParaRPr>
          </a:p>
        </p:txBody>
      </p:sp>
      <p:cxnSp>
        <p:nvCxnSpPr>
          <p:cNvPr id="29" name="Straight Arrow Connector 28"/>
          <p:cNvCxnSpPr/>
          <p:nvPr/>
        </p:nvCxnSpPr>
        <p:spPr>
          <a:xfrm flipV="1">
            <a:off x="8944192" y="1591626"/>
            <a:ext cx="42799" cy="17923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4744506" y="4897525"/>
            <a:ext cx="1733167" cy="461665"/>
          </a:xfrm>
          <a:prstGeom prst="rect">
            <a:avLst/>
          </a:prstGeom>
        </p:spPr>
        <p:txBody>
          <a:bodyPr wrap="none">
            <a:spAutoFit/>
          </a:bodyPr>
          <a:lstStyle/>
          <a:p>
            <a:r>
              <a:rPr lang="en-US" sz="2400" dirty="0">
                <a:solidFill>
                  <a:srgbClr val="FF0000"/>
                </a:solidFill>
                <a:cs typeface="Calibri" panose="020F0502020204030204" pitchFamily="34" charset="0"/>
              </a:rPr>
              <a:t>∆</a:t>
            </a:r>
            <a:r>
              <a:rPr lang="en-US" sz="2400" dirty="0" err="1">
                <a:solidFill>
                  <a:srgbClr val="FF0000"/>
                </a:solidFill>
                <a:cs typeface="Calibri" panose="020F0502020204030204" pitchFamily="34" charset="0"/>
              </a:rPr>
              <a:t>H</a:t>
            </a:r>
            <a:r>
              <a:rPr lang="en-US" sz="2400" baseline="-25000" dirty="0" err="1">
                <a:solidFill>
                  <a:srgbClr val="FF0000"/>
                </a:solidFill>
                <a:cs typeface="Calibri" panose="020F0502020204030204" pitchFamily="34" charset="0"/>
              </a:rPr>
              <a:t>ion</a:t>
            </a:r>
            <a:r>
              <a:rPr lang="en-US" sz="2400" baseline="-25000" dirty="0">
                <a:solidFill>
                  <a:srgbClr val="FF0000"/>
                </a:solidFill>
                <a:cs typeface="Calibri" panose="020F0502020204030204" pitchFamily="34" charset="0"/>
              </a:rPr>
              <a:t>  </a:t>
            </a:r>
            <a:r>
              <a:rPr lang="en-US" sz="2400" dirty="0">
                <a:solidFill>
                  <a:srgbClr val="FF0000"/>
                </a:solidFill>
                <a:cs typeface="Calibri" panose="020F0502020204030204" pitchFamily="34" charset="0"/>
              </a:rPr>
              <a:t>=  </a:t>
            </a:r>
            <a:r>
              <a:rPr lang="en-US" sz="2400" dirty="0">
                <a:solidFill>
                  <a:srgbClr val="FF0000"/>
                </a:solidFill>
              </a:rPr>
              <a:t>731 </a:t>
            </a:r>
            <a:endParaRPr lang="en-GB" dirty="0">
              <a:solidFill>
                <a:srgbClr val="FF0000"/>
              </a:solidFill>
            </a:endParaRPr>
          </a:p>
        </p:txBody>
      </p:sp>
      <p:sp>
        <p:nvSpPr>
          <p:cNvPr id="34" name="Rectangle 33"/>
          <p:cNvSpPr/>
          <p:nvPr/>
        </p:nvSpPr>
        <p:spPr>
          <a:xfrm>
            <a:off x="6059978" y="3275030"/>
            <a:ext cx="1829347" cy="461665"/>
          </a:xfrm>
          <a:prstGeom prst="rect">
            <a:avLst/>
          </a:prstGeom>
        </p:spPr>
        <p:txBody>
          <a:bodyPr wrap="none">
            <a:spAutoFit/>
          </a:bodyPr>
          <a:lstStyle/>
          <a:p>
            <a:r>
              <a:rPr lang="en-US" sz="2400" dirty="0">
                <a:solidFill>
                  <a:srgbClr val="FF0000"/>
                </a:solidFill>
                <a:cs typeface="Calibri" panose="020F0502020204030204" pitchFamily="34" charset="0"/>
              </a:rPr>
              <a:t>∆</a:t>
            </a:r>
            <a:r>
              <a:rPr lang="en-US" sz="2400" dirty="0" err="1">
                <a:solidFill>
                  <a:srgbClr val="FF0000"/>
                </a:solidFill>
                <a:cs typeface="Calibri" panose="020F0502020204030204" pitchFamily="34" charset="0"/>
              </a:rPr>
              <a:t>H</a:t>
            </a:r>
            <a:r>
              <a:rPr lang="en-US" sz="2400" baseline="-25000" dirty="0" err="1">
                <a:solidFill>
                  <a:srgbClr val="FF0000"/>
                </a:solidFill>
                <a:cs typeface="Calibri" panose="020F0502020204030204" pitchFamily="34" charset="0"/>
              </a:rPr>
              <a:t>aff</a:t>
            </a:r>
            <a:r>
              <a:rPr lang="en-US" sz="2400" dirty="0">
                <a:solidFill>
                  <a:srgbClr val="FF0000"/>
                </a:solidFill>
                <a:cs typeface="Calibri" panose="020F0502020204030204" pitchFamily="34" charset="0"/>
              </a:rPr>
              <a:t> =   </a:t>
            </a:r>
            <a:r>
              <a:rPr lang="en-US" sz="2400" dirty="0">
                <a:solidFill>
                  <a:srgbClr val="FF0000"/>
                </a:solidFill>
              </a:rPr>
              <a:t>-349 </a:t>
            </a:r>
            <a:endParaRPr lang="en-GB" dirty="0">
              <a:solidFill>
                <a:srgbClr val="FF0000"/>
              </a:solidFill>
            </a:endParaRPr>
          </a:p>
        </p:txBody>
      </p:sp>
      <p:sp>
        <p:nvSpPr>
          <p:cNvPr id="35" name="Rectangle 34"/>
          <p:cNvSpPr/>
          <p:nvPr/>
        </p:nvSpPr>
        <p:spPr>
          <a:xfrm>
            <a:off x="8268473" y="5088122"/>
            <a:ext cx="1291123" cy="584775"/>
          </a:xfrm>
          <a:prstGeom prst="rect">
            <a:avLst/>
          </a:prstGeom>
        </p:spPr>
        <p:txBody>
          <a:bodyPr wrap="none">
            <a:spAutoFit/>
          </a:bodyPr>
          <a:lstStyle/>
          <a:p>
            <a:pPr lvl="0"/>
            <a:r>
              <a:rPr lang="en-US" sz="3200" dirty="0">
                <a:solidFill>
                  <a:prstClr val="black"/>
                </a:solidFill>
              </a:rPr>
              <a:t>Ag</a:t>
            </a:r>
            <a:r>
              <a:rPr lang="en-US" sz="3200" baseline="30000" dirty="0">
                <a:solidFill>
                  <a:prstClr val="black"/>
                </a:solidFill>
              </a:rPr>
              <a:t>+</a:t>
            </a:r>
            <a:r>
              <a:rPr lang="en-US" sz="3200" dirty="0">
                <a:solidFill>
                  <a:prstClr val="black"/>
                </a:solidFill>
              </a:rPr>
              <a:t> (g)</a:t>
            </a:r>
            <a:endParaRPr lang="en-GB" sz="3200" dirty="0">
              <a:solidFill>
                <a:prstClr val="black"/>
              </a:solidFill>
            </a:endParaRPr>
          </a:p>
        </p:txBody>
      </p:sp>
      <p:sp>
        <p:nvSpPr>
          <p:cNvPr id="36" name="TextBox 35"/>
          <p:cNvSpPr txBox="1"/>
          <p:nvPr/>
        </p:nvSpPr>
        <p:spPr>
          <a:xfrm>
            <a:off x="8704917" y="4274111"/>
            <a:ext cx="389850" cy="584775"/>
          </a:xfrm>
          <a:prstGeom prst="rect">
            <a:avLst/>
          </a:prstGeom>
          <a:noFill/>
        </p:spPr>
        <p:txBody>
          <a:bodyPr wrap="none" rtlCol="0">
            <a:spAutoFit/>
          </a:bodyPr>
          <a:lstStyle/>
          <a:p>
            <a:r>
              <a:rPr lang="en-US" sz="3200" dirty="0"/>
              <a:t>+</a:t>
            </a:r>
            <a:endParaRPr lang="en-GB" sz="3200" dirty="0"/>
          </a:p>
        </p:txBody>
      </p:sp>
      <p:sp>
        <p:nvSpPr>
          <p:cNvPr id="37" name="TextBox 36"/>
          <p:cNvSpPr txBox="1"/>
          <p:nvPr/>
        </p:nvSpPr>
        <p:spPr>
          <a:xfrm>
            <a:off x="9155095" y="2063273"/>
            <a:ext cx="788999" cy="584775"/>
          </a:xfrm>
          <a:prstGeom prst="rect">
            <a:avLst/>
          </a:prstGeom>
          <a:noFill/>
        </p:spPr>
        <p:txBody>
          <a:bodyPr wrap="none" rtlCol="0">
            <a:spAutoFit/>
          </a:bodyPr>
          <a:lstStyle/>
          <a:p>
            <a:r>
              <a:rPr lang="en-US" sz="3200" dirty="0">
                <a:solidFill>
                  <a:srgbClr val="00B050"/>
                </a:solidFill>
                <a:latin typeface="Calibri" panose="020F0502020204030204" pitchFamily="34" charset="0"/>
                <a:cs typeface="Calibri" panose="020F0502020204030204" pitchFamily="34" charset="0"/>
              </a:rPr>
              <a:t>∆H</a:t>
            </a:r>
            <a:r>
              <a:rPr lang="en-US" sz="3200" baseline="-25000" dirty="0">
                <a:solidFill>
                  <a:srgbClr val="00B050"/>
                </a:solidFill>
                <a:latin typeface="Calibri" panose="020F0502020204030204" pitchFamily="34" charset="0"/>
                <a:cs typeface="Calibri" panose="020F0502020204030204" pitchFamily="34" charset="0"/>
              </a:rPr>
              <a:t>L</a:t>
            </a:r>
            <a:endParaRPr lang="en-GB" sz="3200" dirty="0">
              <a:solidFill>
                <a:srgbClr val="00B050"/>
              </a:solidFill>
            </a:endParaRPr>
          </a:p>
        </p:txBody>
      </p:sp>
    </p:spTree>
    <p:extLst>
      <p:ext uri="{BB962C8B-B14F-4D97-AF65-F5344CB8AC3E}">
        <p14:creationId xmlns:p14="http://schemas.microsoft.com/office/powerpoint/2010/main" val="944293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62052" y="6068290"/>
            <a:ext cx="8744989" cy="16626"/>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V="1">
            <a:off x="1862051" y="4721628"/>
            <a:ext cx="3707477" cy="19398"/>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1862051" y="3394363"/>
            <a:ext cx="3707477" cy="19398"/>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V="1">
            <a:off x="1862051" y="2086495"/>
            <a:ext cx="3707477" cy="19398"/>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1862051" y="1047403"/>
            <a:ext cx="8861368" cy="38794"/>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7015942" y="2413461"/>
            <a:ext cx="3707477" cy="19398"/>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177935" y="4887883"/>
            <a:ext cx="0" cy="103077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177935" y="3543992"/>
            <a:ext cx="0" cy="10307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77935" y="2283230"/>
            <a:ext cx="0" cy="875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177935" y="1213658"/>
            <a:ext cx="0" cy="7481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281950" y="1230287"/>
            <a:ext cx="2770" cy="105294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281950" y="2721033"/>
            <a:ext cx="0" cy="319762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74611" y="5135569"/>
            <a:ext cx="1603324" cy="461665"/>
          </a:xfrm>
          <a:prstGeom prst="rect">
            <a:avLst/>
          </a:prstGeom>
        </p:spPr>
        <p:txBody>
          <a:bodyPr wrap="none">
            <a:spAutoFit/>
          </a:bodyPr>
          <a:lstStyle/>
          <a:p>
            <a:pPr lvl="0"/>
            <a:r>
              <a:rPr lang="en-US" sz="2400" dirty="0">
                <a:solidFill>
                  <a:srgbClr val="0070C0"/>
                </a:solidFill>
                <a:cs typeface="Calibri" panose="020F0502020204030204" pitchFamily="34" charset="0"/>
              </a:rPr>
              <a:t>∆</a:t>
            </a:r>
            <a:r>
              <a:rPr lang="en-US" sz="2400" dirty="0" err="1">
                <a:solidFill>
                  <a:srgbClr val="0070C0"/>
                </a:solidFill>
                <a:cs typeface="Calibri" panose="020F0502020204030204" pitchFamily="34" charset="0"/>
              </a:rPr>
              <a:t>H</a:t>
            </a:r>
            <a:r>
              <a:rPr lang="en-US" sz="2400" baseline="-25000" dirty="0" err="1">
                <a:solidFill>
                  <a:srgbClr val="0070C0"/>
                </a:solidFill>
                <a:cs typeface="Calibri" panose="020F0502020204030204" pitchFamily="34" charset="0"/>
              </a:rPr>
              <a:t>f</a:t>
            </a:r>
            <a:r>
              <a:rPr lang="en-US" sz="2400" dirty="0">
                <a:solidFill>
                  <a:srgbClr val="0070C0"/>
                </a:solidFill>
                <a:cs typeface="Calibri" panose="020F0502020204030204" pitchFamily="34" charset="0"/>
              </a:rPr>
              <a:t> =  </a:t>
            </a:r>
            <a:r>
              <a:rPr lang="en-US" sz="2400" dirty="0">
                <a:solidFill>
                  <a:srgbClr val="0070C0"/>
                </a:solidFill>
              </a:rPr>
              <a:t>-127 </a:t>
            </a:r>
            <a:endParaRPr lang="en-GB" dirty="0">
              <a:solidFill>
                <a:srgbClr val="0070C0"/>
              </a:solidFill>
            </a:endParaRPr>
          </a:p>
        </p:txBody>
      </p:sp>
      <p:sp>
        <p:nvSpPr>
          <p:cNvPr id="29" name="TextBox 28"/>
          <p:cNvSpPr txBox="1"/>
          <p:nvPr/>
        </p:nvSpPr>
        <p:spPr>
          <a:xfrm>
            <a:off x="2999086" y="5366401"/>
            <a:ext cx="1433406" cy="584775"/>
          </a:xfrm>
          <a:prstGeom prst="rect">
            <a:avLst/>
          </a:prstGeom>
          <a:noFill/>
        </p:spPr>
        <p:txBody>
          <a:bodyPr wrap="none" rtlCol="0">
            <a:spAutoFit/>
          </a:bodyPr>
          <a:lstStyle/>
          <a:p>
            <a:r>
              <a:rPr lang="en-US" sz="3200" dirty="0"/>
              <a:t>AgCl (s)</a:t>
            </a:r>
            <a:endParaRPr lang="en-GB" sz="3200" dirty="0"/>
          </a:p>
        </p:txBody>
      </p:sp>
      <p:sp>
        <p:nvSpPr>
          <p:cNvPr id="30" name="TextBox 29"/>
          <p:cNvSpPr txBox="1"/>
          <p:nvPr/>
        </p:nvSpPr>
        <p:spPr>
          <a:xfrm>
            <a:off x="2418922" y="4019739"/>
            <a:ext cx="3150606" cy="584775"/>
          </a:xfrm>
          <a:prstGeom prst="rect">
            <a:avLst/>
          </a:prstGeom>
          <a:noFill/>
        </p:spPr>
        <p:txBody>
          <a:bodyPr wrap="none" rtlCol="0">
            <a:spAutoFit/>
          </a:bodyPr>
          <a:lstStyle/>
          <a:p>
            <a:r>
              <a:rPr lang="en-US" sz="3200" dirty="0"/>
              <a:t>Ag (s)  +  ½ Cl</a:t>
            </a:r>
            <a:r>
              <a:rPr lang="en-US" sz="3200" baseline="-25000" dirty="0"/>
              <a:t>2</a:t>
            </a:r>
            <a:r>
              <a:rPr lang="en-US" sz="3200" dirty="0"/>
              <a:t> (g) </a:t>
            </a:r>
            <a:endParaRPr lang="en-GB" sz="3200" dirty="0"/>
          </a:p>
        </p:txBody>
      </p:sp>
      <p:sp>
        <p:nvSpPr>
          <p:cNvPr id="31" name="TextBox 30"/>
          <p:cNvSpPr txBox="1"/>
          <p:nvPr/>
        </p:nvSpPr>
        <p:spPr>
          <a:xfrm>
            <a:off x="2418922" y="2724653"/>
            <a:ext cx="3186257" cy="584775"/>
          </a:xfrm>
          <a:prstGeom prst="rect">
            <a:avLst/>
          </a:prstGeom>
          <a:noFill/>
        </p:spPr>
        <p:txBody>
          <a:bodyPr wrap="none" rtlCol="0">
            <a:spAutoFit/>
          </a:bodyPr>
          <a:lstStyle/>
          <a:p>
            <a:r>
              <a:rPr lang="en-US" sz="3200" dirty="0">
                <a:solidFill>
                  <a:srgbClr val="00B050"/>
                </a:solidFill>
              </a:rPr>
              <a:t>Ag (g)  </a:t>
            </a:r>
            <a:r>
              <a:rPr lang="en-US" sz="3200" dirty="0"/>
              <a:t>+  ½ Cl</a:t>
            </a:r>
            <a:r>
              <a:rPr lang="en-US" sz="3200" baseline="-25000" dirty="0"/>
              <a:t>2</a:t>
            </a:r>
            <a:r>
              <a:rPr lang="en-US" sz="3200" dirty="0"/>
              <a:t> (g) </a:t>
            </a:r>
            <a:endParaRPr lang="en-GB" sz="3200" dirty="0"/>
          </a:p>
        </p:txBody>
      </p:sp>
      <p:sp>
        <p:nvSpPr>
          <p:cNvPr id="32" name="TextBox 31"/>
          <p:cNvSpPr txBox="1"/>
          <p:nvPr/>
        </p:nvSpPr>
        <p:spPr>
          <a:xfrm>
            <a:off x="2383271" y="1416360"/>
            <a:ext cx="4000582" cy="584775"/>
          </a:xfrm>
          <a:prstGeom prst="rect">
            <a:avLst/>
          </a:prstGeom>
          <a:noFill/>
        </p:spPr>
        <p:txBody>
          <a:bodyPr wrap="none" rtlCol="0">
            <a:spAutoFit/>
          </a:bodyPr>
          <a:lstStyle/>
          <a:p>
            <a:r>
              <a:rPr lang="en-US" sz="3200" dirty="0">
                <a:solidFill>
                  <a:srgbClr val="00B050"/>
                </a:solidFill>
              </a:rPr>
              <a:t>Ag</a:t>
            </a:r>
            <a:r>
              <a:rPr lang="en-US" sz="3200" baseline="30000" dirty="0">
                <a:solidFill>
                  <a:srgbClr val="00B050"/>
                </a:solidFill>
              </a:rPr>
              <a:t>+</a:t>
            </a:r>
            <a:r>
              <a:rPr lang="en-US" sz="3200" dirty="0">
                <a:solidFill>
                  <a:srgbClr val="00B050"/>
                </a:solidFill>
              </a:rPr>
              <a:t> (g)  </a:t>
            </a:r>
            <a:r>
              <a:rPr lang="en-US" sz="3200" dirty="0"/>
              <a:t>+  ½ Cl</a:t>
            </a:r>
            <a:r>
              <a:rPr lang="en-US" sz="3200" baseline="-25000" dirty="0"/>
              <a:t>2</a:t>
            </a:r>
            <a:r>
              <a:rPr lang="en-US" sz="3200" dirty="0"/>
              <a:t> (g) </a:t>
            </a:r>
            <a:r>
              <a:rPr lang="en-US" sz="3200" dirty="0">
                <a:solidFill>
                  <a:srgbClr val="00B050"/>
                </a:solidFill>
              </a:rPr>
              <a:t>+ e</a:t>
            </a:r>
            <a:r>
              <a:rPr lang="en-US" sz="3200" baseline="30000" dirty="0">
                <a:solidFill>
                  <a:srgbClr val="00B050"/>
                </a:solidFill>
              </a:rPr>
              <a:t>-</a:t>
            </a:r>
            <a:r>
              <a:rPr lang="en-US" sz="3200" dirty="0">
                <a:solidFill>
                  <a:srgbClr val="00B050"/>
                </a:solidFill>
              </a:rPr>
              <a:t> </a:t>
            </a:r>
            <a:endParaRPr lang="en-GB" sz="3200" dirty="0">
              <a:solidFill>
                <a:srgbClr val="00B050"/>
              </a:solidFill>
            </a:endParaRPr>
          </a:p>
        </p:txBody>
      </p:sp>
      <p:sp>
        <p:nvSpPr>
          <p:cNvPr id="33" name="TextBox 32"/>
          <p:cNvSpPr txBox="1"/>
          <p:nvPr/>
        </p:nvSpPr>
        <p:spPr>
          <a:xfrm>
            <a:off x="4684124" y="307941"/>
            <a:ext cx="3399457" cy="584775"/>
          </a:xfrm>
          <a:prstGeom prst="rect">
            <a:avLst/>
          </a:prstGeom>
          <a:noFill/>
        </p:spPr>
        <p:txBody>
          <a:bodyPr wrap="none" rtlCol="0">
            <a:spAutoFit/>
          </a:bodyPr>
          <a:lstStyle/>
          <a:p>
            <a:r>
              <a:rPr lang="en-US" sz="3200" dirty="0"/>
              <a:t>Ag</a:t>
            </a:r>
            <a:r>
              <a:rPr lang="en-US" sz="3200" baseline="30000" dirty="0"/>
              <a:t>+</a:t>
            </a:r>
            <a:r>
              <a:rPr lang="en-US" sz="3200" dirty="0"/>
              <a:t> (g)  + </a:t>
            </a:r>
            <a:r>
              <a:rPr lang="en-US" sz="3200" dirty="0">
                <a:solidFill>
                  <a:srgbClr val="00B050"/>
                </a:solidFill>
              </a:rPr>
              <a:t>Cl (g)</a:t>
            </a:r>
            <a:r>
              <a:rPr lang="en-US" sz="3200" dirty="0"/>
              <a:t> </a:t>
            </a:r>
            <a:r>
              <a:rPr lang="en-US" sz="3200" dirty="0">
                <a:solidFill>
                  <a:srgbClr val="00B050"/>
                </a:solidFill>
              </a:rPr>
              <a:t>+ e</a:t>
            </a:r>
            <a:r>
              <a:rPr lang="en-US" sz="3200" baseline="30000" dirty="0">
                <a:solidFill>
                  <a:srgbClr val="00B050"/>
                </a:solidFill>
              </a:rPr>
              <a:t>-</a:t>
            </a:r>
            <a:r>
              <a:rPr lang="en-US" sz="3200" dirty="0">
                <a:solidFill>
                  <a:srgbClr val="00B050"/>
                </a:solidFill>
              </a:rPr>
              <a:t> </a:t>
            </a:r>
            <a:endParaRPr lang="en-GB" sz="3200" dirty="0">
              <a:solidFill>
                <a:srgbClr val="00B050"/>
              </a:solidFill>
            </a:endParaRPr>
          </a:p>
        </p:txBody>
      </p:sp>
      <p:sp>
        <p:nvSpPr>
          <p:cNvPr id="34" name="Rectangle 33"/>
          <p:cNvSpPr/>
          <p:nvPr/>
        </p:nvSpPr>
        <p:spPr>
          <a:xfrm>
            <a:off x="436753" y="3813000"/>
            <a:ext cx="1741182" cy="461665"/>
          </a:xfrm>
          <a:prstGeom prst="rect">
            <a:avLst/>
          </a:prstGeom>
        </p:spPr>
        <p:txBody>
          <a:bodyPr wrap="none">
            <a:spAutoFit/>
          </a:bodyPr>
          <a:lstStyle/>
          <a:p>
            <a:pPr lvl="0"/>
            <a:r>
              <a:rPr lang="en-US" sz="2400" dirty="0">
                <a:solidFill>
                  <a:srgbClr val="FF0000"/>
                </a:solidFill>
                <a:cs typeface="Calibri" panose="020F0502020204030204" pitchFamily="34" charset="0"/>
              </a:rPr>
              <a:t>∆</a:t>
            </a:r>
            <a:r>
              <a:rPr lang="en-US" sz="2400" dirty="0" err="1">
                <a:solidFill>
                  <a:srgbClr val="FF0000"/>
                </a:solidFill>
                <a:cs typeface="Calibri" panose="020F0502020204030204" pitchFamily="34" charset="0"/>
              </a:rPr>
              <a:t>H</a:t>
            </a:r>
            <a:r>
              <a:rPr lang="en-US" sz="2400" baseline="-25000" dirty="0" err="1">
                <a:solidFill>
                  <a:srgbClr val="FF0000"/>
                </a:solidFill>
                <a:cs typeface="Calibri" panose="020F0502020204030204" pitchFamily="34" charset="0"/>
              </a:rPr>
              <a:t>sub</a:t>
            </a:r>
            <a:r>
              <a:rPr lang="en-US" sz="2400" dirty="0">
                <a:solidFill>
                  <a:srgbClr val="FF0000"/>
                </a:solidFill>
                <a:cs typeface="Calibri" panose="020F0502020204030204" pitchFamily="34" charset="0"/>
              </a:rPr>
              <a:t> =  </a:t>
            </a:r>
            <a:r>
              <a:rPr lang="en-US" sz="2400" dirty="0">
                <a:solidFill>
                  <a:srgbClr val="FF0000"/>
                </a:solidFill>
              </a:rPr>
              <a:t>284 </a:t>
            </a:r>
            <a:endParaRPr lang="en-GB" dirty="0">
              <a:solidFill>
                <a:srgbClr val="FF0000"/>
              </a:solidFill>
            </a:endParaRPr>
          </a:p>
        </p:txBody>
      </p:sp>
      <p:sp>
        <p:nvSpPr>
          <p:cNvPr id="35" name="Rectangle 34"/>
          <p:cNvSpPr/>
          <p:nvPr/>
        </p:nvSpPr>
        <p:spPr>
          <a:xfrm>
            <a:off x="444768" y="2452255"/>
            <a:ext cx="1733167" cy="461665"/>
          </a:xfrm>
          <a:prstGeom prst="rect">
            <a:avLst/>
          </a:prstGeom>
        </p:spPr>
        <p:txBody>
          <a:bodyPr wrap="none">
            <a:spAutoFit/>
          </a:bodyPr>
          <a:lstStyle/>
          <a:p>
            <a:pPr lvl="0"/>
            <a:r>
              <a:rPr lang="en-US" sz="2400" dirty="0">
                <a:solidFill>
                  <a:srgbClr val="FF0000"/>
                </a:solidFill>
                <a:cs typeface="Calibri" panose="020F0502020204030204" pitchFamily="34" charset="0"/>
              </a:rPr>
              <a:t>∆</a:t>
            </a:r>
            <a:r>
              <a:rPr lang="en-US" sz="2400" dirty="0" err="1">
                <a:solidFill>
                  <a:srgbClr val="FF0000"/>
                </a:solidFill>
                <a:cs typeface="Calibri" panose="020F0502020204030204" pitchFamily="34" charset="0"/>
              </a:rPr>
              <a:t>H</a:t>
            </a:r>
            <a:r>
              <a:rPr lang="en-US" sz="2400" baseline="-25000" dirty="0" err="1">
                <a:solidFill>
                  <a:srgbClr val="FF0000"/>
                </a:solidFill>
                <a:cs typeface="Calibri" panose="020F0502020204030204" pitchFamily="34" charset="0"/>
              </a:rPr>
              <a:t>ion</a:t>
            </a:r>
            <a:r>
              <a:rPr lang="en-US" sz="2400" baseline="-25000" dirty="0">
                <a:solidFill>
                  <a:srgbClr val="FF0000"/>
                </a:solidFill>
                <a:cs typeface="Calibri" panose="020F0502020204030204" pitchFamily="34" charset="0"/>
              </a:rPr>
              <a:t>  </a:t>
            </a:r>
            <a:r>
              <a:rPr lang="en-US" sz="2400" dirty="0">
                <a:solidFill>
                  <a:srgbClr val="FF0000"/>
                </a:solidFill>
                <a:cs typeface="Calibri" panose="020F0502020204030204" pitchFamily="34" charset="0"/>
              </a:rPr>
              <a:t>=  </a:t>
            </a:r>
            <a:r>
              <a:rPr lang="en-US" sz="2400" dirty="0">
                <a:solidFill>
                  <a:srgbClr val="FF0000"/>
                </a:solidFill>
              </a:rPr>
              <a:t>731 </a:t>
            </a:r>
            <a:endParaRPr lang="en-GB" dirty="0">
              <a:solidFill>
                <a:srgbClr val="FF0000"/>
              </a:solidFill>
            </a:endParaRPr>
          </a:p>
        </p:txBody>
      </p:sp>
      <p:sp>
        <p:nvSpPr>
          <p:cNvPr id="36" name="Rectangle 35"/>
          <p:cNvSpPr/>
          <p:nvPr/>
        </p:nvSpPr>
        <p:spPr>
          <a:xfrm>
            <a:off x="95398" y="1270155"/>
            <a:ext cx="2013693" cy="461665"/>
          </a:xfrm>
          <a:prstGeom prst="rect">
            <a:avLst/>
          </a:prstGeom>
        </p:spPr>
        <p:txBody>
          <a:bodyPr wrap="none">
            <a:spAutoFit/>
          </a:bodyPr>
          <a:lstStyle/>
          <a:p>
            <a:pPr lvl="0"/>
            <a:r>
              <a:rPr lang="en-US" sz="2400" dirty="0">
                <a:solidFill>
                  <a:srgbClr val="00B0F0"/>
                </a:solidFill>
                <a:cs typeface="Calibri" panose="020F0502020204030204" pitchFamily="34" charset="0"/>
              </a:rPr>
              <a:t>½</a:t>
            </a:r>
            <a:r>
              <a:rPr lang="en-US" sz="2400" dirty="0">
                <a:solidFill>
                  <a:srgbClr val="FF0000"/>
                </a:solidFill>
                <a:cs typeface="Calibri" panose="020F0502020204030204" pitchFamily="34" charset="0"/>
              </a:rPr>
              <a:t> ∆</a:t>
            </a:r>
            <a:r>
              <a:rPr lang="en-US" sz="2400" dirty="0" err="1">
                <a:solidFill>
                  <a:srgbClr val="FF0000"/>
                </a:solidFill>
                <a:cs typeface="Calibri" panose="020F0502020204030204" pitchFamily="34" charset="0"/>
              </a:rPr>
              <a:t>H</a:t>
            </a:r>
            <a:r>
              <a:rPr lang="en-US" sz="2400" baseline="-25000" dirty="0" err="1">
                <a:solidFill>
                  <a:srgbClr val="FF0000"/>
                </a:solidFill>
                <a:cs typeface="Calibri" panose="020F0502020204030204" pitchFamily="34" charset="0"/>
              </a:rPr>
              <a:t>diss</a:t>
            </a:r>
            <a:r>
              <a:rPr lang="en-US" sz="2400" baseline="-25000" dirty="0">
                <a:solidFill>
                  <a:srgbClr val="FF0000"/>
                </a:solidFill>
                <a:cs typeface="Calibri" panose="020F0502020204030204" pitchFamily="34" charset="0"/>
              </a:rPr>
              <a:t> </a:t>
            </a:r>
            <a:r>
              <a:rPr lang="en-US" sz="2400" dirty="0">
                <a:solidFill>
                  <a:srgbClr val="FF0000"/>
                </a:solidFill>
                <a:cs typeface="Calibri" panose="020F0502020204030204" pitchFamily="34" charset="0"/>
              </a:rPr>
              <a:t>=  </a:t>
            </a:r>
            <a:r>
              <a:rPr lang="en-US" sz="2400" dirty="0">
                <a:solidFill>
                  <a:srgbClr val="FF0000"/>
                </a:solidFill>
              </a:rPr>
              <a:t>122 </a:t>
            </a:r>
            <a:endParaRPr lang="en-GB" dirty="0">
              <a:solidFill>
                <a:srgbClr val="FF0000"/>
              </a:solidFill>
            </a:endParaRPr>
          </a:p>
        </p:txBody>
      </p:sp>
      <p:sp>
        <p:nvSpPr>
          <p:cNvPr id="37" name="Rectangle 36"/>
          <p:cNvSpPr/>
          <p:nvPr/>
        </p:nvSpPr>
        <p:spPr>
          <a:xfrm>
            <a:off x="7508987" y="1698455"/>
            <a:ext cx="2804742" cy="584775"/>
          </a:xfrm>
          <a:prstGeom prst="rect">
            <a:avLst/>
          </a:prstGeom>
        </p:spPr>
        <p:txBody>
          <a:bodyPr wrap="none">
            <a:spAutoFit/>
          </a:bodyPr>
          <a:lstStyle/>
          <a:p>
            <a:r>
              <a:rPr lang="en-US" sz="3200" dirty="0">
                <a:solidFill>
                  <a:prstClr val="black"/>
                </a:solidFill>
              </a:rPr>
              <a:t>Ag</a:t>
            </a:r>
            <a:r>
              <a:rPr lang="en-US" sz="3200" baseline="30000" dirty="0">
                <a:solidFill>
                  <a:prstClr val="black"/>
                </a:solidFill>
              </a:rPr>
              <a:t>+</a:t>
            </a:r>
            <a:r>
              <a:rPr lang="en-US" sz="3200" dirty="0">
                <a:solidFill>
                  <a:prstClr val="black"/>
                </a:solidFill>
              </a:rPr>
              <a:t> (g)  + </a:t>
            </a:r>
            <a:r>
              <a:rPr lang="en-US" sz="3200" dirty="0">
                <a:solidFill>
                  <a:srgbClr val="00B050"/>
                </a:solidFill>
              </a:rPr>
              <a:t>Cl</a:t>
            </a:r>
            <a:r>
              <a:rPr lang="en-US" sz="3200" baseline="30000" dirty="0">
                <a:solidFill>
                  <a:srgbClr val="00B050"/>
                </a:solidFill>
              </a:rPr>
              <a:t>-</a:t>
            </a:r>
            <a:r>
              <a:rPr lang="en-US" sz="3200" dirty="0">
                <a:solidFill>
                  <a:srgbClr val="00B050"/>
                </a:solidFill>
              </a:rPr>
              <a:t> (g)</a:t>
            </a:r>
            <a:r>
              <a:rPr lang="en-US" sz="3200" dirty="0">
                <a:solidFill>
                  <a:prstClr val="black"/>
                </a:solidFill>
              </a:rPr>
              <a:t> </a:t>
            </a:r>
            <a:endParaRPr lang="en-GB" dirty="0"/>
          </a:p>
        </p:txBody>
      </p:sp>
      <p:sp>
        <p:nvSpPr>
          <p:cNvPr id="38" name="Rectangle 37"/>
          <p:cNvSpPr/>
          <p:nvPr/>
        </p:nvSpPr>
        <p:spPr>
          <a:xfrm>
            <a:off x="10180725" y="1770302"/>
            <a:ext cx="1829347" cy="461665"/>
          </a:xfrm>
          <a:prstGeom prst="rect">
            <a:avLst/>
          </a:prstGeom>
        </p:spPr>
        <p:txBody>
          <a:bodyPr wrap="none">
            <a:spAutoFit/>
          </a:bodyPr>
          <a:lstStyle/>
          <a:p>
            <a:pPr lvl="0"/>
            <a:r>
              <a:rPr lang="en-US" sz="2400" dirty="0">
                <a:solidFill>
                  <a:srgbClr val="0070C0"/>
                </a:solidFill>
                <a:cs typeface="Calibri" panose="020F0502020204030204" pitchFamily="34" charset="0"/>
              </a:rPr>
              <a:t>∆</a:t>
            </a:r>
            <a:r>
              <a:rPr lang="en-US" sz="2400" dirty="0" err="1">
                <a:solidFill>
                  <a:srgbClr val="0070C0"/>
                </a:solidFill>
                <a:cs typeface="Calibri" panose="020F0502020204030204" pitchFamily="34" charset="0"/>
              </a:rPr>
              <a:t>H</a:t>
            </a:r>
            <a:r>
              <a:rPr lang="en-US" sz="2400" baseline="-25000" dirty="0" err="1">
                <a:solidFill>
                  <a:srgbClr val="0070C0"/>
                </a:solidFill>
                <a:cs typeface="Calibri" panose="020F0502020204030204" pitchFamily="34" charset="0"/>
              </a:rPr>
              <a:t>aff</a:t>
            </a:r>
            <a:r>
              <a:rPr lang="en-US" sz="2400" dirty="0">
                <a:solidFill>
                  <a:srgbClr val="0070C0"/>
                </a:solidFill>
                <a:cs typeface="Calibri" panose="020F0502020204030204" pitchFamily="34" charset="0"/>
              </a:rPr>
              <a:t> =   </a:t>
            </a:r>
            <a:r>
              <a:rPr lang="en-US" sz="2400" dirty="0">
                <a:solidFill>
                  <a:srgbClr val="0070C0"/>
                </a:solidFill>
              </a:rPr>
              <a:t>-349 </a:t>
            </a:r>
            <a:endParaRPr lang="en-GB" dirty="0">
              <a:solidFill>
                <a:srgbClr val="0070C0"/>
              </a:solidFill>
            </a:endParaRPr>
          </a:p>
        </p:txBody>
      </p:sp>
      <p:sp>
        <p:nvSpPr>
          <p:cNvPr id="39" name="TextBox 38"/>
          <p:cNvSpPr txBox="1"/>
          <p:nvPr/>
        </p:nvSpPr>
        <p:spPr>
          <a:xfrm>
            <a:off x="8277670" y="5366401"/>
            <a:ext cx="1433406" cy="584775"/>
          </a:xfrm>
          <a:prstGeom prst="rect">
            <a:avLst/>
          </a:prstGeom>
          <a:noFill/>
        </p:spPr>
        <p:txBody>
          <a:bodyPr wrap="none" rtlCol="0">
            <a:spAutoFit/>
          </a:bodyPr>
          <a:lstStyle/>
          <a:p>
            <a:r>
              <a:rPr lang="en-US" sz="3200" dirty="0"/>
              <a:t>AgCl (s)</a:t>
            </a:r>
            <a:endParaRPr lang="en-GB" sz="3200" dirty="0"/>
          </a:p>
        </p:txBody>
      </p:sp>
      <p:sp>
        <p:nvSpPr>
          <p:cNvPr id="40" name="TextBox 39"/>
          <p:cNvSpPr txBox="1"/>
          <p:nvPr/>
        </p:nvSpPr>
        <p:spPr>
          <a:xfrm>
            <a:off x="8083581" y="3674225"/>
            <a:ext cx="788999" cy="584775"/>
          </a:xfrm>
          <a:prstGeom prst="rect">
            <a:avLst/>
          </a:prstGeom>
          <a:noFill/>
        </p:spPr>
        <p:txBody>
          <a:bodyPr wrap="none" rtlCol="0">
            <a:spAutoFit/>
          </a:bodyPr>
          <a:lstStyle/>
          <a:p>
            <a:r>
              <a:rPr lang="en-GB" sz="3200" dirty="0">
                <a:solidFill>
                  <a:srgbClr val="0070C0"/>
                </a:solidFill>
                <a:latin typeface="Calibri" panose="020F0502020204030204" pitchFamily="34" charset="0"/>
                <a:cs typeface="Calibri" panose="020F0502020204030204" pitchFamily="34" charset="0"/>
              </a:rPr>
              <a:t>∆H</a:t>
            </a:r>
            <a:r>
              <a:rPr lang="en-GB" sz="3200" baseline="-25000" dirty="0">
                <a:solidFill>
                  <a:srgbClr val="0070C0"/>
                </a:solidFill>
                <a:latin typeface="Calibri" panose="020F0502020204030204" pitchFamily="34" charset="0"/>
                <a:cs typeface="Calibri" panose="020F0502020204030204" pitchFamily="34" charset="0"/>
              </a:rPr>
              <a:t>L</a:t>
            </a:r>
            <a:endParaRPr lang="en-GB" sz="3200" dirty="0">
              <a:solidFill>
                <a:srgbClr val="0070C0"/>
              </a:solidFill>
            </a:endParaRPr>
          </a:p>
        </p:txBody>
      </p:sp>
    </p:spTree>
    <p:extLst>
      <p:ext uri="{BB962C8B-B14F-4D97-AF65-F5344CB8AC3E}">
        <p14:creationId xmlns:p14="http://schemas.microsoft.com/office/powerpoint/2010/main" val="3250910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516" y="498763"/>
            <a:ext cx="9203160" cy="2390398"/>
          </a:xfrm>
          <a:prstGeom prst="rect">
            <a:avLst/>
          </a:prstGeom>
          <a:noFill/>
        </p:spPr>
        <p:txBody>
          <a:bodyPr wrap="none" rtlCol="0">
            <a:spAutoFit/>
          </a:bodyPr>
          <a:lstStyle/>
          <a:p>
            <a:r>
              <a:rPr lang="en-US" sz="3200" dirty="0">
                <a:solidFill>
                  <a:srgbClr val="0070C0"/>
                </a:solidFill>
              </a:rPr>
              <a:t>Lattice enthalpy of AgCl:</a:t>
            </a:r>
          </a:p>
          <a:p>
            <a:endParaRPr lang="en-US" sz="3200" dirty="0"/>
          </a:p>
          <a:p>
            <a:r>
              <a:rPr lang="en-US" sz="3200" dirty="0">
                <a:latin typeface="Calibri" panose="020F0502020204030204" pitchFamily="34" charset="0"/>
                <a:cs typeface="Calibri" panose="020F0502020204030204" pitchFamily="34" charset="0"/>
              </a:rPr>
              <a:t>∆H</a:t>
            </a:r>
            <a:r>
              <a:rPr lang="en-US" sz="3200" baseline="-25000" dirty="0">
                <a:latin typeface="Calibri" panose="020F0502020204030204" pitchFamily="34" charset="0"/>
                <a:cs typeface="Calibri" panose="020F0502020204030204" pitchFamily="34" charset="0"/>
              </a:rPr>
              <a:t>L</a:t>
            </a:r>
            <a:r>
              <a:rPr lang="en-US" sz="3200" dirty="0">
                <a:latin typeface="Calibri" panose="020F0502020204030204" pitchFamily="34" charset="0"/>
                <a:cs typeface="Calibri" panose="020F0502020204030204" pitchFamily="34" charset="0"/>
              </a:rPr>
              <a:t> = ∆</a:t>
            </a:r>
            <a:r>
              <a:rPr lang="en-US" sz="3200" dirty="0" err="1">
                <a:latin typeface="Calibri" panose="020F0502020204030204" pitchFamily="34" charset="0"/>
                <a:cs typeface="Calibri" panose="020F0502020204030204" pitchFamily="34" charset="0"/>
              </a:rPr>
              <a:t>H</a:t>
            </a:r>
            <a:r>
              <a:rPr lang="en-US" sz="3200" baseline="-25000" dirty="0" err="1">
                <a:latin typeface="Calibri" panose="020F0502020204030204" pitchFamily="34" charset="0"/>
                <a:cs typeface="Calibri" panose="020F0502020204030204" pitchFamily="34" charset="0"/>
              </a:rPr>
              <a:t>f</a:t>
            </a:r>
            <a:r>
              <a:rPr lang="en-US" sz="3200" dirty="0">
                <a:latin typeface="Calibri" panose="020F0502020204030204" pitchFamily="34" charset="0"/>
                <a:cs typeface="Calibri" panose="020F0502020204030204" pitchFamily="34" charset="0"/>
              </a:rPr>
              <a:t> - ∆</a:t>
            </a:r>
            <a:r>
              <a:rPr lang="en-US" sz="3200" dirty="0" err="1">
                <a:latin typeface="Calibri" panose="020F0502020204030204" pitchFamily="34" charset="0"/>
                <a:cs typeface="Calibri" panose="020F0502020204030204" pitchFamily="34" charset="0"/>
              </a:rPr>
              <a:t>H</a:t>
            </a:r>
            <a:r>
              <a:rPr lang="en-US" sz="3200" baseline="-25000" dirty="0" err="1">
                <a:latin typeface="Calibri" panose="020F0502020204030204" pitchFamily="34" charset="0"/>
                <a:cs typeface="Calibri" panose="020F0502020204030204" pitchFamily="34" charset="0"/>
              </a:rPr>
              <a:t>sub</a:t>
            </a:r>
            <a:r>
              <a:rPr lang="en-US" sz="3200" dirty="0">
                <a:latin typeface="Calibri" panose="020F0502020204030204" pitchFamily="34" charset="0"/>
                <a:cs typeface="Calibri" panose="020F0502020204030204" pitchFamily="34" charset="0"/>
              </a:rPr>
              <a:t> – </a:t>
            </a:r>
            <a:r>
              <a:rPr lang="en-US" sz="3200" dirty="0">
                <a:solidFill>
                  <a:srgbClr val="00B0F0"/>
                </a:solidFill>
                <a:latin typeface="Calibri" panose="020F0502020204030204" pitchFamily="34" charset="0"/>
                <a:cs typeface="Calibri" panose="020F0502020204030204" pitchFamily="34" charset="0"/>
              </a:rPr>
              <a:t>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t>
            </a:r>
            <a:r>
              <a:rPr lang="en-US" sz="3200" baseline="-25000" dirty="0" err="1">
                <a:latin typeface="Calibri" panose="020F0502020204030204" pitchFamily="34" charset="0"/>
                <a:cs typeface="Calibri" panose="020F0502020204030204" pitchFamily="34" charset="0"/>
              </a:rPr>
              <a:t>diss</a:t>
            </a:r>
            <a:r>
              <a:rPr lang="en-US" sz="3200" dirty="0">
                <a:latin typeface="Calibri" panose="020F0502020204030204" pitchFamily="34" charset="0"/>
                <a:cs typeface="Calibri" panose="020F0502020204030204" pitchFamily="34" charset="0"/>
              </a:rPr>
              <a:t> - ∆</a:t>
            </a:r>
            <a:r>
              <a:rPr lang="en-US" sz="3200" dirty="0" err="1">
                <a:latin typeface="Calibri" panose="020F0502020204030204" pitchFamily="34" charset="0"/>
                <a:cs typeface="Calibri" panose="020F0502020204030204" pitchFamily="34" charset="0"/>
              </a:rPr>
              <a:t>H</a:t>
            </a:r>
            <a:r>
              <a:rPr lang="en-US" sz="3200" baseline="-25000" dirty="0" err="1">
                <a:latin typeface="Calibri" panose="020F0502020204030204" pitchFamily="34" charset="0"/>
                <a:cs typeface="Calibri" panose="020F0502020204030204" pitchFamily="34" charset="0"/>
              </a:rPr>
              <a:t>ion</a:t>
            </a:r>
            <a:r>
              <a:rPr lang="en-US" sz="3200" dirty="0">
                <a:latin typeface="Calibri" panose="020F0502020204030204" pitchFamily="34" charset="0"/>
                <a:cs typeface="Calibri" panose="020F0502020204030204" pitchFamily="34" charset="0"/>
              </a:rPr>
              <a:t> - ∆</a:t>
            </a:r>
            <a:r>
              <a:rPr lang="en-US" sz="3200" dirty="0" err="1">
                <a:latin typeface="Calibri" panose="020F0502020204030204" pitchFamily="34" charset="0"/>
                <a:cs typeface="Calibri" panose="020F0502020204030204" pitchFamily="34" charset="0"/>
              </a:rPr>
              <a:t>H</a:t>
            </a:r>
            <a:r>
              <a:rPr lang="en-US" sz="3200" baseline="-25000" dirty="0" err="1">
                <a:latin typeface="Calibri" panose="020F0502020204030204" pitchFamily="34" charset="0"/>
                <a:cs typeface="Calibri" panose="020F0502020204030204" pitchFamily="34" charset="0"/>
              </a:rPr>
              <a:t>aff</a:t>
            </a:r>
            <a:endParaRPr lang="en-US" sz="3200" baseline="-25000" dirty="0">
              <a:latin typeface="Calibri" panose="020F0502020204030204" pitchFamily="34" charset="0"/>
              <a:cs typeface="Calibri" panose="020F0502020204030204" pitchFamily="34" charset="0"/>
            </a:endParaRPr>
          </a:p>
          <a:p>
            <a:endParaRPr lang="en-US" sz="3200" baseline="-250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       = -127 – 284 – 731 – 122 – ( - 349) = - 915 kJ mol</a:t>
            </a:r>
            <a:r>
              <a:rPr lang="en-US" sz="3200" baseline="30000" dirty="0">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a:t>
            </a:r>
            <a:endParaRPr lang="en-GB" sz="3200" dirty="0"/>
          </a:p>
        </p:txBody>
      </p:sp>
      <p:sp>
        <p:nvSpPr>
          <p:cNvPr id="3" name="TextBox 2"/>
          <p:cNvSpPr txBox="1"/>
          <p:nvPr/>
        </p:nvSpPr>
        <p:spPr>
          <a:xfrm>
            <a:off x="598516" y="3192088"/>
            <a:ext cx="7430176" cy="2739211"/>
          </a:xfrm>
          <a:prstGeom prst="rect">
            <a:avLst/>
          </a:prstGeom>
          <a:noFill/>
        </p:spPr>
        <p:txBody>
          <a:bodyPr wrap="none" rtlCol="0">
            <a:spAutoFit/>
          </a:bodyPr>
          <a:lstStyle/>
          <a:p>
            <a:r>
              <a:rPr lang="en-US" sz="2800" dirty="0">
                <a:solidFill>
                  <a:srgbClr val="FF0000"/>
                </a:solidFill>
              </a:rPr>
              <a:t>Note:</a:t>
            </a:r>
          </a:p>
          <a:p>
            <a:endParaRPr lang="en-US" sz="2400" dirty="0"/>
          </a:p>
          <a:p>
            <a:r>
              <a:rPr lang="en-US" sz="2400" dirty="0"/>
              <a:t>Ag</a:t>
            </a:r>
            <a:r>
              <a:rPr lang="en-US" sz="2400" baseline="30000" dirty="0"/>
              <a:t>+</a:t>
            </a:r>
            <a:r>
              <a:rPr lang="en-US" sz="2400" dirty="0"/>
              <a:t> (g) + Cl</a:t>
            </a:r>
            <a:r>
              <a:rPr lang="en-US" sz="2400" baseline="30000" dirty="0"/>
              <a:t>-</a:t>
            </a:r>
            <a:r>
              <a:rPr lang="en-US" sz="2400" dirty="0"/>
              <a:t> (g) </a:t>
            </a:r>
            <a:r>
              <a:rPr lang="en-US" sz="2400" dirty="0">
                <a:sym typeface="Symbol" panose="05050102010706020507" pitchFamily="18" charset="2"/>
              </a:rPr>
              <a:t> AgCl (s) 		</a:t>
            </a:r>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L</a:t>
            </a:r>
            <a:r>
              <a:rPr lang="en-US" sz="2400" baseline="30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baseline="30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- 915 kJ mol</a:t>
            </a:r>
            <a:r>
              <a:rPr lang="en-US" sz="2400" baseline="30000" dirty="0">
                <a:latin typeface="Calibri" panose="020F0502020204030204" pitchFamily="34" charset="0"/>
                <a:cs typeface="Calibri" panose="020F0502020204030204" pitchFamily="34" charset="0"/>
              </a:rPr>
              <a:t>-1 </a:t>
            </a:r>
          </a:p>
          <a:p>
            <a:endParaRPr lang="en-US" sz="2400" baseline="30000" dirty="0">
              <a:latin typeface="Calibri" panose="020F0502020204030204" pitchFamily="34" charset="0"/>
              <a:cs typeface="Calibri" panose="020F0502020204030204" pitchFamily="34" charset="0"/>
              <a:sym typeface="Symbol" panose="05050102010706020507" pitchFamily="18" charset="2"/>
            </a:endParaRPr>
          </a:p>
          <a:p>
            <a:r>
              <a:rPr lang="en-US" sz="2400" dirty="0">
                <a:sym typeface="Symbol" panose="05050102010706020507" pitchFamily="18" charset="2"/>
              </a:rPr>
              <a:t>AgCl (s)  </a:t>
            </a:r>
            <a:r>
              <a:rPr lang="en-US" sz="2400" dirty="0"/>
              <a:t>Ag</a:t>
            </a:r>
            <a:r>
              <a:rPr lang="en-US" sz="2400" baseline="30000" dirty="0"/>
              <a:t>+</a:t>
            </a:r>
            <a:r>
              <a:rPr lang="en-US" sz="2400" dirty="0"/>
              <a:t> (g) + Cl</a:t>
            </a:r>
            <a:r>
              <a:rPr lang="en-US" sz="2400" baseline="30000" dirty="0"/>
              <a:t>-</a:t>
            </a:r>
            <a:r>
              <a:rPr lang="en-US" sz="2400" dirty="0"/>
              <a:t> (g)  		</a:t>
            </a:r>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L</a:t>
            </a:r>
            <a:r>
              <a:rPr lang="en-US" sz="2400" baseline="30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baseline="30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+ 915 kJ mol</a:t>
            </a:r>
            <a:r>
              <a:rPr lang="en-US" sz="2400" baseline="30000" dirty="0">
                <a:latin typeface="Calibri" panose="020F0502020204030204" pitchFamily="34" charset="0"/>
                <a:cs typeface="Calibri" panose="020F0502020204030204" pitchFamily="34" charset="0"/>
              </a:rPr>
              <a:t>-1</a:t>
            </a:r>
          </a:p>
          <a:p>
            <a:endParaRPr lang="en-US" sz="2400" baseline="30000" dirty="0">
              <a:latin typeface="Calibri" panose="020F0502020204030204" pitchFamily="34" charset="0"/>
              <a:cs typeface="Calibri" panose="020F0502020204030204" pitchFamily="34" charset="0"/>
            </a:endParaRPr>
          </a:p>
          <a:p>
            <a:endParaRPr lang="en-US" sz="2400" baseline="30000" dirty="0">
              <a:latin typeface="Calibri" panose="020F0502020204030204" pitchFamily="34" charset="0"/>
              <a:cs typeface="Calibri" panose="020F0502020204030204" pitchFamily="34" charset="0"/>
            </a:endParaRPr>
          </a:p>
          <a:p>
            <a:r>
              <a:rPr lang="en-US" sz="2400" dirty="0">
                <a:solidFill>
                  <a:srgbClr val="FF0000"/>
                </a:solidFill>
                <a:latin typeface="Calibri" panose="020F0502020204030204" pitchFamily="34" charset="0"/>
                <a:cs typeface="Calibri" panose="020F0502020204030204" pitchFamily="34" charset="0"/>
              </a:rPr>
              <a:t>How can the lattice enthalpy be calculated by </a:t>
            </a:r>
            <a:r>
              <a:rPr lang="en-US" sz="2400" u="sng" dirty="0">
                <a:solidFill>
                  <a:srgbClr val="FF0000"/>
                </a:solidFill>
                <a:latin typeface="Calibri" panose="020F0502020204030204" pitchFamily="34" charset="0"/>
                <a:cs typeface="Calibri" panose="020F0502020204030204" pitchFamily="34" charset="0"/>
              </a:rPr>
              <a:t>Hess’s Law</a:t>
            </a:r>
            <a:r>
              <a:rPr lang="en-US" sz="2400" dirty="0">
                <a:solidFill>
                  <a:srgbClr val="FF0000"/>
                </a:solidFill>
                <a:latin typeface="Calibri" panose="020F0502020204030204" pitchFamily="34" charset="0"/>
                <a:cs typeface="Calibri" panose="020F0502020204030204" pitchFamily="34" charset="0"/>
              </a:rPr>
              <a:t>?</a:t>
            </a:r>
            <a:r>
              <a:rPr lang="en-US" sz="2400" baseline="30000" dirty="0">
                <a:solidFill>
                  <a:srgbClr val="FF0000"/>
                </a:solidFill>
                <a:latin typeface="Calibri" panose="020F0502020204030204" pitchFamily="34" charset="0"/>
                <a:cs typeface="Calibri" panose="020F0502020204030204" pitchFamily="34" charset="0"/>
              </a:rPr>
              <a:t> </a:t>
            </a:r>
            <a:endParaRPr lang="en-GB" sz="2400" dirty="0">
              <a:solidFill>
                <a:srgbClr val="FF0000"/>
              </a:solidFill>
            </a:endParaRPr>
          </a:p>
        </p:txBody>
      </p:sp>
    </p:spTree>
    <p:extLst>
      <p:ext uri="{BB962C8B-B14F-4D97-AF65-F5344CB8AC3E}">
        <p14:creationId xmlns:p14="http://schemas.microsoft.com/office/powerpoint/2010/main" val="1302915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63492" y="1246131"/>
            <a:ext cx="7864522" cy="5163760"/>
          </a:xfrm>
          <a:prstGeom prst="rect">
            <a:avLst/>
          </a:prstGeom>
        </p:spPr>
      </p:pic>
      <p:sp>
        <p:nvSpPr>
          <p:cNvPr id="4" name="TextBox 3"/>
          <p:cNvSpPr txBox="1"/>
          <p:nvPr/>
        </p:nvSpPr>
        <p:spPr>
          <a:xfrm>
            <a:off x="881149" y="631767"/>
            <a:ext cx="1461297" cy="523220"/>
          </a:xfrm>
          <a:prstGeom prst="rect">
            <a:avLst/>
          </a:prstGeom>
          <a:noFill/>
        </p:spPr>
        <p:txBody>
          <a:bodyPr wrap="none" rtlCol="0">
            <a:spAutoFit/>
          </a:bodyPr>
          <a:lstStyle/>
          <a:p>
            <a:r>
              <a:rPr lang="en-US" sz="2800" dirty="0">
                <a:solidFill>
                  <a:srgbClr val="FF0000"/>
                </a:solidFill>
              </a:rPr>
              <a:t>Practice!</a:t>
            </a:r>
            <a:endParaRPr lang="en-GB" sz="2800" dirty="0">
              <a:solidFill>
                <a:srgbClr val="FF0000"/>
              </a:solidFill>
            </a:endParaRPr>
          </a:p>
        </p:txBody>
      </p:sp>
    </p:spTree>
    <p:extLst>
      <p:ext uri="{BB962C8B-B14F-4D97-AF65-F5344CB8AC3E}">
        <p14:creationId xmlns:p14="http://schemas.microsoft.com/office/powerpoint/2010/main" val="1225050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1642" y="260597"/>
            <a:ext cx="11022678" cy="6370975"/>
          </a:xfrm>
          <a:prstGeom prst="rect">
            <a:avLst/>
          </a:prstGeom>
          <a:noFill/>
        </p:spPr>
        <p:txBody>
          <a:bodyPr wrap="square" rtlCol="0">
            <a:spAutoFit/>
          </a:bodyPr>
          <a:lstStyle/>
          <a:p>
            <a:r>
              <a:rPr lang="en-US" sz="2800" dirty="0">
                <a:solidFill>
                  <a:srgbClr val="FF0000"/>
                </a:solidFill>
              </a:rPr>
              <a:t>Various Types of Heat Changes</a:t>
            </a:r>
          </a:p>
          <a:p>
            <a:endParaRPr lang="en-US" sz="2400" dirty="0"/>
          </a:p>
          <a:p>
            <a:r>
              <a:rPr lang="en-US" sz="2400" dirty="0">
                <a:solidFill>
                  <a:srgbClr val="00B050"/>
                </a:solidFill>
              </a:rPr>
              <a:t>Heat of Combustion</a:t>
            </a:r>
          </a:p>
          <a:p>
            <a:endParaRPr lang="en-US" sz="2400" dirty="0"/>
          </a:p>
          <a:p>
            <a:pPr algn="just"/>
            <a:r>
              <a:rPr lang="en-US" sz="2400" dirty="0"/>
              <a:t>The enthalpy or energy change when one mole of a substance is burnt in oxygen, is defined as the heat of combustion </a:t>
            </a:r>
            <a:r>
              <a:rPr lang="en-US" sz="2400" dirty="0">
                <a:cs typeface="Calibri" panose="020F0502020204030204" pitchFamily="34" charset="0"/>
              </a:rPr>
              <a:t>∆</a:t>
            </a:r>
            <a:r>
              <a:rPr lang="en-US" sz="2400" dirty="0" err="1">
                <a:cs typeface="Calibri" panose="020F0502020204030204" pitchFamily="34" charset="0"/>
              </a:rPr>
              <a:t>H</a:t>
            </a:r>
            <a:r>
              <a:rPr lang="en-US" sz="2400" baseline="-25000" dirty="0" err="1">
                <a:cs typeface="Calibri" panose="020F0502020204030204" pitchFamily="34" charset="0"/>
              </a:rPr>
              <a:t>c</a:t>
            </a:r>
            <a:r>
              <a:rPr lang="en-US" sz="2400" dirty="0">
                <a:cs typeface="Calibri" panose="020F0502020204030204" pitchFamily="34" charset="0"/>
              </a:rPr>
              <a:t>, the product being water and carbon dioxide (usually):     </a:t>
            </a:r>
            <a:r>
              <a:rPr lang="en-US" sz="2400" dirty="0">
                <a:solidFill>
                  <a:srgbClr val="0070C0"/>
                </a:solidFill>
                <a:cs typeface="Calibri" panose="020F0502020204030204" pitchFamily="34" charset="0"/>
              </a:rPr>
              <a:t>C</a:t>
            </a:r>
            <a:r>
              <a:rPr lang="en-US" sz="2400" baseline="-25000" dirty="0">
                <a:solidFill>
                  <a:srgbClr val="0070C0"/>
                </a:solidFill>
                <a:cs typeface="Calibri" panose="020F0502020204030204" pitchFamily="34" charset="0"/>
              </a:rPr>
              <a:t>2</a:t>
            </a:r>
            <a:r>
              <a:rPr lang="en-US" sz="2400" dirty="0">
                <a:solidFill>
                  <a:srgbClr val="0070C0"/>
                </a:solidFill>
                <a:cs typeface="Calibri" panose="020F0502020204030204" pitchFamily="34" charset="0"/>
              </a:rPr>
              <a:t>H</a:t>
            </a:r>
            <a:r>
              <a:rPr lang="en-US" sz="2400" baseline="-25000" dirty="0">
                <a:solidFill>
                  <a:srgbClr val="0070C0"/>
                </a:solidFill>
                <a:cs typeface="Calibri" panose="020F0502020204030204" pitchFamily="34" charset="0"/>
              </a:rPr>
              <a:t>6</a:t>
            </a:r>
            <a:r>
              <a:rPr lang="en-US" sz="2400" dirty="0">
                <a:solidFill>
                  <a:srgbClr val="0070C0"/>
                </a:solidFill>
                <a:cs typeface="Calibri" panose="020F0502020204030204" pitchFamily="34" charset="0"/>
              </a:rPr>
              <a:t> (g) + 7/5 O</a:t>
            </a:r>
            <a:r>
              <a:rPr lang="en-US" sz="2400" baseline="-25000" dirty="0">
                <a:solidFill>
                  <a:srgbClr val="0070C0"/>
                </a:solidFill>
                <a:cs typeface="Calibri" panose="020F0502020204030204" pitchFamily="34" charset="0"/>
              </a:rPr>
              <a:t>2</a:t>
            </a:r>
            <a:r>
              <a:rPr lang="en-US" sz="2400" dirty="0">
                <a:solidFill>
                  <a:srgbClr val="0070C0"/>
                </a:solidFill>
                <a:cs typeface="Calibri" panose="020F0502020204030204" pitchFamily="34" charset="0"/>
              </a:rPr>
              <a:t> (g)</a:t>
            </a:r>
            <a:r>
              <a:rPr lang="en-US" sz="2400" dirty="0">
                <a:solidFill>
                  <a:srgbClr val="0070C0"/>
                </a:solidFill>
                <a:sym typeface="Symbol" panose="05050102010706020507" pitchFamily="18" charset="2"/>
              </a:rPr>
              <a:t>  2CO</a:t>
            </a:r>
            <a:r>
              <a:rPr lang="en-US" sz="2400" baseline="-25000" dirty="0">
                <a:solidFill>
                  <a:srgbClr val="0070C0"/>
                </a:solidFill>
                <a:sym typeface="Symbol" panose="05050102010706020507" pitchFamily="18" charset="2"/>
              </a:rPr>
              <a:t>2</a:t>
            </a:r>
            <a:r>
              <a:rPr lang="en-US" sz="2400" dirty="0">
                <a:solidFill>
                  <a:srgbClr val="0070C0"/>
                </a:solidFill>
                <a:sym typeface="Symbol" panose="05050102010706020507" pitchFamily="18" charset="2"/>
              </a:rPr>
              <a:t> (g) + 3H</a:t>
            </a:r>
            <a:r>
              <a:rPr lang="en-US" sz="2400" baseline="-25000" dirty="0">
                <a:solidFill>
                  <a:srgbClr val="0070C0"/>
                </a:solidFill>
                <a:sym typeface="Symbol" panose="05050102010706020507" pitchFamily="18" charset="2"/>
              </a:rPr>
              <a:t>2</a:t>
            </a:r>
            <a:r>
              <a:rPr lang="en-US" sz="2400" dirty="0">
                <a:solidFill>
                  <a:srgbClr val="0070C0"/>
                </a:solidFill>
                <a:sym typeface="Symbol" panose="05050102010706020507" pitchFamily="18" charset="2"/>
              </a:rPr>
              <a:t>O (l)                  </a:t>
            </a:r>
            <a:r>
              <a:rPr lang="en-US" sz="2400" dirty="0">
                <a:solidFill>
                  <a:srgbClr val="0070C0"/>
                </a:solidFill>
                <a:cs typeface="Calibri" panose="020F0502020204030204" pitchFamily="34" charset="0"/>
              </a:rPr>
              <a:t>∆</a:t>
            </a:r>
            <a:r>
              <a:rPr lang="en-US" sz="2400" dirty="0" err="1">
                <a:solidFill>
                  <a:srgbClr val="0070C0"/>
                </a:solidFill>
                <a:cs typeface="Calibri" panose="020F0502020204030204" pitchFamily="34" charset="0"/>
              </a:rPr>
              <a:t>H</a:t>
            </a:r>
            <a:r>
              <a:rPr lang="en-US" sz="2400" baseline="-25000" dirty="0" err="1">
                <a:solidFill>
                  <a:srgbClr val="0070C0"/>
                </a:solidFill>
                <a:cs typeface="Calibri" panose="020F0502020204030204" pitchFamily="34" charset="0"/>
              </a:rPr>
              <a:t>c</a:t>
            </a:r>
            <a:r>
              <a:rPr lang="en-US" sz="2400" dirty="0">
                <a:solidFill>
                  <a:srgbClr val="0070C0"/>
                </a:solidFill>
                <a:cs typeface="Calibri" panose="020F0502020204030204" pitchFamily="34" charset="0"/>
              </a:rPr>
              <a:t> = </a:t>
            </a:r>
            <a:r>
              <a:rPr lang="en-GB" sz="2400" dirty="0">
                <a:solidFill>
                  <a:srgbClr val="0070C0"/>
                </a:solidFill>
                <a:cs typeface="Calibri" panose="020F0502020204030204" pitchFamily="34" charset="0"/>
              </a:rPr>
              <a:t>- </a:t>
            </a:r>
            <a:r>
              <a:rPr lang="en-US" sz="2400" dirty="0">
                <a:solidFill>
                  <a:srgbClr val="0070C0"/>
                </a:solidFill>
                <a:cs typeface="Calibri" panose="020F0502020204030204" pitchFamily="34" charset="0"/>
              </a:rPr>
              <a:t>1560.1 kJ</a:t>
            </a:r>
          </a:p>
          <a:p>
            <a:pPr algn="just"/>
            <a:endParaRPr lang="en-US" sz="2400" dirty="0">
              <a:cs typeface="Calibri" panose="020F0502020204030204" pitchFamily="34" charset="0"/>
            </a:endParaRPr>
          </a:p>
          <a:p>
            <a:endParaRPr lang="en-US" sz="2400" dirty="0">
              <a:cs typeface="Calibri" panose="020F0502020204030204" pitchFamily="34" charset="0"/>
            </a:endParaRPr>
          </a:p>
          <a:p>
            <a:pPr rtl="1"/>
            <a:r>
              <a:rPr lang="en-US" sz="2400" dirty="0">
                <a:solidFill>
                  <a:srgbClr val="00B050"/>
                </a:solidFill>
                <a:cs typeface="Calibri" panose="020F0502020204030204" pitchFamily="34" charset="0"/>
              </a:rPr>
              <a:t>Heat of Hydrogenation</a:t>
            </a:r>
          </a:p>
          <a:p>
            <a:pPr rtl="1"/>
            <a:endParaRPr lang="en-US" sz="2400" dirty="0">
              <a:cs typeface="Calibri" panose="020F0502020204030204" pitchFamily="34" charset="0"/>
            </a:endParaRPr>
          </a:p>
          <a:p>
            <a:pPr algn="just"/>
            <a:r>
              <a:rPr lang="en-US" sz="2400" dirty="0"/>
              <a:t>The enthalpy change accompanying the conversion of one mole of unsaturated organic into corresponding saturated compound by reducing the former with hydrogen, e. g. when benzene is hydrogenated to cyclohexane, the change in enthalpy is represented by the following equation:       </a:t>
            </a:r>
            <a:r>
              <a:rPr lang="en-US" sz="2400" dirty="0">
                <a:solidFill>
                  <a:srgbClr val="0070C0"/>
                </a:solidFill>
              </a:rPr>
              <a:t>C</a:t>
            </a:r>
            <a:r>
              <a:rPr lang="en-US" sz="2400" baseline="-25000" dirty="0">
                <a:solidFill>
                  <a:srgbClr val="0070C0"/>
                </a:solidFill>
              </a:rPr>
              <a:t>6</a:t>
            </a:r>
            <a:r>
              <a:rPr lang="en-US" sz="2400" dirty="0">
                <a:solidFill>
                  <a:srgbClr val="0070C0"/>
                </a:solidFill>
              </a:rPr>
              <a:t>H</a:t>
            </a:r>
            <a:r>
              <a:rPr lang="en-US" sz="2400" baseline="-25000" dirty="0">
                <a:solidFill>
                  <a:srgbClr val="0070C0"/>
                </a:solidFill>
              </a:rPr>
              <a:t>6</a:t>
            </a:r>
            <a:r>
              <a:rPr lang="en-US" sz="2400" dirty="0">
                <a:solidFill>
                  <a:srgbClr val="0070C0"/>
                </a:solidFill>
              </a:rPr>
              <a:t> (l) + 3H</a:t>
            </a:r>
            <a:r>
              <a:rPr lang="en-US" sz="2400" baseline="-25000" dirty="0">
                <a:solidFill>
                  <a:srgbClr val="0070C0"/>
                </a:solidFill>
              </a:rPr>
              <a:t>2</a:t>
            </a:r>
            <a:r>
              <a:rPr lang="en-US" sz="2400" dirty="0">
                <a:solidFill>
                  <a:srgbClr val="0070C0"/>
                </a:solidFill>
              </a:rPr>
              <a:t> (g) </a:t>
            </a:r>
            <a:r>
              <a:rPr lang="en-US" sz="2400" dirty="0">
                <a:solidFill>
                  <a:srgbClr val="0070C0"/>
                </a:solidFill>
                <a:sym typeface="Symbol" panose="05050102010706020507" pitchFamily="18" charset="2"/>
              </a:rPr>
              <a:t> C</a:t>
            </a:r>
            <a:r>
              <a:rPr lang="en-US" sz="2400" baseline="-25000" dirty="0">
                <a:solidFill>
                  <a:srgbClr val="0070C0"/>
                </a:solidFill>
                <a:sym typeface="Symbol" panose="05050102010706020507" pitchFamily="18" charset="2"/>
              </a:rPr>
              <a:t>6</a:t>
            </a:r>
            <a:r>
              <a:rPr lang="en-US" sz="2400" dirty="0">
                <a:solidFill>
                  <a:srgbClr val="0070C0"/>
                </a:solidFill>
                <a:sym typeface="Symbol" panose="05050102010706020507" pitchFamily="18" charset="2"/>
              </a:rPr>
              <a:t>H</a:t>
            </a:r>
            <a:r>
              <a:rPr lang="en-US" sz="2400" baseline="-25000" dirty="0">
                <a:solidFill>
                  <a:srgbClr val="0070C0"/>
                </a:solidFill>
                <a:sym typeface="Symbol" panose="05050102010706020507" pitchFamily="18" charset="2"/>
              </a:rPr>
              <a:t>12</a:t>
            </a:r>
            <a:r>
              <a:rPr lang="en-US" sz="2400" dirty="0">
                <a:solidFill>
                  <a:srgbClr val="0070C0"/>
                </a:solidFill>
                <a:sym typeface="Symbol" panose="05050102010706020507" pitchFamily="18" charset="2"/>
              </a:rPr>
              <a:t> (l)              </a:t>
            </a:r>
            <a:r>
              <a:rPr lang="en-US" sz="2400" dirty="0">
                <a:solidFill>
                  <a:srgbClr val="0070C0"/>
                </a:solidFill>
                <a:cs typeface="Calibri" panose="020F0502020204030204" pitchFamily="34" charset="0"/>
              </a:rPr>
              <a:t>∆H</a:t>
            </a:r>
            <a:r>
              <a:rPr lang="en-US" sz="2400" baseline="-25000" dirty="0">
                <a:solidFill>
                  <a:srgbClr val="0070C0"/>
                </a:solidFill>
                <a:cs typeface="Calibri" panose="020F0502020204030204" pitchFamily="34" charset="0"/>
              </a:rPr>
              <a:t> </a:t>
            </a:r>
            <a:r>
              <a:rPr lang="en-US" sz="2400" dirty="0">
                <a:solidFill>
                  <a:srgbClr val="0070C0"/>
                </a:solidFill>
                <a:cs typeface="Calibri" panose="020F0502020204030204" pitchFamily="34" charset="0"/>
              </a:rPr>
              <a:t>= -205 kJ</a:t>
            </a:r>
            <a:r>
              <a:rPr lang="en-US" sz="2400" dirty="0">
                <a:solidFill>
                  <a:srgbClr val="0070C0"/>
                </a:solidFill>
              </a:rPr>
              <a:t> </a:t>
            </a:r>
          </a:p>
          <a:p>
            <a:pPr algn="just"/>
            <a:endParaRPr lang="en-US" sz="2400" dirty="0"/>
          </a:p>
          <a:p>
            <a:pPr rtl="1"/>
            <a:endParaRPr lang="en-US" sz="2400" dirty="0"/>
          </a:p>
        </p:txBody>
      </p:sp>
    </p:spTree>
    <p:extLst>
      <p:ext uri="{BB962C8B-B14F-4D97-AF65-F5344CB8AC3E}">
        <p14:creationId xmlns:p14="http://schemas.microsoft.com/office/powerpoint/2010/main" val="426090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896" y="665018"/>
            <a:ext cx="10607039" cy="5447645"/>
          </a:xfrm>
          <a:prstGeom prst="rect">
            <a:avLst/>
          </a:prstGeom>
          <a:noFill/>
        </p:spPr>
        <p:txBody>
          <a:bodyPr wrap="square" rtlCol="0">
            <a:spAutoFit/>
          </a:bodyPr>
          <a:lstStyle/>
          <a:p>
            <a:r>
              <a:rPr lang="en-US" sz="2400" dirty="0">
                <a:solidFill>
                  <a:srgbClr val="00B050"/>
                </a:solidFill>
              </a:rPr>
              <a:t>Heat of transition</a:t>
            </a:r>
          </a:p>
          <a:p>
            <a:endParaRPr lang="en-US" sz="2400" dirty="0"/>
          </a:p>
          <a:p>
            <a:pPr algn="just"/>
            <a:r>
              <a:rPr lang="en-US" sz="2400" dirty="0"/>
              <a:t>The amount of heat absorbed or evolved when one mole of a substance is transform from one allotropic form (state) to another allotropic form, e. g., when graphite form of carbon is converted to diamond form, 1.89 kJ of heat is absorbed</a:t>
            </a:r>
          </a:p>
          <a:p>
            <a:pPr algn="just"/>
            <a:endParaRPr lang="en-US" sz="2400" dirty="0"/>
          </a:p>
          <a:p>
            <a:r>
              <a:rPr lang="en-US" sz="2400" dirty="0">
                <a:solidFill>
                  <a:srgbClr val="0070C0"/>
                </a:solidFill>
              </a:rPr>
              <a:t>C (graphite) </a:t>
            </a:r>
            <a:r>
              <a:rPr lang="en-US" sz="2400" dirty="0">
                <a:solidFill>
                  <a:srgbClr val="0070C0"/>
                </a:solidFill>
                <a:sym typeface="Symbol" panose="05050102010706020507" pitchFamily="18" charset="2"/>
              </a:rPr>
              <a:t> </a:t>
            </a:r>
            <a:r>
              <a:rPr lang="en-US" sz="2400" dirty="0">
                <a:solidFill>
                  <a:srgbClr val="0070C0"/>
                </a:solidFill>
              </a:rPr>
              <a:t>C (diamond)	</a:t>
            </a:r>
            <a:r>
              <a:rPr lang="en-US" sz="2400" dirty="0">
                <a:solidFill>
                  <a:srgbClr val="0070C0"/>
                </a:solidFill>
                <a:cs typeface="Calibri" panose="020F0502020204030204" pitchFamily="34" charset="0"/>
              </a:rPr>
              <a:t> ∆H</a:t>
            </a:r>
            <a:r>
              <a:rPr lang="en-US" sz="2400" baseline="-25000" dirty="0">
                <a:solidFill>
                  <a:srgbClr val="0070C0"/>
                </a:solidFill>
                <a:cs typeface="Calibri" panose="020F0502020204030204" pitchFamily="34" charset="0"/>
              </a:rPr>
              <a:t> </a:t>
            </a:r>
            <a:r>
              <a:rPr lang="en-US" sz="2400" dirty="0">
                <a:solidFill>
                  <a:srgbClr val="0070C0"/>
                </a:solidFill>
                <a:cs typeface="Calibri" panose="020F0502020204030204" pitchFamily="34" charset="0"/>
              </a:rPr>
              <a:t>= 1.89 kJ</a:t>
            </a:r>
            <a:r>
              <a:rPr lang="en-US" sz="2400" dirty="0">
                <a:solidFill>
                  <a:srgbClr val="0070C0"/>
                </a:solidFill>
              </a:rPr>
              <a:t> </a:t>
            </a:r>
            <a:r>
              <a:rPr lang="en-US" dirty="0">
                <a:solidFill>
                  <a:srgbClr val="0070C0"/>
                </a:solidFill>
              </a:rPr>
              <a:t>	 </a:t>
            </a:r>
          </a:p>
          <a:p>
            <a:endParaRPr lang="en-US" dirty="0">
              <a:solidFill>
                <a:srgbClr val="0070C0"/>
              </a:solidFill>
            </a:endParaRPr>
          </a:p>
          <a:p>
            <a:r>
              <a:rPr lang="en-US" sz="2400" dirty="0">
                <a:solidFill>
                  <a:srgbClr val="00B050"/>
                </a:solidFill>
              </a:rPr>
              <a:t>Heat of neutralization</a:t>
            </a:r>
          </a:p>
          <a:p>
            <a:endParaRPr lang="en-US" dirty="0">
              <a:solidFill>
                <a:srgbClr val="0070C0"/>
              </a:solidFill>
            </a:endParaRPr>
          </a:p>
          <a:p>
            <a:r>
              <a:rPr lang="en-US" sz="2400" dirty="0">
                <a:solidFill>
                  <a:prstClr val="black"/>
                </a:solidFill>
              </a:rPr>
              <a:t>The enthalpy change accompanying the conversion of one mole of acid and base to salt and water. For strong acid and base: </a:t>
            </a:r>
          </a:p>
          <a:p>
            <a:endParaRPr lang="en-US" sz="2400" dirty="0">
              <a:solidFill>
                <a:prstClr val="black"/>
              </a:solidFill>
            </a:endParaRPr>
          </a:p>
          <a:p>
            <a:r>
              <a:rPr lang="en-US" sz="2400" dirty="0">
                <a:solidFill>
                  <a:srgbClr val="0070C0"/>
                </a:solidFill>
              </a:rPr>
              <a:t>H</a:t>
            </a:r>
            <a:r>
              <a:rPr lang="en-US" sz="2400" baseline="30000" dirty="0">
                <a:solidFill>
                  <a:srgbClr val="0070C0"/>
                </a:solidFill>
              </a:rPr>
              <a:t>+</a:t>
            </a:r>
            <a:r>
              <a:rPr lang="en-US" sz="2400" dirty="0">
                <a:solidFill>
                  <a:srgbClr val="0070C0"/>
                </a:solidFill>
              </a:rPr>
              <a:t> (</a:t>
            </a:r>
            <a:r>
              <a:rPr lang="en-US" sz="2400" dirty="0" err="1">
                <a:solidFill>
                  <a:srgbClr val="0070C0"/>
                </a:solidFill>
              </a:rPr>
              <a:t>aq</a:t>
            </a:r>
            <a:r>
              <a:rPr lang="en-US" sz="2400" dirty="0">
                <a:solidFill>
                  <a:srgbClr val="0070C0"/>
                </a:solidFill>
              </a:rPr>
              <a:t>) + OH</a:t>
            </a:r>
            <a:r>
              <a:rPr lang="en-US" sz="2400" baseline="30000" dirty="0">
                <a:solidFill>
                  <a:srgbClr val="0070C0"/>
                </a:solidFill>
              </a:rPr>
              <a:t>-</a:t>
            </a:r>
            <a:r>
              <a:rPr lang="en-US" sz="2400" dirty="0">
                <a:solidFill>
                  <a:srgbClr val="0070C0"/>
                </a:solidFill>
              </a:rPr>
              <a:t> (</a:t>
            </a:r>
            <a:r>
              <a:rPr lang="en-US" sz="2400" dirty="0" err="1">
                <a:solidFill>
                  <a:srgbClr val="0070C0"/>
                </a:solidFill>
              </a:rPr>
              <a:t>aq</a:t>
            </a:r>
            <a:r>
              <a:rPr lang="en-US" sz="2400" dirty="0">
                <a:solidFill>
                  <a:srgbClr val="0070C0"/>
                </a:solidFill>
              </a:rPr>
              <a:t>) </a:t>
            </a:r>
            <a:r>
              <a:rPr lang="en-US" sz="2400" dirty="0">
                <a:solidFill>
                  <a:srgbClr val="0070C0"/>
                </a:solidFill>
                <a:sym typeface="Symbol" panose="05050102010706020507" pitchFamily="18" charset="2"/>
              </a:rPr>
              <a:t> H</a:t>
            </a:r>
            <a:r>
              <a:rPr lang="en-US" sz="2400" baseline="-25000" dirty="0">
                <a:solidFill>
                  <a:srgbClr val="0070C0"/>
                </a:solidFill>
                <a:sym typeface="Symbol" panose="05050102010706020507" pitchFamily="18" charset="2"/>
              </a:rPr>
              <a:t>2</a:t>
            </a:r>
            <a:r>
              <a:rPr lang="en-US" sz="2400" dirty="0">
                <a:solidFill>
                  <a:srgbClr val="0070C0"/>
                </a:solidFill>
                <a:sym typeface="Symbol" panose="05050102010706020507" pitchFamily="18" charset="2"/>
              </a:rPr>
              <a:t>O (l)	</a:t>
            </a:r>
            <a:r>
              <a:rPr lang="en-US" sz="2400" dirty="0">
                <a:solidFill>
                  <a:prstClr val="black"/>
                </a:solidFill>
                <a:sym typeface="Symbol" panose="05050102010706020507" pitchFamily="18" charset="2"/>
              </a:rPr>
              <a:t>	</a:t>
            </a:r>
            <a:r>
              <a:rPr lang="en-US" sz="2400" dirty="0">
                <a:solidFill>
                  <a:srgbClr val="0070C0"/>
                </a:solidFill>
                <a:cs typeface="Calibri" panose="020F0502020204030204" pitchFamily="34" charset="0"/>
              </a:rPr>
              <a:t> ∆</a:t>
            </a:r>
            <a:r>
              <a:rPr lang="en-US" sz="2400" dirty="0" err="1">
                <a:solidFill>
                  <a:srgbClr val="0070C0"/>
                </a:solidFill>
                <a:cs typeface="Calibri" panose="020F0502020204030204" pitchFamily="34" charset="0"/>
              </a:rPr>
              <a:t>H</a:t>
            </a:r>
            <a:r>
              <a:rPr lang="en-US" sz="2400" baseline="-25000" dirty="0" err="1">
                <a:solidFill>
                  <a:srgbClr val="0070C0"/>
                </a:solidFill>
                <a:cs typeface="Calibri" panose="020F0502020204030204" pitchFamily="34" charset="0"/>
              </a:rPr>
              <a:t>n</a:t>
            </a:r>
            <a:r>
              <a:rPr lang="en-US" sz="2400" baseline="-25000" dirty="0">
                <a:solidFill>
                  <a:srgbClr val="0070C0"/>
                </a:solidFill>
                <a:cs typeface="Calibri" panose="020F0502020204030204" pitchFamily="34" charset="0"/>
              </a:rPr>
              <a:t> </a:t>
            </a:r>
            <a:r>
              <a:rPr lang="en-US" sz="2400" dirty="0">
                <a:solidFill>
                  <a:srgbClr val="0070C0"/>
                </a:solidFill>
                <a:cs typeface="Calibri" panose="020F0502020204030204" pitchFamily="34" charset="0"/>
              </a:rPr>
              <a:t>= -57.36 kJ</a:t>
            </a:r>
            <a:r>
              <a:rPr lang="en-US" sz="2400" dirty="0">
                <a:solidFill>
                  <a:srgbClr val="0070C0"/>
                </a:solidFill>
              </a:rPr>
              <a:t> </a:t>
            </a:r>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732799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6" y="617650"/>
            <a:ext cx="9144000" cy="523220"/>
          </a:xfrm>
          <a:prstGeom prst="rect">
            <a:avLst/>
          </a:prstGeom>
        </p:spPr>
        <p:txBody>
          <a:bodyPr wrap="square">
            <a:spAutoFit/>
          </a:bodyPr>
          <a:lstStyle/>
          <a:p>
            <a:pPr lvl="0" algn="justLow" fontAlgn="base">
              <a:spcBef>
                <a:spcPct val="0"/>
              </a:spcBef>
              <a:spcAft>
                <a:spcPct val="0"/>
              </a:spcAft>
            </a:pPr>
            <a:r>
              <a:rPr lang="en-GB" sz="2800" dirty="0">
                <a:solidFill>
                  <a:srgbClr val="FF0000"/>
                </a:solidFill>
                <a:ea typeface="Calibri" pitchFamily="34" charset="0"/>
                <a:cs typeface="Times New Roman" pitchFamily="18" charset="0"/>
              </a:rPr>
              <a:t>Determination the heat of chemical reaction</a:t>
            </a:r>
            <a:endParaRPr lang="en-GB" sz="2800" dirty="0">
              <a:solidFill>
                <a:srgbClr val="FF0000"/>
              </a:solidFill>
              <a:cs typeface="Arial" pitchFamily="34" charset="0"/>
            </a:endParaRPr>
          </a:p>
        </p:txBody>
      </p:sp>
      <p:sp>
        <p:nvSpPr>
          <p:cNvPr id="3" name="Rectangle 2"/>
          <p:cNvSpPr/>
          <p:nvPr/>
        </p:nvSpPr>
        <p:spPr>
          <a:xfrm>
            <a:off x="720436" y="1340376"/>
            <a:ext cx="10784378" cy="3231654"/>
          </a:xfrm>
          <a:prstGeom prst="rect">
            <a:avLst/>
          </a:prstGeom>
        </p:spPr>
        <p:txBody>
          <a:bodyPr wrap="square">
            <a:spAutoFit/>
          </a:bodyPr>
          <a:lstStyle/>
          <a:p>
            <a:pPr lvl="0" algn="justLow" fontAlgn="base">
              <a:lnSpc>
                <a:spcPct val="150000"/>
              </a:lnSpc>
              <a:spcBef>
                <a:spcPct val="0"/>
              </a:spcBef>
              <a:spcAft>
                <a:spcPct val="0"/>
              </a:spcAft>
            </a:pPr>
            <a:r>
              <a:rPr lang="en-GB" sz="2400" dirty="0">
                <a:solidFill>
                  <a:prstClr val="black"/>
                </a:solidFill>
                <a:ea typeface="Calibri" pitchFamily="34" charset="0"/>
                <a:cs typeface="Times New Roman" pitchFamily="18" charset="0"/>
              </a:rPr>
              <a:t>Since we cannot know the exact enthalpy of the reactants and products, we measure ΔH through calorimetry, the measurement of heat flow. Two calorimetry can be used:</a:t>
            </a:r>
          </a:p>
          <a:p>
            <a:pPr lvl="0" algn="justLow" fontAlgn="base">
              <a:lnSpc>
                <a:spcPct val="150000"/>
              </a:lnSpc>
              <a:spcBef>
                <a:spcPct val="0"/>
              </a:spcBef>
              <a:spcAft>
                <a:spcPct val="0"/>
              </a:spcAft>
            </a:pPr>
            <a:endParaRPr lang="en-GB" sz="2400" dirty="0">
              <a:solidFill>
                <a:prstClr val="black"/>
              </a:solidFill>
              <a:ea typeface="Calibri" pitchFamily="34" charset="0"/>
              <a:cs typeface="Times New Roman" pitchFamily="18" charset="0"/>
            </a:endParaRPr>
          </a:p>
          <a:p>
            <a:pPr lvl="0" algn="justLow" fontAlgn="base">
              <a:spcBef>
                <a:spcPct val="0"/>
              </a:spcBef>
              <a:spcAft>
                <a:spcPct val="0"/>
              </a:spcAft>
            </a:pPr>
            <a:r>
              <a:rPr lang="en-GB" sz="2400" dirty="0">
                <a:solidFill>
                  <a:srgbClr val="00B050"/>
                </a:solidFill>
                <a:ea typeface="Calibri" pitchFamily="34" charset="0"/>
                <a:cs typeface="Times New Roman" pitchFamily="18" charset="0"/>
              </a:rPr>
              <a:t>1- Constant-pressure calorimetry</a:t>
            </a:r>
            <a:endParaRPr lang="en-GB" sz="2400" dirty="0">
              <a:solidFill>
                <a:srgbClr val="00B050"/>
              </a:solidFill>
              <a:cs typeface="Arial" pitchFamily="34" charset="0"/>
            </a:endParaRPr>
          </a:p>
          <a:p>
            <a:pPr algn="justLow" fontAlgn="base">
              <a:lnSpc>
                <a:spcPct val="150000"/>
              </a:lnSpc>
              <a:spcBef>
                <a:spcPct val="0"/>
              </a:spcBef>
              <a:spcAft>
                <a:spcPct val="0"/>
              </a:spcAft>
            </a:pPr>
            <a:r>
              <a:rPr lang="en-GB" sz="2400" dirty="0">
                <a:solidFill>
                  <a:srgbClr val="00B050"/>
                </a:solidFill>
                <a:ea typeface="Calibri" pitchFamily="34" charset="0"/>
                <a:cs typeface="Times New Roman" pitchFamily="18" charset="0"/>
              </a:rPr>
              <a:t>2- Constant-volume calorimetry</a:t>
            </a:r>
            <a:endParaRPr lang="en-GB" sz="2400" dirty="0">
              <a:solidFill>
                <a:srgbClr val="00B050"/>
              </a:solidFill>
              <a:cs typeface="Arial" pitchFamily="34" charset="0"/>
            </a:endParaRPr>
          </a:p>
          <a:p>
            <a:pPr lvl="0" algn="justLow" fontAlgn="base">
              <a:lnSpc>
                <a:spcPct val="150000"/>
              </a:lnSpc>
              <a:spcBef>
                <a:spcPct val="0"/>
              </a:spcBef>
              <a:spcAft>
                <a:spcPct val="0"/>
              </a:spcAft>
            </a:pPr>
            <a:endParaRPr lang="en-GB" sz="2400" dirty="0">
              <a:solidFill>
                <a:prstClr val="black"/>
              </a:solidFill>
              <a:cs typeface="Arial" pitchFamily="34" charset="0"/>
            </a:endParaRPr>
          </a:p>
        </p:txBody>
      </p:sp>
      <p:pic>
        <p:nvPicPr>
          <p:cNvPr id="4" name="Picture 3" descr="Image result for calorimeter"/>
          <p:cNvPicPr>
            <a:picLocks noChangeAspect="1" noChangeArrowheads="1"/>
          </p:cNvPicPr>
          <p:nvPr/>
        </p:nvPicPr>
        <p:blipFill>
          <a:blip r:embed="rId2" cstate="print"/>
          <a:srcRect/>
          <a:stretch>
            <a:fillRect/>
          </a:stretch>
        </p:blipFill>
        <p:spPr bwMode="auto">
          <a:xfrm>
            <a:off x="6739543" y="2549638"/>
            <a:ext cx="2914623" cy="4044783"/>
          </a:xfrm>
          <a:prstGeom prst="rect">
            <a:avLst/>
          </a:prstGeom>
          <a:noFill/>
        </p:spPr>
      </p:pic>
    </p:spTree>
    <p:extLst>
      <p:ext uri="{BB962C8B-B14F-4D97-AF65-F5344CB8AC3E}">
        <p14:creationId xmlns:p14="http://schemas.microsoft.com/office/powerpoint/2010/main" val="3036146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493853"/>
            <a:ext cx="6628016" cy="6124754"/>
          </a:xfrm>
          <a:prstGeom prst="rect">
            <a:avLst/>
          </a:prstGeom>
        </p:spPr>
        <p:txBody>
          <a:bodyPr wrap="square">
            <a:spAutoFit/>
          </a:bodyPr>
          <a:lstStyle/>
          <a:p>
            <a:pPr lvl="0" algn="justLow" fontAlgn="base">
              <a:spcBef>
                <a:spcPct val="0"/>
              </a:spcBef>
              <a:spcAft>
                <a:spcPct val="0"/>
              </a:spcAft>
            </a:pPr>
            <a:r>
              <a:rPr lang="en-GB" sz="2400" dirty="0">
                <a:solidFill>
                  <a:srgbClr val="00B050"/>
                </a:solidFill>
                <a:ea typeface="Calibri" pitchFamily="34" charset="0"/>
                <a:cs typeface="Times New Roman" pitchFamily="18" charset="0"/>
              </a:rPr>
              <a:t>1- Constant-pressure calorimetry</a:t>
            </a:r>
          </a:p>
          <a:p>
            <a:pPr lvl="0" algn="justLow" fontAlgn="base">
              <a:spcBef>
                <a:spcPct val="0"/>
              </a:spcBef>
              <a:spcAft>
                <a:spcPct val="0"/>
              </a:spcAft>
            </a:pPr>
            <a:endParaRPr lang="en-US" sz="2400" dirty="0">
              <a:solidFill>
                <a:srgbClr val="00B050"/>
              </a:solidFill>
              <a:cs typeface="Times New Roman" pitchFamily="18" charset="0"/>
            </a:endParaRPr>
          </a:p>
          <a:p>
            <a:pPr lvl="0" algn="justLow" fontAlgn="base">
              <a:spcBef>
                <a:spcPct val="0"/>
              </a:spcBef>
              <a:spcAft>
                <a:spcPct val="0"/>
              </a:spcAft>
            </a:pPr>
            <a:r>
              <a:rPr lang="en-GB" sz="2400" dirty="0">
                <a:solidFill>
                  <a:prstClr val="black"/>
                </a:solidFill>
                <a:ea typeface="Calibri" pitchFamily="34" charset="0"/>
                <a:cs typeface="Times New Roman" pitchFamily="18" charset="0"/>
              </a:rPr>
              <a:t>A constant-pressure calorimetry is used in determining the change in enthalpy equals the heat (</a:t>
            </a:r>
            <a:r>
              <a:rPr lang="en-GB" sz="2400" dirty="0">
                <a:solidFill>
                  <a:srgbClr val="0070C0"/>
                </a:solidFill>
                <a:ea typeface="Calibri" pitchFamily="34" charset="0"/>
                <a:cs typeface="Times New Roman" pitchFamily="18" charset="0"/>
              </a:rPr>
              <a:t>∆H = </a:t>
            </a:r>
            <a:r>
              <a:rPr lang="en-GB" sz="2400" dirty="0" err="1">
                <a:solidFill>
                  <a:srgbClr val="0070C0"/>
                </a:solidFill>
                <a:ea typeface="Calibri" pitchFamily="34" charset="0"/>
                <a:cs typeface="Times New Roman" pitchFamily="18" charset="0"/>
              </a:rPr>
              <a:t>q</a:t>
            </a:r>
            <a:r>
              <a:rPr lang="en-GB" sz="2400" baseline="-25000" dirty="0" err="1">
                <a:solidFill>
                  <a:srgbClr val="0070C0"/>
                </a:solidFill>
                <a:ea typeface="Calibri" pitchFamily="34" charset="0"/>
                <a:cs typeface="Times New Roman" pitchFamily="18" charset="0"/>
              </a:rPr>
              <a:t>p</a:t>
            </a:r>
            <a:r>
              <a:rPr lang="en-GB" sz="2400" dirty="0">
                <a:solidFill>
                  <a:srgbClr val="0070C0"/>
                </a:solidFill>
                <a:ea typeface="Calibri" pitchFamily="34" charset="0"/>
                <a:cs typeface="Times New Roman" pitchFamily="18" charset="0"/>
              </a:rPr>
              <a:t> = </a:t>
            </a:r>
            <a:r>
              <a:rPr lang="en-GB" sz="2400" dirty="0" err="1">
                <a:solidFill>
                  <a:srgbClr val="0070C0"/>
                </a:solidFill>
                <a:ea typeface="Calibri" pitchFamily="34" charset="0"/>
                <a:cs typeface="Times New Roman" pitchFamily="18" charset="0"/>
              </a:rPr>
              <a:t>q</a:t>
            </a:r>
            <a:r>
              <a:rPr lang="en-GB" sz="2400" baseline="-30000" dirty="0" err="1">
                <a:solidFill>
                  <a:srgbClr val="0070C0"/>
                </a:solidFill>
                <a:ea typeface="Calibri" pitchFamily="34" charset="0"/>
                <a:cs typeface="Times New Roman" pitchFamily="18" charset="0"/>
              </a:rPr>
              <a:t>reaction</a:t>
            </a:r>
            <a:r>
              <a:rPr lang="en-GB" sz="2400" dirty="0">
                <a:solidFill>
                  <a:srgbClr val="0070C0"/>
                </a:solidFill>
                <a:ea typeface="Calibri" pitchFamily="34" charset="0"/>
                <a:cs typeface="Times New Roman" pitchFamily="18" charset="0"/>
              </a:rPr>
              <a:t> = </a:t>
            </a:r>
            <a:r>
              <a:rPr lang="en-GB" sz="2400" dirty="0" err="1">
                <a:solidFill>
                  <a:srgbClr val="0070C0"/>
                </a:solidFill>
                <a:ea typeface="Calibri" pitchFamily="34" charset="0"/>
                <a:cs typeface="Times New Roman" pitchFamily="18" charset="0"/>
              </a:rPr>
              <a:t>q</a:t>
            </a:r>
            <a:r>
              <a:rPr lang="en-GB" sz="2400" baseline="-25000" dirty="0" err="1">
                <a:solidFill>
                  <a:srgbClr val="0070C0"/>
                </a:solidFill>
                <a:ea typeface="Calibri" pitchFamily="34" charset="0"/>
                <a:cs typeface="Times New Roman" pitchFamily="18" charset="0"/>
              </a:rPr>
              <a:t>rxn</a:t>
            </a:r>
            <a:r>
              <a:rPr lang="en-GB" sz="2400" dirty="0">
                <a:solidFill>
                  <a:srgbClr val="0070C0"/>
                </a:solidFill>
                <a:ea typeface="Calibri" pitchFamily="34" charset="0"/>
                <a:cs typeface="Times New Roman" pitchFamily="18" charset="0"/>
              </a:rPr>
              <a:t> </a:t>
            </a:r>
            <a:r>
              <a:rPr lang="en-GB" sz="2400" dirty="0">
                <a:solidFill>
                  <a:prstClr val="black"/>
                </a:solidFill>
                <a:ea typeface="Calibri" pitchFamily="34" charset="0"/>
                <a:cs typeface="Times New Roman" pitchFamily="18" charset="0"/>
              </a:rPr>
              <a:t>). By carrying out a reaction in aqueous solution in a simple calorimeter</a:t>
            </a:r>
            <a:endParaRPr lang="en-US" sz="2400" dirty="0">
              <a:solidFill>
                <a:srgbClr val="00B050"/>
              </a:solidFill>
              <a:cs typeface="Times New Roman" pitchFamily="18" charset="0"/>
            </a:endParaRPr>
          </a:p>
          <a:p>
            <a:pPr lvl="0" algn="justLow" fontAlgn="base">
              <a:spcBef>
                <a:spcPct val="0"/>
              </a:spcBef>
              <a:spcAft>
                <a:spcPct val="0"/>
              </a:spcAft>
            </a:pPr>
            <a:endParaRPr lang="en-US" sz="2400" dirty="0">
              <a:solidFill>
                <a:srgbClr val="00B050"/>
              </a:solidFill>
              <a:cs typeface="Times New Roman" pitchFamily="18" charset="0"/>
            </a:endParaRPr>
          </a:p>
          <a:p>
            <a:pPr algn="ctr" fontAlgn="base">
              <a:spcBef>
                <a:spcPct val="0"/>
              </a:spcBef>
              <a:spcAft>
                <a:spcPct val="0"/>
              </a:spcAft>
            </a:pPr>
            <a:r>
              <a:rPr lang="en-GB" sz="2800" dirty="0" err="1">
                <a:solidFill>
                  <a:srgbClr val="0070C0"/>
                </a:solidFill>
                <a:ea typeface="Calibri" pitchFamily="34" charset="0"/>
                <a:cs typeface="Times New Roman" pitchFamily="18" charset="0"/>
              </a:rPr>
              <a:t>q</a:t>
            </a:r>
            <a:r>
              <a:rPr lang="en-GB" sz="2800" baseline="-30000" dirty="0" err="1">
                <a:solidFill>
                  <a:srgbClr val="0070C0"/>
                </a:solidFill>
                <a:ea typeface="Calibri" pitchFamily="34" charset="0"/>
                <a:cs typeface="Times New Roman" pitchFamily="18" charset="0"/>
              </a:rPr>
              <a:t>reaction</a:t>
            </a:r>
            <a:r>
              <a:rPr lang="en-GB" sz="2800" dirty="0">
                <a:solidFill>
                  <a:srgbClr val="0070C0"/>
                </a:solidFill>
                <a:ea typeface="Calibri" pitchFamily="34" charset="0"/>
                <a:cs typeface="Times New Roman" pitchFamily="18" charset="0"/>
              </a:rPr>
              <a:t>= − </a:t>
            </a:r>
            <a:r>
              <a:rPr lang="en-GB" sz="2800" dirty="0" err="1">
                <a:solidFill>
                  <a:srgbClr val="0070C0"/>
                </a:solidFill>
                <a:ea typeface="Calibri" pitchFamily="34" charset="0"/>
                <a:cs typeface="Times New Roman" pitchFamily="18" charset="0"/>
              </a:rPr>
              <a:t>q</a:t>
            </a:r>
            <a:r>
              <a:rPr lang="en-GB" sz="2800" baseline="-30000" dirty="0" err="1">
                <a:solidFill>
                  <a:srgbClr val="0070C0"/>
                </a:solidFill>
                <a:ea typeface="Calibri" pitchFamily="34" charset="0"/>
                <a:cs typeface="Times New Roman" pitchFamily="18" charset="0"/>
              </a:rPr>
              <a:t>calorimeter</a:t>
            </a:r>
            <a:endParaRPr lang="en-GB" sz="2800" dirty="0">
              <a:solidFill>
                <a:srgbClr val="0070C0"/>
              </a:solidFill>
              <a:cs typeface="Arial" pitchFamily="34" charset="0"/>
            </a:endParaRPr>
          </a:p>
          <a:p>
            <a:pPr lvl="0" algn="justLow" fontAlgn="base">
              <a:spcBef>
                <a:spcPct val="0"/>
              </a:spcBef>
              <a:spcAft>
                <a:spcPct val="0"/>
              </a:spcAft>
            </a:pPr>
            <a:endParaRPr lang="en-US" sz="2400" dirty="0">
              <a:solidFill>
                <a:srgbClr val="00B050"/>
              </a:solidFill>
              <a:cs typeface="Arial" pitchFamily="34" charset="0"/>
            </a:endParaRPr>
          </a:p>
          <a:p>
            <a:pPr lvl="0" algn="justLow" fontAlgn="base">
              <a:spcBef>
                <a:spcPct val="0"/>
              </a:spcBef>
              <a:spcAft>
                <a:spcPct val="0"/>
              </a:spcAft>
            </a:pPr>
            <a:r>
              <a:rPr lang="en-GB" sz="2400" dirty="0">
                <a:ea typeface="Calibri" pitchFamily="34" charset="0"/>
                <a:cs typeface="Times New Roman" pitchFamily="18" charset="0"/>
              </a:rPr>
              <a:t>which can indirectly measure the heat change for  the system by measuring the heat change for the water in the calorimeter. Because the specific heat   for water is well known (4.184 J/</a:t>
            </a:r>
            <a:r>
              <a:rPr lang="en-GB" sz="2400" dirty="0" err="1">
                <a:ea typeface="Calibri" pitchFamily="34" charset="0"/>
                <a:cs typeface="Times New Roman" pitchFamily="18" charset="0"/>
              </a:rPr>
              <a:t>g.K</a:t>
            </a:r>
            <a:r>
              <a:rPr lang="en-GB" sz="2400" dirty="0">
                <a:ea typeface="Calibri" pitchFamily="34" charset="0"/>
                <a:cs typeface="Times New Roman" pitchFamily="18" charset="0"/>
              </a:rPr>
              <a:t>), we can measure ΔH for the reaction with this equation:</a:t>
            </a:r>
            <a:r>
              <a:rPr lang="en-GB" sz="2400" dirty="0">
                <a:ea typeface="Calibri" pitchFamily="34" charset="0"/>
                <a:cs typeface="Arial" pitchFamily="34" charset="0"/>
              </a:rPr>
              <a:t> </a:t>
            </a:r>
          </a:p>
          <a:p>
            <a:pPr lvl="0" algn="justLow" fontAlgn="base">
              <a:spcBef>
                <a:spcPct val="0"/>
              </a:spcBef>
              <a:spcAft>
                <a:spcPct val="0"/>
              </a:spcAft>
            </a:pPr>
            <a:endParaRPr lang="en-US" sz="2400" dirty="0">
              <a:solidFill>
                <a:srgbClr val="00B050"/>
              </a:solidFill>
              <a:cs typeface="Arial" pitchFamily="34" charset="0"/>
            </a:endParaRPr>
          </a:p>
          <a:p>
            <a:pPr lvl="0" algn="ctr" fontAlgn="base">
              <a:spcBef>
                <a:spcPct val="0"/>
              </a:spcBef>
              <a:spcAft>
                <a:spcPct val="0"/>
              </a:spcAft>
            </a:pPr>
            <a:r>
              <a:rPr lang="en-US" sz="2800" dirty="0" err="1">
                <a:solidFill>
                  <a:srgbClr val="FF0000"/>
                </a:solidFill>
                <a:cs typeface="Arial" pitchFamily="34" charset="0"/>
              </a:rPr>
              <a:t>q</a:t>
            </a:r>
            <a:r>
              <a:rPr lang="en-US" sz="2800" baseline="-25000" dirty="0" err="1">
                <a:solidFill>
                  <a:srgbClr val="FF0000"/>
                </a:solidFill>
                <a:cs typeface="Arial" pitchFamily="34" charset="0"/>
              </a:rPr>
              <a:t>P</a:t>
            </a:r>
            <a:r>
              <a:rPr lang="en-US" sz="2800" dirty="0">
                <a:solidFill>
                  <a:srgbClr val="FF0000"/>
                </a:solidFill>
                <a:cs typeface="Arial" pitchFamily="34" charset="0"/>
              </a:rPr>
              <a:t> = m × C</a:t>
            </a:r>
            <a:r>
              <a:rPr lang="en-US" sz="2800" baseline="-25000" dirty="0">
                <a:solidFill>
                  <a:srgbClr val="FF0000"/>
                </a:solidFill>
                <a:cs typeface="Arial" pitchFamily="34" charset="0"/>
              </a:rPr>
              <a:t>S</a:t>
            </a:r>
            <a:r>
              <a:rPr lang="en-US" sz="2800" dirty="0">
                <a:solidFill>
                  <a:srgbClr val="FF0000"/>
                </a:solidFill>
                <a:cs typeface="Arial" pitchFamily="34" charset="0"/>
              </a:rPr>
              <a:t> × </a:t>
            </a:r>
            <a:r>
              <a:rPr lang="en-US" sz="2800" dirty="0">
                <a:solidFill>
                  <a:srgbClr val="FF0000"/>
                </a:solidFill>
                <a:latin typeface="Calibri" panose="020F0502020204030204" pitchFamily="34" charset="0"/>
                <a:cs typeface="Calibri" panose="020F0502020204030204" pitchFamily="34" charset="0"/>
              </a:rPr>
              <a:t>∆T</a:t>
            </a:r>
            <a:endParaRPr lang="en-GB" sz="2800" dirty="0">
              <a:solidFill>
                <a:srgbClr val="FF0000"/>
              </a:solidFill>
              <a:cs typeface="Arial" pitchFamily="34" charset="0"/>
            </a:endParaRPr>
          </a:p>
        </p:txBody>
      </p:sp>
      <p:pic>
        <p:nvPicPr>
          <p:cNvPr id="1026" name="Picture 2" descr="https://www.learner.org/courses/chemistry/images/text_img/CoffeeCalori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280" y="897773"/>
            <a:ext cx="4132533" cy="530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95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6" y="798022"/>
            <a:ext cx="10873047" cy="5447645"/>
          </a:xfrm>
          <a:prstGeom prst="rect">
            <a:avLst/>
          </a:prstGeom>
          <a:noFill/>
        </p:spPr>
        <p:txBody>
          <a:bodyPr wrap="square" rtlCol="0">
            <a:spAutoFit/>
          </a:bodyPr>
          <a:lstStyle/>
          <a:p>
            <a:pPr>
              <a:lnSpc>
                <a:spcPct val="150000"/>
              </a:lnSpc>
            </a:pPr>
            <a:r>
              <a:rPr lang="en-US" sz="2800" dirty="0">
                <a:solidFill>
                  <a:srgbClr val="FF0000"/>
                </a:solidFill>
              </a:rPr>
              <a:t>Example</a:t>
            </a:r>
          </a:p>
          <a:p>
            <a:pPr>
              <a:lnSpc>
                <a:spcPct val="150000"/>
              </a:lnSpc>
            </a:pPr>
            <a:r>
              <a:rPr lang="en-US" sz="2400" dirty="0">
                <a:solidFill>
                  <a:srgbClr val="0070C0"/>
                </a:solidFill>
              </a:rPr>
              <a:t>Physical change:</a:t>
            </a:r>
          </a:p>
          <a:p>
            <a:pPr algn="just">
              <a:lnSpc>
                <a:spcPct val="150000"/>
              </a:lnSpc>
            </a:pPr>
            <a:r>
              <a:rPr lang="en-GB" sz="2400" dirty="0">
                <a:ea typeface="Calibri" pitchFamily="34" charset="0"/>
                <a:cs typeface="Times New Roman" pitchFamily="18" charset="0"/>
              </a:rPr>
              <a:t>11- A 155 g piece of a certain metal was heated to 120 </a:t>
            </a:r>
            <a:r>
              <a:rPr lang="en-GB" sz="2400" baseline="30000" dirty="0" err="1">
                <a:ea typeface="Calibri" pitchFamily="34" charset="0"/>
                <a:cs typeface="Times New Roman" pitchFamily="18" charset="0"/>
              </a:rPr>
              <a:t>o</a:t>
            </a:r>
            <a:r>
              <a:rPr lang="en-GB" sz="2400" dirty="0" err="1">
                <a:ea typeface="Calibri" pitchFamily="34" charset="0"/>
                <a:cs typeface="Times New Roman" pitchFamily="18" charset="0"/>
              </a:rPr>
              <a:t>C</a:t>
            </a:r>
            <a:r>
              <a:rPr lang="en-GB" sz="2400" dirty="0">
                <a:ea typeface="Calibri" pitchFamily="34" charset="0"/>
                <a:cs typeface="Times New Roman" pitchFamily="18" charset="0"/>
              </a:rPr>
              <a:t> and then plunged in a constant pressure coffee-cup calorimeter, containing 250 g of water at 22 </a:t>
            </a:r>
            <a:r>
              <a:rPr lang="en-GB" sz="2400" baseline="30000" dirty="0" err="1">
                <a:ea typeface="Calibri" pitchFamily="34" charset="0"/>
                <a:cs typeface="Times New Roman" pitchFamily="18" charset="0"/>
              </a:rPr>
              <a:t>o</a:t>
            </a:r>
            <a:r>
              <a:rPr lang="en-GB" sz="2400" dirty="0" err="1">
                <a:ea typeface="Calibri" pitchFamily="34" charset="0"/>
                <a:cs typeface="Times New Roman" pitchFamily="18" charset="0"/>
              </a:rPr>
              <a:t>C.</a:t>
            </a:r>
            <a:r>
              <a:rPr lang="en-GB" sz="2400" dirty="0">
                <a:ea typeface="Calibri" pitchFamily="34" charset="0"/>
                <a:cs typeface="Times New Roman" pitchFamily="18" charset="0"/>
              </a:rPr>
              <a:t> The temperature of the system became 28 </a:t>
            </a:r>
            <a:r>
              <a:rPr lang="en-GB" sz="2400" baseline="30000" dirty="0" err="1">
                <a:ea typeface="Calibri" pitchFamily="34" charset="0"/>
                <a:cs typeface="Times New Roman" pitchFamily="18" charset="0"/>
              </a:rPr>
              <a:t>o</a:t>
            </a:r>
            <a:r>
              <a:rPr lang="en-GB" sz="2400" dirty="0" err="1">
                <a:ea typeface="Calibri" pitchFamily="34" charset="0"/>
                <a:cs typeface="Times New Roman" pitchFamily="18" charset="0"/>
              </a:rPr>
              <a:t>C.</a:t>
            </a:r>
            <a:r>
              <a:rPr lang="en-GB" sz="2400" dirty="0">
                <a:ea typeface="Calibri" pitchFamily="34" charset="0"/>
                <a:cs typeface="Times New Roman" pitchFamily="18" charset="0"/>
              </a:rPr>
              <a:t> Assuming that there was no heat energy transferred to the surrounding and knowing that the specific heat of water is 4.184 </a:t>
            </a:r>
            <a:r>
              <a:rPr lang="en-US" sz="2400" dirty="0">
                <a:ea typeface="Calibri" pitchFamily="34" charset="0"/>
                <a:cs typeface="Times New Roman" pitchFamily="18" charset="0"/>
              </a:rPr>
              <a:t>J</a:t>
            </a:r>
            <a:r>
              <a:rPr lang="en-GB" sz="2400" dirty="0">
                <a:ea typeface="Calibri" pitchFamily="34" charset="0"/>
                <a:cs typeface="Times New Roman" pitchFamily="18" charset="0"/>
              </a:rPr>
              <a:t>/</a:t>
            </a:r>
            <a:r>
              <a:rPr lang="en-GB" sz="2400" dirty="0" err="1">
                <a:ea typeface="Calibri" pitchFamily="34" charset="0"/>
                <a:cs typeface="Times New Roman" pitchFamily="18" charset="0"/>
              </a:rPr>
              <a:t>g.</a:t>
            </a:r>
            <a:r>
              <a:rPr lang="en-GB" sz="2400" baseline="30000" dirty="0" err="1">
                <a:ea typeface="Calibri" pitchFamily="34" charset="0"/>
                <a:cs typeface="Times New Roman" pitchFamily="18" charset="0"/>
              </a:rPr>
              <a:t>o</a:t>
            </a:r>
            <a:r>
              <a:rPr lang="en-GB" sz="2400" dirty="0" err="1">
                <a:ea typeface="Calibri" pitchFamily="34" charset="0"/>
                <a:cs typeface="Times New Roman" pitchFamily="18" charset="0"/>
              </a:rPr>
              <a:t>C</a:t>
            </a:r>
            <a:r>
              <a:rPr lang="en-GB" sz="2400" dirty="0">
                <a:ea typeface="Calibri" pitchFamily="34" charset="0"/>
                <a:cs typeface="Times New Roman" pitchFamily="18" charset="0"/>
              </a:rPr>
              <a:t>. Calculate (in J/</a:t>
            </a:r>
            <a:r>
              <a:rPr lang="en-GB" sz="2400" dirty="0" err="1">
                <a:ea typeface="Calibri" pitchFamily="34" charset="0"/>
                <a:cs typeface="Times New Roman" pitchFamily="18" charset="0"/>
              </a:rPr>
              <a:t>g.</a:t>
            </a:r>
            <a:r>
              <a:rPr lang="en-GB" sz="2400" baseline="30000" dirty="0" err="1">
                <a:ea typeface="Calibri" pitchFamily="34" charset="0"/>
                <a:cs typeface="Times New Roman" pitchFamily="18" charset="0"/>
              </a:rPr>
              <a:t>o</a:t>
            </a:r>
            <a:r>
              <a:rPr lang="en-GB" sz="2400" dirty="0" err="1">
                <a:ea typeface="Calibri" pitchFamily="34" charset="0"/>
                <a:cs typeface="Times New Roman" pitchFamily="18" charset="0"/>
              </a:rPr>
              <a:t>C</a:t>
            </a:r>
            <a:r>
              <a:rPr lang="en-GB" sz="2400" dirty="0">
                <a:ea typeface="Calibri" pitchFamily="34" charset="0"/>
                <a:cs typeface="Times New Roman" pitchFamily="18" charset="0"/>
              </a:rPr>
              <a:t>) the specific heat of this metal? </a:t>
            </a:r>
          </a:p>
          <a:p>
            <a:pPr>
              <a:lnSpc>
                <a:spcPct val="150000"/>
              </a:lnSpc>
            </a:pPr>
            <a:endParaRPr lang="en-US" sz="2400" dirty="0">
              <a:cs typeface="Times New Roman" pitchFamily="18" charset="0"/>
            </a:endParaRPr>
          </a:p>
          <a:p>
            <a:pPr>
              <a:lnSpc>
                <a:spcPct val="150000"/>
              </a:lnSpc>
            </a:pPr>
            <a:endParaRPr lang="en-GB" sz="2400"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106099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3320734"/>
              </p:ext>
            </p:extLst>
          </p:nvPr>
        </p:nvGraphicFramePr>
        <p:xfrm>
          <a:off x="1479910" y="836764"/>
          <a:ext cx="9346242" cy="4804912"/>
        </p:xfrm>
        <a:graphic>
          <a:graphicData uri="http://schemas.openxmlformats.org/drawingml/2006/table">
            <a:tbl>
              <a:tblPr firstRow="1" bandRow="1">
                <a:tableStyleId>{5C22544A-7EE6-4342-B048-85BDC9FD1C3A}</a:tableStyleId>
              </a:tblPr>
              <a:tblGrid>
                <a:gridCol w="4673121">
                  <a:extLst>
                    <a:ext uri="{9D8B030D-6E8A-4147-A177-3AD203B41FA5}">
                      <a16:colId xmlns:a16="http://schemas.microsoft.com/office/drawing/2014/main" val="20000"/>
                    </a:ext>
                  </a:extLst>
                </a:gridCol>
                <a:gridCol w="4673121">
                  <a:extLst>
                    <a:ext uri="{9D8B030D-6E8A-4147-A177-3AD203B41FA5}">
                      <a16:colId xmlns:a16="http://schemas.microsoft.com/office/drawing/2014/main" val="20001"/>
                    </a:ext>
                  </a:extLst>
                </a:gridCol>
              </a:tblGrid>
              <a:tr h="487566">
                <a:tc>
                  <a:txBody>
                    <a:bodyPr/>
                    <a:lstStyle/>
                    <a:p>
                      <a:pPr algn="ctr"/>
                      <a:r>
                        <a:rPr lang="en-US" sz="2400" dirty="0"/>
                        <a:t>Exothermic Reaction</a:t>
                      </a:r>
                      <a:endParaRPr lang="en-GB" sz="2400" dirty="0"/>
                    </a:p>
                  </a:txBody>
                  <a:tcPr/>
                </a:tc>
                <a:tc>
                  <a:txBody>
                    <a:bodyPr/>
                    <a:lstStyle/>
                    <a:p>
                      <a:pPr algn="ctr"/>
                      <a:r>
                        <a:rPr lang="en-US" sz="2400" dirty="0"/>
                        <a:t>Endothermic Reaction</a:t>
                      </a:r>
                      <a:endParaRPr lang="en-GB" sz="2400" dirty="0"/>
                    </a:p>
                  </a:txBody>
                  <a:tcPr/>
                </a:tc>
                <a:extLst>
                  <a:ext uri="{0D108BD9-81ED-4DB2-BD59-A6C34878D82A}">
                    <a16:rowId xmlns:a16="http://schemas.microsoft.com/office/drawing/2014/main" val="10000"/>
                  </a:ext>
                </a:extLst>
              </a:tr>
              <a:tr h="877620">
                <a:tc>
                  <a:txBody>
                    <a:bodyPr/>
                    <a:lstStyle/>
                    <a:p>
                      <a:r>
                        <a:rPr lang="en-US" sz="2400" dirty="0"/>
                        <a:t>Heat is </a:t>
                      </a:r>
                      <a:r>
                        <a:rPr lang="en-US" sz="2400" dirty="0">
                          <a:solidFill>
                            <a:srgbClr val="FF0000"/>
                          </a:solidFill>
                        </a:rPr>
                        <a:t>given out </a:t>
                      </a:r>
                      <a:r>
                        <a:rPr lang="en-US" sz="2400" dirty="0"/>
                        <a:t>to the surrounding.</a:t>
                      </a:r>
                      <a:endParaRPr lang="en-GB" sz="2400" dirty="0"/>
                    </a:p>
                  </a:txBody>
                  <a:tcPr/>
                </a:tc>
                <a:tc>
                  <a:txBody>
                    <a:bodyPr/>
                    <a:lstStyle/>
                    <a:p>
                      <a:r>
                        <a:rPr lang="en-US" sz="2400" dirty="0"/>
                        <a:t>Heat is </a:t>
                      </a:r>
                      <a:r>
                        <a:rPr lang="en-US" sz="2400" dirty="0">
                          <a:solidFill>
                            <a:srgbClr val="FF0000"/>
                          </a:solidFill>
                        </a:rPr>
                        <a:t>absorbed</a:t>
                      </a:r>
                      <a:r>
                        <a:rPr lang="en-US" sz="2400" baseline="0" dirty="0">
                          <a:solidFill>
                            <a:srgbClr val="FF0000"/>
                          </a:solidFill>
                        </a:rPr>
                        <a:t> from </a:t>
                      </a:r>
                      <a:r>
                        <a:rPr lang="en-US" sz="2400" baseline="0" dirty="0"/>
                        <a:t>the surrounding.</a:t>
                      </a:r>
                      <a:endParaRPr lang="en-GB" sz="2400" dirty="0"/>
                    </a:p>
                  </a:txBody>
                  <a:tcPr/>
                </a:tc>
                <a:extLst>
                  <a:ext uri="{0D108BD9-81ED-4DB2-BD59-A6C34878D82A}">
                    <a16:rowId xmlns:a16="http://schemas.microsoft.com/office/drawing/2014/main" val="10001"/>
                  </a:ext>
                </a:extLst>
              </a:tr>
              <a:tr h="610262">
                <a:tc>
                  <a:txBody>
                    <a:bodyPr/>
                    <a:lstStyle/>
                    <a:p>
                      <a:r>
                        <a:rPr lang="en-US" sz="2400" dirty="0"/>
                        <a:t>Enthalpy of the reactant</a:t>
                      </a:r>
                      <a:r>
                        <a:rPr lang="en-US" sz="2400" baseline="0" dirty="0"/>
                        <a:t> is </a:t>
                      </a:r>
                      <a:r>
                        <a:rPr lang="en-US" sz="2400" baseline="0" dirty="0">
                          <a:solidFill>
                            <a:srgbClr val="FF0000"/>
                          </a:solidFill>
                        </a:rPr>
                        <a:t>more</a:t>
                      </a:r>
                      <a:r>
                        <a:rPr lang="en-US" sz="2400" baseline="0" dirty="0"/>
                        <a:t>.</a:t>
                      </a:r>
                      <a:endParaRPr lang="en-GB" sz="2400" dirty="0"/>
                    </a:p>
                  </a:txBody>
                  <a:tcPr/>
                </a:tc>
                <a:tc>
                  <a:txBody>
                    <a:bodyPr/>
                    <a:lstStyle/>
                    <a:p>
                      <a:r>
                        <a:rPr lang="en-US" sz="2400" dirty="0"/>
                        <a:t>Enthalpy of the reactant is </a:t>
                      </a:r>
                      <a:r>
                        <a:rPr lang="en-US" sz="2400" dirty="0">
                          <a:solidFill>
                            <a:srgbClr val="FF0000"/>
                          </a:solidFill>
                        </a:rPr>
                        <a:t>less.</a:t>
                      </a:r>
                      <a:endParaRPr lang="en-GB" sz="2400" dirty="0">
                        <a:solidFill>
                          <a:srgbClr val="FF0000"/>
                        </a:solidFill>
                      </a:endParaRPr>
                    </a:p>
                  </a:txBody>
                  <a:tcPr/>
                </a:tc>
                <a:extLst>
                  <a:ext uri="{0D108BD9-81ED-4DB2-BD59-A6C34878D82A}">
                    <a16:rowId xmlns:a16="http://schemas.microsoft.com/office/drawing/2014/main" val="10002"/>
                  </a:ext>
                </a:extLst>
              </a:tr>
              <a:tr h="487566">
                <a:tc>
                  <a:txBody>
                    <a:bodyPr/>
                    <a:lstStyle/>
                    <a:p>
                      <a:r>
                        <a:rPr lang="en-US" sz="2400" dirty="0"/>
                        <a:t>Reactants are </a:t>
                      </a:r>
                      <a:r>
                        <a:rPr lang="en-US" sz="2400" dirty="0">
                          <a:solidFill>
                            <a:srgbClr val="FF0000"/>
                          </a:solidFill>
                        </a:rPr>
                        <a:t>less stable</a:t>
                      </a:r>
                      <a:endParaRPr lang="en-GB" sz="2400" dirty="0">
                        <a:solidFill>
                          <a:srgbClr val="FF0000"/>
                        </a:solidFill>
                      </a:endParaRPr>
                    </a:p>
                  </a:txBody>
                  <a:tcPr/>
                </a:tc>
                <a:tc>
                  <a:txBody>
                    <a:bodyPr/>
                    <a:lstStyle/>
                    <a:p>
                      <a:r>
                        <a:rPr lang="en-US" sz="2400" dirty="0"/>
                        <a:t>Reactants are </a:t>
                      </a:r>
                      <a:r>
                        <a:rPr lang="en-US" sz="2400" dirty="0">
                          <a:solidFill>
                            <a:srgbClr val="FF0000"/>
                          </a:solidFill>
                        </a:rPr>
                        <a:t>more stable</a:t>
                      </a:r>
                      <a:r>
                        <a:rPr lang="en-US" sz="2400" baseline="0" dirty="0">
                          <a:solidFill>
                            <a:srgbClr val="FF0000"/>
                          </a:solidFill>
                        </a:rPr>
                        <a:t> </a:t>
                      </a:r>
                      <a:endParaRPr lang="en-GB" sz="2400" dirty="0">
                        <a:solidFill>
                          <a:srgbClr val="FF0000"/>
                        </a:solidFill>
                      </a:endParaRPr>
                    </a:p>
                  </a:txBody>
                  <a:tcPr/>
                </a:tc>
                <a:extLst>
                  <a:ext uri="{0D108BD9-81ED-4DB2-BD59-A6C34878D82A}">
                    <a16:rowId xmlns:a16="http://schemas.microsoft.com/office/drawing/2014/main" val="10003"/>
                  </a:ext>
                </a:extLst>
              </a:tr>
              <a:tr h="487566">
                <a:tc>
                  <a:txBody>
                    <a:bodyPr/>
                    <a:lstStyle/>
                    <a:p>
                      <a:r>
                        <a:rPr lang="en-US" sz="2400" dirty="0"/>
                        <a:t>Enthalpy of the product is </a:t>
                      </a:r>
                      <a:r>
                        <a:rPr lang="en-US" sz="2400" dirty="0">
                          <a:solidFill>
                            <a:srgbClr val="FF0000"/>
                          </a:solidFill>
                        </a:rPr>
                        <a:t>less</a:t>
                      </a:r>
                      <a:endParaRPr lang="en-GB" sz="2400" dirty="0">
                        <a:solidFill>
                          <a:srgbClr val="FF0000"/>
                        </a:solidFill>
                      </a:endParaRPr>
                    </a:p>
                  </a:txBody>
                  <a:tcPr/>
                </a:tc>
                <a:tc>
                  <a:txBody>
                    <a:bodyPr/>
                    <a:lstStyle/>
                    <a:p>
                      <a:r>
                        <a:rPr lang="en-US" sz="2400" dirty="0"/>
                        <a:t>Enthalpy of product is </a:t>
                      </a:r>
                      <a:r>
                        <a:rPr lang="en-US" sz="2400" dirty="0">
                          <a:solidFill>
                            <a:srgbClr val="FF0000"/>
                          </a:solidFill>
                        </a:rPr>
                        <a:t>more</a:t>
                      </a:r>
                      <a:endParaRPr lang="en-GB" sz="2400" dirty="0">
                        <a:solidFill>
                          <a:srgbClr val="FF0000"/>
                        </a:solidFill>
                      </a:endParaRPr>
                    </a:p>
                  </a:txBody>
                  <a:tcPr/>
                </a:tc>
                <a:extLst>
                  <a:ext uri="{0D108BD9-81ED-4DB2-BD59-A6C34878D82A}">
                    <a16:rowId xmlns:a16="http://schemas.microsoft.com/office/drawing/2014/main" val="10004"/>
                  </a:ext>
                </a:extLst>
              </a:tr>
              <a:tr h="487566">
                <a:tc>
                  <a:txBody>
                    <a:bodyPr/>
                    <a:lstStyle/>
                    <a:p>
                      <a:r>
                        <a:rPr lang="en-US" sz="2400" dirty="0"/>
                        <a:t>Products</a:t>
                      </a:r>
                      <a:r>
                        <a:rPr lang="en-US" sz="2400" baseline="0" dirty="0"/>
                        <a:t> are </a:t>
                      </a:r>
                      <a:r>
                        <a:rPr lang="en-US" sz="2400" baseline="0" dirty="0">
                          <a:solidFill>
                            <a:srgbClr val="FF0000"/>
                          </a:solidFill>
                        </a:rPr>
                        <a:t>more stable</a:t>
                      </a:r>
                      <a:endParaRPr lang="en-GB" sz="2400" dirty="0">
                        <a:solidFill>
                          <a:srgbClr val="FF0000"/>
                        </a:solidFill>
                      </a:endParaRPr>
                    </a:p>
                  </a:txBody>
                  <a:tcPr/>
                </a:tc>
                <a:tc>
                  <a:txBody>
                    <a:bodyPr/>
                    <a:lstStyle/>
                    <a:p>
                      <a:r>
                        <a:rPr lang="en-US" sz="2400" dirty="0"/>
                        <a:t>Product are </a:t>
                      </a:r>
                      <a:r>
                        <a:rPr lang="en-US" sz="2400" dirty="0">
                          <a:solidFill>
                            <a:srgbClr val="FF0000"/>
                          </a:solidFill>
                        </a:rPr>
                        <a:t>less stable </a:t>
                      </a:r>
                      <a:endParaRPr lang="en-GB" sz="2400" dirty="0">
                        <a:solidFill>
                          <a:srgbClr val="FF0000"/>
                        </a:solidFill>
                      </a:endParaRPr>
                    </a:p>
                  </a:txBody>
                  <a:tcPr/>
                </a:tc>
                <a:extLst>
                  <a:ext uri="{0D108BD9-81ED-4DB2-BD59-A6C34878D82A}">
                    <a16:rowId xmlns:a16="http://schemas.microsoft.com/office/drawing/2014/main" val="10005"/>
                  </a:ext>
                </a:extLst>
              </a:tr>
              <a:tr h="487566">
                <a:tc>
                  <a:txBody>
                    <a:bodyPr/>
                    <a:lstStyle/>
                    <a:p>
                      <a:r>
                        <a:rPr lang="en-US" sz="2400" dirty="0"/>
                        <a:t>∆H</a:t>
                      </a:r>
                      <a:r>
                        <a:rPr lang="en-US" sz="2400" baseline="-25000" dirty="0"/>
                        <a:t> </a:t>
                      </a:r>
                      <a:r>
                        <a:rPr lang="en-US" sz="2400" baseline="0" dirty="0"/>
                        <a:t>is </a:t>
                      </a:r>
                      <a:r>
                        <a:rPr lang="en-US" sz="2400" baseline="0" dirty="0">
                          <a:solidFill>
                            <a:srgbClr val="FF0000"/>
                          </a:solidFill>
                        </a:rPr>
                        <a:t>negative</a:t>
                      </a:r>
                      <a:endParaRPr lang="en-GB" sz="2400" dirty="0">
                        <a:solidFill>
                          <a:srgbClr val="FF0000"/>
                        </a:solidFill>
                      </a:endParaRPr>
                    </a:p>
                  </a:txBody>
                  <a:tcPr/>
                </a:tc>
                <a:tc>
                  <a:txBody>
                    <a:bodyPr/>
                    <a:lstStyle/>
                    <a:p>
                      <a:r>
                        <a:rPr lang="en-US" sz="2400" dirty="0"/>
                        <a:t>∆H</a:t>
                      </a:r>
                      <a:r>
                        <a:rPr lang="en-US" sz="2400" baseline="-25000" dirty="0"/>
                        <a:t> </a:t>
                      </a:r>
                      <a:r>
                        <a:rPr lang="en-US" sz="2400" baseline="0" dirty="0"/>
                        <a:t> is </a:t>
                      </a:r>
                      <a:r>
                        <a:rPr lang="en-US" sz="2400" baseline="0" dirty="0">
                          <a:solidFill>
                            <a:srgbClr val="FF0000"/>
                          </a:solidFill>
                        </a:rPr>
                        <a:t>positive</a:t>
                      </a:r>
                      <a:endParaRPr lang="en-GB" sz="2400" dirty="0">
                        <a:solidFill>
                          <a:srgbClr val="FF0000"/>
                        </a:solidFill>
                      </a:endParaRPr>
                    </a:p>
                  </a:txBody>
                  <a:tcPr/>
                </a:tc>
                <a:extLst>
                  <a:ext uri="{0D108BD9-81ED-4DB2-BD59-A6C34878D82A}">
                    <a16:rowId xmlns:a16="http://schemas.microsoft.com/office/drawing/2014/main" val="10006"/>
                  </a:ext>
                </a:extLst>
              </a:tr>
              <a:tr h="879200">
                <a:tc>
                  <a:txBody>
                    <a:bodyPr/>
                    <a:lstStyle/>
                    <a:p>
                      <a:r>
                        <a:rPr lang="en-US" sz="2400" dirty="0"/>
                        <a:t>Reaction is </a:t>
                      </a:r>
                      <a:r>
                        <a:rPr lang="en-US" sz="2400" dirty="0">
                          <a:solidFill>
                            <a:srgbClr val="FF0000"/>
                          </a:solidFill>
                        </a:rPr>
                        <a:t>likely</a:t>
                      </a:r>
                      <a:r>
                        <a:rPr lang="en-US" sz="2400" dirty="0"/>
                        <a:t> to be spontaneous in forward direction.</a:t>
                      </a:r>
                      <a:endParaRPr lang="en-GB" sz="2400" dirty="0"/>
                    </a:p>
                  </a:txBody>
                  <a:tcPr/>
                </a:tc>
                <a:tc>
                  <a:txBody>
                    <a:bodyPr/>
                    <a:lstStyle/>
                    <a:p>
                      <a:r>
                        <a:rPr lang="en-US" sz="2400" dirty="0"/>
                        <a:t>Reaction is </a:t>
                      </a:r>
                      <a:r>
                        <a:rPr lang="en-US" sz="2400" dirty="0">
                          <a:solidFill>
                            <a:srgbClr val="FF0000"/>
                          </a:solidFill>
                        </a:rPr>
                        <a:t>unlikely</a:t>
                      </a:r>
                      <a:r>
                        <a:rPr lang="en-US" sz="2400" dirty="0"/>
                        <a:t> to be spontaneous in forward direction</a:t>
                      </a:r>
                      <a:endParaRPr lang="en-GB" sz="2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429177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651" y="612845"/>
            <a:ext cx="10407533" cy="3970318"/>
          </a:xfrm>
          <a:prstGeom prst="rect">
            <a:avLst/>
          </a:prstGeom>
        </p:spPr>
        <p:txBody>
          <a:bodyPr wrap="square">
            <a:spAutoFit/>
          </a:bodyPr>
          <a:lstStyle/>
          <a:p>
            <a:pPr lvl="0" algn="just">
              <a:lnSpc>
                <a:spcPct val="150000"/>
              </a:lnSpc>
            </a:pPr>
            <a:r>
              <a:rPr lang="en-GB" sz="2400" dirty="0">
                <a:solidFill>
                  <a:srgbClr val="0070C0"/>
                </a:solidFill>
                <a:cs typeface="Times New Roman" pitchFamily="18" charset="0"/>
              </a:rPr>
              <a:t>Chemical change</a:t>
            </a:r>
          </a:p>
          <a:p>
            <a:pPr lvl="0" algn="just">
              <a:lnSpc>
                <a:spcPct val="150000"/>
              </a:lnSpc>
            </a:pPr>
            <a:r>
              <a:rPr lang="en-GB" sz="2400" dirty="0">
                <a:solidFill>
                  <a:prstClr val="black"/>
                </a:solidFill>
                <a:cs typeface="Times New Roman" pitchFamily="18" charset="0"/>
              </a:rPr>
              <a:t>12- When 1.00 L of 1.00 M Ba(NO</a:t>
            </a:r>
            <a:r>
              <a:rPr lang="en-GB" sz="2400" baseline="-25000" dirty="0">
                <a:solidFill>
                  <a:prstClr val="black"/>
                </a:solidFill>
                <a:cs typeface="Times New Roman" pitchFamily="18" charset="0"/>
              </a:rPr>
              <a:t>3</a:t>
            </a:r>
            <a:r>
              <a:rPr lang="en-GB" sz="2400" dirty="0">
                <a:solidFill>
                  <a:prstClr val="black"/>
                </a:solidFill>
                <a:cs typeface="Times New Roman" pitchFamily="18" charset="0"/>
              </a:rPr>
              <a:t>)</a:t>
            </a:r>
            <a:r>
              <a:rPr lang="en-GB" sz="2400" baseline="-25000" dirty="0">
                <a:solidFill>
                  <a:prstClr val="black"/>
                </a:solidFill>
                <a:cs typeface="Times New Roman" pitchFamily="18" charset="0"/>
              </a:rPr>
              <a:t>2</a:t>
            </a:r>
            <a:r>
              <a:rPr lang="en-GB" sz="2400" dirty="0">
                <a:solidFill>
                  <a:prstClr val="black"/>
                </a:solidFill>
                <a:cs typeface="Times New Roman" pitchFamily="18" charset="0"/>
              </a:rPr>
              <a:t> solution at 25.0 </a:t>
            </a:r>
            <a:r>
              <a:rPr lang="en-GB" sz="2400" baseline="30000" dirty="0" err="1">
                <a:solidFill>
                  <a:prstClr val="black"/>
                </a:solidFill>
                <a:cs typeface="Times New Roman" pitchFamily="18" charset="0"/>
              </a:rPr>
              <a:t>o</a:t>
            </a:r>
            <a:r>
              <a:rPr lang="en-GB" sz="2400" dirty="0" err="1">
                <a:solidFill>
                  <a:prstClr val="black"/>
                </a:solidFill>
                <a:cs typeface="Times New Roman" pitchFamily="18" charset="0"/>
              </a:rPr>
              <a:t>C</a:t>
            </a:r>
            <a:r>
              <a:rPr lang="en-GB" sz="2400" dirty="0">
                <a:solidFill>
                  <a:prstClr val="black"/>
                </a:solidFill>
                <a:cs typeface="Times New Roman" pitchFamily="18" charset="0"/>
              </a:rPr>
              <a:t> is mixed with 1.00 L of    1.00 M Na</a:t>
            </a:r>
            <a:r>
              <a:rPr lang="en-GB" sz="2400" baseline="-25000" dirty="0">
                <a:solidFill>
                  <a:prstClr val="black"/>
                </a:solidFill>
                <a:cs typeface="Times New Roman" pitchFamily="18" charset="0"/>
              </a:rPr>
              <a:t>2</a:t>
            </a:r>
            <a:r>
              <a:rPr lang="en-GB" sz="2400" dirty="0">
                <a:solidFill>
                  <a:prstClr val="black"/>
                </a:solidFill>
                <a:cs typeface="Times New Roman" pitchFamily="18" charset="0"/>
              </a:rPr>
              <a:t>SO</a:t>
            </a:r>
            <a:r>
              <a:rPr lang="en-GB" sz="2400" baseline="-25000" dirty="0">
                <a:solidFill>
                  <a:prstClr val="black"/>
                </a:solidFill>
                <a:cs typeface="Times New Roman" pitchFamily="18" charset="0"/>
              </a:rPr>
              <a:t>4</a:t>
            </a:r>
            <a:r>
              <a:rPr lang="en-GB" sz="2400" dirty="0">
                <a:solidFill>
                  <a:prstClr val="black"/>
                </a:solidFill>
                <a:cs typeface="Times New Roman" pitchFamily="18" charset="0"/>
              </a:rPr>
              <a:t> solution at 25 </a:t>
            </a:r>
            <a:r>
              <a:rPr lang="en-GB" sz="2400" baseline="30000" dirty="0" err="1">
                <a:solidFill>
                  <a:prstClr val="black"/>
                </a:solidFill>
                <a:cs typeface="Times New Roman" pitchFamily="18" charset="0"/>
              </a:rPr>
              <a:t>o</a:t>
            </a:r>
            <a:r>
              <a:rPr lang="en-GB" sz="2400" dirty="0" err="1">
                <a:solidFill>
                  <a:prstClr val="black"/>
                </a:solidFill>
                <a:cs typeface="Times New Roman" pitchFamily="18" charset="0"/>
              </a:rPr>
              <a:t>C</a:t>
            </a:r>
            <a:r>
              <a:rPr lang="en-GB" sz="2400" dirty="0">
                <a:solidFill>
                  <a:prstClr val="black"/>
                </a:solidFill>
                <a:cs typeface="Times New Roman" pitchFamily="18" charset="0"/>
              </a:rPr>
              <a:t> in a calorimeter, the white solid BaSO</a:t>
            </a:r>
            <a:r>
              <a:rPr lang="en-GB" sz="2400" baseline="-25000" dirty="0">
                <a:solidFill>
                  <a:prstClr val="black"/>
                </a:solidFill>
                <a:cs typeface="Times New Roman" pitchFamily="18" charset="0"/>
              </a:rPr>
              <a:t>4</a:t>
            </a:r>
            <a:r>
              <a:rPr lang="en-GB" sz="2400" dirty="0">
                <a:solidFill>
                  <a:prstClr val="black"/>
                </a:solidFill>
                <a:cs typeface="Times New Roman" pitchFamily="18" charset="0"/>
              </a:rPr>
              <a:t> forms and the temperature of the mixture increases to 28.1 </a:t>
            </a:r>
            <a:r>
              <a:rPr lang="en-GB" sz="2400" baseline="30000" dirty="0" err="1">
                <a:solidFill>
                  <a:prstClr val="black"/>
                </a:solidFill>
                <a:cs typeface="Times New Roman" pitchFamily="18" charset="0"/>
              </a:rPr>
              <a:t>o</a:t>
            </a:r>
            <a:r>
              <a:rPr lang="en-GB" sz="2400" dirty="0" err="1">
                <a:solidFill>
                  <a:prstClr val="black"/>
                </a:solidFill>
                <a:cs typeface="Times New Roman" pitchFamily="18" charset="0"/>
              </a:rPr>
              <a:t>C.</a:t>
            </a:r>
            <a:r>
              <a:rPr lang="en-GB" sz="2400" dirty="0">
                <a:solidFill>
                  <a:prstClr val="black"/>
                </a:solidFill>
                <a:cs typeface="Times New Roman" pitchFamily="18" charset="0"/>
              </a:rPr>
              <a:t> Assuming that the calorimeter absorbs only a negligible quantity of heat, that the specific heat capacity of the solution is 4.18 J/</a:t>
            </a:r>
            <a:r>
              <a:rPr lang="en-GB" sz="2400" dirty="0" err="1">
                <a:solidFill>
                  <a:prstClr val="black"/>
                </a:solidFill>
                <a:cs typeface="Times New Roman" pitchFamily="18" charset="0"/>
              </a:rPr>
              <a:t>g.K</a:t>
            </a:r>
            <a:r>
              <a:rPr lang="en-GB" sz="2400" dirty="0">
                <a:solidFill>
                  <a:prstClr val="black"/>
                </a:solidFill>
                <a:cs typeface="Times New Roman" pitchFamily="18" charset="0"/>
              </a:rPr>
              <a:t> and that the density of the final solution is 1.0 g/mL, calculate the enthalpy change per mole of BaSO</a:t>
            </a:r>
            <a:r>
              <a:rPr lang="en-GB" sz="2400" baseline="-25000" dirty="0">
                <a:solidFill>
                  <a:prstClr val="black"/>
                </a:solidFill>
                <a:cs typeface="Times New Roman" pitchFamily="18" charset="0"/>
              </a:rPr>
              <a:t>4</a:t>
            </a:r>
            <a:r>
              <a:rPr lang="en-GB" sz="2400" dirty="0">
                <a:solidFill>
                  <a:prstClr val="black"/>
                </a:solidFill>
                <a:cs typeface="Times New Roman" pitchFamily="18" charset="0"/>
              </a:rPr>
              <a:t> formed</a:t>
            </a:r>
          </a:p>
        </p:txBody>
      </p:sp>
    </p:spTree>
    <p:extLst>
      <p:ext uri="{BB962C8B-B14F-4D97-AF65-F5344CB8AC3E}">
        <p14:creationId xmlns:p14="http://schemas.microsoft.com/office/powerpoint/2010/main" val="345779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683" y="541256"/>
            <a:ext cx="8323811" cy="461665"/>
          </a:xfrm>
          <a:prstGeom prst="rect">
            <a:avLst/>
          </a:prstGeom>
        </p:spPr>
        <p:txBody>
          <a:bodyPr wrap="square">
            <a:spAutoFit/>
          </a:bodyPr>
          <a:lstStyle/>
          <a:p>
            <a:pPr lvl="0"/>
            <a:r>
              <a:rPr lang="en-GB" sz="2400" dirty="0">
                <a:solidFill>
                  <a:srgbClr val="00B050"/>
                </a:solidFill>
                <a:cs typeface="Times New Roman" pitchFamily="18" charset="0"/>
              </a:rPr>
              <a:t>Constant-Volume Calorimetry (Bomb Calorimetry)</a:t>
            </a:r>
          </a:p>
        </p:txBody>
      </p:sp>
      <p:sp>
        <p:nvSpPr>
          <p:cNvPr id="3" name="Rectangle 2"/>
          <p:cNvSpPr/>
          <p:nvPr/>
        </p:nvSpPr>
        <p:spPr>
          <a:xfrm>
            <a:off x="620683" y="1153788"/>
            <a:ext cx="6096000" cy="4955203"/>
          </a:xfrm>
          <a:prstGeom prst="rect">
            <a:avLst/>
          </a:prstGeom>
        </p:spPr>
        <p:txBody>
          <a:bodyPr>
            <a:spAutoFit/>
          </a:bodyPr>
          <a:lstStyle/>
          <a:p>
            <a:pPr lvl="0" algn="just" fontAlgn="base">
              <a:spcBef>
                <a:spcPct val="0"/>
              </a:spcBef>
              <a:spcAft>
                <a:spcPct val="0"/>
              </a:spcAft>
            </a:pPr>
            <a:r>
              <a:rPr lang="en-GB" sz="2400" dirty="0">
                <a:solidFill>
                  <a:prstClr val="black"/>
                </a:solidFill>
                <a:ea typeface="Calibri" pitchFamily="34" charset="0"/>
                <a:cs typeface="Times New Roman" pitchFamily="18" charset="0"/>
              </a:rPr>
              <a:t>The heat absorbed (or released) by the water is a very good approximation of the energy change for the reaction.</a:t>
            </a:r>
            <a:r>
              <a:rPr lang="en-GB" sz="2400" dirty="0">
                <a:solidFill>
                  <a:prstClr val="black"/>
                </a:solidFill>
                <a:ea typeface="Calibri" pitchFamily="34" charset="0"/>
                <a:cs typeface="Arial" pitchFamily="34" charset="0"/>
              </a:rPr>
              <a:t> </a:t>
            </a:r>
            <a:r>
              <a:rPr lang="en-GB" sz="2400" dirty="0">
                <a:solidFill>
                  <a:prstClr val="black"/>
                </a:solidFill>
                <a:ea typeface="Calibri" pitchFamily="34" charset="0"/>
                <a:cs typeface="Times New Roman" pitchFamily="18" charset="0"/>
              </a:rPr>
              <a:t>Once the sample is completely combusted, the  heat released in the reaction transfers to the water and the calorimeter. The temperature change of the water  is measured with a thermometer. Because water and  calorimetry absorb heat, then the total heat given off  in the reaction will be equal to the heat gained by the water  and the calorimeter:</a:t>
            </a:r>
          </a:p>
          <a:p>
            <a:pPr lvl="0" fontAlgn="base">
              <a:spcBef>
                <a:spcPct val="0"/>
              </a:spcBef>
              <a:spcAft>
                <a:spcPct val="0"/>
              </a:spcAft>
            </a:pPr>
            <a:endParaRPr lang="en-US" sz="2400" dirty="0">
              <a:solidFill>
                <a:prstClr val="black"/>
              </a:solidFill>
              <a:cs typeface="Times New Roman" pitchFamily="18" charset="0"/>
            </a:endParaRPr>
          </a:p>
          <a:p>
            <a:pPr lvl="0" algn="ctr" fontAlgn="base">
              <a:spcBef>
                <a:spcPct val="0"/>
              </a:spcBef>
              <a:spcAft>
                <a:spcPct val="0"/>
              </a:spcAft>
            </a:pPr>
            <a:r>
              <a:rPr lang="en-US" sz="2800" dirty="0">
                <a:solidFill>
                  <a:srgbClr val="FF0000"/>
                </a:solidFill>
                <a:cs typeface="Times New Roman" pitchFamily="18" charset="0"/>
              </a:rPr>
              <a:t> q</a:t>
            </a:r>
            <a:r>
              <a:rPr lang="en-US" sz="2800" baseline="-25000" dirty="0">
                <a:solidFill>
                  <a:srgbClr val="FF0000"/>
                </a:solidFill>
                <a:cs typeface="Times New Roman" pitchFamily="18" charset="0"/>
              </a:rPr>
              <a:t>v</a:t>
            </a:r>
            <a:r>
              <a:rPr lang="en-US" sz="2800" dirty="0">
                <a:solidFill>
                  <a:srgbClr val="FF0000"/>
                </a:solidFill>
                <a:cs typeface="Times New Roman" pitchFamily="18" charset="0"/>
              </a:rPr>
              <a:t> = </a:t>
            </a:r>
            <a:r>
              <a:rPr lang="en-US" sz="2800" dirty="0" err="1">
                <a:solidFill>
                  <a:srgbClr val="FF0000"/>
                </a:solidFill>
                <a:cs typeface="Times New Roman" pitchFamily="18" charset="0"/>
              </a:rPr>
              <a:t>q</a:t>
            </a:r>
            <a:r>
              <a:rPr lang="en-US" sz="2800" baseline="-25000" dirty="0" err="1">
                <a:solidFill>
                  <a:srgbClr val="FF0000"/>
                </a:solidFill>
                <a:cs typeface="Times New Roman" pitchFamily="18" charset="0"/>
              </a:rPr>
              <a:t>rxn</a:t>
            </a:r>
            <a:r>
              <a:rPr lang="en-US" sz="2800" dirty="0">
                <a:solidFill>
                  <a:srgbClr val="FF0000"/>
                </a:solidFill>
                <a:cs typeface="Times New Roman" pitchFamily="18" charset="0"/>
              </a:rPr>
              <a:t> = - </a:t>
            </a:r>
            <a:r>
              <a:rPr lang="en-US" sz="2800" dirty="0" err="1">
                <a:solidFill>
                  <a:srgbClr val="FF0000"/>
                </a:solidFill>
                <a:cs typeface="Times New Roman" pitchFamily="18" charset="0"/>
              </a:rPr>
              <a:t>q</a:t>
            </a:r>
            <a:r>
              <a:rPr lang="en-US" sz="2800" baseline="-25000" dirty="0" err="1">
                <a:solidFill>
                  <a:srgbClr val="FF0000"/>
                </a:solidFill>
                <a:cs typeface="Times New Roman" pitchFamily="18" charset="0"/>
              </a:rPr>
              <a:t>cal</a:t>
            </a:r>
            <a:endParaRPr lang="en-GB" sz="2800" dirty="0">
              <a:solidFill>
                <a:srgbClr val="FF0000"/>
              </a:solidFill>
              <a:cs typeface="Arial" pitchFamily="34" charset="0"/>
            </a:endParaRPr>
          </a:p>
        </p:txBody>
      </p:sp>
      <p:pic>
        <p:nvPicPr>
          <p:cNvPr id="4" name="صورة 2" descr="05_19a"/>
          <p:cNvPicPr/>
          <p:nvPr/>
        </p:nvPicPr>
        <p:blipFill>
          <a:blip r:embed="rId2" cstate="print"/>
          <a:srcRect/>
          <a:stretch>
            <a:fillRect/>
          </a:stretch>
        </p:blipFill>
        <p:spPr>
          <a:xfrm>
            <a:off x="7613097" y="1002921"/>
            <a:ext cx="3715740" cy="4953000"/>
          </a:xfrm>
          <a:prstGeom prst="rect">
            <a:avLst/>
          </a:prstGeom>
        </p:spPr>
      </p:pic>
    </p:spTree>
    <p:extLst>
      <p:ext uri="{BB962C8B-B14F-4D97-AF65-F5344CB8AC3E}">
        <p14:creationId xmlns:p14="http://schemas.microsoft.com/office/powerpoint/2010/main" val="12787915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A97001-89FB-4989-85A7-955AC2FD9B68}"/>
              </a:ext>
            </a:extLst>
          </p:cNvPr>
          <p:cNvSpPr txBox="1"/>
          <p:nvPr/>
        </p:nvSpPr>
        <p:spPr>
          <a:xfrm>
            <a:off x="1107348" y="1040235"/>
            <a:ext cx="9839816" cy="4339650"/>
          </a:xfrm>
          <a:prstGeom prst="rect">
            <a:avLst/>
          </a:prstGeom>
          <a:noFill/>
        </p:spPr>
        <p:txBody>
          <a:bodyPr wrap="square" rtlCol="0">
            <a:spAutoFit/>
          </a:bodyPr>
          <a:lstStyle/>
          <a:p>
            <a:r>
              <a:rPr lang="en-GB" sz="2400" dirty="0"/>
              <a:t>If the given heat capacity of the calorimeter is </a:t>
            </a:r>
            <a:r>
              <a:rPr lang="en-GB" sz="2400" u="sng" dirty="0"/>
              <a:t>including</a:t>
            </a:r>
            <a:r>
              <a:rPr lang="en-GB" sz="2400" dirty="0"/>
              <a:t> the water inside it, then the following equation can be used to find the </a:t>
            </a:r>
            <a:r>
              <a:rPr lang="en-GB" sz="2400" dirty="0" err="1"/>
              <a:t>q</a:t>
            </a:r>
            <a:r>
              <a:rPr lang="en-GB" sz="2400" baseline="-25000" dirty="0" err="1"/>
              <a:t>rxn</a:t>
            </a:r>
            <a:r>
              <a:rPr lang="en-GB" sz="2400" dirty="0"/>
              <a:t>:</a:t>
            </a:r>
          </a:p>
          <a:p>
            <a:endParaRPr lang="en-GB" sz="2400" dirty="0"/>
          </a:p>
          <a:p>
            <a:pPr algn="ctr">
              <a:lnSpc>
                <a:spcPct val="150000"/>
              </a:lnSpc>
            </a:pPr>
            <a:r>
              <a:rPr lang="en-GB" sz="2800" dirty="0" err="1"/>
              <a:t>q</a:t>
            </a:r>
            <a:r>
              <a:rPr lang="en-GB" sz="2800" baseline="-25000" dirty="0" err="1"/>
              <a:t>rxn</a:t>
            </a:r>
            <a:r>
              <a:rPr lang="en-GB" sz="2800" dirty="0"/>
              <a:t> = -</a:t>
            </a:r>
            <a:r>
              <a:rPr lang="en-GB" sz="2800" dirty="0" err="1"/>
              <a:t>q</a:t>
            </a:r>
            <a:r>
              <a:rPr lang="en-GB" sz="2800" baseline="-25000" dirty="0" err="1"/>
              <a:t>cal</a:t>
            </a:r>
            <a:endParaRPr lang="en-GB" sz="2800" dirty="0"/>
          </a:p>
          <a:p>
            <a:pPr algn="ctr">
              <a:lnSpc>
                <a:spcPct val="150000"/>
              </a:lnSpc>
            </a:pPr>
            <a:r>
              <a:rPr lang="en-GB" sz="2800" dirty="0" err="1">
                <a:solidFill>
                  <a:srgbClr val="FF0000"/>
                </a:solidFill>
              </a:rPr>
              <a:t>q</a:t>
            </a:r>
            <a:r>
              <a:rPr lang="en-GB" sz="2800" baseline="-25000" dirty="0" err="1">
                <a:solidFill>
                  <a:srgbClr val="FF0000"/>
                </a:solidFill>
              </a:rPr>
              <a:t>rxn</a:t>
            </a:r>
            <a:r>
              <a:rPr lang="en-GB" sz="2800" dirty="0">
                <a:solidFill>
                  <a:srgbClr val="FF0000"/>
                </a:solidFill>
              </a:rPr>
              <a:t> = - </a:t>
            </a:r>
            <a:r>
              <a:rPr lang="en-GB" sz="2800" dirty="0" err="1">
                <a:solidFill>
                  <a:srgbClr val="FF0000"/>
                </a:solidFill>
              </a:rPr>
              <a:t>C</a:t>
            </a:r>
            <a:r>
              <a:rPr lang="en-GB" sz="2800" baseline="-25000" dirty="0" err="1">
                <a:solidFill>
                  <a:srgbClr val="FF0000"/>
                </a:solidFill>
              </a:rPr>
              <a:t>cal</a:t>
            </a:r>
            <a:r>
              <a:rPr lang="en-GB" sz="2800" dirty="0" err="1">
                <a:solidFill>
                  <a:srgbClr val="FF0000"/>
                </a:solidFill>
              </a:rPr>
              <a:t>∆T</a:t>
            </a:r>
            <a:endParaRPr lang="en-GB" sz="2800" dirty="0">
              <a:solidFill>
                <a:srgbClr val="FF0000"/>
              </a:solidFill>
            </a:endParaRPr>
          </a:p>
          <a:p>
            <a:endParaRPr lang="en-GB" sz="2400" dirty="0"/>
          </a:p>
          <a:p>
            <a:r>
              <a:rPr lang="en-GB" sz="2400" dirty="0"/>
              <a:t>Where </a:t>
            </a:r>
            <a:r>
              <a:rPr lang="en-GB" sz="2400" dirty="0" err="1"/>
              <a:t>C</a:t>
            </a:r>
            <a:r>
              <a:rPr lang="en-GB" sz="2400" baseline="-25000" dirty="0" err="1"/>
              <a:t>cal</a:t>
            </a:r>
            <a:r>
              <a:rPr lang="en-GB" sz="2400" baseline="-25000" dirty="0"/>
              <a:t> </a:t>
            </a:r>
            <a:r>
              <a:rPr lang="en-GB" sz="2400" dirty="0"/>
              <a:t> is the heat capacity of the used calorimeter in </a:t>
            </a:r>
            <a:r>
              <a:rPr lang="en-GB" sz="2400" dirty="0">
                <a:solidFill>
                  <a:srgbClr val="0070C0"/>
                </a:solidFill>
              </a:rPr>
              <a:t>kJ/K </a:t>
            </a:r>
            <a:r>
              <a:rPr lang="en-GB" sz="2400" dirty="0"/>
              <a:t>or </a:t>
            </a:r>
            <a:r>
              <a:rPr lang="en-GB" sz="2400" dirty="0">
                <a:solidFill>
                  <a:srgbClr val="0070C0"/>
                </a:solidFill>
              </a:rPr>
              <a:t>J/K </a:t>
            </a:r>
            <a:r>
              <a:rPr lang="en-GB" sz="2400" dirty="0"/>
              <a:t>units</a:t>
            </a:r>
          </a:p>
          <a:p>
            <a:endParaRPr lang="en-GB" sz="2400" dirty="0"/>
          </a:p>
          <a:p>
            <a:endParaRPr lang="en-GB" sz="2400" dirty="0"/>
          </a:p>
          <a:p>
            <a:r>
              <a:rPr lang="en-GB" sz="2400" dirty="0"/>
              <a:t>  </a:t>
            </a:r>
            <a:endParaRPr lang="en-GB" sz="2400" u="sng" dirty="0"/>
          </a:p>
        </p:txBody>
      </p:sp>
    </p:spTree>
    <p:extLst>
      <p:ext uri="{BB962C8B-B14F-4D97-AF65-F5344CB8AC3E}">
        <p14:creationId xmlns:p14="http://schemas.microsoft.com/office/powerpoint/2010/main" val="4020179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778" y="811798"/>
            <a:ext cx="10440785" cy="5786199"/>
          </a:xfrm>
          <a:prstGeom prst="rect">
            <a:avLst/>
          </a:prstGeom>
        </p:spPr>
        <p:txBody>
          <a:bodyPr wrap="square">
            <a:spAutoFit/>
          </a:bodyPr>
          <a:lstStyle/>
          <a:p>
            <a:pPr fontAlgn="base">
              <a:lnSpc>
                <a:spcPct val="150000"/>
              </a:lnSpc>
              <a:spcBef>
                <a:spcPct val="0"/>
              </a:spcBef>
              <a:spcAft>
                <a:spcPct val="0"/>
              </a:spcAft>
            </a:pPr>
            <a:r>
              <a:rPr lang="en-GB" sz="2400" dirty="0"/>
              <a:t>But, if the given heat capacity of the calorimeter is </a:t>
            </a:r>
            <a:r>
              <a:rPr lang="en-GB" sz="2400" u="sng" dirty="0"/>
              <a:t>excluding </a:t>
            </a:r>
            <a:r>
              <a:rPr lang="en-GB" sz="2400" dirty="0"/>
              <a:t>the water inside it, then the following equation can be used to find the </a:t>
            </a:r>
            <a:r>
              <a:rPr lang="en-GB" sz="2400" dirty="0" err="1"/>
              <a:t>q</a:t>
            </a:r>
            <a:r>
              <a:rPr lang="en-GB" sz="2400" baseline="-25000" dirty="0" err="1"/>
              <a:t>rxn</a:t>
            </a:r>
            <a:r>
              <a:rPr lang="en-GB" sz="2400" dirty="0"/>
              <a:t>:</a:t>
            </a:r>
          </a:p>
          <a:p>
            <a:pPr lvl="0" algn="ctr" fontAlgn="base">
              <a:lnSpc>
                <a:spcPct val="150000"/>
              </a:lnSpc>
              <a:spcBef>
                <a:spcPct val="0"/>
              </a:spcBef>
              <a:spcAft>
                <a:spcPct val="0"/>
              </a:spcAft>
            </a:pPr>
            <a:r>
              <a:rPr lang="en-GB" sz="2800" dirty="0" err="1">
                <a:ea typeface="Calibri" pitchFamily="34" charset="0"/>
                <a:cs typeface="Times New Roman" pitchFamily="18" charset="0"/>
              </a:rPr>
              <a:t>q</a:t>
            </a:r>
            <a:r>
              <a:rPr lang="en-GB" sz="2800" baseline="-30000" dirty="0" err="1">
                <a:ea typeface="Calibri" pitchFamily="34" charset="0"/>
                <a:cs typeface="Times New Roman" pitchFamily="18" charset="0"/>
              </a:rPr>
              <a:t>rxn</a:t>
            </a:r>
            <a:r>
              <a:rPr lang="en-GB" sz="2800" dirty="0">
                <a:ea typeface="Calibri" pitchFamily="34" charset="0"/>
                <a:cs typeface="Times New Roman" pitchFamily="18" charset="0"/>
              </a:rPr>
              <a:t> = -(</a:t>
            </a:r>
            <a:r>
              <a:rPr lang="en-GB" sz="2800" dirty="0" err="1">
                <a:ea typeface="Calibri" pitchFamily="34" charset="0"/>
                <a:cs typeface="Times New Roman" pitchFamily="18" charset="0"/>
              </a:rPr>
              <a:t>q</a:t>
            </a:r>
            <a:r>
              <a:rPr lang="en-GB" sz="2800" baseline="-30000" dirty="0" err="1">
                <a:ea typeface="Calibri" pitchFamily="34" charset="0"/>
                <a:cs typeface="Times New Roman" pitchFamily="18" charset="0"/>
              </a:rPr>
              <a:t>water</a:t>
            </a:r>
            <a:r>
              <a:rPr lang="en-GB" sz="2800" dirty="0">
                <a:ea typeface="Calibri" pitchFamily="34" charset="0"/>
                <a:cs typeface="Times New Roman" pitchFamily="18" charset="0"/>
              </a:rPr>
              <a:t> + </a:t>
            </a:r>
            <a:r>
              <a:rPr lang="en-GB" sz="2800" dirty="0" err="1">
                <a:ea typeface="Calibri" pitchFamily="34" charset="0"/>
                <a:cs typeface="Times New Roman" pitchFamily="18" charset="0"/>
              </a:rPr>
              <a:t>q</a:t>
            </a:r>
            <a:r>
              <a:rPr lang="en-GB" sz="2800" baseline="-30000" dirty="0" err="1">
                <a:ea typeface="Calibri" pitchFamily="34" charset="0"/>
                <a:cs typeface="Times New Roman" pitchFamily="18" charset="0"/>
              </a:rPr>
              <a:t>cal</a:t>
            </a:r>
            <a:r>
              <a:rPr lang="en-GB" sz="2800" dirty="0">
                <a:ea typeface="Calibri" pitchFamily="34" charset="0"/>
                <a:cs typeface="Times New Roman" pitchFamily="18" charset="0"/>
              </a:rPr>
              <a:t>)</a:t>
            </a:r>
          </a:p>
          <a:p>
            <a:pPr lvl="0" algn="ctr" fontAlgn="base">
              <a:lnSpc>
                <a:spcPct val="150000"/>
              </a:lnSpc>
              <a:spcBef>
                <a:spcPct val="0"/>
              </a:spcBef>
              <a:spcAft>
                <a:spcPct val="0"/>
              </a:spcAft>
            </a:pPr>
            <a:endParaRPr lang="en-GB" sz="2800" baseline="-30000" dirty="0">
              <a:ea typeface="Calibri" pitchFamily="34" charset="0"/>
              <a:cs typeface="Times New Roman" pitchFamily="18" charset="0"/>
            </a:endParaRPr>
          </a:p>
          <a:p>
            <a:pPr algn="ctr" fontAlgn="base">
              <a:lnSpc>
                <a:spcPct val="150000"/>
              </a:lnSpc>
              <a:spcBef>
                <a:spcPct val="0"/>
              </a:spcBef>
              <a:spcAft>
                <a:spcPct val="0"/>
              </a:spcAft>
            </a:pPr>
            <a:r>
              <a:rPr lang="en-GB" sz="2800" dirty="0" err="1"/>
              <a:t>q</a:t>
            </a:r>
            <a:r>
              <a:rPr lang="en-GB" sz="2800" baseline="-25000" dirty="0" err="1"/>
              <a:t>rxn</a:t>
            </a:r>
            <a:r>
              <a:rPr lang="en-GB" sz="2800" baseline="-25000" dirty="0"/>
              <a:t> </a:t>
            </a:r>
            <a:r>
              <a:rPr lang="en-GB" sz="2800" dirty="0"/>
              <a:t>= - [</a:t>
            </a:r>
            <a:r>
              <a:rPr lang="en-GB" sz="2800" dirty="0">
                <a:cs typeface="Times New Roman" pitchFamily="18" charset="0"/>
              </a:rPr>
              <a:t>(</a:t>
            </a:r>
            <a:r>
              <a:rPr lang="en-GB" sz="2800" dirty="0" err="1">
                <a:solidFill>
                  <a:srgbClr val="0070C0"/>
                </a:solidFill>
                <a:ea typeface="Calibri" pitchFamily="34" charset="0"/>
                <a:cs typeface="Times New Roman" pitchFamily="18" charset="0"/>
              </a:rPr>
              <a:t>m</a:t>
            </a:r>
            <a:r>
              <a:rPr lang="en-GB" sz="2800" baseline="-30000" dirty="0" err="1">
                <a:solidFill>
                  <a:srgbClr val="0070C0"/>
                </a:solidFill>
                <a:ea typeface="Calibri" pitchFamily="34" charset="0"/>
                <a:cs typeface="Times New Roman" pitchFamily="18" charset="0"/>
              </a:rPr>
              <a:t>water</a:t>
            </a:r>
            <a:r>
              <a:rPr lang="en-GB" sz="2800" dirty="0">
                <a:solidFill>
                  <a:srgbClr val="0070C0"/>
                </a:solidFill>
                <a:ea typeface="Calibri" pitchFamily="34" charset="0"/>
                <a:cs typeface="Times New Roman" pitchFamily="18" charset="0"/>
              </a:rPr>
              <a:t> </a:t>
            </a:r>
            <a:r>
              <a:rPr lang="en-US" sz="2800" dirty="0">
                <a:solidFill>
                  <a:srgbClr val="0070C0"/>
                </a:solidFill>
                <a:cs typeface="Arial" pitchFamily="34" charset="0"/>
              </a:rPr>
              <a:t>×</a:t>
            </a:r>
            <a:r>
              <a:rPr lang="en-GB" sz="2800" dirty="0">
                <a:solidFill>
                  <a:srgbClr val="0070C0"/>
                </a:solidFill>
                <a:ea typeface="Calibri" pitchFamily="34" charset="0"/>
                <a:cs typeface="Times New Roman" pitchFamily="18" charset="0"/>
              </a:rPr>
              <a:t> </a:t>
            </a:r>
            <a:r>
              <a:rPr lang="en-GB" sz="2800" dirty="0" err="1">
                <a:solidFill>
                  <a:srgbClr val="0070C0"/>
                </a:solidFill>
                <a:ea typeface="Calibri" pitchFamily="34" charset="0"/>
                <a:cs typeface="Times New Roman" pitchFamily="18" charset="0"/>
              </a:rPr>
              <a:t>Cs</a:t>
            </a:r>
            <a:r>
              <a:rPr lang="en-GB" sz="2800" baseline="-30000" dirty="0" err="1">
                <a:solidFill>
                  <a:srgbClr val="0070C0"/>
                </a:solidFill>
                <a:ea typeface="Calibri" pitchFamily="34" charset="0"/>
                <a:cs typeface="Times New Roman" pitchFamily="18" charset="0"/>
              </a:rPr>
              <a:t>water</a:t>
            </a:r>
            <a:r>
              <a:rPr lang="en-GB" sz="2800" dirty="0">
                <a:solidFill>
                  <a:srgbClr val="0070C0"/>
                </a:solidFill>
                <a:ea typeface="Calibri" pitchFamily="34" charset="0"/>
                <a:cs typeface="Times New Roman" pitchFamily="18" charset="0"/>
              </a:rPr>
              <a:t> </a:t>
            </a:r>
            <a:r>
              <a:rPr lang="en-US" sz="2800" dirty="0">
                <a:solidFill>
                  <a:srgbClr val="0070C0"/>
                </a:solidFill>
                <a:cs typeface="Arial" pitchFamily="34" charset="0"/>
              </a:rPr>
              <a:t>×</a:t>
            </a:r>
            <a:r>
              <a:rPr lang="en-GB" sz="2800" dirty="0">
                <a:solidFill>
                  <a:srgbClr val="0070C0"/>
                </a:solidFill>
                <a:ea typeface="Calibri" pitchFamily="34" charset="0"/>
                <a:cs typeface="Times New Roman" pitchFamily="18" charset="0"/>
              </a:rPr>
              <a:t> ΔT</a:t>
            </a:r>
            <a:r>
              <a:rPr lang="en-GB" sz="2800" dirty="0">
                <a:ea typeface="Calibri" pitchFamily="34" charset="0"/>
                <a:cs typeface="Times New Roman" pitchFamily="18" charset="0"/>
              </a:rPr>
              <a:t>) + (</a:t>
            </a:r>
            <a:r>
              <a:rPr lang="en-GB" sz="2800" dirty="0" err="1">
                <a:solidFill>
                  <a:srgbClr val="0070C0"/>
                </a:solidFill>
                <a:ea typeface="Calibri" pitchFamily="34" charset="0"/>
                <a:cs typeface="Times New Roman" pitchFamily="18" charset="0"/>
              </a:rPr>
              <a:t>C</a:t>
            </a:r>
            <a:r>
              <a:rPr lang="en-GB" sz="2800" baseline="-30000" dirty="0" err="1">
                <a:solidFill>
                  <a:srgbClr val="0070C0"/>
                </a:solidFill>
                <a:ea typeface="Calibri" pitchFamily="34" charset="0"/>
                <a:cs typeface="Times New Roman" pitchFamily="18" charset="0"/>
              </a:rPr>
              <a:t>cal</a:t>
            </a:r>
            <a:r>
              <a:rPr lang="en-GB" sz="2800" dirty="0">
                <a:solidFill>
                  <a:srgbClr val="0070C0"/>
                </a:solidFill>
                <a:ea typeface="Calibri" pitchFamily="34" charset="0"/>
                <a:cs typeface="Times New Roman" pitchFamily="18" charset="0"/>
              </a:rPr>
              <a:t> </a:t>
            </a:r>
            <a:r>
              <a:rPr lang="en-US" sz="2800" dirty="0">
                <a:solidFill>
                  <a:srgbClr val="0070C0"/>
                </a:solidFill>
                <a:cs typeface="Arial" pitchFamily="34" charset="0"/>
              </a:rPr>
              <a:t>×</a:t>
            </a:r>
            <a:r>
              <a:rPr lang="en-GB" sz="2800" dirty="0">
                <a:solidFill>
                  <a:srgbClr val="0070C0"/>
                </a:solidFill>
                <a:ea typeface="Calibri" pitchFamily="34" charset="0"/>
                <a:cs typeface="Times New Roman" pitchFamily="18" charset="0"/>
              </a:rPr>
              <a:t> ΔT</a:t>
            </a:r>
            <a:r>
              <a:rPr lang="en-GB" sz="2800" dirty="0">
                <a:ea typeface="Calibri" pitchFamily="34" charset="0"/>
                <a:cs typeface="Times New Roman" pitchFamily="18" charset="0"/>
              </a:rPr>
              <a:t>)]</a:t>
            </a:r>
          </a:p>
          <a:p>
            <a:pPr algn="ctr" fontAlgn="base">
              <a:lnSpc>
                <a:spcPct val="150000"/>
              </a:lnSpc>
              <a:spcBef>
                <a:spcPct val="0"/>
              </a:spcBef>
              <a:spcAft>
                <a:spcPct val="0"/>
              </a:spcAft>
            </a:pPr>
            <a:r>
              <a:rPr lang="en-GB" sz="2800" dirty="0" err="1">
                <a:solidFill>
                  <a:srgbClr val="FF0000"/>
                </a:solidFill>
              </a:rPr>
              <a:t>q</a:t>
            </a:r>
            <a:r>
              <a:rPr lang="en-GB" sz="2800" baseline="-25000" dirty="0" err="1">
                <a:solidFill>
                  <a:srgbClr val="FF0000"/>
                </a:solidFill>
              </a:rPr>
              <a:t>rxn</a:t>
            </a:r>
            <a:r>
              <a:rPr lang="en-GB" sz="2800" baseline="-25000" dirty="0">
                <a:solidFill>
                  <a:srgbClr val="FF0000"/>
                </a:solidFill>
              </a:rPr>
              <a:t>  </a:t>
            </a:r>
            <a:r>
              <a:rPr lang="en-US" sz="2800" dirty="0">
                <a:solidFill>
                  <a:srgbClr val="FF0000"/>
                </a:solidFill>
                <a:cs typeface="Times New Roman" pitchFamily="18" charset="0"/>
              </a:rPr>
              <a:t>= - </a:t>
            </a:r>
            <a:r>
              <a:rPr lang="en-US" sz="2800" dirty="0">
                <a:solidFill>
                  <a:srgbClr val="FF0000"/>
                </a:solidFill>
                <a:latin typeface="Calibri" panose="020F0502020204030204" pitchFamily="34" charset="0"/>
                <a:cs typeface="Calibri" panose="020F0502020204030204" pitchFamily="34" charset="0"/>
              </a:rPr>
              <a:t>∆T [(</a:t>
            </a:r>
            <a:r>
              <a:rPr lang="en-GB" sz="2800" dirty="0" err="1">
                <a:solidFill>
                  <a:srgbClr val="FF0000"/>
                </a:solidFill>
                <a:ea typeface="Calibri" pitchFamily="34" charset="0"/>
                <a:cs typeface="Times New Roman" pitchFamily="18" charset="0"/>
              </a:rPr>
              <a:t>m</a:t>
            </a:r>
            <a:r>
              <a:rPr lang="en-GB" sz="2800" baseline="-30000" dirty="0" err="1">
                <a:solidFill>
                  <a:srgbClr val="FF0000"/>
                </a:solidFill>
                <a:ea typeface="Calibri" pitchFamily="34" charset="0"/>
                <a:cs typeface="Times New Roman" pitchFamily="18" charset="0"/>
              </a:rPr>
              <a:t>water</a:t>
            </a:r>
            <a:r>
              <a:rPr lang="en-GB" sz="2800" dirty="0">
                <a:solidFill>
                  <a:srgbClr val="FF0000"/>
                </a:solidFill>
                <a:ea typeface="Calibri" pitchFamily="34" charset="0"/>
                <a:cs typeface="Times New Roman" pitchFamily="18" charset="0"/>
              </a:rPr>
              <a:t> </a:t>
            </a:r>
            <a:r>
              <a:rPr lang="en-US" sz="2800" dirty="0">
                <a:solidFill>
                  <a:srgbClr val="FF0000"/>
                </a:solidFill>
                <a:cs typeface="Arial" pitchFamily="34" charset="0"/>
              </a:rPr>
              <a:t>×</a:t>
            </a:r>
            <a:r>
              <a:rPr lang="en-GB" sz="2800" dirty="0">
                <a:solidFill>
                  <a:srgbClr val="FF0000"/>
                </a:solidFill>
                <a:ea typeface="Calibri" pitchFamily="34" charset="0"/>
                <a:cs typeface="Times New Roman" pitchFamily="18" charset="0"/>
              </a:rPr>
              <a:t> </a:t>
            </a:r>
            <a:r>
              <a:rPr lang="en-GB" sz="2800" dirty="0" err="1">
                <a:solidFill>
                  <a:srgbClr val="FF0000"/>
                </a:solidFill>
                <a:ea typeface="Calibri" pitchFamily="34" charset="0"/>
                <a:cs typeface="Times New Roman" pitchFamily="18" charset="0"/>
              </a:rPr>
              <a:t>Cs</a:t>
            </a:r>
            <a:r>
              <a:rPr lang="en-GB" sz="2800" baseline="-30000" dirty="0" err="1">
                <a:solidFill>
                  <a:srgbClr val="FF0000"/>
                </a:solidFill>
                <a:ea typeface="Calibri" pitchFamily="34" charset="0"/>
                <a:cs typeface="Times New Roman" pitchFamily="18" charset="0"/>
              </a:rPr>
              <a:t>water</a:t>
            </a:r>
            <a:r>
              <a:rPr lang="en-GB" sz="2800" dirty="0">
                <a:solidFill>
                  <a:srgbClr val="FF0000"/>
                </a:solidFill>
                <a:ea typeface="Calibri" pitchFamily="34" charset="0"/>
                <a:cs typeface="Times New Roman" pitchFamily="18" charset="0"/>
              </a:rPr>
              <a:t>) + </a:t>
            </a:r>
            <a:r>
              <a:rPr lang="en-GB" sz="2800" dirty="0" err="1">
                <a:solidFill>
                  <a:srgbClr val="FF0000"/>
                </a:solidFill>
                <a:ea typeface="Calibri" pitchFamily="34" charset="0"/>
                <a:cs typeface="Times New Roman" pitchFamily="18" charset="0"/>
              </a:rPr>
              <a:t>C</a:t>
            </a:r>
            <a:r>
              <a:rPr lang="en-GB" sz="2800" baseline="-30000" dirty="0" err="1">
                <a:solidFill>
                  <a:srgbClr val="FF0000"/>
                </a:solidFill>
                <a:ea typeface="Calibri" pitchFamily="34" charset="0"/>
                <a:cs typeface="Times New Roman" pitchFamily="18" charset="0"/>
              </a:rPr>
              <a:t>cal</a:t>
            </a:r>
            <a:r>
              <a:rPr lang="en-GB" sz="2800" dirty="0">
                <a:solidFill>
                  <a:srgbClr val="FF0000"/>
                </a:solidFill>
                <a:ea typeface="Calibri" pitchFamily="34" charset="0"/>
                <a:cs typeface="Times New Roman" pitchFamily="18" charset="0"/>
              </a:rPr>
              <a:t>]</a:t>
            </a:r>
            <a:endParaRPr lang="en-US" sz="2800" dirty="0">
              <a:solidFill>
                <a:srgbClr val="FF0000"/>
              </a:solidFill>
              <a:cs typeface="Times New Roman" pitchFamily="18" charset="0"/>
            </a:endParaRPr>
          </a:p>
          <a:p>
            <a:pPr lvl="0" fontAlgn="base">
              <a:lnSpc>
                <a:spcPct val="150000"/>
              </a:lnSpc>
              <a:spcBef>
                <a:spcPct val="0"/>
              </a:spcBef>
              <a:spcAft>
                <a:spcPct val="0"/>
              </a:spcAft>
            </a:pPr>
            <a:endParaRPr lang="en-US" sz="2400" dirty="0">
              <a:solidFill>
                <a:prstClr val="black"/>
              </a:solidFill>
              <a:latin typeface="Arial" pitchFamily="34" charset="0"/>
              <a:cs typeface="Arial" pitchFamily="34" charset="0"/>
            </a:endParaRPr>
          </a:p>
          <a:p>
            <a:pPr fontAlgn="base">
              <a:lnSpc>
                <a:spcPct val="150000"/>
              </a:lnSpc>
              <a:spcBef>
                <a:spcPct val="0"/>
              </a:spcBef>
              <a:spcAft>
                <a:spcPct val="0"/>
              </a:spcAft>
            </a:pPr>
            <a:r>
              <a:rPr lang="en-GB" sz="2400" dirty="0">
                <a:ea typeface="Calibri" pitchFamily="34" charset="0"/>
                <a:cs typeface="Times New Roman" pitchFamily="18" charset="0"/>
              </a:rPr>
              <a:t>where </a:t>
            </a:r>
            <a:r>
              <a:rPr lang="en-GB" sz="2400" dirty="0" err="1">
                <a:ea typeface="Calibri" pitchFamily="34" charset="0"/>
                <a:cs typeface="Times New Roman" pitchFamily="18" charset="0"/>
              </a:rPr>
              <a:t>m</a:t>
            </a:r>
            <a:r>
              <a:rPr lang="en-GB" sz="2400" baseline="-30000" dirty="0" err="1">
                <a:ea typeface="Calibri" pitchFamily="34" charset="0"/>
                <a:cs typeface="Times New Roman" pitchFamily="18" charset="0"/>
              </a:rPr>
              <a:t>water</a:t>
            </a:r>
            <a:r>
              <a:rPr lang="en-GB" sz="2400" dirty="0">
                <a:ea typeface="Calibri" pitchFamily="34" charset="0"/>
                <a:cs typeface="Times New Roman" pitchFamily="18" charset="0"/>
              </a:rPr>
              <a:t> is the water mass in g, </a:t>
            </a:r>
            <a:r>
              <a:rPr lang="en-GB" sz="2400" dirty="0" err="1">
                <a:ea typeface="Calibri" pitchFamily="34" charset="0"/>
                <a:cs typeface="Times New Roman" pitchFamily="18" charset="0"/>
              </a:rPr>
              <a:t>Cs</a:t>
            </a:r>
            <a:r>
              <a:rPr lang="en-GB" sz="2400" baseline="-30000" dirty="0" err="1">
                <a:ea typeface="Calibri" pitchFamily="34" charset="0"/>
                <a:cs typeface="Times New Roman" pitchFamily="18" charset="0"/>
              </a:rPr>
              <a:t>water</a:t>
            </a:r>
            <a:r>
              <a:rPr lang="en-GB" sz="2400" dirty="0">
                <a:ea typeface="Calibri" pitchFamily="34" charset="0"/>
                <a:cs typeface="Times New Roman" pitchFamily="18" charset="0"/>
              </a:rPr>
              <a:t> denotes the specific heat capacity of the water, and </a:t>
            </a:r>
            <a:r>
              <a:rPr lang="en-GB" sz="2400" dirty="0" err="1">
                <a:ea typeface="Calibri" pitchFamily="34" charset="0"/>
                <a:cs typeface="Times New Roman" pitchFamily="18" charset="0"/>
              </a:rPr>
              <a:t>C</a:t>
            </a:r>
            <a:r>
              <a:rPr lang="en-GB" sz="2400" baseline="-30000" dirty="0" err="1">
                <a:ea typeface="Calibri" pitchFamily="34" charset="0"/>
                <a:cs typeface="Times New Roman" pitchFamily="18" charset="0"/>
              </a:rPr>
              <a:t>cal</a:t>
            </a:r>
            <a:r>
              <a:rPr lang="en-GB" sz="2400" dirty="0">
                <a:ea typeface="Calibri" pitchFamily="34" charset="0"/>
                <a:cs typeface="Times New Roman" pitchFamily="18" charset="0"/>
              </a:rPr>
              <a:t> is the heat capacity of the calorimeter. </a:t>
            </a:r>
            <a:endParaRPr lang="en-GB" sz="2400" dirty="0">
              <a:cs typeface="Arial" pitchFamily="34" charset="0"/>
            </a:endParaRPr>
          </a:p>
          <a:p>
            <a:pPr lvl="0" fontAlgn="base">
              <a:lnSpc>
                <a:spcPct val="150000"/>
              </a:lnSpc>
              <a:spcBef>
                <a:spcPct val="0"/>
              </a:spcBef>
              <a:spcAft>
                <a:spcPct val="0"/>
              </a:spcAft>
            </a:pPr>
            <a:endParaRPr lang="en-GB"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26960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531" y="557335"/>
            <a:ext cx="10307782" cy="5262979"/>
          </a:xfrm>
          <a:prstGeom prst="rect">
            <a:avLst/>
          </a:prstGeom>
        </p:spPr>
        <p:txBody>
          <a:bodyPr wrap="square">
            <a:spAutoFit/>
          </a:bodyPr>
          <a:lstStyle/>
          <a:p>
            <a:pPr lvl="0" algn="just" fontAlgn="base">
              <a:lnSpc>
                <a:spcPct val="150000"/>
              </a:lnSpc>
              <a:spcBef>
                <a:spcPct val="0"/>
              </a:spcBef>
              <a:spcAft>
                <a:spcPct val="0"/>
              </a:spcAft>
            </a:pPr>
            <a:r>
              <a:rPr lang="en-GB" sz="2400" dirty="0">
                <a:solidFill>
                  <a:prstClr val="black"/>
                </a:solidFill>
                <a:ea typeface="Calibri" pitchFamily="34" charset="0"/>
                <a:cs typeface="Times New Roman" pitchFamily="18" charset="0"/>
              </a:rPr>
              <a:t>A bomb calorimeter is used to measure the heat of reaction at constant volume (q</a:t>
            </a:r>
            <a:r>
              <a:rPr lang="en-GB" sz="2400" baseline="-30000" dirty="0">
                <a:solidFill>
                  <a:prstClr val="black"/>
                </a:solidFill>
                <a:ea typeface="Calibri" pitchFamily="34" charset="0"/>
                <a:cs typeface="Times New Roman" pitchFamily="18" charset="0"/>
              </a:rPr>
              <a:t>v</a:t>
            </a:r>
            <a:r>
              <a:rPr lang="en-GB" sz="2400" dirty="0">
                <a:solidFill>
                  <a:prstClr val="black"/>
                </a:solidFill>
                <a:ea typeface="Calibri" pitchFamily="34" charset="0"/>
                <a:cs typeface="Times New Roman" pitchFamily="18" charset="0"/>
              </a:rPr>
              <a:t>) which is equal to the change in internal energy, ΔU , of a reaction. Thus, the total heat given off by the reaction is related to the change in internal energy (ΔU), not the change in enthalpy (ΔH) which is measured under conditions of constant pressure. </a:t>
            </a:r>
          </a:p>
          <a:p>
            <a:pPr lvl="0" algn="just" fontAlgn="base">
              <a:lnSpc>
                <a:spcPct val="150000"/>
              </a:lnSpc>
              <a:spcBef>
                <a:spcPct val="0"/>
              </a:spcBef>
              <a:spcAft>
                <a:spcPct val="0"/>
              </a:spcAft>
            </a:pPr>
            <a:r>
              <a:rPr lang="en-GB" sz="2400" dirty="0">
                <a:solidFill>
                  <a:prstClr val="black"/>
                </a:solidFill>
                <a:ea typeface="Calibri" pitchFamily="34" charset="0"/>
                <a:cs typeface="Times New Roman" pitchFamily="18" charset="0"/>
              </a:rPr>
              <a:t>The enthalpy change (ΔH) can be calculated  according to the formula:</a:t>
            </a:r>
          </a:p>
          <a:p>
            <a:pPr lvl="0" algn="ctr" fontAlgn="base">
              <a:lnSpc>
                <a:spcPct val="150000"/>
              </a:lnSpc>
              <a:spcBef>
                <a:spcPct val="0"/>
              </a:spcBef>
              <a:spcAft>
                <a:spcPct val="0"/>
              </a:spcAft>
            </a:pPr>
            <a:r>
              <a:rPr lang="en-GB" sz="2800" dirty="0">
                <a:solidFill>
                  <a:srgbClr val="FF0000"/>
                </a:solidFill>
                <a:ea typeface="Calibri" pitchFamily="34" charset="0"/>
                <a:cs typeface="Times New Roman" pitchFamily="18" charset="0"/>
              </a:rPr>
              <a:t>ΔH = q</a:t>
            </a:r>
            <a:r>
              <a:rPr lang="en-GB" sz="2800" baseline="-30000" dirty="0">
                <a:solidFill>
                  <a:srgbClr val="FF0000"/>
                </a:solidFill>
                <a:ea typeface="Calibri" pitchFamily="34" charset="0"/>
                <a:cs typeface="Times New Roman" pitchFamily="18" charset="0"/>
              </a:rPr>
              <a:t>v</a:t>
            </a:r>
            <a:r>
              <a:rPr lang="en-GB" sz="2800" dirty="0">
                <a:solidFill>
                  <a:srgbClr val="FF0000"/>
                </a:solidFill>
                <a:ea typeface="Calibri" pitchFamily="34" charset="0"/>
                <a:cs typeface="Times New Roman" pitchFamily="18" charset="0"/>
              </a:rPr>
              <a:t> + </a:t>
            </a:r>
            <a:r>
              <a:rPr lang="en-GB" sz="2800" dirty="0" err="1">
                <a:solidFill>
                  <a:srgbClr val="FF0000"/>
                </a:solidFill>
                <a:ea typeface="Calibri" pitchFamily="34" charset="0"/>
                <a:cs typeface="Times New Roman" pitchFamily="18" charset="0"/>
              </a:rPr>
              <a:t>Δn</a:t>
            </a:r>
            <a:r>
              <a:rPr lang="en-GB" sz="2800" baseline="-30000" dirty="0" err="1">
                <a:solidFill>
                  <a:srgbClr val="FF0000"/>
                </a:solidFill>
                <a:ea typeface="Calibri" pitchFamily="34" charset="0"/>
                <a:cs typeface="Times New Roman" pitchFamily="18" charset="0"/>
              </a:rPr>
              <a:t>g</a:t>
            </a:r>
            <a:r>
              <a:rPr lang="en-GB" sz="2800" dirty="0" err="1">
                <a:solidFill>
                  <a:srgbClr val="FF0000"/>
                </a:solidFill>
                <a:ea typeface="Calibri" pitchFamily="34" charset="0"/>
                <a:cs typeface="Times New Roman" pitchFamily="18" charset="0"/>
              </a:rPr>
              <a:t>RT</a:t>
            </a:r>
            <a:endParaRPr lang="en-GB" sz="2800" dirty="0">
              <a:solidFill>
                <a:srgbClr val="FF0000"/>
              </a:solidFill>
              <a:ea typeface="Calibri" pitchFamily="34" charset="0"/>
              <a:cs typeface="Times New Roman" pitchFamily="18" charset="0"/>
            </a:endParaRPr>
          </a:p>
          <a:p>
            <a:pPr lvl="0" algn="ctr" fontAlgn="base">
              <a:lnSpc>
                <a:spcPct val="150000"/>
              </a:lnSpc>
              <a:spcBef>
                <a:spcPct val="0"/>
              </a:spcBef>
              <a:spcAft>
                <a:spcPct val="0"/>
              </a:spcAft>
            </a:pPr>
            <a:endParaRPr lang="en-GB" sz="2800" dirty="0">
              <a:solidFill>
                <a:srgbClr val="FF0000"/>
              </a:solidFill>
              <a:ea typeface="Calibri" pitchFamily="34" charset="0"/>
              <a:cs typeface="Times New Roman" pitchFamily="18" charset="0"/>
            </a:endParaRPr>
          </a:p>
          <a:p>
            <a:pPr fontAlgn="base">
              <a:lnSpc>
                <a:spcPct val="150000"/>
              </a:lnSpc>
              <a:spcBef>
                <a:spcPct val="0"/>
              </a:spcBef>
              <a:spcAft>
                <a:spcPct val="0"/>
              </a:spcAft>
            </a:pPr>
            <a:r>
              <a:rPr lang="en-GB" sz="2400" dirty="0">
                <a:ea typeface="Calibri" pitchFamily="34" charset="0"/>
                <a:cs typeface="Times New Roman" pitchFamily="18" charset="0"/>
              </a:rPr>
              <a:t>which </a:t>
            </a:r>
            <a:r>
              <a:rPr lang="en-GB" sz="2400" dirty="0" err="1">
                <a:ea typeface="Calibri" pitchFamily="34" charset="0"/>
                <a:cs typeface="Times New Roman" pitchFamily="18" charset="0"/>
              </a:rPr>
              <a:t>Δn</a:t>
            </a:r>
            <a:r>
              <a:rPr lang="en-GB" sz="2400" baseline="-30000" dirty="0" err="1">
                <a:ea typeface="Calibri" pitchFamily="34" charset="0"/>
                <a:cs typeface="Times New Roman" pitchFamily="18" charset="0"/>
              </a:rPr>
              <a:t>g</a:t>
            </a:r>
            <a:r>
              <a:rPr lang="en-GB" sz="2400" dirty="0">
                <a:ea typeface="Calibri" pitchFamily="34" charset="0"/>
                <a:cs typeface="Times New Roman" pitchFamily="18" charset="0"/>
              </a:rPr>
              <a:t>  is the change in the number of moles of gases in the reaction.</a:t>
            </a:r>
            <a:endParaRPr lang="en-GB" sz="2400" dirty="0">
              <a:cs typeface="Arial" pitchFamily="34" charset="0"/>
            </a:endParaRPr>
          </a:p>
        </p:txBody>
      </p:sp>
    </p:spTree>
    <p:extLst>
      <p:ext uri="{BB962C8B-B14F-4D97-AF65-F5344CB8AC3E}">
        <p14:creationId xmlns:p14="http://schemas.microsoft.com/office/powerpoint/2010/main" val="3841368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514" y="914400"/>
            <a:ext cx="11155679" cy="4180503"/>
          </a:xfrm>
          <a:prstGeom prst="rect">
            <a:avLst/>
          </a:prstGeom>
          <a:noFill/>
        </p:spPr>
        <p:txBody>
          <a:bodyPr wrap="square" rtlCol="0">
            <a:spAutoFit/>
          </a:bodyPr>
          <a:lstStyle/>
          <a:p>
            <a:pPr>
              <a:lnSpc>
                <a:spcPct val="150000"/>
              </a:lnSpc>
            </a:pPr>
            <a:r>
              <a:rPr lang="en-US" sz="2800" dirty="0">
                <a:solidFill>
                  <a:srgbClr val="FF0000"/>
                </a:solidFill>
              </a:rPr>
              <a:t>Example</a:t>
            </a:r>
          </a:p>
          <a:p>
            <a:pPr>
              <a:lnSpc>
                <a:spcPct val="150000"/>
              </a:lnSpc>
            </a:pPr>
            <a:endParaRPr lang="en-US" sz="2800" dirty="0">
              <a:solidFill>
                <a:srgbClr val="FF0000"/>
              </a:solidFill>
            </a:endParaRPr>
          </a:p>
          <a:p>
            <a:pPr algn="just">
              <a:lnSpc>
                <a:spcPct val="150000"/>
              </a:lnSpc>
            </a:pPr>
            <a:r>
              <a:rPr lang="en-US" sz="2400" dirty="0">
                <a:cs typeface="Times New Roman" pitchFamily="18" charset="0"/>
              </a:rPr>
              <a:t>13- </a:t>
            </a:r>
            <a:r>
              <a:rPr lang="en-GB" sz="2400" dirty="0">
                <a:cs typeface="Times New Roman" pitchFamily="18" charset="0"/>
              </a:rPr>
              <a:t>1.150 g of sucrose goes through combustion in a bomb calorimeter. If the temperature rose from 23.42°C to 27.64°C and the heat capacity of the calorimeter is 4.90 kJ/°C, then determine the heat of combustion of sucrose, (C</a:t>
            </a:r>
            <a:r>
              <a:rPr lang="en-GB" sz="2400" baseline="-25000" dirty="0">
                <a:cs typeface="Times New Roman" pitchFamily="18" charset="0"/>
              </a:rPr>
              <a:t>12</a:t>
            </a:r>
            <a:r>
              <a:rPr lang="en-GB" sz="2400" dirty="0">
                <a:cs typeface="Times New Roman" pitchFamily="18" charset="0"/>
              </a:rPr>
              <a:t>H</a:t>
            </a:r>
            <a:r>
              <a:rPr lang="en-GB" sz="2400" baseline="-25000" dirty="0">
                <a:cs typeface="Times New Roman" pitchFamily="18" charset="0"/>
              </a:rPr>
              <a:t>22</a:t>
            </a:r>
            <a:r>
              <a:rPr lang="en-GB" sz="2400" dirty="0">
                <a:cs typeface="Times New Roman" pitchFamily="18" charset="0"/>
              </a:rPr>
              <a:t>O</a:t>
            </a:r>
            <a:r>
              <a:rPr lang="en-GB" sz="2400" baseline="-25000" dirty="0">
                <a:cs typeface="Times New Roman" pitchFamily="18" charset="0"/>
              </a:rPr>
              <a:t>11</a:t>
            </a:r>
            <a:r>
              <a:rPr lang="en-GB" sz="2400" dirty="0">
                <a:cs typeface="Times New Roman" pitchFamily="18" charset="0"/>
              </a:rPr>
              <a:t>), in kJ per mole of (C</a:t>
            </a:r>
            <a:r>
              <a:rPr lang="en-GB" sz="2400" baseline="-25000" dirty="0">
                <a:cs typeface="Times New Roman" pitchFamily="18" charset="0"/>
              </a:rPr>
              <a:t>12</a:t>
            </a:r>
            <a:r>
              <a:rPr lang="en-GB" sz="2400" dirty="0">
                <a:cs typeface="Times New Roman" pitchFamily="18" charset="0"/>
              </a:rPr>
              <a:t>H</a:t>
            </a:r>
            <a:r>
              <a:rPr lang="en-GB" sz="2400" baseline="-25000" dirty="0">
                <a:cs typeface="Times New Roman" pitchFamily="18" charset="0"/>
              </a:rPr>
              <a:t>22</a:t>
            </a:r>
            <a:r>
              <a:rPr lang="en-GB" sz="2400" dirty="0">
                <a:cs typeface="Times New Roman" pitchFamily="18" charset="0"/>
              </a:rPr>
              <a:t>O</a:t>
            </a:r>
            <a:r>
              <a:rPr lang="en-GB" sz="2400" baseline="-25000" dirty="0">
                <a:cs typeface="Times New Roman" pitchFamily="18" charset="0"/>
              </a:rPr>
              <a:t>11</a:t>
            </a:r>
            <a:r>
              <a:rPr lang="en-GB" sz="2400" dirty="0">
                <a:cs typeface="Times New Roman" pitchFamily="18" charset="0"/>
              </a:rPr>
              <a:t>).</a:t>
            </a:r>
          </a:p>
          <a:p>
            <a:pPr>
              <a:lnSpc>
                <a:spcPct val="150000"/>
              </a:lnSpc>
            </a:pPr>
            <a:endParaRPr lang="en-GB" sz="2800" dirty="0">
              <a:solidFill>
                <a:srgbClr val="FF0000"/>
              </a:solidFill>
            </a:endParaRPr>
          </a:p>
        </p:txBody>
      </p:sp>
    </p:spTree>
    <p:extLst>
      <p:ext uri="{BB962C8B-B14F-4D97-AF65-F5344CB8AC3E}">
        <p14:creationId xmlns:p14="http://schemas.microsoft.com/office/powerpoint/2010/main" val="26323111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779" y="640324"/>
            <a:ext cx="10191402" cy="3970318"/>
          </a:xfrm>
          <a:prstGeom prst="rect">
            <a:avLst/>
          </a:prstGeom>
        </p:spPr>
        <p:txBody>
          <a:bodyPr wrap="square">
            <a:spAutoFit/>
          </a:bodyPr>
          <a:lstStyle/>
          <a:p>
            <a:pPr lvl="0" algn="just">
              <a:lnSpc>
                <a:spcPct val="150000"/>
              </a:lnSpc>
            </a:pPr>
            <a:r>
              <a:rPr lang="en-GB" sz="2400" dirty="0">
                <a:solidFill>
                  <a:prstClr val="black"/>
                </a:solidFill>
                <a:cs typeface="Times New Roman" pitchFamily="18" charset="0"/>
              </a:rPr>
              <a:t>14- To compare the energies of combustion of methane and hydrogen, the following experiment was carried out using a bomb calorimeter with a heat capacity of 11.3 kJ/</a:t>
            </a:r>
            <a:r>
              <a:rPr lang="en-GB" sz="2400" baseline="30000" dirty="0" err="1">
                <a:solidFill>
                  <a:prstClr val="black"/>
                </a:solidFill>
                <a:cs typeface="Times New Roman" pitchFamily="18" charset="0"/>
              </a:rPr>
              <a:t>o</a:t>
            </a:r>
            <a:r>
              <a:rPr lang="en-GB" sz="2400" dirty="0" err="1">
                <a:solidFill>
                  <a:prstClr val="black"/>
                </a:solidFill>
                <a:cs typeface="Times New Roman" pitchFamily="18" charset="0"/>
              </a:rPr>
              <a:t>C.</a:t>
            </a:r>
            <a:r>
              <a:rPr lang="en-GB" sz="2400" dirty="0">
                <a:solidFill>
                  <a:prstClr val="black"/>
                </a:solidFill>
                <a:cs typeface="Times New Roman" pitchFamily="18" charset="0"/>
              </a:rPr>
              <a:t> When a 1.50 g sample of methane gas was burned with excess oxygen in the calorimeter, the temperature increased by 7.3</a:t>
            </a:r>
            <a:r>
              <a:rPr lang="en-GB" sz="2400" baseline="30000" dirty="0">
                <a:solidFill>
                  <a:prstClr val="black"/>
                </a:solidFill>
                <a:cs typeface="Times New Roman" pitchFamily="18" charset="0"/>
              </a:rPr>
              <a:t>o</a:t>
            </a:r>
            <a:r>
              <a:rPr lang="en-GB" sz="2400" dirty="0">
                <a:solidFill>
                  <a:prstClr val="black"/>
                </a:solidFill>
                <a:cs typeface="Times New Roman" pitchFamily="18" charset="0"/>
              </a:rPr>
              <a:t>C. When a 1.15 g sample of hydrogen gas was burned with excess oxygen, the temperature increase was 14.3 </a:t>
            </a:r>
            <a:r>
              <a:rPr lang="en-GB" sz="2400" baseline="30000" dirty="0" err="1">
                <a:solidFill>
                  <a:prstClr val="black"/>
                </a:solidFill>
                <a:cs typeface="Times New Roman" pitchFamily="18" charset="0"/>
              </a:rPr>
              <a:t>o</a:t>
            </a:r>
            <a:r>
              <a:rPr lang="en-GB" sz="2400" dirty="0" err="1">
                <a:solidFill>
                  <a:prstClr val="black"/>
                </a:solidFill>
                <a:cs typeface="Times New Roman" pitchFamily="18" charset="0"/>
              </a:rPr>
              <a:t>C.</a:t>
            </a:r>
            <a:r>
              <a:rPr lang="en-GB" sz="2400" dirty="0">
                <a:solidFill>
                  <a:prstClr val="black"/>
                </a:solidFill>
                <a:cs typeface="Times New Roman" pitchFamily="18" charset="0"/>
              </a:rPr>
              <a:t> Calculate the energy of combustion (per mole) for hydrogen and methane.</a:t>
            </a:r>
          </a:p>
        </p:txBody>
      </p:sp>
    </p:spTree>
    <p:extLst>
      <p:ext uri="{BB962C8B-B14F-4D97-AF65-F5344CB8AC3E}">
        <p14:creationId xmlns:p14="http://schemas.microsoft.com/office/powerpoint/2010/main" val="35881226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064" y="1913711"/>
            <a:ext cx="10156111" cy="2862322"/>
          </a:xfrm>
          <a:prstGeom prst="rect">
            <a:avLst/>
          </a:prstGeom>
          <a:noFill/>
        </p:spPr>
        <p:txBody>
          <a:bodyPr wrap="square" rtlCol="0">
            <a:spAutoFit/>
          </a:bodyPr>
          <a:lstStyle/>
          <a:p>
            <a:pPr>
              <a:lnSpc>
                <a:spcPct val="150000"/>
              </a:lnSpc>
            </a:pPr>
            <a:r>
              <a:rPr lang="en-US" sz="2400" dirty="0"/>
              <a:t>15- A piece of 0.865 g of magnesium metal “Mg” is completely combusted in a constant-volume bomb calorimeter containing 1000 g of water.</a:t>
            </a:r>
          </a:p>
          <a:p>
            <a:pPr>
              <a:lnSpc>
                <a:spcPct val="150000"/>
              </a:lnSpc>
            </a:pPr>
            <a:r>
              <a:rPr lang="en-US" sz="2400" dirty="0"/>
              <a:t>The heat capacity of the calorimeter alone (excluding the water) is 1.5 kJ / °C.</a:t>
            </a:r>
          </a:p>
          <a:p>
            <a:pPr>
              <a:lnSpc>
                <a:spcPct val="150000"/>
              </a:lnSpc>
            </a:pPr>
            <a:r>
              <a:rPr lang="en-US" sz="2400" dirty="0"/>
              <a:t>The molar heat of combustion of magnesium metal is  -602.0 kJ / </a:t>
            </a:r>
            <a:r>
              <a:rPr lang="en-US" sz="2400" dirty="0" err="1"/>
              <a:t>mol</a:t>
            </a:r>
            <a:endParaRPr lang="en-US" sz="2400" dirty="0"/>
          </a:p>
          <a:p>
            <a:pPr>
              <a:lnSpc>
                <a:spcPct val="150000"/>
              </a:lnSpc>
            </a:pPr>
            <a:r>
              <a:rPr lang="en-US" sz="2400" dirty="0"/>
              <a:t>Calculate the temperature rise (in °C) of the calorimeter and its water.</a:t>
            </a:r>
            <a:endParaRPr lang="en-GB" sz="2400" dirty="0"/>
          </a:p>
        </p:txBody>
      </p:sp>
      <p:sp>
        <p:nvSpPr>
          <p:cNvPr id="3" name="TextBox 2">
            <a:extLst>
              <a:ext uri="{FF2B5EF4-FFF2-40B4-BE49-F238E27FC236}">
                <a16:creationId xmlns:a16="http://schemas.microsoft.com/office/drawing/2014/main" id="{460B99B7-DE06-400C-835C-4BA40E23CFEC}"/>
              </a:ext>
            </a:extLst>
          </p:cNvPr>
          <p:cNvSpPr txBox="1"/>
          <p:nvPr/>
        </p:nvSpPr>
        <p:spPr>
          <a:xfrm>
            <a:off x="1244064" y="1030941"/>
            <a:ext cx="2458943" cy="523220"/>
          </a:xfrm>
          <a:prstGeom prst="rect">
            <a:avLst/>
          </a:prstGeom>
          <a:noFill/>
        </p:spPr>
        <p:txBody>
          <a:bodyPr wrap="none" rtlCol="0">
            <a:spAutoFit/>
          </a:bodyPr>
          <a:lstStyle/>
          <a:p>
            <a:r>
              <a:rPr lang="en-US" sz="2800" dirty="0">
                <a:solidFill>
                  <a:srgbClr val="FF0000"/>
                </a:solidFill>
              </a:rPr>
              <a:t>Solved Example</a:t>
            </a:r>
            <a:endParaRPr lang="en-GB" sz="2800" dirty="0">
              <a:solidFill>
                <a:srgbClr val="FF0000"/>
              </a:solidFill>
            </a:endParaRPr>
          </a:p>
        </p:txBody>
      </p:sp>
    </p:spTree>
    <p:extLst>
      <p:ext uri="{BB962C8B-B14F-4D97-AF65-F5344CB8AC3E}">
        <p14:creationId xmlns:p14="http://schemas.microsoft.com/office/powerpoint/2010/main" val="31306589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DCABD9F-75BE-4DD5-A0B6-C58D46A8D4B9}"/>
                  </a:ext>
                </a:extLst>
              </p:cNvPr>
              <p:cNvSpPr txBox="1"/>
              <p:nvPr/>
            </p:nvSpPr>
            <p:spPr>
              <a:xfrm>
                <a:off x="1371599" y="225623"/>
                <a:ext cx="9269507" cy="6406754"/>
              </a:xfrm>
              <a:prstGeom prst="rect">
                <a:avLst/>
              </a:prstGeom>
              <a:noFill/>
            </p:spPr>
            <p:txBody>
              <a:bodyPr wrap="square" rtlCol="0">
                <a:spAutoFit/>
              </a:bodyPr>
              <a:lstStyle/>
              <a:p>
                <a:pPr>
                  <a:lnSpc>
                    <a:spcPct val="150000"/>
                  </a:lnSpc>
                </a:pPr>
                <a:r>
                  <a:rPr lang="en-US" sz="2400" dirty="0"/>
                  <a:t>Heat capacity of calorimeter = 1.5 kJ </a:t>
                </a:r>
                <a:r>
                  <a:rPr lang="en-US" sz="2400" dirty="0">
                    <a:ea typeface="Yu Gothic UI Semilight" panose="020B0400000000000000" pitchFamily="34" charset="-128"/>
                  </a:rPr>
                  <a:t>℃</a:t>
                </a:r>
                <a:r>
                  <a:rPr lang="en-US" sz="2400" baseline="30000" dirty="0">
                    <a:ea typeface="Yu Gothic UI Semilight" panose="020B0400000000000000" pitchFamily="34" charset="-128"/>
                  </a:rPr>
                  <a:t>-1</a:t>
                </a:r>
                <a:endParaRPr lang="en-US" sz="2400" dirty="0">
                  <a:ea typeface="Yu Gothic UI Semilight" panose="020B0400000000000000" pitchFamily="34" charset="-128"/>
                </a:endParaRPr>
              </a:p>
              <a:p>
                <a:pPr>
                  <a:lnSpc>
                    <a:spcPct val="150000"/>
                  </a:lnSpc>
                </a:pPr>
                <a:r>
                  <a:rPr lang="en-US" sz="2400" dirty="0"/>
                  <a:t>Specific heat of water = 4.184 J g</a:t>
                </a:r>
                <a:r>
                  <a:rPr lang="en-US" sz="2400" baseline="30000" dirty="0"/>
                  <a:t>-1 </a:t>
                </a:r>
                <a:r>
                  <a:rPr lang="en-US" sz="2400" dirty="0">
                    <a:ea typeface="Yu Gothic UI Semilight" panose="020B0400000000000000" pitchFamily="34" charset="-128"/>
                  </a:rPr>
                  <a:t>℃</a:t>
                </a:r>
                <a:r>
                  <a:rPr lang="en-US" sz="2400" baseline="30000" dirty="0">
                    <a:ea typeface="Yu Gothic UI Semilight" panose="020B0400000000000000" pitchFamily="34" charset="-128"/>
                  </a:rPr>
                  <a:t>-1</a:t>
                </a:r>
              </a:p>
              <a:p>
                <a:pPr>
                  <a:lnSpc>
                    <a:spcPct val="150000"/>
                  </a:lnSpc>
                </a:pPr>
                <a:r>
                  <a:rPr lang="en-GB" sz="2400" dirty="0"/>
                  <a:t>The molar heat of combustion of Mg: q = 602 kJ mol</a:t>
                </a:r>
                <a:r>
                  <a:rPr lang="en-GB" sz="2400" baseline="30000" dirty="0"/>
                  <a:t>-1</a:t>
                </a:r>
                <a:endParaRPr lang="en-GB" sz="2400" dirty="0"/>
              </a:p>
              <a:p>
                <a:pPr>
                  <a:lnSpc>
                    <a:spcPct val="150000"/>
                  </a:lnSpc>
                </a:pPr>
                <a:r>
                  <a:rPr lang="en-GB" sz="2400" dirty="0"/>
                  <a:t>∆T = ?</a:t>
                </a: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𝑚𝑜𝑙</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num>
                        <m:den>
                          <m:r>
                            <a:rPr lang="en-US" sz="2400" b="0" i="1" smtClean="0">
                              <a:latin typeface="Cambria Math" panose="02040503050406030204" pitchFamily="18" charset="0"/>
                            </a:rPr>
                            <m:t>𝑀𝑤𝑡</m:t>
                          </m:r>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𝑚𝑜𝑙</m:t>
                              </m:r>
                            </m:e>
                            <m:sup>
                              <m:r>
                                <a:rPr lang="en-US" sz="2400" b="0" i="1" smtClean="0">
                                  <a:latin typeface="Cambria Math" panose="02040503050406030204" pitchFamily="18" charset="0"/>
                                </a:rPr>
                                <m:t>−</m:t>
                              </m:r>
                              <m:r>
                                <a:rPr lang="en-US" sz="2400" b="0" i="1" smtClean="0">
                                  <a:latin typeface="Cambria Math" panose="02040503050406030204" pitchFamily="18" charset="0"/>
                                </a:rPr>
                                <m:t>1</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865</m:t>
                          </m:r>
                        </m:num>
                        <m:den>
                          <m:r>
                            <a:rPr lang="en-US" sz="2400" b="0" i="1" smtClean="0">
                              <a:latin typeface="Cambria Math" panose="02040503050406030204" pitchFamily="18" charset="0"/>
                            </a:rPr>
                            <m:t>24</m:t>
                          </m:r>
                          <m:r>
                            <a:rPr lang="en-US" sz="2400" b="0" i="1" smtClean="0">
                              <a:latin typeface="Cambria Math" panose="02040503050406030204" pitchFamily="18" charset="0"/>
                            </a:rPr>
                            <m:t>.</m:t>
                          </m:r>
                          <m:r>
                            <a:rPr lang="en-US" sz="2400" b="0" i="1" smtClean="0">
                              <a:latin typeface="Cambria Math" panose="02040503050406030204" pitchFamily="18" charset="0"/>
                            </a:rPr>
                            <m:t>30</m:t>
                          </m:r>
                        </m:den>
                      </m:f>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03559</m:t>
                      </m:r>
                      <m:r>
                        <a:rPr lang="en-US" sz="2400" b="0" i="1" smtClean="0">
                          <a:latin typeface="Cambria Math" panose="02040503050406030204" pitchFamily="18" charset="0"/>
                        </a:rPr>
                        <m:t> </m:t>
                      </m:r>
                      <m:r>
                        <a:rPr lang="en-US" sz="2400" b="0" i="1" smtClean="0">
                          <a:latin typeface="Cambria Math" panose="02040503050406030204" pitchFamily="18" charset="0"/>
                        </a:rPr>
                        <m:t>𝑚𝑜𝑙</m:t>
                      </m:r>
                    </m:oMath>
                  </m:oMathPara>
                </a14:m>
                <a:endParaRPr lang="en-GB" sz="2400" dirty="0"/>
              </a:p>
              <a:p>
                <a:pPr>
                  <a:lnSpc>
                    <a:spcPct val="150000"/>
                  </a:lnSpc>
                </a:pPr>
                <a:r>
                  <a:rPr lang="en-GB" sz="2400" dirty="0"/>
                  <a:t>q = -602 (kJ mol</a:t>
                </a:r>
                <a:r>
                  <a:rPr lang="en-GB" sz="2400" baseline="30000" dirty="0"/>
                  <a:t>-1</a:t>
                </a:r>
                <a:r>
                  <a:rPr lang="en-GB" sz="2400" dirty="0"/>
                  <a:t>)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 </m:t>
                    </m:r>
                  </m:oMath>
                </a14:m>
                <a:r>
                  <a:rPr lang="en-GB" sz="2400" dirty="0"/>
                  <a:t>0.03559 (mol) = -21.425 (kJ) = -21425 J</a:t>
                </a:r>
              </a:p>
              <a:p>
                <a:pPr>
                  <a:lnSpc>
                    <a:spcPct val="150000"/>
                  </a:lnSpc>
                </a:pPr>
                <a:r>
                  <a:rPr lang="en-GB" sz="2400" dirty="0">
                    <a:solidFill>
                      <a:srgbClr val="00B0F0"/>
                    </a:solidFill>
                  </a:rPr>
                  <a:t>-q = (</a:t>
                </a:r>
                <a:r>
                  <a:rPr lang="en-GB" sz="2400" dirty="0" err="1">
                    <a:solidFill>
                      <a:srgbClr val="00B0F0"/>
                    </a:solidFill>
                  </a:rPr>
                  <a:t>q</a:t>
                </a:r>
                <a:r>
                  <a:rPr lang="en-GB" sz="2400" baseline="-25000" dirty="0" err="1">
                    <a:solidFill>
                      <a:srgbClr val="00B0F0"/>
                    </a:solidFill>
                  </a:rPr>
                  <a:t>water</a:t>
                </a:r>
                <a:r>
                  <a:rPr lang="en-GB" sz="2400" dirty="0">
                    <a:solidFill>
                      <a:srgbClr val="00B0F0"/>
                    </a:solidFill>
                  </a:rPr>
                  <a:t> + </a:t>
                </a:r>
                <a:r>
                  <a:rPr lang="en-GB" sz="2400" dirty="0" err="1">
                    <a:solidFill>
                      <a:srgbClr val="00B0F0"/>
                    </a:solidFill>
                  </a:rPr>
                  <a:t>q</a:t>
                </a:r>
                <a:r>
                  <a:rPr lang="en-GB" sz="2400" baseline="-25000" dirty="0" err="1">
                    <a:solidFill>
                      <a:srgbClr val="00B0F0"/>
                    </a:solidFill>
                  </a:rPr>
                  <a:t>cal</a:t>
                </a:r>
                <a:r>
                  <a:rPr lang="en-GB" sz="2400" dirty="0">
                    <a:solidFill>
                      <a:srgbClr val="00B0F0"/>
                    </a:solidFill>
                  </a:rPr>
                  <a:t>) = (</a:t>
                </a:r>
                <a:r>
                  <a:rPr lang="en-GB" sz="2400" dirty="0" err="1">
                    <a:solidFill>
                      <a:srgbClr val="00B0F0"/>
                    </a:solidFill>
                  </a:rPr>
                  <a:t>m.C</a:t>
                </a:r>
                <a:r>
                  <a:rPr lang="en-GB" sz="2400" baseline="-25000" dirty="0" err="1">
                    <a:solidFill>
                      <a:srgbClr val="00B0F0"/>
                    </a:solidFill>
                  </a:rPr>
                  <a:t>s</a:t>
                </a:r>
                <a:r>
                  <a:rPr lang="en-GB" sz="2400" dirty="0">
                    <a:solidFill>
                      <a:srgbClr val="00B0F0"/>
                    </a:solidFill>
                  </a:rPr>
                  <a:t>.</a:t>
                </a:r>
                <a14:m>
                  <m:oMath xmlns:m="http://schemas.openxmlformats.org/officeDocument/2006/math">
                    <m:r>
                      <a:rPr lang="en-GB" sz="2400" i="1" smtClean="0">
                        <a:solidFill>
                          <a:srgbClr val="00B0F0"/>
                        </a:solidFill>
                        <a:latin typeface="Cambria Math" panose="02040503050406030204" pitchFamily="18" charset="0"/>
                        <a:ea typeface="Cambria Math" panose="02040503050406030204" pitchFamily="18" charset="0"/>
                      </a:rPr>
                      <m:t>∆</m:t>
                    </m:r>
                  </m:oMath>
                </a14:m>
                <a:r>
                  <a:rPr lang="en-GB" sz="2400" dirty="0">
                    <a:solidFill>
                      <a:srgbClr val="00B0F0"/>
                    </a:solidFill>
                  </a:rPr>
                  <a:t>T)</a:t>
                </a:r>
                <a:r>
                  <a:rPr lang="en-GB" sz="2400" baseline="-25000">
                    <a:solidFill>
                      <a:srgbClr val="00B0F0"/>
                    </a:solidFill>
                  </a:rPr>
                  <a:t>water</a:t>
                </a:r>
                <a:r>
                  <a:rPr lang="en-GB" sz="2400">
                    <a:solidFill>
                      <a:srgbClr val="00B0F0"/>
                    </a:solidFill>
                  </a:rPr>
                  <a:t> + (</a:t>
                </a:r>
                <a:r>
                  <a:rPr lang="en-GB" sz="2400" dirty="0">
                    <a:solidFill>
                      <a:srgbClr val="00B0F0"/>
                    </a:solidFill>
                  </a:rPr>
                  <a:t>C.</a:t>
                </a:r>
                <a14:m>
                  <m:oMath xmlns:m="http://schemas.openxmlformats.org/officeDocument/2006/math">
                    <m:r>
                      <a:rPr lang="en-GB" sz="2400" i="1" smtClean="0">
                        <a:solidFill>
                          <a:srgbClr val="00B0F0"/>
                        </a:solidFill>
                        <a:latin typeface="Cambria Math" panose="02040503050406030204" pitchFamily="18" charset="0"/>
                        <a:ea typeface="Cambria Math" panose="02040503050406030204" pitchFamily="18" charset="0"/>
                      </a:rPr>
                      <m:t>∆</m:t>
                    </m:r>
                  </m:oMath>
                </a14:m>
                <a:r>
                  <a:rPr lang="en-GB" sz="2400" dirty="0">
                    <a:solidFill>
                      <a:srgbClr val="00B0F0"/>
                    </a:solidFill>
                  </a:rPr>
                  <a:t>T)</a:t>
                </a:r>
                <a:r>
                  <a:rPr lang="en-GB" sz="2400" baseline="-25000" dirty="0" err="1">
                    <a:solidFill>
                      <a:srgbClr val="00B0F0"/>
                    </a:solidFill>
                  </a:rPr>
                  <a:t>cal</a:t>
                </a:r>
                <a:endParaRPr lang="en-GB" sz="2400" baseline="-25000" dirty="0">
                  <a:solidFill>
                    <a:srgbClr val="00B0F0"/>
                  </a:solidFill>
                </a:endParaRPr>
              </a:p>
              <a:p>
                <a:pPr>
                  <a:lnSpc>
                    <a:spcPct val="150000"/>
                  </a:lnSpc>
                </a:pPr>
                <a:r>
                  <a:rPr lang="en-GB" sz="2400" baseline="-25000" dirty="0"/>
                  <a:t> </a:t>
                </a:r>
                <a:r>
                  <a:rPr lang="en-GB" sz="2400" dirty="0"/>
                  <a:t>21425</a:t>
                </a:r>
                <a:r>
                  <a:rPr lang="en-GB" sz="2400" baseline="-25000" dirty="0"/>
                  <a:t>    </a:t>
                </a:r>
                <a:r>
                  <a:rPr lang="en-GB" sz="2400" dirty="0"/>
                  <a:t>= (1000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 4.184 </a:t>
                </a:r>
                <a14:m>
                  <m:oMath xmlns:m="http://schemas.openxmlformats.org/officeDocument/2006/math">
                    <m:r>
                      <a:rPr lang="en-GB" sz="2400" i="1" dirty="0" smtClean="0">
                        <a:latin typeface="Cambria Math" panose="02040503050406030204" pitchFamily="18" charset="0"/>
                        <a:ea typeface="Cambria Math" panose="02040503050406030204" pitchFamily="18" charset="0"/>
                      </a:rPr>
                      <m:t>×</m:t>
                    </m:r>
                  </m:oMath>
                </a14:m>
                <a:r>
                  <a:rPr lang="en-GB" sz="2400" dirty="0">
                    <a:ea typeface="Cambria Math" panose="02040503050406030204" pitchFamily="18" charset="0"/>
                  </a:rPr>
                  <a:t> </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GB" sz="2400" dirty="0"/>
                  <a:t>T)</a:t>
                </a:r>
                <a:r>
                  <a:rPr lang="en-GB" sz="2400" baseline="-25000" dirty="0"/>
                  <a:t>water</a:t>
                </a:r>
                <a:r>
                  <a:rPr lang="en-GB" sz="2400" dirty="0"/>
                  <a:t> + (1500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T)</a:t>
                </a:r>
                <a:r>
                  <a:rPr lang="en-GB" sz="2400" baseline="-25000" dirty="0" err="1"/>
                  <a:t>cal</a:t>
                </a:r>
                <a:endParaRPr lang="en-GB" sz="2400" dirty="0"/>
              </a:p>
              <a:p>
                <a:pPr>
                  <a:lnSpc>
                    <a:spcPct val="150000"/>
                  </a:lnSpc>
                </a:pPr>
                <a:r>
                  <a:rPr lang="en-GB" sz="2400" dirty="0"/>
                  <a:t>21425 = 4184</a:t>
                </a:r>
                <a:r>
                  <a:rPr lang="en-GB" sz="2400" dirty="0">
                    <a:ea typeface="Cambria Math" panose="02040503050406030204" pitchFamily="18" charset="0"/>
                  </a:rPr>
                  <a:t> </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GB" sz="2400" dirty="0"/>
                  <a:t>T + 1500 </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GB" sz="2400" dirty="0"/>
                  <a:t>T </a:t>
                </a:r>
              </a:p>
              <a:p>
                <a:pPr>
                  <a:lnSpc>
                    <a:spcPct val="150000"/>
                  </a:lnSpc>
                </a:pPr>
                <a:r>
                  <a:rPr lang="en-GB" sz="2400" dirty="0"/>
                  <a:t>21425 = 5684 </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GB" sz="2400" dirty="0"/>
                  <a:t>T     then            </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GB" sz="2400" i="1">
                        <a:latin typeface="Cambria Math" panose="02040503050406030204" pitchFamily="18" charset="0"/>
                        <a:ea typeface="Cambria Math" panose="02040503050406030204" pitchFamily="18" charset="0"/>
                      </a:rPr>
                      <m:t>∆</m:t>
                    </m:r>
                  </m:oMath>
                </a14:m>
                <a:r>
                  <a:rPr lang="en-GB" sz="2400" dirty="0"/>
                  <a:t>T = </a:t>
                </a:r>
                <a14:m>
                  <m:oMath xmlns:m="http://schemas.openxmlformats.org/officeDocument/2006/math">
                    <m:f>
                      <m:fPr>
                        <m:ctrlPr>
                          <a:rPr lang="en-GB" sz="2400" i="1">
                            <a:latin typeface="Cambria Math" panose="02040503050406030204" pitchFamily="18" charset="0"/>
                          </a:rPr>
                        </m:ctrlPr>
                      </m:fPr>
                      <m:num>
                        <m:r>
                          <a:rPr lang="en-US" sz="2400" i="1">
                            <a:latin typeface="Cambria Math" panose="02040503050406030204" pitchFamily="18" charset="0"/>
                          </a:rPr>
                          <m:t>21425</m:t>
                        </m:r>
                      </m:num>
                      <m:den>
                        <m:r>
                          <a:rPr lang="en-US" sz="2400" i="1">
                            <a:latin typeface="Cambria Math" panose="02040503050406030204" pitchFamily="18" charset="0"/>
                          </a:rPr>
                          <m:t>5684</m:t>
                        </m:r>
                      </m:den>
                    </m:f>
                    <m:r>
                      <a:rPr lang="en-US" sz="2400" i="1">
                        <a:latin typeface="Cambria Math" panose="02040503050406030204" pitchFamily="18" charset="0"/>
                      </a:rPr>
                      <m:t>=</m:t>
                    </m:r>
                    <m:r>
                      <a:rPr lang="en-US" sz="2400" i="1">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77</m:t>
                    </m:r>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oMath>
                </a14:m>
                <a:endParaRPr lang="en-GB" sz="2400" dirty="0"/>
              </a:p>
            </p:txBody>
          </p:sp>
        </mc:Choice>
        <mc:Fallback>
          <p:sp>
            <p:nvSpPr>
              <p:cNvPr id="3" name="TextBox 2">
                <a:extLst>
                  <a:ext uri="{FF2B5EF4-FFF2-40B4-BE49-F238E27FC236}">
                    <a16:creationId xmlns:a16="http://schemas.microsoft.com/office/drawing/2014/main" id="{EDCABD9F-75BE-4DD5-A0B6-C58D46A8D4B9}"/>
                  </a:ext>
                </a:extLst>
              </p:cNvPr>
              <p:cNvSpPr txBox="1">
                <a:spLocks noRot="1" noChangeAspect="1" noMove="1" noResize="1" noEditPoints="1" noAdjustHandles="1" noChangeArrowheads="1" noChangeShapeType="1" noTextEdit="1"/>
              </p:cNvSpPr>
              <p:nvPr/>
            </p:nvSpPr>
            <p:spPr>
              <a:xfrm>
                <a:off x="1371599" y="225623"/>
                <a:ext cx="9269507" cy="6406754"/>
              </a:xfrm>
              <a:prstGeom prst="rect">
                <a:avLst/>
              </a:prstGeom>
              <a:blipFill>
                <a:blip r:embed="rId2"/>
                <a:stretch>
                  <a:fillRect l="-986"/>
                </a:stretch>
              </a:blipFill>
            </p:spPr>
            <p:txBody>
              <a:bodyPr/>
              <a:lstStyle/>
              <a:p>
                <a:r>
                  <a:rPr lang="en-GB">
                    <a:noFill/>
                  </a:rPr>
                  <a:t> </a:t>
                </a:r>
              </a:p>
            </p:txBody>
          </p:sp>
        </mc:Fallback>
      </mc:AlternateContent>
    </p:spTree>
    <p:extLst>
      <p:ext uri="{BB962C8B-B14F-4D97-AF65-F5344CB8AC3E}">
        <p14:creationId xmlns:p14="http://schemas.microsoft.com/office/powerpoint/2010/main" val="170173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065" y="513977"/>
            <a:ext cx="10414120" cy="5724644"/>
          </a:xfrm>
          <a:prstGeom prst="rect">
            <a:avLst/>
          </a:prstGeom>
          <a:noFill/>
        </p:spPr>
        <p:txBody>
          <a:bodyPr wrap="square" rtlCol="0">
            <a:spAutoFit/>
          </a:bodyPr>
          <a:lstStyle/>
          <a:p>
            <a:pPr>
              <a:lnSpc>
                <a:spcPct val="150000"/>
              </a:lnSpc>
            </a:pPr>
            <a:r>
              <a:rPr lang="en-US" sz="2800" dirty="0">
                <a:solidFill>
                  <a:srgbClr val="FF0000"/>
                </a:solidFill>
              </a:rPr>
              <a:t>Thermochemical Equation</a:t>
            </a:r>
          </a:p>
          <a:p>
            <a:pPr>
              <a:lnSpc>
                <a:spcPct val="150000"/>
              </a:lnSpc>
            </a:pPr>
            <a:endParaRPr lang="en-US" sz="2400" dirty="0"/>
          </a:p>
          <a:p>
            <a:pPr>
              <a:lnSpc>
                <a:spcPct val="150000"/>
              </a:lnSpc>
            </a:pPr>
            <a:r>
              <a:rPr lang="en-US" sz="2400" dirty="0"/>
              <a:t>To write thermochemical equation, first, the reaction conditions and states must be written; e.g.      C</a:t>
            </a:r>
            <a:r>
              <a:rPr lang="en-US" sz="2400" baseline="-25000" dirty="0"/>
              <a:t>6</a:t>
            </a:r>
            <a:r>
              <a:rPr lang="en-US" sz="2400" dirty="0"/>
              <a:t>H</a:t>
            </a:r>
            <a:r>
              <a:rPr lang="en-US" sz="2400" baseline="-25000" dirty="0"/>
              <a:t>6</a:t>
            </a:r>
            <a:r>
              <a:rPr lang="en-US" sz="2400" dirty="0"/>
              <a:t> (l, 1 </a:t>
            </a:r>
            <a:r>
              <a:rPr lang="en-US" sz="2400" dirty="0" err="1"/>
              <a:t>atm</a:t>
            </a:r>
            <a:r>
              <a:rPr lang="en-US" sz="2400" dirty="0"/>
              <a:t>, 273 K) + O</a:t>
            </a:r>
            <a:r>
              <a:rPr lang="en-US" sz="2400" baseline="-25000" dirty="0"/>
              <a:t>2</a:t>
            </a:r>
            <a:r>
              <a:rPr lang="en-US" sz="2400" dirty="0"/>
              <a:t> (g, 1 </a:t>
            </a:r>
            <a:r>
              <a:rPr lang="en-US" sz="2400" dirty="0" err="1"/>
              <a:t>atm</a:t>
            </a:r>
            <a:r>
              <a:rPr lang="en-US" sz="2400" dirty="0"/>
              <a:t>, 273) </a:t>
            </a:r>
          </a:p>
          <a:p>
            <a:pPr>
              <a:lnSpc>
                <a:spcPct val="150000"/>
              </a:lnSpc>
            </a:pPr>
            <a:r>
              <a:rPr lang="en-US" sz="2400" dirty="0"/>
              <a:t>or state that the reaction condition is standard (1 </a:t>
            </a:r>
            <a:r>
              <a:rPr lang="en-US" sz="2400" dirty="0" err="1"/>
              <a:t>atm</a:t>
            </a:r>
            <a:r>
              <a:rPr lang="en-US" sz="2400" dirty="0"/>
              <a:t>, 298 K)</a:t>
            </a:r>
          </a:p>
          <a:p>
            <a:pPr>
              <a:lnSpc>
                <a:spcPct val="150000"/>
              </a:lnSpc>
            </a:pPr>
            <a:endParaRPr lang="en-US" sz="2400" dirty="0"/>
          </a:p>
          <a:p>
            <a:pPr>
              <a:lnSpc>
                <a:spcPct val="150000"/>
              </a:lnSpc>
            </a:pPr>
            <a:r>
              <a:rPr lang="en-US" sz="2400" dirty="0"/>
              <a:t>The thermochemical reaction equation must be balanced:</a:t>
            </a:r>
          </a:p>
          <a:p>
            <a:pPr>
              <a:lnSpc>
                <a:spcPct val="150000"/>
              </a:lnSpc>
            </a:pPr>
            <a:endParaRPr lang="en-US" sz="2400" dirty="0"/>
          </a:p>
          <a:p>
            <a:pPr>
              <a:lnSpc>
                <a:spcPct val="150000"/>
              </a:lnSpc>
            </a:pPr>
            <a:r>
              <a:rPr lang="en-US" sz="2400" dirty="0"/>
              <a:t>C</a:t>
            </a:r>
            <a:r>
              <a:rPr lang="en-US" sz="2400" baseline="-25000" dirty="0"/>
              <a:t>2</a:t>
            </a:r>
            <a:r>
              <a:rPr lang="en-US" sz="2400" dirty="0"/>
              <a:t>H</a:t>
            </a:r>
            <a:r>
              <a:rPr lang="en-US" sz="2400" baseline="-25000" dirty="0"/>
              <a:t>6</a:t>
            </a:r>
            <a:r>
              <a:rPr lang="en-US" sz="2400" dirty="0"/>
              <a:t> (g) + 7/2 O</a:t>
            </a:r>
            <a:r>
              <a:rPr lang="en-US" sz="2400" baseline="-25000" dirty="0"/>
              <a:t>2</a:t>
            </a:r>
            <a:r>
              <a:rPr lang="en-US" sz="2400" dirty="0"/>
              <a:t>  (g)                 2CO</a:t>
            </a:r>
            <a:r>
              <a:rPr lang="en-US" sz="2400" baseline="-25000" dirty="0"/>
              <a:t>2</a:t>
            </a:r>
            <a:r>
              <a:rPr lang="en-US" sz="2400" dirty="0"/>
              <a:t> (g) + 3H</a:t>
            </a:r>
            <a:r>
              <a:rPr lang="en-US" sz="2400" baseline="-25000" dirty="0"/>
              <a:t>2</a:t>
            </a:r>
            <a:r>
              <a:rPr lang="en-US" sz="2400" dirty="0"/>
              <a:t>O (g)</a:t>
            </a:r>
          </a:p>
          <a:p>
            <a:pPr>
              <a:lnSpc>
                <a:spcPct val="150000"/>
              </a:lnSpc>
            </a:pPr>
            <a:endParaRPr lang="en-US" sz="2400" dirty="0"/>
          </a:p>
        </p:txBody>
      </p:sp>
      <p:cxnSp>
        <p:nvCxnSpPr>
          <p:cNvPr id="3" name="Straight Arrow Connector 2"/>
          <p:cNvCxnSpPr/>
          <p:nvPr/>
        </p:nvCxnSpPr>
        <p:spPr>
          <a:xfrm>
            <a:off x="3803441" y="5352271"/>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53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3" y="556921"/>
            <a:ext cx="10474036" cy="4939814"/>
          </a:xfrm>
          <a:prstGeom prst="rect">
            <a:avLst/>
          </a:prstGeom>
        </p:spPr>
        <p:txBody>
          <a:bodyPr wrap="square">
            <a:spAutoFit/>
          </a:bodyPr>
          <a:lstStyle/>
          <a:p>
            <a:pPr>
              <a:lnSpc>
                <a:spcPct val="150000"/>
              </a:lnSpc>
            </a:pPr>
            <a:endParaRPr lang="en-US" dirty="0"/>
          </a:p>
          <a:p>
            <a:pPr>
              <a:lnSpc>
                <a:spcPct val="150000"/>
              </a:lnSpc>
            </a:pPr>
            <a:r>
              <a:rPr lang="en-US" sz="2400" dirty="0"/>
              <a:t>∆H</a:t>
            </a:r>
            <a:r>
              <a:rPr lang="en-US" sz="2400" baseline="-25000" dirty="0"/>
              <a:t>  </a:t>
            </a:r>
            <a:r>
              <a:rPr lang="en-US" sz="2400" dirty="0"/>
              <a:t>for a reaction in the forward direction is equal in value, but opposite in sign to ∆H</a:t>
            </a:r>
            <a:r>
              <a:rPr lang="en-US" sz="2400" baseline="-25000" dirty="0"/>
              <a:t> </a:t>
            </a:r>
            <a:r>
              <a:rPr lang="en-US" sz="2400" dirty="0"/>
              <a:t> for reverse reaction.</a:t>
            </a:r>
          </a:p>
          <a:p>
            <a:pPr>
              <a:lnSpc>
                <a:spcPct val="150000"/>
              </a:lnSpc>
            </a:pPr>
            <a:endParaRPr lang="en-US" sz="2400" dirty="0"/>
          </a:p>
          <a:p>
            <a:pPr>
              <a:lnSpc>
                <a:spcPct val="150000"/>
              </a:lnSpc>
            </a:pPr>
            <a:r>
              <a:rPr lang="en-US" sz="2400" dirty="0"/>
              <a:t>H</a:t>
            </a:r>
            <a:r>
              <a:rPr lang="en-US" sz="2400" baseline="-25000" dirty="0"/>
              <a:t>2</a:t>
            </a:r>
            <a:r>
              <a:rPr lang="en-US" sz="2400" dirty="0"/>
              <a:t>O (s)                H</a:t>
            </a:r>
            <a:r>
              <a:rPr lang="en-US" sz="2400" baseline="-25000" dirty="0"/>
              <a:t>2</a:t>
            </a:r>
            <a:r>
              <a:rPr lang="en-US" sz="2400" dirty="0"/>
              <a:t>O (l) 	 ∆H</a:t>
            </a:r>
            <a:r>
              <a:rPr lang="en-US" sz="2400" baseline="-25000" dirty="0"/>
              <a:t> </a:t>
            </a:r>
            <a:r>
              <a:rPr lang="en-US" sz="2400" dirty="0"/>
              <a:t>= 6.01 kJ</a:t>
            </a:r>
          </a:p>
          <a:p>
            <a:pPr>
              <a:lnSpc>
                <a:spcPct val="150000"/>
              </a:lnSpc>
            </a:pPr>
            <a:r>
              <a:rPr lang="en-US" sz="2400" dirty="0"/>
              <a:t>H</a:t>
            </a:r>
            <a:r>
              <a:rPr lang="en-US" sz="2400" baseline="-25000" dirty="0"/>
              <a:t>2</a:t>
            </a:r>
            <a:r>
              <a:rPr lang="en-US" sz="2400" dirty="0"/>
              <a:t>O (l)                 H</a:t>
            </a:r>
            <a:r>
              <a:rPr lang="en-US" sz="2400" baseline="-25000" dirty="0"/>
              <a:t>2</a:t>
            </a:r>
            <a:r>
              <a:rPr lang="en-US" sz="2400" dirty="0"/>
              <a:t>O (s)	 ∆H</a:t>
            </a:r>
            <a:r>
              <a:rPr lang="en-US" sz="2400" baseline="-25000" dirty="0"/>
              <a:t> </a:t>
            </a:r>
            <a:r>
              <a:rPr lang="en-US" sz="2400" dirty="0"/>
              <a:t>= -6.01 kJ</a:t>
            </a:r>
            <a:endParaRPr lang="ar-SA" sz="2400" dirty="0"/>
          </a:p>
          <a:p>
            <a:pPr>
              <a:lnSpc>
                <a:spcPct val="150000"/>
              </a:lnSpc>
            </a:pPr>
            <a:endParaRPr lang="ar-SA" sz="2400" dirty="0"/>
          </a:p>
          <a:p>
            <a:pPr>
              <a:lnSpc>
                <a:spcPct val="150000"/>
              </a:lnSpc>
            </a:pPr>
            <a:r>
              <a:rPr lang="en-US" sz="2400" dirty="0"/>
              <a:t>Also, The </a:t>
            </a:r>
            <a:r>
              <a:rPr lang="en-US" sz="2400" dirty="0">
                <a:solidFill>
                  <a:srgbClr val="FF0000"/>
                </a:solidFill>
              </a:rPr>
              <a:t>rational </a:t>
            </a:r>
            <a:r>
              <a:rPr lang="en-US" sz="2400">
                <a:solidFill>
                  <a:srgbClr val="FF0000"/>
                </a:solidFill>
              </a:rPr>
              <a:t>number </a:t>
            </a:r>
            <a:r>
              <a:rPr lang="en-US" sz="2400"/>
              <a:t>coefficients </a:t>
            </a:r>
            <a:r>
              <a:rPr lang="en-US" sz="2400" dirty="0"/>
              <a:t>can be used in balancing the thermochemical equation</a:t>
            </a:r>
            <a:endParaRPr lang="en-GB" sz="2400" dirty="0"/>
          </a:p>
        </p:txBody>
      </p:sp>
      <p:cxnSp>
        <p:nvCxnSpPr>
          <p:cNvPr id="3" name="Straight Arrow Connector 2"/>
          <p:cNvCxnSpPr/>
          <p:nvPr/>
        </p:nvCxnSpPr>
        <p:spPr>
          <a:xfrm>
            <a:off x="1980235" y="2997625"/>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1980235" y="3529640"/>
            <a:ext cx="664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00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18074</TotalTime>
  <Words>5893</Words>
  <Application>Microsoft Office PowerPoint</Application>
  <PresentationFormat>Widescreen</PresentationFormat>
  <Paragraphs>618</Paragraphs>
  <Slides>78</Slides>
  <Notes>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78</vt:i4>
      </vt:variant>
    </vt:vector>
  </HeadingPairs>
  <TitlesOfParts>
    <vt:vector size="90" baseType="lpstr">
      <vt:lpstr>Arial</vt:lpstr>
      <vt:lpstr>Calibri</vt:lpstr>
      <vt:lpstr>Calibri Light</vt:lpstr>
      <vt:lpstr>Cambria Math</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Abdulaziz Alghamdi</dc:creator>
  <cp:lastModifiedBy>Abdulaziz Alghamdi</cp:lastModifiedBy>
  <cp:revision>138</cp:revision>
  <dcterms:created xsi:type="dcterms:W3CDTF">2017-10-14T06:53:16Z</dcterms:created>
  <dcterms:modified xsi:type="dcterms:W3CDTF">2020-03-05T05:43:44Z</dcterms:modified>
</cp:coreProperties>
</file>