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2" r:id="rId1"/>
  </p:sldMasterIdLst>
  <p:notesMasterIdLst>
    <p:notesMasterId r:id="rId20"/>
  </p:notesMasterIdLst>
  <p:handoutMasterIdLst>
    <p:handoutMasterId r:id="rId21"/>
  </p:handoutMasterIdLst>
  <p:sldIdLst>
    <p:sldId id="257" r:id="rId2"/>
    <p:sldId id="259" r:id="rId3"/>
    <p:sldId id="260" r:id="rId4"/>
    <p:sldId id="258"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6" r:id="rId19"/>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75" d="100"/>
          <a:sy n="75" d="100"/>
        </p:scale>
        <p:origin x="67" y="173"/>
      </p:cViewPr>
      <p:guideLst/>
    </p:cSldViewPr>
  </p:slideViewPr>
  <p:notesTextViewPr>
    <p:cViewPr>
      <p:scale>
        <a:sx n="1" d="1"/>
        <a:sy n="1" d="1"/>
      </p:scale>
      <p:origin x="0" y="0"/>
    </p:cViewPr>
  </p:notesTextViewPr>
  <p:notesViewPr>
    <p:cSldViewPr snapToGrid="0">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3d3" qsCatId="3D" csTypeId="urn:microsoft.com/office/officeart/2005/8/colors/accent1_3" csCatId="accent1" phldr="1"/>
      <dgm:spPr/>
      <dgm:t>
        <a:bodyPr rtlCol="1"/>
        <a:lstStyle/>
        <a:p>
          <a:pPr rtl="1"/>
          <a:endParaRPr lang="en-US"/>
        </a:p>
      </dgm:t>
    </dgm:pt>
    <dgm:pt modelId="{C5146535-FD3D-4589-98A3-623B8DA4B8DB}">
      <dgm:prSet/>
      <dgm:spPr/>
      <dgm:t>
        <a:bodyPr rtlCol="1"/>
        <a:lstStyle/>
        <a:p>
          <a:pPr rtl="1"/>
          <a:r>
            <a:rPr lang="ar-SA" dirty="0">
              <a:latin typeface="Tahoma" panose="020B0604030504040204" pitchFamily="34" charset="0"/>
              <a:ea typeface="Tahoma" panose="020B0604030504040204" pitchFamily="34" charset="0"/>
              <a:cs typeface="Tahoma" panose="020B0604030504040204" pitchFamily="34" charset="0"/>
            </a:rPr>
            <a:t>وكانت تكلفة هذا البند يمكن قياسها بطريقة يمكن الوثوق بها </a:t>
          </a:r>
          <a:endParaRPr lang="ar" dirty="0">
            <a:latin typeface="Tahoma" panose="020B0604030504040204" pitchFamily="34" charset="0"/>
            <a:ea typeface="Tahoma" panose="020B0604030504040204" pitchFamily="34" charset="0"/>
            <a:cs typeface="Tahoma" panose="020B0604030504040204" pitchFamily="34" charset="0"/>
          </a:endParaRPr>
        </a:p>
      </dgm:t>
    </dgm:pt>
    <dgm:pt modelId="{20848F78-EC70-4162-96CE-CC68006930F0}" type="parTrans" cxnId="{8EBF857E-7408-4941-91E4-293B0F59EEF7}">
      <dgm:prSet/>
      <dgm:spPr/>
      <dgm:t>
        <a:bodyPr rtlCol="1"/>
        <a:lstStyle/>
        <a:p>
          <a:pPr rtl="1"/>
          <a:endParaRPr lang="en-US"/>
        </a:p>
      </dgm:t>
    </dgm:pt>
    <dgm:pt modelId="{7A3CCAF8-AC3A-401E-AEDD-44BBC1AA9C31}" type="sibTrans" cxnId="{8EBF857E-7408-4941-91E4-293B0F59EEF7}">
      <dgm:prSet/>
      <dgm:spPr/>
      <dgm:t>
        <a:bodyPr rtlCol="1"/>
        <a:lstStyle/>
        <a:p>
          <a:pPr rtl="1"/>
          <a:endParaRPr lang="en-US"/>
        </a:p>
      </dgm:t>
    </dgm:pt>
    <dgm:pt modelId="{09C152DA-7620-4852-8162-A77EC3609F3F}">
      <dgm:prSet/>
      <dgm:spPr/>
      <dgm:t>
        <a:bodyPr rtlCol="1"/>
        <a:lstStyle/>
        <a:p>
          <a:pPr rtl="1"/>
          <a:r>
            <a:rPr lang="ar-SA" dirty="0">
              <a:latin typeface="Tahoma" panose="020B0604030504040204" pitchFamily="34" charset="0"/>
              <a:ea typeface="Tahoma" panose="020B0604030504040204" pitchFamily="34" charset="0"/>
              <a:cs typeface="Tahoma" panose="020B0604030504040204" pitchFamily="34" charset="0"/>
            </a:rPr>
            <a:t>كان من المحتمل ان تتدفق للمنشاة منافع اقتصاديه مستقبلية ترتبط بهذا البند </a:t>
          </a:r>
          <a:endParaRPr lang="ar" dirty="0">
            <a:latin typeface="Tahoma" panose="020B0604030504040204" pitchFamily="34" charset="0"/>
            <a:ea typeface="Tahoma" panose="020B0604030504040204" pitchFamily="34" charset="0"/>
            <a:cs typeface="Tahoma" panose="020B0604030504040204" pitchFamily="34" charset="0"/>
          </a:endParaRPr>
        </a:p>
      </dgm:t>
    </dgm:pt>
    <dgm:pt modelId="{0AE8D36D-0F0F-4206-AE39-0A2D73987B68}" type="sibTrans" cxnId="{23ECAC8B-17A4-4883-AA0E-06D66B7E788A}">
      <dgm:prSet/>
      <dgm:spPr/>
      <dgm:t>
        <a:bodyPr rtlCol="1"/>
        <a:lstStyle/>
        <a:p>
          <a:pPr rtl="1"/>
          <a:endParaRPr lang="en-US"/>
        </a:p>
      </dgm:t>
    </dgm:pt>
    <dgm:pt modelId="{9F6D14C0-6C82-4CBD-8D6D-B0E117B6F2ED}" type="parTrans" cxnId="{23ECAC8B-17A4-4883-AA0E-06D66B7E788A}">
      <dgm:prSet/>
      <dgm:spPr/>
      <dgm:t>
        <a:bodyPr rtlCol="1"/>
        <a:lstStyle/>
        <a:p>
          <a:pPr rtl="1"/>
          <a:endParaRPr lang="en-US"/>
        </a:p>
      </dgm:t>
    </dgm:pt>
    <dgm:pt modelId="{AB52B3CC-6563-466D-BFC3-9B6B5AFA0881}" type="pres">
      <dgm:prSet presAssocID="{6A70FD8F-0050-42E3-8B3A-6ED7CFB9852E}" presName="Name0" presStyleCnt="0">
        <dgm:presLayoutVars>
          <dgm:chMax/>
          <dgm:chPref/>
          <dgm:animLvl val="lvl"/>
        </dgm:presLayoutVars>
      </dgm:prSet>
      <dgm:spPr/>
    </dgm:pt>
    <dgm:pt modelId="{15B4B1A8-98F6-4765-B293-720CE39F8203}" type="pres">
      <dgm:prSet presAssocID="{C5146535-FD3D-4589-98A3-623B8DA4B8DB}" presName="composite" presStyleCnt="0"/>
      <dgm:spPr/>
    </dgm:pt>
    <dgm:pt modelId="{F6FDBAE7-2CAB-4895-A3AB-049F66FA9A95}" type="pres">
      <dgm:prSet presAssocID="{C5146535-FD3D-4589-98A3-623B8DA4B8DB}" presName="parent" presStyleLbl="alignNode1" presStyleIdx="0" presStyleCnt="2" custScaleY="238095" custLinFactY="-49216" custLinFactNeighborX="-7619" custLinFactNeighborY="-100000">
        <dgm:presLayoutVars>
          <dgm:chMax val="1"/>
          <dgm:chPref val="1"/>
          <dgm:bulletEnabled val="1"/>
        </dgm:presLayoutVars>
      </dgm:prSet>
      <dgm:spPr/>
    </dgm:pt>
    <dgm:pt modelId="{9DD5A741-EB5A-4E92-9DB6-8191A809FC63}" type="pres">
      <dgm:prSet presAssocID="{C5146535-FD3D-4589-98A3-623B8DA4B8DB}" presName="Childtext" presStyleLbl="revTx" presStyleIdx="0" presStyleCnt="2">
        <dgm:presLayoutVars>
          <dgm:bulletEnabled val="1"/>
        </dgm:presLayoutVars>
      </dgm:prSet>
      <dgm:spPr/>
    </dgm:pt>
    <dgm:pt modelId="{877ACAE2-1BCA-4366-A397-26C3B50D2B26}" type="pres">
      <dgm:prSet presAssocID="{C5146535-FD3D-4589-98A3-623B8DA4B8DB}" presName="ConnectLine" presStyleLbl="sibTrans1D1" presStyleIdx="0" presStyleCnt="2"/>
      <dgm:spPr>
        <a:noFill/>
        <a:ln w="12700" cap="rnd" cmpd="sng" algn="ctr">
          <a:solidFill>
            <a:schemeClr val="accent1">
              <a:shade val="90000"/>
              <a:hueOff val="0"/>
              <a:satOff val="0"/>
              <a:lumOff val="0"/>
              <a:alphaOff val="0"/>
            </a:schemeClr>
          </a:solidFill>
          <a:prstDash val="dash"/>
        </a:ln>
        <a:effectLst/>
      </dgm:spPr>
    </dgm:pt>
    <dgm:pt modelId="{F4ADACCA-F258-4888-9C89-204E7F75CCF3}" type="pres">
      <dgm:prSet presAssocID="{C5146535-FD3D-4589-98A3-623B8DA4B8DB}" presName="ConnectLineEnd" presStyleLbl="lnNode1" presStyleIdx="0" presStyleCnt="2"/>
      <dgm:spPr/>
    </dgm:pt>
    <dgm:pt modelId="{E22F0F39-FBF7-4A67-BD65-7F34E6CEECD0}" type="pres">
      <dgm:prSet presAssocID="{C5146535-FD3D-4589-98A3-623B8DA4B8DB}" presName="EmptyPane" presStyleCnt="0"/>
      <dgm:spPr/>
    </dgm:pt>
    <dgm:pt modelId="{15663525-3A93-40A9-BEA6-016DA0919324}" type="pres">
      <dgm:prSet presAssocID="{7A3CCAF8-AC3A-401E-AEDD-44BBC1AA9C31}" presName="spaceBetweenRectangles" presStyleCnt="0"/>
      <dgm:spPr/>
    </dgm:pt>
    <dgm:pt modelId="{85A51885-2293-4CA1-8E8A-A727E9522526}" type="pres">
      <dgm:prSet presAssocID="{09C152DA-7620-4852-8162-A77EC3609F3F}" presName="composite" presStyleCnt="0"/>
      <dgm:spPr/>
    </dgm:pt>
    <dgm:pt modelId="{A432C1DE-8718-457D-9670-415908A5DBF5}" type="pres">
      <dgm:prSet presAssocID="{09C152DA-7620-4852-8162-A77EC3609F3F}" presName="parent" presStyleLbl="alignNode1" presStyleIdx="1" presStyleCnt="2" custAng="10800000" custFlipHor="1" custScaleX="89292" custScaleY="250052" custLinFactY="-100000" custLinFactNeighborX="15829" custLinFactNeighborY="-111335">
        <dgm:presLayoutVars>
          <dgm:chMax val="1"/>
          <dgm:chPref val="1"/>
          <dgm:bulletEnabled val="1"/>
        </dgm:presLayoutVars>
      </dgm:prSet>
      <dgm:spPr/>
    </dgm:pt>
    <dgm:pt modelId="{0FBC73E1-E678-4723-8FE0-63927A4E11DC}" type="pres">
      <dgm:prSet presAssocID="{09C152DA-7620-4852-8162-A77EC3609F3F}" presName="Childtext" presStyleLbl="revTx" presStyleIdx="1" presStyleCnt="2" custFlipVert="1" custScaleY="18338">
        <dgm:presLayoutVars>
          <dgm:bulletEnabled val="1"/>
        </dgm:presLayoutVars>
      </dgm:prSet>
      <dgm:spPr/>
    </dgm:pt>
    <dgm:pt modelId="{EAC98BD9-BBB3-47A3-90F6-D31A77753A3B}" type="pres">
      <dgm:prSet presAssocID="{09C152DA-7620-4852-8162-A77EC3609F3F}" presName="ConnectLine" presStyleLbl="sibTrans1D1" presStyleIdx="1" presStyleCnt="2"/>
      <dgm:spPr>
        <a:noFill/>
        <a:ln w="12700" cap="rnd" cmpd="sng" algn="ctr">
          <a:solidFill>
            <a:schemeClr val="accent1">
              <a:shade val="90000"/>
              <a:hueOff val="446212"/>
              <a:satOff val="-8602"/>
              <a:lumOff val="28124"/>
              <a:alphaOff val="0"/>
            </a:schemeClr>
          </a:solidFill>
          <a:prstDash val="dash"/>
        </a:ln>
        <a:effectLst/>
      </dgm:spPr>
    </dgm:pt>
    <dgm:pt modelId="{4A07FADF-8B45-4465-932A-228769BEAE44}" type="pres">
      <dgm:prSet presAssocID="{09C152DA-7620-4852-8162-A77EC3609F3F}" presName="ConnectLineEnd" presStyleLbl="lnNode1" presStyleIdx="1" presStyleCnt="2"/>
      <dgm:spPr/>
    </dgm:pt>
    <dgm:pt modelId="{1E0FB4AC-2503-497F-889D-4A261E4686B8}" type="pres">
      <dgm:prSet presAssocID="{09C152DA-7620-4852-8162-A77EC3609F3F}" presName="EmptyPane" presStyleCnt="0"/>
      <dgm:spPr/>
    </dgm:pt>
  </dgm:ptLst>
  <dgm:cxnLst>
    <dgm:cxn modelId="{84C67813-55CE-4EBC-9032-03BD847DC17E}" type="presOf" srcId="{6A70FD8F-0050-42E3-8B3A-6ED7CFB9852E}" destId="{AB52B3CC-6563-466D-BFC3-9B6B5AFA0881}" srcOrd="0" destOrd="0" presId="urn:microsoft.com/office/officeart/2016/7/layout/RoundedRectangleTimeline"/>
    <dgm:cxn modelId="{4D35CA69-B8DD-4B4C-A622-A7292F8D5021}" type="presOf" srcId="{09C152DA-7620-4852-8162-A77EC3609F3F}" destId="{A432C1DE-8718-457D-9670-415908A5DBF5}" srcOrd="0" destOrd="0" presId="urn:microsoft.com/office/officeart/2016/7/layout/RoundedRectangleTimeline"/>
    <dgm:cxn modelId="{35A44453-3186-4713-BFB3-285A38DBA6AD}" type="presOf" srcId="{C5146535-FD3D-4589-98A3-623B8DA4B8DB}" destId="{F6FDBAE7-2CAB-4895-A3AB-049F66FA9A95}" srcOrd="0" destOrd="0" presId="urn:microsoft.com/office/officeart/2016/7/layout/RoundedRectangleTimeline"/>
    <dgm:cxn modelId="{8EBF857E-7408-4941-91E4-293B0F59EEF7}" srcId="{6A70FD8F-0050-42E3-8B3A-6ED7CFB9852E}" destId="{C5146535-FD3D-4589-98A3-623B8DA4B8DB}" srcOrd="0" destOrd="0" parTransId="{20848F78-EC70-4162-96CE-CC68006930F0}" sibTransId="{7A3CCAF8-AC3A-401E-AEDD-44BBC1AA9C31}"/>
    <dgm:cxn modelId="{23ECAC8B-17A4-4883-AA0E-06D66B7E788A}" srcId="{6A70FD8F-0050-42E3-8B3A-6ED7CFB9852E}" destId="{09C152DA-7620-4852-8162-A77EC3609F3F}" srcOrd="1" destOrd="0" parTransId="{9F6D14C0-6C82-4CBD-8D6D-B0E117B6F2ED}" sibTransId="{0AE8D36D-0F0F-4206-AE39-0A2D73987B68}"/>
    <dgm:cxn modelId="{E7E1C585-A6D9-4FBA-80B9-986A771DA388}" type="presParOf" srcId="{AB52B3CC-6563-466D-BFC3-9B6B5AFA0881}" destId="{15B4B1A8-98F6-4765-B293-720CE39F8203}" srcOrd="0" destOrd="0" presId="urn:microsoft.com/office/officeart/2016/7/layout/RoundedRectangleTimeline"/>
    <dgm:cxn modelId="{ACFDBDD6-9C62-4FEF-949B-92AB325257A9}" type="presParOf" srcId="{15B4B1A8-98F6-4765-B293-720CE39F8203}" destId="{F6FDBAE7-2CAB-4895-A3AB-049F66FA9A95}" srcOrd="0" destOrd="0" presId="urn:microsoft.com/office/officeart/2016/7/layout/RoundedRectangleTimeline"/>
    <dgm:cxn modelId="{D50C8217-76F0-4F9E-8CF2-A47CC79CB5AC}" type="presParOf" srcId="{15B4B1A8-98F6-4765-B293-720CE39F8203}" destId="{9DD5A741-EB5A-4E92-9DB6-8191A809FC63}" srcOrd="1" destOrd="0" presId="urn:microsoft.com/office/officeart/2016/7/layout/RoundedRectangleTimeline"/>
    <dgm:cxn modelId="{FCF8E688-8BAF-49EC-A245-5953644B7CDF}" type="presParOf" srcId="{15B4B1A8-98F6-4765-B293-720CE39F8203}" destId="{877ACAE2-1BCA-4366-A397-26C3B50D2B26}" srcOrd="2" destOrd="0" presId="urn:microsoft.com/office/officeart/2016/7/layout/RoundedRectangleTimeline"/>
    <dgm:cxn modelId="{658BFAD7-27BC-4F52-97EF-5D73A90952DB}" type="presParOf" srcId="{15B4B1A8-98F6-4765-B293-720CE39F8203}" destId="{F4ADACCA-F258-4888-9C89-204E7F75CCF3}" srcOrd="3" destOrd="0" presId="urn:microsoft.com/office/officeart/2016/7/layout/RoundedRectangleTimeline"/>
    <dgm:cxn modelId="{2E35BBA9-E22C-4774-86F2-B05D77896185}" type="presParOf" srcId="{15B4B1A8-98F6-4765-B293-720CE39F8203}" destId="{E22F0F39-FBF7-4A67-BD65-7F34E6CEECD0}" srcOrd="4" destOrd="0" presId="urn:microsoft.com/office/officeart/2016/7/layout/RoundedRectangleTimeline"/>
    <dgm:cxn modelId="{2B993DBE-F6B9-45D5-8D85-D1044B570067}" type="presParOf" srcId="{AB52B3CC-6563-466D-BFC3-9B6B5AFA0881}" destId="{15663525-3A93-40A9-BEA6-016DA0919324}" srcOrd="1" destOrd="0" presId="urn:microsoft.com/office/officeart/2016/7/layout/RoundedRectangleTimeline"/>
    <dgm:cxn modelId="{053461FF-AFAC-4121-993F-AD50C0239A82}" type="presParOf" srcId="{AB52B3CC-6563-466D-BFC3-9B6B5AFA0881}" destId="{85A51885-2293-4CA1-8E8A-A727E9522526}" srcOrd="2" destOrd="0" presId="urn:microsoft.com/office/officeart/2016/7/layout/RoundedRectangleTimeline"/>
    <dgm:cxn modelId="{5906E799-5513-46FC-AE21-EFAF7CEEE2BF}" type="presParOf" srcId="{85A51885-2293-4CA1-8E8A-A727E9522526}" destId="{A432C1DE-8718-457D-9670-415908A5DBF5}" srcOrd="0" destOrd="0" presId="urn:microsoft.com/office/officeart/2016/7/layout/RoundedRectangleTimeline"/>
    <dgm:cxn modelId="{95834DD6-3513-4DD6-86F3-0A7811A35F77}" type="presParOf" srcId="{85A51885-2293-4CA1-8E8A-A727E9522526}" destId="{0FBC73E1-E678-4723-8FE0-63927A4E11DC}" srcOrd="1" destOrd="0" presId="urn:microsoft.com/office/officeart/2016/7/layout/RoundedRectangleTimeline"/>
    <dgm:cxn modelId="{187A8B51-627A-4F18-A122-CE6442CDF488}" type="presParOf" srcId="{85A51885-2293-4CA1-8E8A-A727E9522526}" destId="{EAC98BD9-BBB3-47A3-90F6-D31A77753A3B}" srcOrd="2" destOrd="0" presId="urn:microsoft.com/office/officeart/2016/7/layout/RoundedRectangleTimeline"/>
    <dgm:cxn modelId="{EBAB4AB9-24EC-437E-B372-474A2A52AE37}" type="presParOf" srcId="{85A51885-2293-4CA1-8E8A-A727E9522526}" destId="{4A07FADF-8B45-4465-932A-228769BEAE44}" srcOrd="3" destOrd="0" presId="urn:microsoft.com/office/officeart/2016/7/layout/RoundedRectangleTimeline"/>
    <dgm:cxn modelId="{95D030BE-25B5-4621-9222-04D358FF72BC}" type="presParOf" srcId="{85A51885-2293-4CA1-8E8A-A727E9522526}" destId="{1E0FB4AC-2503-497F-889D-4A261E4686B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B427-B475-4CFA-A48F-76EEBAD975FA}" type="doc">
      <dgm:prSet loTypeId="urn:microsoft.com/office/officeart/2005/8/layout/pyramid2" loCatId="pyramid" qsTypeId="urn:microsoft.com/office/officeart/2005/8/quickstyle/simple1" qsCatId="simple" csTypeId="urn:microsoft.com/office/officeart/2005/8/colors/accent1_2" csCatId="accent1" phldr="1"/>
      <dgm:spPr/>
    </dgm:pt>
    <dgm:pt modelId="{7176958F-28CD-428D-A5B5-844C3ABD27B0}">
      <dgm:prSet phldrT="[نص]"/>
      <dgm:spPr/>
      <dgm:t>
        <a:bodyPr/>
        <a:lstStyle/>
        <a:p>
          <a:pPr rtl="1"/>
          <a:r>
            <a:rPr lang="ar-SA" b="0" i="0" dirty="0"/>
            <a:t>١-تكلفة الاصول التي يتم انشاؤها او تشيدها ذاتيا</a:t>
          </a:r>
          <a:endParaRPr lang="ar-SA" dirty="0"/>
        </a:p>
      </dgm:t>
    </dgm:pt>
    <dgm:pt modelId="{B1DA9E0A-573B-4A33-84A7-A9D2EB1C3139}" type="parTrans" cxnId="{061DC631-B44F-49F1-BF2A-6A66C94C0EE6}">
      <dgm:prSet/>
      <dgm:spPr/>
      <dgm:t>
        <a:bodyPr/>
        <a:lstStyle/>
        <a:p>
          <a:pPr rtl="1"/>
          <a:endParaRPr lang="ar-SA"/>
        </a:p>
      </dgm:t>
    </dgm:pt>
    <dgm:pt modelId="{F41E1CF2-FE69-4D16-B366-5A49DBCEE783}" type="sibTrans" cxnId="{061DC631-B44F-49F1-BF2A-6A66C94C0EE6}">
      <dgm:prSet/>
      <dgm:spPr/>
      <dgm:t>
        <a:bodyPr/>
        <a:lstStyle/>
        <a:p>
          <a:pPr rtl="1"/>
          <a:endParaRPr lang="ar-SA"/>
        </a:p>
      </dgm:t>
    </dgm:pt>
    <dgm:pt modelId="{0ECE6CF5-DEB9-4EEB-BE9B-9CCEDF901B42}">
      <dgm:prSet phldrT="[نص]"/>
      <dgm:spPr/>
      <dgm:t>
        <a:bodyPr/>
        <a:lstStyle/>
        <a:p>
          <a:pPr rtl="1"/>
          <a:r>
            <a:rPr lang="ar-SA" b="0" i="0" dirty="0"/>
            <a:t>٢-تكلفة الاقتراض لتمويل تشييد الاصول ذاتياً </a:t>
          </a:r>
          <a:endParaRPr lang="ar-SA" dirty="0"/>
        </a:p>
      </dgm:t>
    </dgm:pt>
    <dgm:pt modelId="{CAD8B4E1-3094-47F1-A974-0138FE7DC88C}" type="parTrans" cxnId="{E2B2C6DB-A695-48BC-AD4B-E1CA8DA97A56}">
      <dgm:prSet/>
      <dgm:spPr/>
      <dgm:t>
        <a:bodyPr/>
        <a:lstStyle/>
        <a:p>
          <a:pPr rtl="1"/>
          <a:endParaRPr lang="ar-SA"/>
        </a:p>
      </dgm:t>
    </dgm:pt>
    <dgm:pt modelId="{43692799-559B-4A11-AD9B-6B7C782461E0}" type="sibTrans" cxnId="{E2B2C6DB-A695-48BC-AD4B-E1CA8DA97A56}">
      <dgm:prSet/>
      <dgm:spPr/>
      <dgm:t>
        <a:bodyPr/>
        <a:lstStyle/>
        <a:p>
          <a:pPr rtl="1"/>
          <a:endParaRPr lang="ar-SA"/>
        </a:p>
      </dgm:t>
    </dgm:pt>
    <dgm:pt modelId="{4CF9EA45-30E0-420A-85FA-70A218070477}" type="pres">
      <dgm:prSet presAssocID="{45E9B427-B475-4CFA-A48F-76EEBAD975FA}" presName="compositeShape" presStyleCnt="0">
        <dgm:presLayoutVars>
          <dgm:dir/>
          <dgm:resizeHandles/>
        </dgm:presLayoutVars>
      </dgm:prSet>
      <dgm:spPr/>
    </dgm:pt>
    <dgm:pt modelId="{57DFF713-A15D-4446-9D5F-4DA98CA9C70D}" type="pres">
      <dgm:prSet presAssocID="{45E9B427-B475-4CFA-A48F-76EEBAD975FA}" presName="pyramid" presStyleLbl="node1" presStyleIdx="0" presStyleCnt="1" custScaleX="353210" custLinFactNeighborX="7905" custLinFactNeighborY="-4044"/>
      <dgm:spPr/>
    </dgm:pt>
    <dgm:pt modelId="{AF1A6AE2-E0C6-4528-A81C-987564F3961A}" type="pres">
      <dgm:prSet presAssocID="{45E9B427-B475-4CFA-A48F-76EEBAD975FA}" presName="theList" presStyleCnt="0"/>
      <dgm:spPr/>
    </dgm:pt>
    <dgm:pt modelId="{E63CB618-25F1-42EF-AA8C-CB2841C76AFF}" type="pres">
      <dgm:prSet presAssocID="{7176958F-28CD-428D-A5B5-844C3ABD27B0}" presName="aNode" presStyleLbl="fgAcc1" presStyleIdx="0" presStyleCnt="2" custScaleX="187966" custScaleY="120387">
        <dgm:presLayoutVars>
          <dgm:bulletEnabled val="1"/>
        </dgm:presLayoutVars>
      </dgm:prSet>
      <dgm:spPr/>
    </dgm:pt>
    <dgm:pt modelId="{5F9CFAC7-6E3B-499E-8E3D-16C82FCE7B50}" type="pres">
      <dgm:prSet presAssocID="{7176958F-28CD-428D-A5B5-844C3ABD27B0}" presName="aSpace" presStyleCnt="0"/>
      <dgm:spPr/>
    </dgm:pt>
    <dgm:pt modelId="{E1A58079-351F-4DAD-A740-F00445C016B5}" type="pres">
      <dgm:prSet presAssocID="{0ECE6CF5-DEB9-4EEB-BE9B-9CCEDF901B42}" presName="aNode" presStyleLbl="fgAcc1" presStyleIdx="1" presStyleCnt="2" custScaleX="198020" custScaleY="135093">
        <dgm:presLayoutVars>
          <dgm:bulletEnabled val="1"/>
        </dgm:presLayoutVars>
      </dgm:prSet>
      <dgm:spPr/>
    </dgm:pt>
    <dgm:pt modelId="{E09E2720-F329-4287-81BF-15D012D534EB}" type="pres">
      <dgm:prSet presAssocID="{0ECE6CF5-DEB9-4EEB-BE9B-9CCEDF901B42}" presName="aSpace" presStyleCnt="0"/>
      <dgm:spPr/>
    </dgm:pt>
  </dgm:ptLst>
  <dgm:cxnLst>
    <dgm:cxn modelId="{8AC1F71A-C54F-4BF4-8CB7-18A3E6C8509F}" type="presOf" srcId="{45E9B427-B475-4CFA-A48F-76EEBAD975FA}" destId="{4CF9EA45-30E0-420A-85FA-70A218070477}" srcOrd="0" destOrd="0" presId="urn:microsoft.com/office/officeart/2005/8/layout/pyramid2"/>
    <dgm:cxn modelId="{061DC631-B44F-49F1-BF2A-6A66C94C0EE6}" srcId="{45E9B427-B475-4CFA-A48F-76EEBAD975FA}" destId="{7176958F-28CD-428D-A5B5-844C3ABD27B0}" srcOrd="0" destOrd="0" parTransId="{B1DA9E0A-573B-4A33-84A7-A9D2EB1C3139}" sibTransId="{F41E1CF2-FE69-4D16-B366-5A49DBCEE783}"/>
    <dgm:cxn modelId="{437FF88C-E062-4F37-8894-6CB4468447C0}" type="presOf" srcId="{0ECE6CF5-DEB9-4EEB-BE9B-9CCEDF901B42}" destId="{E1A58079-351F-4DAD-A740-F00445C016B5}" srcOrd="0" destOrd="0" presId="urn:microsoft.com/office/officeart/2005/8/layout/pyramid2"/>
    <dgm:cxn modelId="{E2B2C6DB-A695-48BC-AD4B-E1CA8DA97A56}" srcId="{45E9B427-B475-4CFA-A48F-76EEBAD975FA}" destId="{0ECE6CF5-DEB9-4EEB-BE9B-9CCEDF901B42}" srcOrd="1" destOrd="0" parTransId="{CAD8B4E1-3094-47F1-A974-0138FE7DC88C}" sibTransId="{43692799-559B-4A11-AD9B-6B7C782461E0}"/>
    <dgm:cxn modelId="{7F6EE9EE-68CB-4FE1-ABA7-39305534F14B}" type="presOf" srcId="{7176958F-28CD-428D-A5B5-844C3ABD27B0}" destId="{E63CB618-25F1-42EF-AA8C-CB2841C76AFF}" srcOrd="0" destOrd="0" presId="urn:microsoft.com/office/officeart/2005/8/layout/pyramid2"/>
    <dgm:cxn modelId="{4C4A4963-E7AE-4C41-9392-9A35A8D98A43}" type="presParOf" srcId="{4CF9EA45-30E0-420A-85FA-70A218070477}" destId="{57DFF713-A15D-4446-9D5F-4DA98CA9C70D}" srcOrd="0" destOrd="0" presId="urn:microsoft.com/office/officeart/2005/8/layout/pyramid2"/>
    <dgm:cxn modelId="{3DAEAA70-6C1C-499B-9894-A3522E7643F3}" type="presParOf" srcId="{4CF9EA45-30E0-420A-85FA-70A218070477}" destId="{AF1A6AE2-E0C6-4528-A81C-987564F3961A}" srcOrd="1" destOrd="0" presId="urn:microsoft.com/office/officeart/2005/8/layout/pyramid2"/>
    <dgm:cxn modelId="{85165752-1A8A-4E5C-A29A-6CFDC1B2673A}" type="presParOf" srcId="{AF1A6AE2-E0C6-4528-A81C-987564F3961A}" destId="{E63CB618-25F1-42EF-AA8C-CB2841C76AFF}" srcOrd="0" destOrd="0" presId="urn:microsoft.com/office/officeart/2005/8/layout/pyramid2"/>
    <dgm:cxn modelId="{B6B2CD91-2A29-4520-9F75-E5BB62B8F9B6}" type="presParOf" srcId="{AF1A6AE2-E0C6-4528-A81C-987564F3961A}" destId="{5F9CFAC7-6E3B-499E-8E3D-16C82FCE7B50}" srcOrd="1" destOrd="0" presId="urn:microsoft.com/office/officeart/2005/8/layout/pyramid2"/>
    <dgm:cxn modelId="{7215CD3B-2340-4C27-AA08-3C641117BC90}" type="presParOf" srcId="{AF1A6AE2-E0C6-4528-A81C-987564F3961A}" destId="{E1A58079-351F-4DAD-A740-F00445C016B5}" srcOrd="2" destOrd="0" presId="urn:microsoft.com/office/officeart/2005/8/layout/pyramid2"/>
    <dgm:cxn modelId="{95C36105-CBC3-463A-804B-D1C52731F7AC}" type="presParOf" srcId="{AF1A6AE2-E0C6-4528-A81C-987564F3961A}" destId="{E09E2720-F329-4287-81BF-15D012D534EB}"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DBAE7-2CAB-4895-A3AB-049F66FA9A95}">
      <dsp:nvSpPr>
        <dsp:cNvPr id="0" name=""/>
        <dsp:cNvSpPr/>
      </dsp:nvSpPr>
      <dsp:spPr>
        <a:xfrm rot="16200000">
          <a:off x="2264740" y="-181236"/>
          <a:ext cx="1149802" cy="3750468"/>
        </a:xfrm>
        <a:prstGeom prst="round2SameRect">
          <a:avLst/>
        </a:prstGeom>
        <a:solidFill>
          <a:schemeClr val="accent1">
            <a:shade val="80000"/>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rtlCol="1" anchor="ctr" anchorCtr="1">
          <a:noAutofit/>
        </a:bodyPr>
        <a:lstStyle/>
        <a:p>
          <a:pPr marL="0" lvl="0" indent="0" algn="ctr" defTabSz="577850" rtl="1">
            <a:lnSpc>
              <a:spcPct val="90000"/>
            </a:lnSpc>
            <a:spcBef>
              <a:spcPct val="0"/>
            </a:spcBef>
            <a:spcAft>
              <a:spcPct val="35000"/>
            </a:spcAft>
            <a:buNone/>
          </a:pPr>
          <a:r>
            <a:rPr lang="ar-SA" sz="1300" kern="1200" dirty="0">
              <a:latin typeface="Tahoma" panose="020B0604030504040204" pitchFamily="34" charset="0"/>
              <a:ea typeface="Tahoma" panose="020B0604030504040204" pitchFamily="34" charset="0"/>
              <a:cs typeface="Tahoma" panose="020B0604030504040204" pitchFamily="34" charset="0"/>
            </a:rPr>
            <a:t>وكانت تكلفة هذا البند يمكن قياسها بطريقة يمكن الوثوق بها </a:t>
          </a:r>
          <a:endParaRPr lang="ar" sz="13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1020537" y="1175225"/>
        <a:ext cx="3694339" cy="1037544"/>
      </dsp:txXfrm>
    </dsp:sp>
    <dsp:sp modelId="{9DD5A741-EB5A-4E92-9DB6-8191A809FC63}">
      <dsp:nvSpPr>
        <dsp:cNvPr id="0" name=""/>
        <dsp:cNvSpPr/>
      </dsp:nvSpPr>
      <dsp:spPr>
        <a:xfrm>
          <a:off x="1250156" y="0"/>
          <a:ext cx="3750468" cy="1690211"/>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7ACAE2-1BCA-4366-A397-26C3B50D2B26}">
      <dsp:nvSpPr>
        <dsp:cNvPr id="0" name=""/>
        <dsp:cNvSpPr/>
      </dsp:nvSpPr>
      <dsp:spPr>
        <a:xfrm>
          <a:off x="3125390" y="1786795"/>
          <a:ext cx="0" cy="386334"/>
        </a:xfrm>
        <a:prstGeom prst="line">
          <a:avLst/>
        </a:prstGeom>
        <a:noFill/>
        <a:ln w="12700" cap="rnd" cmpd="sng" algn="ctr">
          <a:solidFill>
            <a:schemeClr val="accent1">
              <a:shade val="90000"/>
              <a:hueOff val="0"/>
              <a:satOff val="0"/>
              <a:lumOff val="0"/>
              <a:alphaOff val="0"/>
            </a:schemeClr>
          </a:solidFill>
          <a:prstDash val="dash"/>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4ADACCA-F258-4888-9C89-204E7F75CCF3}">
      <dsp:nvSpPr>
        <dsp:cNvPr id="0" name=""/>
        <dsp:cNvSpPr/>
      </dsp:nvSpPr>
      <dsp:spPr>
        <a:xfrm>
          <a:off x="3077098" y="1690211"/>
          <a:ext cx="96583" cy="96583"/>
        </a:xfrm>
        <a:prstGeom prst="ellipse">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A432C1DE-8718-457D-9670-415908A5DBF5}">
      <dsp:nvSpPr>
        <dsp:cNvPr id="0" name=""/>
        <dsp:cNvSpPr/>
      </dsp:nvSpPr>
      <dsp:spPr>
        <a:xfrm rot="5400000" flipH="1">
          <a:off x="6865747" y="64645"/>
          <a:ext cx="1207545" cy="3348868"/>
        </a:xfrm>
        <a:prstGeom prst="round2SameRect">
          <a:avLst/>
        </a:prstGeom>
        <a:solidFill>
          <a:schemeClr val="accent1">
            <a:shade val="80000"/>
            <a:hueOff val="446191"/>
            <a:satOff val="-9058"/>
            <a:lumOff val="30677"/>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9060" tIns="99060" rIns="99060" bIns="99060" numCol="1" spcCol="1270" rtlCol="1" anchor="ctr" anchorCtr="1">
          <a:noAutofit/>
        </a:bodyPr>
        <a:lstStyle/>
        <a:p>
          <a:pPr marL="0" lvl="0" indent="0" algn="ctr" defTabSz="577850" rtl="1">
            <a:lnSpc>
              <a:spcPct val="90000"/>
            </a:lnSpc>
            <a:spcBef>
              <a:spcPct val="0"/>
            </a:spcBef>
            <a:spcAft>
              <a:spcPct val="35000"/>
            </a:spcAft>
            <a:buNone/>
          </a:pPr>
          <a:r>
            <a:rPr lang="ar-SA" sz="1300" kern="1200" dirty="0">
              <a:latin typeface="Tahoma" panose="020B0604030504040204" pitchFamily="34" charset="0"/>
              <a:ea typeface="Tahoma" panose="020B0604030504040204" pitchFamily="34" charset="0"/>
              <a:cs typeface="Tahoma" panose="020B0604030504040204" pitchFamily="34" charset="0"/>
            </a:rPr>
            <a:t>كان من المحتمل ان تتدفق للمنشاة منافع اقتصاديه مستقبلية ترتبط بهذا البند </a:t>
          </a:r>
          <a:endParaRPr lang="ar" sz="1300" kern="1200" dirty="0">
            <a:latin typeface="Tahoma" panose="020B0604030504040204" pitchFamily="34" charset="0"/>
            <a:ea typeface="Tahoma" panose="020B0604030504040204" pitchFamily="34" charset="0"/>
            <a:cs typeface="Tahoma" panose="020B0604030504040204" pitchFamily="34" charset="0"/>
          </a:endParaRPr>
        </a:p>
      </dsp:txBody>
      <dsp:txXfrm rot="-5400000">
        <a:off x="5795086" y="1194254"/>
        <a:ext cx="3289921" cy="1089651"/>
      </dsp:txXfrm>
    </dsp:sp>
    <dsp:sp modelId="{0FBC73E1-E678-4723-8FE0-63927A4E11DC}">
      <dsp:nvSpPr>
        <dsp:cNvPr id="0" name=""/>
        <dsp:cNvSpPr/>
      </dsp:nvSpPr>
      <dsp:spPr>
        <a:xfrm flipV="1">
          <a:off x="5000624" y="4174159"/>
          <a:ext cx="3750468" cy="309951"/>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C98BD9-BBB3-47A3-90F6-D31A77753A3B}">
      <dsp:nvSpPr>
        <dsp:cNvPr id="0" name=""/>
        <dsp:cNvSpPr/>
      </dsp:nvSpPr>
      <dsp:spPr>
        <a:xfrm>
          <a:off x="6875858" y="3001111"/>
          <a:ext cx="0" cy="386334"/>
        </a:xfrm>
        <a:prstGeom prst="line">
          <a:avLst/>
        </a:prstGeom>
        <a:noFill/>
        <a:ln w="12700" cap="rnd" cmpd="sng" algn="ctr">
          <a:solidFill>
            <a:schemeClr val="accent1">
              <a:shade val="90000"/>
              <a:hueOff val="446212"/>
              <a:satOff val="-8602"/>
              <a:lumOff val="28124"/>
              <a:alphaOff val="0"/>
            </a:schemeClr>
          </a:solidFill>
          <a:prstDash val="dash"/>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A07FADF-8B45-4465-932A-228769BEAE44}">
      <dsp:nvSpPr>
        <dsp:cNvPr id="0" name=""/>
        <dsp:cNvSpPr/>
      </dsp:nvSpPr>
      <dsp:spPr>
        <a:xfrm>
          <a:off x="6827566" y="3387446"/>
          <a:ext cx="96583" cy="96583"/>
        </a:xfrm>
        <a:prstGeom prst="ellipse">
          <a:avLst/>
        </a:prstGeom>
        <a:solidFill>
          <a:schemeClr val="accent1">
            <a:shade val="80000"/>
            <a:hueOff val="446191"/>
            <a:satOff val="-9058"/>
            <a:lumOff val="306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FF713-A15D-4446-9D5F-4DA98CA9C70D}">
      <dsp:nvSpPr>
        <dsp:cNvPr id="0" name=""/>
        <dsp:cNvSpPr/>
      </dsp:nvSpPr>
      <dsp:spPr>
        <a:xfrm>
          <a:off x="-1605339" y="0"/>
          <a:ext cx="5619923" cy="3387254"/>
        </a:xfrm>
        <a:prstGeom prst="triangl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CB618-25F1-42EF-AA8C-CB2841C76AFF}">
      <dsp:nvSpPr>
        <dsp:cNvPr id="0" name=""/>
        <dsp:cNvSpPr/>
      </dsp:nvSpPr>
      <dsp:spPr>
        <a:xfrm>
          <a:off x="749743" y="339053"/>
          <a:ext cx="1943972" cy="1162813"/>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0" i="0" kern="1200" dirty="0"/>
            <a:t>١-تكلفة الاصول التي يتم انشاؤها او تشيدها ذاتيا</a:t>
          </a:r>
          <a:endParaRPr lang="ar-SA" sz="1800" kern="1200" dirty="0"/>
        </a:p>
      </dsp:txBody>
      <dsp:txXfrm>
        <a:off x="806507" y="395817"/>
        <a:ext cx="1830444" cy="1049285"/>
      </dsp:txXfrm>
    </dsp:sp>
    <dsp:sp modelId="{E1A58079-351F-4DAD-A740-F00445C016B5}">
      <dsp:nvSpPr>
        <dsp:cNvPr id="0" name=""/>
        <dsp:cNvSpPr/>
      </dsp:nvSpPr>
      <dsp:spPr>
        <a:xfrm>
          <a:off x="697753" y="1622604"/>
          <a:ext cx="2047952" cy="1304858"/>
        </a:xfrm>
        <a:prstGeom prst="round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ar-SA" sz="1700" b="0" i="0" kern="1200" dirty="0"/>
            <a:t>٢-تكلفة الاقتراض لتمويل تشييد الاصول ذاتياً </a:t>
          </a:r>
          <a:endParaRPr lang="ar-SA" sz="1700" kern="1200" dirty="0"/>
        </a:p>
      </dsp:txBody>
      <dsp:txXfrm>
        <a:off x="761451" y="1686302"/>
        <a:ext cx="1920556" cy="1177462"/>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en-US"/>
          </a:p>
        </p:txBody>
      </p:sp>
      <p:sp>
        <p:nvSpPr>
          <p:cNvPr id="3" name="عنصر نائب للتاريخ 2"/>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EDD128A8-3C59-4E67-9ED2-4F5E60487266}" type="datetime1">
              <a:rPr lang="ar-SA" smtClean="0"/>
              <a:t>24/08/1443</a:t>
            </a:fld>
            <a:endParaRPr lang="en-US" dirty="0"/>
          </a:p>
        </p:txBody>
      </p:sp>
      <p:sp>
        <p:nvSpPr>
          <p:cNvPr id="4" name="عنصر نائب لتذييل الصفحة 3"/>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en-US"/>
          </a:p>
        </p:txBody>
      </p:sp>
      <p:sp>
        <p:nvSpPr>
          <p:cNvPr id="5" name="عنصر نائب لرقم الشريحة 4"/>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A975D426-A9DD-4244-A2CE-1FB6623742C7}" type="slidenum">
              <a:rPr lang="en-US" smtClean="0"/>
              <a:pPr algn="l" rtl="1"/>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rtl="1"/>
            <a:endParaRPr lang="en-US"/>
          </a:p>
        </p:txBody>
      </p:sp>
      <p:sp>
        <p:nvSpPr>
          <p:cNvPr id="3" name="عنصر نائب للتاريخ 2"/>
          <p:cNvSpPr>
            <a:spLocks noGrp="1"/>
          </p:cNvSpPr>
          <p:nvPr>
            <p:ph type="dt" idx="1"/>
          </p:nvPr>
        </p:nvSpPr>
        <p:spPr>
          <a:xfrm flipH="1">
            <a:off x="1587" y="0"/>
            <a:ext cx="2971800" cy="458788"/>
          </a:xfrm>
          <a:prstGeom prst="rect">
            <a:avLst/>
          </a:prstGeom>
        </p:spPr>
        <p:txBody>
          <a:bodyPr vert="horz" lIns="91440" tIns="45720" rIns="91440" bIns="45720" rtlCol="1"/>
          <a:lstStyle>
            <a:lvl1pPr algn="r" rtl="1">
              <a:defRPr sz="1200"/>
            </a:lvl1pPr>
          </a:lstStyle>
          <a:p>
            <a:pPr rtl="1"/>
            <a:fld id="{52762887-1F56-4EC1-B53B-1ACD562ABBCF}" type="datetime1">
              <a:rPr lang="ar-SA" smtClean="0"/>
              <a:t>24/08/1443</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en-US"/>
          </a:p>
        </p:txBody>
      </p:sp>
      <p:sp>
        <p:nvSpPr>
          <p:cNvPr id="5" name="عنصر نائب للملاحظا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p>
        </p:txBody>
      </p:sp>
      <p:sp>
        <p:nvSpPr>
          <p:cNvPr id="6" name="عنصر نائب للتذييل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rtl="1"/>
            <a:endParaRPr lang="en-US"/>
          </a:p>
        </p:txBody>
      </p:sp>
      <p:sp>
        <p:nvSpPr>
          <p:cNvPr id="7" name="عنصر نائب لرقم الشريحة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vl1pPr>
          </a:lstStyle>
          <a:p>
            <a:pPr rtl="1"/>
            <a:fld id="{01B41D33-19C8-4450-B3C5-BE83E9C8F0BC}" type="slidenum">
              <a:rPr lang="en-US" smtClean="0"/>
              <a:pPr/>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7" name="مستطيل 6"/>
          <p:cNvSpPr/>
          <p:nvPr/>
        </p:nvSpPr>
        <p:spPr>
          <a:xfrm flipH="1">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ctrTitle"/>
          </p:nvPr>
        </p:nvSpPr>
        <p:spPr>
          <a:xfrm flipH="1">
            <a:off x="617260" y="1020431"/>
            <a:ext cx="10993549" cy="1475013"/>
          </a:xfrm>
          <a:effectLst/>
        </p:spPr>
        <p:txBody>
          <a:bodyPr rtlCol="1" anchor="b">
            <a:normAutofit/>
          </a:bodyPr>
          <a:lstStyle>
            <a:lvl1pPr algn="r" rtl="1">
              <a:defRPr sz="36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العنوان الفرعي 2"/>
          <p:cNvSpPr>
            <a:spLocks noGrp="1"/>
          </p:cNvSpPr>
          <p:nvPr>
            <p:ph type="subTitle" idx="1"/>
          </p:nvPr>
        </p:nvSpPr>
        <p:spPr>
          <a:xfrm flipH="1">
            <a:off x="617260" y="2495445"/>
            <a:ext cx="10993546" cy="590321"/>
          </a:xfrm>
        </p:spPr>
        <p:txBody>
          <a:bodyPr rtlCol="1" anchor="t">
            <a:normAutofit/>
          </a:bodyPr>
          <a:lstStyle>
            <a:lvl1pPr marL="0" indent="0" algn="r" rtl="1">
              <a:buNone/>
              <a:defRPr sz="1600" cap="all">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a:t>انقر لتحرير نمط العنوان الفرعي للشكل الرئيسي</a:t>
            </a:r>
            <a:endParaRPr lang="en-US" dirty="0"/>
          </a:p>
        </p:txBody>
      </p:sp>
      <p:sp>
        <p:nvSpPr>
          <p:cNvPr id="8" name="عنصر نائب للتاريخ 7">
            <a:extLst>
              <a:ext uri="{FF2B5EF4-FFF2-40B4-BE49-F238E27FC236}">
                <a16:creationId xmlns:a16="http://schemas.microsoft.com/office/drawing/2014/main" id="{7FA0ACE7-29A8-47D3-A7D9-257B711D8023}"/>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9347B7B-3188-4F41-8D66-5BE530BE7BF3}" type="datetime1">
              <a:rPr lang="ar-SA" smtClean="0"/>
              <a:t>24/08/1443</a:t>
            </a:fld>
            <a:endParaRPr lang="en-US" dirty="0"/>
          </a:p>
        </p:txBody>
      </p:sp>
      <p:sp>
        <p:nvSpPr>
          <p:cNvPr id="9" name="عنصر نائب للتذييل 8">
            <a:extLst>
              <a:ext uri="{FF2B5EF4-FFF2-40B4-BE49-F238E27FC236}">
                <a16:creationId xmlns:a16="http://schemas.microsoft.com/office/drawing/2014/main" id="{DEC604B9-52E9-4810-8359-47206518D038}"/>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5898A89F-CA25-400F-B05A-AECBF2517E4F}"/>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9" name="العنوان 1"/>
          <p:cNvSpPr>
            <a:spLocks noGrp="1"/>
          </p:cNvSpPr>
          <p:nvPr>
            <p:ph type="title"/>
          </p:nvPr>
        </p:nvSpPr>
        <p:spPr>
          <a:xfrm flipH="1">
            <a:off x="581192" y="702156"/>
            <a:ext cx="11029616" cy="1013800"/>
          </a:xfrm>
        </p:spPr>
        <p:txBody>
          <a:bodyPr rtlCol="1"/>
          <a:lstStyle>
            <a:lvl1pPr algn="r" rtl="1">
              <a:defRPr/>
            </a:lvl1pPr>
          </a:lstStyle>
          <a:p>
            <a:pPr rtl="1"/>
            <a:r>
              <a:rPr lang="ar-SA"/>
              <a:t>انقر لتحرير نمط عنوان الشكل الرئيسي</a:t>
            </a:r>
            <a:endParaRPr lang="en-US" dirty="0"/>
          </a:p>
        </p:txBody>
      </p:sp>
      <p:sp>
        <p:nvSpPr>
          <p:cNvPr id="3" name="العنصر النائب لنص عمودي 2"/>
          <p:cNvSpPr>
            <a:spLocks noGrp="1"/>
          </p:cNvSpPr>
          <p:nvPr>
            <p:ph type="body" orient="vert" idx="1"/>
          </p:nvPr>
        </p:nvSpPr>
        <p:spPr>
          <a:xfrm rot="10800000" flipH="1">
            <a:off x="581192" y="2336002"/>
            <a:ext cx="11029616" cy="3652047"/>
          </a:xfrm>
        </p:spPr>
        <p:txBody>
          <a:bodyPr vert="eaVert" rtlCol="1" anchor="t"/>
          <a:lstStyle>
            <a:lvl1pPr algn="r" rtl="1">
              <a:defRPr/>
            </a:lvl1pPr>
            <a:lvl2pPr algn="r" rtl="1">
              <a:defRPr/>
            </a:lvl2pPr>
            <a:lvl3pPr algn="r" rtl="1">
              <a:defRPr/>
            </a:lvl3pPr>
            <a:lvl4pPr algn="r" rtl="1">
              <a:defRPr/>
            </a:lvl4pPr>
            <a:lvl5pPr algn="r" rtl="1">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4" name="عنصر نائب للتاريخ 3"/>
          <p:cNvSpPr>
            <a:spLocks noGrp="1"/>
          </p:cNvSpPr>
          <p:nvPr>
            <p:ph type="dt" sz="half" idx="10"/>
          </p:nvPr>
        </p:nvSpPr>
        <p:spPr>
          <a:xfrm flipH="1">
            <a:off x="1741250" y="6423914"/>
            <a:ext cx="2844799" cy="365125"/>
          </a:xfrm>
        </p:spPr>
        <p:txBody>
          <a:bodyPr rtlCol="1"/>
          <a:lstStyle>
            <a:lvl1pPr algn="r" rtl="1">
              <a:defRPr/>
            </a:lvl1pPr>
          </a:lstStyle>
          <a:p>
            <a:pPr rtl="1"/>
            <a:fld id="{7D680E07-53FC-4D2E-AE11-4D7F34756B45}" type="datetime1">
              <a:rPr lang="ar-SA" smtClean="0"/>
              <a:t>24/08/1443</a:t>
            </a:fld>
            <a:endParaRPr lang="en-US" dirty="0"/>
          </a:p>
        </p:txBody>
      </p:sp>
      <p:sp>
        <p:nvSpPr>
          <p:cNvPr id="5" name="عنصر نائب للتذييل 4"/>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6" name="عنصر نائب لرقم الشريحة 5"/>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العنوان العمودي والنص">
    <p:spTree>
      <p:nvGrpSpPr>
        <p:cNvPr id="1" name=""/>
        <p:cNvGrpSpPr/>
        <p:nvPr/>
      </p:nvGrpSpPr>
      <p:grpSpPr>
        <a:xfrm>
          <a:off x="0" y="0"/>
          <a:ext cx="0" cy="0"/>
          <a:chOff x="0" y="0"/>
          <a:chExt cx="0" cy="0"/>
        </a:xfrm>
      </p:grpSpPr>
      <p:sp>
        <p:nvSpPr>
          <p:cNvPr id="7" name="مستطيل 6"/>
          <p:cNvSpPr>
            <a:spLocks noChangeAspect="1"/>
          </p:cNvSpPr>
          <p:nvPr/>
        </p:nvSpPr>
        <p:spPr>
          <a:xfrm flipH="1">
            <a:off x="446533"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2" name="العنوان العمودي 1"/>
          <p:cNvSpPr>
            <a:spLocks noGrp="1"/>
          </p:cNvSpPr>
          <p:nvPr>
            <p:ph type="title" orient="vert"/>
          </p:nvPr>
        </p:nvSpPr>
        <p:spPr>
          <a:xfrm rot="10800000" flipH="1">
            <a:off x="863600" y="863600"/>
            <a:ext cx="3124200" cy="4807326"/>
          </a:xfrm>
        </p:spPr>
        <p:txBody>
          <a:bodyPr vert="eaVert" rtlCol="1" anchor="ctr"/>
          <a:lstStyle>
            <a:lvl1pPr algn="r" rtl="1">
              <a:defRPr>
                <a:solidFill>
                  <a:srgbClr val="FFFFFF"/>
                </a:solidFill>
              </a:defRPr>
            </a:lvl1pPr>
          </a:lstStyle>
          <a:p>
            <a:pPr rtl="1"/>
            <a:r>
              <a:rPr lang="ar-SA"/>
              <a:t>انقر لتحرير نمط عنوان الشكل الرئيسي</a:t>
            </a:r>
            <a:endParaRPr lang="en-US" dirty="0"/>
          </a:p>
        </p:txBody>
      </p:sp>
      <p:sp>
        <p:nvSpPr>
          <p:cNvPr id="3" name="العنصر النائب لنص عمودي 2"/>
          <p:cNvSpPr>
            <a:spLocks noGrp="1"/>
          </p:cNvSpPr>
          <p:nvPr>
            <p:ph type="body" orient="vert" idx="1"/>
          </p:nvPr>
        </p:nvSpPr>
        <p:spPr>
          <a:xfrm rot="10800000" flipH="1">
            <a:off x="4255452" y="863600"/>
            <a:ext cx="7161625" cy="4807326"/>
          </a:xfrm>
        </p:spPr>
        <p:txBody>
          <a:bodyPr vert="eaVert" rtlCol="1" anchor="t"/>
          <a:lstStyle>
            <a:lvl1pPr algn="r" rtl="1">
              <a:defRPr/>
            </a:lvl1pPr>
            <a:lvl2pPr algn="r" rtl="1">
              <a:defRPr/>
            </a:lvl2pPr>
            <a:lvl3pPr algn="r" rtl="1">
              <a:defRPr/>
            </a:lvl3pPr>
            <a:lvl4pPr algn="r" rtl="1">
              <a:defRPr/>
            </a:lvl4pPr>
            <a:lvl5pPr algn="r" rtl="1">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8" name="مستطيل 7">
            <a:extLst>
              <a:ext uri="{FF2B5EF4-FFF2-40B4-BE49-F238E27FC236}">
                <a16:creationId xmlns:a16="http://schemas.microsoft.com/office/drawing/2014/main" id="{F6423B97-A5D4-47B9-8861-73B3707A04CF}"/>
              </a:ext>
            </a:extLst>
          </p:cNvPr>
          <p:cNvSpPr/>
          <p:nvPr/>
        </p:nvSpPr>
        <p:spPr>
          <a:xfrm flipH="1">
            <a:off x="8042146"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9" name="مستطيل 8">
            <a:extLst>
              <a:ext uri="{FF2B5EF4-FFF2-40B4-BE49-F238E27FC236}">
                <a16:creationId xmlns:a16="http://schemas.microsoft.com/office/drawing/2014/main" id="{1AEC0421-37B4-4481-A10D-69FDF5EC7909}"/>
              </a:ext>
            </a:extLst>
          </p:cNvPr>
          <p:cNvSpPr/>
          <p:nvPr/>
        </p:nvSpPr>
        <p:spPr>
          <a:xfrm flipH="1">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10" name="مستطيل 9">
            <a:extLst>
              <a:ext uri="{FF2B5EF4-FFF2-40B4-BE49-F238E27FC236}">
                <a16:creationId xmlns:a16="http://schemas.microsoft.com/office/drawing/2014/main" id="{5F7265B5-9F97-4F1E-99E9-74F7B7E62337}"/>
              </a:ext>
            </a:extLst>
          </p:cNvPr>
          <p:cNvSpPr/>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p>
        </p:txBody>
      </p:sp>
      <p:sp>
        <p:nvSpPr>
          <p:cNvPr id="11" name="عنصر نائب للتاريخ 10">
            <a:extLst>
              <a:ext uri="{FF2B5EF4-FFF2-40B4-BE49-F238E27FC236}">
                <a16:creationId xmlns:a16="http://schemas.microsoft.com/office/drawing/2014/main" id="{5C74A470-3BD3-4F33-80E5-67E6E87FCBE7}"/>
              </a:ext>
            </a:extLst>
          </p:cNvPr>
          <p:cNvSpPr>
            <a:spLocks noGrp="1"/>
          </p:cNvSpPr>
          <p:nvPr>
            <p:ph type="dt" sz="half" idx="10"/>
          </p:nvPr>
        </p:nvSpPr>
        <p:spPr>
          <a:xfrm flipH="1">
            <a:off x="1741250" y="6423914"/>
            <a:ext cx="2844799" cy="365125"/>
          </a:xfrm>
        </p:spPr>
        <p:txBody>
          <a:bodyPr rtlCol="1"/>
          <a:lstStyle>
            <a:lvl1pPr algn="r" rtl="1">
              <a:defRPr/>
            </a:lvl1pPr>
          </a:lstStyle>
          <a:p>
            <a:pPr rtl="1"/>
            <a:fld id="{5A0FA188-CE57-4D97-BAE5-2E631D15F64E}" type="datetime1">
              <a:rPr lang="ar-SA" smtClean="0"/>
              <a:t>24/08/1443</a:t>
            </a:fld>
            <a:endParaRPr lang="en-US" dirty="0"/>
          </a:p>
        </p:txBody>
      </p:sp>
      <p:sp>
        <p:nvSpPr>
          <p:cNvPr id="12" name="عنصر نائب للتذييل 11">
            <a:extLst>
              <a:ext uri="{FF2B5EF4-FFF2-40B4-BE49-F238E27FC236}">
                <a16:creationId xmlns:a16="http://schemas.microsoft.com/office/drawing/2014/main" id="{9A3A30BA-DB50-4D7D-BCDE-17D20FB354DF}"/>
              </a:ext>
            </a:extLst>
          </p:cNvPr>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13" name="عنصر نائب لرقم الشريحة 12">
            <a:extLst>
              <a:ext uri="{FF2B5EF4-FFF2-40B4-BE49-F238E27FC236}">
                <a16:creationId xmlns:a16="http://schemas.microsoft.com/office/drawing/2014/main" id="{76FF9E58-C0B2-436B-A21C-DB45A00D6515}"/>
              </a:ext>
            </a:extLst>
          </p:cNvPr>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81192" y="702156"/>
            <a:ext cx="11029616" cy="1188720"/>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محتوى 2"/>
          <p:cNvSpPr>
            <a:spLocks noGrp="1"/>
          </p:cNvSpPr>
          <p:nvPr>
            <p:ph idx="1"/>
          </p:nvPr>
        </p:nvSpPr>
        <p:spPr>
          <a:xfrm flipH="1">
            <a:off x="581193" y="2340864"/>
            <a:ext cx="11029615" cy="3634486"/>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8" name="عنصر نائب للتاريخ 7">
            <a:extLst>
              <a:ext uri="{FF2B5EF4-FFF2-40B4-BE49-F238E27FC236}">
                <a16:creationId xmlns:a16="http://schemas.microsoft.com/office/drawing/2014/main" id="{770E6237-3456-439F-802D-3BA93FC7E3E5}"/>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72796B9F-B95B-44D2-946E-6678796554A1}" type="datetime1">
              <a:rPr lang="ar-SA" smtClean="0"/>
              <a:t>24/08/1443</a:t>
            </a:fld>
            <a:endParaRPr lang="en-US" dirty="0"/>
          </a:p>
        </p:txBody>
      </p:sp>
      <p:sp>
        <p:nvSpPr>
          <p:cNvPr id="9" name="عنصر نائب للتذييل 8">
            <a:extLst>
              <a:ext uri="{FF2B5EF4-FFF2-40B4-BE49-F238E27FC236}">
                <a16:creationId xmlns:a16="http://schemas.microsoft.com/office/drawing/2014/main" id="{1356D3B5-6063-4A89-B88F-9D3043916FF8}"/>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02B78BF7-69D3-4CE0-A631-50EFD41EEEB8}"/>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8" name="مستطيل 7"/>
          <p:cNvSpPr>
            <a:spLocks noChangeAspect="1"/>
          </p:cNvSpPr>
          <p:nvPr/>
        </p:nvSpPr>
        <p:spPr>
          <a:xfrm flipH="1">
            <a:off x="453323"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581192" y="2393950"/>
            <a:ext cx="11029615" cy="2147467"/>
          </a:xfrm>
        </p:spPr>
        <p:txBody>
          <a:bodyPr rtlCol="1" anchor="b">
            <a:normAutofit/>
          </a:bodyPr>
          <a:lstStyle>
            <a:lvl1pPr algn="r" rtl="1">
              <a:defRPr sz="3600" b="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نص 2"/>
          <p:cNvSpPr>
            <a:spLocks noGrp="1"/>
          </p:cNvSpPr>
          <p:nvPr>
            <p:ph type="body" idx="1"/>
          </p:nvPr>
        </p:nvSpPr>
        <p:spPr>
          <a:xfrm flipH="1">
            <a:off x="581193" y="4541417"/>
            <a:ext cx="11029615" cy="600556"/>
          </a:xfrm>
        </p:spPr>
        <p:txBody>
          <a:bodyPr rtlCol="1" anchor="t">
            <a:normAutofit/>
          </a:bodyPr>
          <a:lstStyle>
            <a:lvl1pPr marL="0" indent="0" algn="r" rtl="1">
              <a:buNone/>
              <a:defRPr sz="1800" cap="all">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a:t>انقر لتحرير أنماط نص الشكل الرئيسي</a:t>
            </a:r>
          </a:p>
        </p:txBody>
      </p:sp>
      <p:sp>
        <p:nvSpPr>
          <p:cNvPr id="7" name="عنصر نائب للتاريخ 6">
            <a:extLst>
              <a:ext uri="{FF2B5EF4-FFF2-40B4-BE49-F238E27FC236}">
                <a16:creationId xmlns:a16="http://schemas.microsoft.com/office/drawing/2014/main" id="{61582016-5696-4A93-887F-BBB3B9002FE5}"/>
              </a:ext>
            </a:extLst>
          </p:cNvPr>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6C50980A-909F-49DB-940D-21BB934B5D9E}" type="datetime1">
              <a:rPr lang="ar-SA" smtClean="0"/>
              <a:t>24/08/1443</a:t>
            </a:fld>
            <a:endParaRPr lang="en-US" dirty="0"/>
          </a:p>
        </p:txBody>
      </p:sp>
      <p:sp>
        <p:nvSpPr>
          <p:cNvPr id="9" name="عنصر نائب للتذييل 8">
            <a:extLst>
              <a:ext uri="{FF2B5EF4-FFF2-40B4-BE49-F238E27FC236}">
                <a16:creationId xmlns:a16="http://schemas.microsoft.com/office/drawing/2014/main" id="{857CFCD5-1192-4E18-8A8F-29E153B44DA4}"/>
              </a:ext>
            </a:extLst>
          </p:cNvPr>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0" name="عنصر نائب لرقم الشريحة 9">
            <a:extLst>
              <a:ext uri="{FF2B5EF4-FFF2-40B4-BE49-F238E27FC236}">
                <a16:creationId xmlns:a16="http://schemas.microsoft.com/office/drawing/2014/main" id="{E39A109E-5018-4794-92B3-FD5E5BCD95E8}"/>
              </a:ext>
            </a:extLst>
          </p:cNvPr>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81191"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محتوى 2"/>
          <p:cNvSpPr>
            <a:spLocks noGrp="1"/>
          </p:cNvSpPr>
          <p:nvPr>
            <p:ph sz="half" idx="1"/>
          </p:nvPr>
        </p:nvSpPr>
        <p:spPr>
          <a:xfrm flipH="1">
            <a:off x="6416040" y="2228003"/>
            <a:ext cx="5194767" cy="3633047"/>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4" name="عنصر نائب للمحتوى 3"/>
          <p:cNvSpPr>
            <a:spLocks noGrp="1"/>
          </p:cNvSpPr>
          <p:nvPr>
            <p:ph sz="half" idx="2"/>
          </p:nvPr>
        </p:nvSpPr>
        <p:spPr>
          <a:xfrm flipH="1">
            <a:off x="581192" y="2228003"/>
            <a:ext cx="5194769" cy="3633047"/>
          </a:xfrm>
        </p:spPr>
        <p:txBody>
          <a:bodyPr rtlCol="1">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5" name="عنصر نائب للتاريخ 4"/>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4160DF70-5482-4561-83A2-E28D4D2A753A}" type="datetime1">
              <a:rPr lang="ar-SA" smtClean="0"/>
              <a:t>24/08/1443</a:t>
            </a:fld>
            <a:endParaRPr lang="en-US" dirty="0"/>
          </a:p>
        </p:txBody>
      </p:sp>
      <p:sp>
        <p:nvSpPr>
          <p:cNvPr id="6" name="عنصر نائب للتذييل 5"/>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عنصر نائب لرقم الشريحة 6"/>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مقارنة">
    <p:spTree>
      <p:nvGrpSpPr>
        <p:cNvPr id="1" name=""/>
        <p:cNvGrpSpPr/>
        <p:nvPr/>
      </p:nvGrpSpPr>
      <p:grpSpPr>
        <a:xfrm>
          <a:off x="0" y="0"/>
          <a:ext cx="0" cy="0"/>
          <a:chOff x="0" y="0"/>
          <a:chExt cx="0" cy="0"/>
        </a:xfrm>
      </p:grpSpPr>
      <p:sp>
        <p:nvSpPr>
          <p:cNvPr id="12" name="العنوان 1"/>
          <p:cNvSpPr>
            <a:spLocks noGrp="1"/>
          </p:cNvSpPr>
          <p:nvPr>
            <p:ph type="title"/>
          </p:nvPr>
        </p:nvSpPr>
        <p:spPr>
          <a:xfrm flipH="1">
            <a:off x="581191"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نص 2"/>
          <p:cNvSpPr>
            <a:spLocks noGrp="1"/>
          </p:cNvSpPr>
          <p:nvPr>
            <p:ph type="body" idx="1"/>
          </p:nvPr>
        </p:nvSpPr>
        <p:spPr>
          <a:xfrm flipH="1">
            <a:off x="6416040" y="2250891"/>
            <a:ext cx="5194769" cy="557784"/>
          </a:xfrm>
        </p:spPr>
        <p:txBody>
          <a:bodyPr rtlCol="1" anchor="ctr">
            <a:noAutofit/>
          </a:bodyPr>
          <a:lstStyle>
            <a:lvl1pPr marL="0" indent="0" algn="r" rtl="1">
              <a:buNone/>
              <a:defRPr sz="2000" b="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3"/>
          <p:cNvSpPr>
            <a:spLocks noGrp="1"/>
          </p:cNvSpPr>
          <p:nvPr>
            <p:ph sz="half" idx="2"/>
          </p:nvPr>
        </p:nvSpPr>
        <p:spPr>
          <a:xfrm flipH="1">
            <a:off x="6416040" y="2926052"/>
            <a:ext cx="5194766" cy="2934999"/>
          </a:xfrm>
        </p:spPr>
        <p:txBody>
          <a:bodyPr rtlCol="1" anchor="t">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5" name="عنصر نائب للنص 4"/>
          <p:cNvSpPr>
            <a:spLocks noGrp="1"/>
          </p:cNvSpPr>
          <p:nvPr>
            <p:ph type="body" sz="quarter" idx="3"/>
          </p:nvPr>
        </p:nvSpPr>
        <p:spPr>
          <a:xfrm flipH="1">
            <a:off x="581191" y="2250892"/>
            <a:ext cx="5194770" cy="553373"/>
          </a:xfrm>
        </p:spPr>
        <p:txBody>
          <a:bodyPr rtlCol="1" anchor="ctr">
            <a:noAutofit/>
          </a:bodyPr>
          <a:lstStyle>
            <a:lvl1pPr marL="0" marR="0" indent="0" algn="r" defTabSz="457200" rtl="1"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marL="0" marR="0" lvl="0" indent="0" algn="l" defTabSz="457200" rtl="1"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ar-SA"/>
              <a:t>انقر لتحرير أنماط نص الشكل الرئيسي</a:t>
            </a:r>
          </a:p>
        </p:txBody>
      </p:sp>
      <p:sp>
        <p:nvSpPr>
          <p:cNvPr id="6" name="عنصر نائب للمحتوى 5"/>
          <p:cNvSpPr>
            <a:spLocks noGrp="1"/>
          </p:cNvSpPr>
          <p:nvPr>
            <p:ph sz="quarter" idx="4"/>
          </p:nvPr>
        </p:nvSpPr>
        <p:spPr>
          <a:xfrm flipH="1">
            <a:off x="581192" y="2926052"/>
            <a:ext cx="5194771" cy="2934999"/>
          </a:xfrm>
        </p:spPr>
        <p:txBody>
          <a:bodyPr rtlCol="1" anchor="t">
            <a:normAutofit/>
          </a:bodyPr>
          <a:lstStyle>
            <a:lvl1pPr algn="r" rtl="1">
              <a:defRPr>
                <a:latin typeface="Tahoma" panose="020B0604030504040204" pitchFamily="34" charset="0"/>
                <a:ea typeface="Tahoma" panose="020B0604030504040204" pitchFamily="34" charset="0"/>
                <a:cs typeface="Tahoma" panose="020B0604030504040204" pitchFamily="34" charset="0"/>
              </a:defRPr>
            </a:lvl1pPr>
            <a:lvl2pPr algn="r" rtl="1">
              <a:defRPr>
                <a:latin typeface="Tahoma" panose="020B0604030504040204" pitchFamily="34" charset="0"/>
                <a:ea typeface="Tahoma" panose="020B0604030504040204" pitchFamily="34" charset="0"/>
                <a:cs typeface="Tahoma" panose="020B0604030504040204" pitchFamily="34" charset="0"/>
              </a:defRPr>
            </a:lvl2pPr>
            <a:lvl3pPr algn="r" rtl="1">
              <a:defRPr>
                <a:latin typeface="Tahoma" panose="020B0604030504040204" pitchFamily="34" charset="0"/>
                <a:ea typeface="Tahoma" panose="020B0604030504040204" pitchFamily="34" charset="0"/>
                <a:cs typeface="Tahoma" panose="020B0604030504040204" pitchFamily="34" charset="0"/>
              </a:defRPr>
            </a:lvl3pPr>
            <a:lvl4pPr algn="r" rtl="1">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7" name="عنصر نائب للتاريخ 6"/>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E27A5815-E5FF-4C43-97CC-CCB0DAB6628F}" type="datetime1">
              <a:rPr lang="ar-SA" smtClean="0"/>
              <a:t>24/08/1443</a:t>
            </a:fld>
            <a:endParaRPr lang="en-US" dirty="0"/>
          </a:p>
        </p:txBody>
      </p:sp>
      <p:sp>
        <p:nvSpPr>
          <p:cNvPr id="8" name="عنصر نائب للتذييل 7"/>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9" name="عنصر نائب لرقم الشريحة 8"/>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8" name="العنوان 1"/>
          <p:cNvSpPr>
            <a:spLocks noGrp="1"/>
          </p:cNvSpPr>
          <p:nvPr>
            <p:ph type="title"/>
          </p:nvPr>
        </p:nvSpPr>
        <p:spPr>
          <a:xfrm flipH="1">
            <a:off x="586490" y="729658"/>
            <a:ext cx="11029616" cy="98833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تاريخ 2"/>
          <p:cNvSpPr>
            <a:spLocks noGrp="1"/>
          </p:cNvSpPr>
          <p:nvPr>
            <p:ph type="dt" sz="half" idx="10"/>
          </p:nvPr>
        </p:nvSpPr>
        <p:spPr>
          <a:xfrm flipH="1">
            <a:off x="1741250" y="6423914"/>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FF68ACD1-A33F-4754-9D18-0BA6A2135189}" type="datetime1">
              <a:rPr lang="ar-SA" smtClean="0"/>
              <a:t>24/08/1443</a:t>
            </a:fld>
            <a:endParaRPr lang="en-US" dirty="0"/>
          </a:p>
        </p:txBody>
      </p:sp>
      <p:sp>
        <p:nvSpPr>
          <p:cNvPr id="4" name="عنصر نائب للتذييل 3"/>
          <p:cNvSpPr>
            <a:spLocks noGrp="1"/>
          </p:cNvSpPr>
          <p:nvPr>
            <p:ph type="ftr" sz="quarter" idx="11"/>
          </p:nvPr>
        </p:nvSpPr>
        <p:spPr>
          <a:xfrm flipH="1">
            <a:off x="4693598" y="6423914"/>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5" name="عنصر نائب لرقم الشريحة 4"/>
          <p:cNvSpPr>
            <a:spLocks noGrp="1"/>
          </p:cNvSpPr>
          <p:nvPr>
            <p:ph type="sldNum" sz="quarter" idx="12"/>
          </p:nvPr>
        </p:nvSpPr>
        <p:spPr>
          <a:xfrm flipH="1">
            <a:off x="581190" y="6423914"/>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flipH="1">
            <a:off x="1741250" y="6423914"/>
            <a:ext cx="2844799" cy="365125"/>
          </a:xfrm>
        </p:spPr>
        <p:txBody>
          <a:bodyPr rtlCol="1"/>
          <a:lstStyle>
            <a:lvl1pPr algn="r" rtl="1">
              <a:defRPr/>
            </a:lvl1pPr>
          </a:lstStyle>
          <a:p>
            <a:pPr rtl="1"/>
            <a:fld id="{DDFAE72E-2C7C-4659-AF0A-C7947E59EA80}" type="datetime1">
              <a:rPr lang="ar-SA" smtClean="0"/>
              <a:t>24/08/1443</a:t>
            </a:fld>
            <a:endParaRPr lang="en-US" dirty="0"/>
          </a:p>
        </p:txBody>
      </p:sp>
      <p:sp>
        <p:nvSpPr>
          <p:cNvPr id="3" name="عنصر نائب للتذييل 2"/>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4" name="عنصر نائب لرقم الشريحة 3"/>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9" name="مستطيل 8"/>
          <p:cNvSpPr>
            <a:spLocks noChangeAspect="1"/>
          </p:cNvSpPr>
          <p:nvPr/>
        </p:nvSpPr>
        <p:spPr>
          <a:xfrm flipH="1">
            <a:off x="8061460"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p:cNvSpPr>
            <a:spLocks noGrp="1"/>
          </p:cNvSpPr>
          <p:nvPr>
            <p:ph type="title"/>
          </p:nvPr>
        </p:nvSpPr>
        <p:spPr>
          <a:xfrm flipH="1">
            <a:off x="8392291" y="933450"/>
            <a:ext cx="3031852" cy="1722419"/>
          </a:xfrm>
        </p:spPr>
        <p:txBody>
          <a:bodyPr rtlCol="1" anchor="b">
            <a:normAutofit/>
          </a:bodyPr>
          <a:lstStyle>
            <a:lvl1pPr algn="r" rtl="1">
              <a:defRPr sz="2400" b="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rtl="1"/>
            <a:r>
              <a:rPr lang="ar-SA"/>
              <a:t>انقر لتحرير نمط عنوان الشكل الرئيسي</a:t>
            </a:r>
            <a:endParaRPr lang="en-US" dirty="0"/>
          </a:p>
        </p:txBody>
      </p:sp>
      <p:sp>
        <p:nvSpPr>
          <p:cNvPr id="3" name="عنصر نائب للمحتوى 2"/>
          <p:cNvSpPr>
            <a:spLocks noGrp="1"/>
          </p:cNvSpPr>
          <p:nvPr>
            <p:ph idx="1"/>
          </p:nvPr>
        </p:nvSpPr>
        <p:spPr>
          <a:xfrm flipH="1">
            <a:off x="640081" y="1179829"/>
            <a:ext cx="6650991" cy="4658216"/>
          </a:xfrm>
        </p:spPr>
        <p:txBody>
          <a:bodyPr rtlCol="1" anchor="ctr">
            <a:normAutofit/>
          </a:bodyPr>
          <a:lstStyle>
            <a:lvl1pPr algn="r" rtl="1">
              <a:defRPr sz="2000">
                <a:solidFill>
                  <a:schemeClr val="tx2"/>
                </a:solidFill>
                <a:latin typeface="Tahoma" panose="020B0604030504040204" pitchFamily="34" charset="0"/>
                <a:ea typeface="Tahoma" panose="020B0604030504040204" pitchFamily="34" charset="0"/>
                <a:cs typeface="Tahoma" panose="020B0604030504040204" pitchFamily="34" charset="0"/>
              </a:defRPr>
            </a:lvl1pPr>
            <a:lvl2pPr algn="r" rtl="1">
              <a:defRPr sz="1800">
                <a:solidFill>
                  <a:schemeClr val="tx2"/>
                </a:solidFill>
                <a:latin typeface="Tahoma" panose="020B0604030504040204" pitchFamily="34" charset="0"/>
                <a:ea typeface="Tahoma" panose="020B0604030504040204" pitchFamily="34" charset="0"/>
                <a:cs typeface="Tahoma" panose="020B0604030504040204" pitchFamily="34" charset="0"/>
              </a:defRPr>
            </a:lvl2pPr>
            <a:lvl3pPr algn="r" rtl="1">
              <a:defRPr sz="1600">
                <a:solidFill>
                  <a:schemeClr val="tx2"/>
                </a:solidFill>
                <a:latin typeface="Tahoma" panose="020B0604030504040204" pitchFamily="34" charset="0"/>
                <a:ea typeface="Tahoma" panose="020B0604030504040204" pitchFamily="34" charset="0"/>
                <a:cs typeface="Tahoma" panose="020B0604030504040204" pitchFamily="34" charset="0"/>
              </a:defRPr>
            </a:lvl3pPr>
            <a:lvl4pPr algn="r" rtl="1">
              <a:defRPr sz="1400">
                <a:solidFill>
                  <a:schemeClr val="tx2"/>
                </a:solidFill>
                <a:latin typeface="Tahoma" panose="020B0604030504040204" pitchFamily="34" charset="0"/>
                <a:ea typeface="Tahoma" panose="020B0604030504040204" pitchFamily="34" charset="0"/>
                <a:cs typeface="Tahoma" panose="020B0604030504040204" pitchFamily="34" charset="0"/>
              </a:defRPr>
            </a:lvl4pPr>
            <a:lvl5pPr algn="r" rtl="1">
              <a:defRPr sz="1400">
                <a:solidFill>
                  <a:schemeClr val="tx2"/>
                </a:solidFill>
                <a:latin typeface="Tahoma" panose="020B0604030504040204" pitchFamily="34" charset="0"/>
                <a:ea typeface="Tahoma" panose="020B0604030504040204" pitchFamily="34" charset="0"/>
                <a:cs typeface="Tahoma" panose="020B0604030504040204" pitchFamily="34" charset="0"/>
              </a:defRPr>
            </a:lvl5pPr>
            <a:lvl6pPr algn="r" rtl="1">
              <a:defRPr sz="1400">
                <a:solidFill>
                  <a:schemeClr val="tx2"/>
                </a:solidFill>
              </a:defRPr>
            </a:lvl6pPr>
            <a:lvl7pPr algn="r" rtl="1">
              <a:defRPr sz="1400">
                <a:solidFill>
                  <a:schemeClr val="tx2"/>
                </a:solidFill>
              </a:defRPr>
            </a:lvl7pPr>
            <a:lvl8pPr algn="r" rtl="1">
              <a:defRPr sz="1400">
                <a:solidFill>
                  <a:schemeClr val="tx2"/>
                </a:solidFill>
              </a:defRPr>
            </a:lvl8pPr>
            <a:lvl9pPr algn="r" rtl="1">
              <a:defRPr sz="1400">
                <a:solidFill>
                  <a:schemeClr val="tx2"/>
                </a:solidFill>
              </a:defRPr>
            </a:lvl9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en-US" dirty="0"/>
          </a:p>
        </p:txBody>
      </p:sp>
      <p:sp>
        <p:nvSpPr>
          <p:cNvPr id="4" name="عنصر نائب للنص 3"/>
          <p:cNvSpPr>
            <a:spLocks noGrp="1"/>
          </p:cNvSpPr>
          <p:nvPr>
            <p:ph type="body" sz="half" idx="2"/>
          </p:nvPr>
        </p:nvSpPr>
        <p:spPr>
          <a:xfrm flipH="1">
            <a:off x="8392291" y="2836654"/>
            <a:ext cx="3031852" cy="3001392"/>
          </a:xfrm>
        </p:spPr>
        <p:txBody>
          <a:bodyPr rtlCol="1" anchor="t">
            <a:normAutofit/>
          </a:bodyPr>
          <a:lstStyle>
            <a:lvl1pPr marL="0" indent="0" algn="r" rtl="1">
              <a:buNone/>
              <a:defRPr sz="160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1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8" name="عنصر نائب للتاريخ 7">
            <a:extLst>
              <a:ext uri="{FF2B5EF4-FFF2-40B4-BE49-F238E27FC236}">
                <a16:creationId xmlns:a16="http://schemas.microsoft.com/office/drawing/2014/main" id="{0B919CC2-2A65-446F-B538-9E6249035445}"/>
              </a:ext>
            </a:extLst>
          </p:cNvPr>
          <p:cNvSpPr>
            <a:spLocks noGrp="1"/>
          </p:cNvSpPr>
          <p:nvPr>
            <p:ph type="dt" sz="half" idx="10"/>
          </p:nvPr>
        </p:nvSpPr>
        <p:spPr>
          <a:xfrm flipH="1">
            <a:off x="1741250" y="6456916"/>
            <a:ext cx="2844799"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0CD5AE42-AA00-4C72-B757-C16D951A5A9A}" type="datetime1">
              <a:rPr lang="ar-SA" smtClean="0"/>
              <a:t>24/08/1443</a:t>
            </a:fld>
            <a:endParaRPr lang="en-US" dirty="0"/>
          </a:p>
        </p:txBody>
      </p:sp>
      <p:sp>
        <p:nvSpPr>
          <p:cNvPr id="10" name="عنصر نائب للتذييل 9">
            <a:extLst>
              <a:ext uri="{FF2B5EF4-FFF2-40B4-BE49-F238E27FC236}">
                <a16:creationId xmlns:a16="http://schemas.microsoft.com/office/drawing/2014/main" id="{B72412AE-119E-4982-8B24-63365EFCA796}"/>
              </a:ext>
            </a:extLst>
          </p:cNvPr>
          <p:cNvSpPr>
            <a:spLocks noGrp="1"/>
          </p:cNvSpPr>
          <p:nvPr>
            <p:ph type="ftr" sz="quarter" idx="11"/>
          </p:nvPr>
        </p:nvSpPr>
        <p:spPr>
          <a:xfrm flipH="1">
            <a:off x="4693598" y="6452590"/>
            <a:ext cx="69172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11" name="عنصر نائب لرقم الشريحة 10">
            <a:extLst>
              <a:ext uri="{FF2B5EF4-FFF2-40B4-BE49-F238E27FC236}">
                <a16:creationId xmlns:a16="http://schemas.microsoft.com/office/drawing/2014/main" id="{7FC4BB19-6AD1-45CF-9F99-00B109890FAB}"/>
              </a:ext>
            </a:extLst>
          </p:cNvPr>
          <p:cNvSpPr>
            <a:spLocks noGrp="1"/>
          </p:cNvSpPr>
          <p:nvPr>
            <p:ph type="sldNum" sz="quarter" idx="12"/>
          </p:nvPr>
        </p:nvSpPr>
        <p:spPr>
          <a:xfrm flipH="1">
            <a:off x="581190" y="6456916"/>
            <a:ext cx="1052510" cy="365125"/>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flipH="1">
            <a:off x="581191" y="4693389"/>
            <a:ext cx="11029616" cy="566738"/>
          </a:xfrm>
        </p:spPr>
        <p:txBody>
          <a:bodyPr rtlCol="1" anchor="b">
            <a:normAutofit/>
          </a:bodyPr>
          <a:lstStyle>
            <a:lvl1pPr algn="r" rtl="1">
              <a:defRPr sz="2400" b="0">
                <a:solidFill>
                  <a:schemeClr val="tx1">
                    <a:lumMod val="75000"/>
                    <a:lumOff val="25000"/>
                  </a:schemeClr>
                </a:solidFill>
              </a:defRPr>
            </a:lvl1pPr>
          </a:lstStyle>
          <a:p>
            <a:pPr rtl="1"/>
            <a:r>
              <a:rPr lang="ar-SA"/>
              <a:t>انقر لتحرير نمط عنوان الشكل الرئيسي</a:t>
            </a:r>
            <a:endParaRPr lang="en-US" dirty="0"/>
          </a:p>
        </p:txBody>
      </p:sp>
      <p:sp>
        <p:nvSpPr>
          <p:cNvPr id="3" name="عنصر نائب للصورة 2"/>
          <p:cNvSpPr>
            <a:spLocks noGrp="1" noChangeAspect="1"/>
          </p:cNvSpPr>
          <p:nvPr>
            <p:ph type="pic" idx="1"/>
          </p:nvPr>
        </p:nvSpPr>
        <p:spPr>
          <a:xfrm flipH="1">
            <a:off x="453324" y="641350"/>
            <a:ext cx="11290859" cy="3651249"/>
          </a:xfrm>
        </p:spPr>
        <p:txBody>
          <a:bodyPr rtlCol="1" anchor="t">
            <a:normAutofit/>
          </a:bodyPr>
          <a:lstStyle>
            <a:lvl1pPr marL="0" indent="0" algn="ctr" rtl="1">
              <a:buNone/>
              <a:defRPr sz="1600"/>
            </a:lvl1pPr>
            <a:lvl2pPr marL="457200" indent="0" algn="r" rtl="1">
              <a:buNone/>
              <a:defRPr sz="1600"/>
            </a:lvl2pPr>
            <a:lvl3pPr marL="914400" indent="0" algn="r" rtl="1">
              <a:buNone/>
              <a:defRPr sz="16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rtl="1"/>
            <a:r>
              <a:rPr lang="ar-SA"/>
              <a:t>انقر فوق الأيقونة لإضافة صورة</a:t>
            </a:r>
            <a:endParaRPr lang="en-US" dirty="0"/>
          </a:p>
        </p:txBody>
      </p:sp>
      <p:sp>
        <p:nvSpPr>
          <p:cNvPr id="4" name="عنصر نائب للنص 3"/>
          <p:cNvSpPr>
            <a:spLocks noGrp="1"/>
          </p:cNvSpPr>
          <p:nvPr>
            <p:ph type="body" sz="half" idx="2"/>
          </p:nvPr>
        </p:nvSpPr>
        <p:spPr>
          <a:xfrm flipH="1">
            <a:off x="581191" y="5260127"/>
            <a:ext cx="11029617" cy="998148"/>
          </a:xfrm>
        </p:spPr>
        <p:txBody>
          <a:bodyPr rtlCol="1" anchor="t">
            <a:normAutofit/>
          </a:bodyPr>
          <a:lstStyle>
            <a:lvl1pPr marL="0" indent="0" algn="r" rtl="1">
              <a:buNone/>
              <a:defRPr sz="16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a:t>انقر لتحرير أنماط نص الشكل الرئيسي</a:t>
            </a:r>
          </a:p>
        </p:txBody>
      </p:sp>
      <p:sp>
        <p:nvSpPr>
          <p:cNvPr id="5" name="عنصر نائب للتاريخ 4"/>
          <p:cNvSpPr>
            <a:spLocks noGrp="1"/>
          </p:cNvSpPr>
          <p:nvPr>
            <p:ph type="dt" sz="half" idx="10"/>
          </p:nvPr>
        </p:nvSpPr>
        <p:spPr>
          <a:xfrm flipH="1">
            <a:off x="1741250" y="6423914"/>
            <a:ext cx="2844799" cy="365125"/>
          </a:xfrm>
        </p:spPr>
        <p:txBody>
          <a:bodyPr rtlCol="1"/>
          <a:lstStyle>
            <a:lvl1pPr algn="r" rtl="1">
              <a:defRPr/>
            </a:lvl1pPr>
          </a:lstStyle>
          <a:p>
            <a:pPr rtl="1"/>
            <a:fld id="{B92A4027-A07A-42F6-9965-69864F3D27AD}" type="datetime1">
              <a:rPr lang="ar-SA" smtClean="0"/>
              <a:t>24/08/1443</a:t>
            </a:fld>
            <a:endParaRPr lang="en-US" dirty="0"/>
          </a:p>
        </p:txBody>
      </p:sp>
      <p:sp>
        <p:nvSpPr>
          <p:cNvPr id="6" name="عنصر نائب للتذييل 5"/>
          <p:cNvSpPr>
            <a:spLocks noGrp="1"/>
          </p:cNvSpPr>
          <p:nvPr>
            <p:ph type="ftr" sz="quarter" idx="11"/>
          </p:nvPr>
        </p:nvSpPr>
        <p:spPr>
          <a:xfrm flipH="1">
            <a:off x="4693598" y="6423914"/>
            <a:ext cx="6917210" cy="365125"/>
          </a:xfrm>
        </p:spPr>
        <p:txBody>
          <a:bodyPr rtlCol="1"/>
          <a:lstStyle>
            <a:lvl1pPr algn="r" rtl="1">
              <a:defRPr/>
            </a:lvl1pPr>
          </a:lstStyle>
          <a:p>
            <a:pPr rtl="1"/>
            <a:endParaRPr lang="en-US" dirty="0"/>
          </a:p>
        </p:txBody>
      </p:sp>
      <p:sp>
        <p:nvSpPr>
          <p:cNvPr id="7" name="عنصر نائب لرقم الشريحة 6"/>
          <p:cNvSpPr>
            <a:spLocks noGrp="1"/>
          </p:cNvSpPr>
          <p:nvPr>
            <p:ph type="sldNum" sz="quarter" idx="12"/>
          </p:nvPr>
        </p:nvSpPr>
        <p:spPr>
          <a:xfrm flipH="1">
            <a:off x="581190" y="6423914"/>
            <a:ext cx="1052510" cy="365125"/>
          </a:xfrm>
        </p:spPr>
        <p:txBody>
          <a:bodyPr rtlCol="1"/>
          <a:lstStyle>
            <a:lvl1pPr algn="r" rtl="1">
              <a:defRPr/>
            </a:lvl1pPr>
          </a:lstStyle>
          <a:p>
            <a:pPr rtl="1"/>
            <a:fld id="{3A98EE3D-8CD1-4C3F-BD1C-C98C9596463C}" type="slidenum">
              <a:rPr lang="en-US" smtClean="0"/>
              <a:pPr/>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flipH="1">
            <a:off x="581192" y="705124"/>
            <a:ext cx="11029616" cy="1189554"/>
          </a:xfrm>
          <a:prstGeom prst="rect">
            <a:avLst/>
          </a:prstGeom>
        </p:spPr>
        <p:txBody>
          <a:bodyPr vert="horz" lIns="91440" tIns="45720" rIns="91440" bIns="45720" rtlCol="1" anchor="b">
            <a:normAutofit/>
          </a:bodyPr>
          <a:lstStyle/>
          <a:p>
            <a:pPr rtl="1"/>
            <a:r>
              <a:rPr lang="ar"/>
              <a:t>انقر لتحرير نمط العنوان الرئيسي</a:t>
            </a:r>
            <a:endParaRPr lang="en-US" dirty="0"/>
          </a:p>
        </p:txBody>
      </p:sp>
      <p:sp>
        <p:nvSpPr>
          <p:cNvPr id="3" name="عنصر نائب للنص 2"/>
          <p:cNvSpPr>
            <a:spLocks noGrp="1"/>
          </p:cNvSpPr>
          <p:nvPr>
            <p:ph type="body" idx="1"/>
          </p:nvPr>
        </p:nvSpPr>
        <p:spPr>
          <a:xfrm flipH="1">
            <a:off x="581192" y="2336002"/>
            <a:ext cx="11029616" cy="3652047"/>
          </a:xfrm>
          <a:prstGeom prst="rect">
            <a:avLst/>
          </a:prstGeom>
        </p:spPr>
        <p:txBody>
          <a:bodyPr vert="horz" lIns="91440" tIns="45720" rIns="91440" bIns="45720" rtlCol="1" anchor="ctr">
            <a:normAutofit/>
          </a:bodyPr>
          <a:lstStyle/>
          <a:p>
            <a:pPr lvl="0" rtl="1"/>
            <a:r>
              <a:rPr lang="ar"/>
              <a:t>انقر لتحرير أنماط النص الرئيسي</a:t>
            </a:r>
          </a:p>
          <a:p>
            <a:pPr lvl="1" rtl="1"/>
            <a:r>
              <a:rPr lang="ar"/>
              <a:t>المستوى الثاني</a:t>
            </a:r>
          </a:p>
          <a:p>
            <a:pPr lvl="2" rtl="1"/>
            <a:r>
              <a:rPr lang="ar"/>
              <a:t>المستوى الثالث</a:t>
            </a:r>
          </a:p>
          <a:p>
            <a:pPr lvl="3" rtl="1"/>
            <a:r>
              <a:rPr lang="ar"/>
              <a:t>المستوى الرابع</a:t>
            </a:r>
          </a:p>
          <a:p>
            <a:pPr lvl="4" rtl="1"/>
            <a:r>
              <a:rPr lang="ar"/>
              <a:t>المستوى الخامس</a:t>
            </a:r>
            <a:endParaRPr lang="en-US" dirty="0"/>
          </a:p>
        </p:txBody>
      </p:sp>
      <p:sp>
        <p:nvSpPr>
          <p:cNvPr id="4" name="عنصر نائب للتاريخ 3"/>
          <p:cNvSpPr>
            <a:spLocks noGrp="1"/>
          </p:cNvSpPr>
          <p:nvPr>
            <p:ph type="dt" sz="half" idx="2"/>
          </p:nvPr>
        </p:nvSpPr>
        <p:spPr>
          <a:xfrm flipH="1">
            <a:off x="1741250" y="6423914"/>
            <a:ext cx="2844799" cy="365125"/>
          </a:xfrm>
          <a:prstGeom prst="rect">
            <a:avLst/>
          </a:prstGeom>
        </p:spPr>
        <p:txBody>
          <a:bodyPr vert="horz" lIns="91440" tIns="45720" rIns="91440" bIns="45720" rtlCol="1" anchor="ctr"/>
          <a:lstStyle>
            <a:lvl1pPr algn="r" rtl="1">
              <a:defRPr sz="9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D0AFD87A-C4B6-4921-8C53-6B1A3B5698AF}" type="datetime1">
              <a:rPr lang="ar-SA" smtClean="0"/>
              <a:t>24/08/1443</a:t>
            </a:fld>
            <a:endParaRPr lang="en-US" dirty="0"/>
          </a:p>
        </p:txBody>
      </p:sp>
      <p:sp>
        <p:nvSpPr>
          <p:cNvPr id="5" name="عنصر نائب للتذييل 4"/>
          <p:cNvSpPr>
            <a:spLocks noGrp="1"/>
          </p:cNvSpPr>
          <p:nvPr>
            <p:ph type="ftr" sz="quarter" idx="3"/>
          </p:nvPr>
        </p:nvSpPr>
        <p:spPr>
          <a:xfrm flipH="1">
            <a:off x="4693598" y="6423914"/>
            <a:ext cx="6917210" cy="365125"/>
          </a:xfrm>
          <a:prstGeom prst="rect">
            <a:avLst/>
          </a:prstGeom>
        </p:spPr>
        <p:txBody>
          <a:bodyPr vert="horz" lIns="91440" tIns="45720" rIns="91440" bIns="45720" rtlCol="1" anchor="ctr"/>
          <a:lstStyle>
            <a:lvl1pPr algn="r" rtl="1">
              <a:defRPr sz="90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عنصر نائب لرقم الشريحة 5"/>
          <p:cNvSpPr>
            <a:spLocks noGrp="1"/>
          </p:cNvSpPr>
          <p:nvPr>
            <p:ph type="sldNum" sz="quarter" idx="4"/>
          </p:nvPr>
        </p:nvSpPr>
        <p:spPr>
          <a:xfrm flipH="1">
            <a:off x="581190" y="6423914"/>
            <a:ext cx="1052510" cy="365125"/>
          </a:xfrm>
          <a:prstGeom prst="rect">
            <a:avLst/>
          </a:prstGeom>
        </p:spPr>
        <p:txBody>
          <a:bodyPr vert="horz" lIns="91440" tIns="45720" rIns="91440" bIns="45720" rtlCol="1" anchor="ctr"/>
          <a:lstStyle>
            <a:lvl1pPr algn="r" rtl="1">
              <a:defRPr sz="9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A98EE3D-8CD1-4C3F-BD1C-C98C9596463C}" type="slidenum">
              <a:rPr lang="en-US" smtClean="0"/>
              <a:pPr/>
              <a:t>‹#›</a:t>
            </a:fld>
            <a:endParaRPr lang="en-US" dirty="0"/>
          </a:p>
        </p:txBody>
      </p:sp>
      <p:sp>
        <p:nvSpPr>
          <p:cNvPr id="9" name="مستطيل 8"/>
          <p:cNvSpPr/>
          <p:nvPr/>
        </p:nvSpPr>
        <p:spPr>
          <a:xfrm flipH="1">
            <a:off x="8042146"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مستطيل 9"/>
          <p:cNvSpPr/>
          <p:nvPr/>
        </p:nvSpPr>
        <p:spPr>
          <a:xfrm flipH="1">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مستطيل 10"/>
          <p:cNvSpPr/>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r" defTabSz="457200" rtl="1" eaLnBrk="1" latinLnBrk="0" hangingPunct="1">
        <a:lnSpc>
          <a:spcPct val="100000"/>
        </a:lnSpc>
        <a:spcBef>
          <a:spcPct val="0"/>
        </a:spcBef>
        <a:buNone/>
        <a:defRPr sz="2800" b="0" kern="1200" cap="all">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algn="r" rtl="1" eaLnBrk="1" hangingPunct="1">
        <a:defRPr>
          <a:solidFill>
            <a:schemeClr val="tx2"/>
          </a:solidFill>
        </a:defRPr>
      </a:lvl2pPr>
      <a:lvl3pPr algn="r" rtl="1" eaLnBrk="1" hangingPunct="1">
        <a:defRPr>
          <a:solidFill>
            <a:schemeClr val="tx2"/>
          </a:solidFill>
        </a:defRPr>
      </a:lvl3pPr>
      <a:lvl4pPr algn="r" rtl="1" eaLnBrk="1" hangingPunct="1">
        <a:defRPr>
          <a:solidFill>
            <a:schemeClr val="tx2"/>
          </a:solidFill>
        </a:defRPr>
      </a:lvl4pPr>
      <a:lvl5pPr algn="r" rtl="1" eaLnBrk="1" hangingPunct="1">
        <a:defRPr>
          <a:solidFill>
            <a:schemeClr val="tx2"/>
          </a:solidFill>
        </a:defRPr>
      </a:lvl5pPr>
      <a:lvl6pPr algn="r" rtl="1" eaLnBrk="1" hangingPunct="1">
        <a:defRPr>
          <a:solidFill>
            <a:schemeClr val="tx2"/>
          </a:solidFill>
        </a:defRPr>
      </a:lvl6pPr>
      <a:lvl7pPr algn="r" rtl="1" eaLnBrk="1" hangingPunct="1">
        <a:defRPr>
          <a:solidFill>
            <a:schemeClr val="tx2"/>
          </a:solidFill>
        </a:defRPr>
      </a:lvl7pPr>
      <a:lvl8pPr algn="r" rtl="1" eaLnBrk="1" hangingPunct="1">
        <a:defRPr>
          <a:solidFill>
            <a:schemeClr val="tx2"/>
          </a:solidFill>
        </a:defRPr>
      </a:lvl8pPr>
      <a:lvl9pPr algn="r" rtl="1" eaLnBrk="1" hangingPunct="1">
        <a:defRPr>
          <a:solidFill>
            <a:schemeClr val="tx2"/>
          </a:solidFill>
        </a:defRPr>
      </a:lvl9pPr>
    </p:titleStyle>
    <p:bodyStyle>
      <a:lvl1pPr marL="306000" indent="-306000" algn="r" defTabSz="457200" rtl="1"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vl2pPr marL="630000" indent="-306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2pPr>
      <a:lvl3pPr marL="900000" indent="-270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3pPr>
      <a:lvl4pPr marL="1242000" indent="-234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4pPr>
      <a:lvl5pPr marL="1602000" indent="-234000" algn="r" defTabSz="457200" rtl="1"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مستطيل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a:extLst>
              <a:ext uri="{FF2B5EF4-FFF2-40B4-BE49-F238E27FC236}">
                <a16:creationId xmlns:a16="http://schemas.microsoft.com/office/drawing/2014/main" id="{1C21E816-31F5-48BB-BD02-D15F2F18B48A}"/>
              </a:ext>
            </a:extLst>
          </p:cNvPr>
          <p:cNvSpPr>
            <a:spLocks noGrp="1"/>
          </p:cNvSpPr>
          <p:nvPr>
            <p:ph type="ctrTitle"/>
          </p:nvPr>
        </p:nvSpPr>
        <p:spPr>
          <a:xfrm flipH="1">
            <a:off x="617260" y="1020431"/>
            <a:ext cx="10993549" cy="1475013"/>
          </a:xfrm>
        </p:spPr>
        <p:txBody>
          <a:bodyPr rtlCol="1">
            <a:normAutofit/>
          </a:bodyPr>
          <a:lstStyle/>
          <a:p>
            <a:pPr algn="r" rtl="1"/>
            <a:r>
              <a:rPr lang="ar-SA" dirty="0">
                <a:latin typeface="Tahoma" panose="020B0604030504040204" pitchFamily="34" charset="0"/>
                <a:ea typeface="Tahoma" panose="020B0604030504040204" pitchFamily="34" charset="0"/>
                <a:cs typeface="Tahoma" panose="020B0604030504040204" pitchFamily="34" charset="0"/>
              </a:rPr>
              <a:t>الفصل الثامن</a:t>
            </a:r>
            <a:endParaRPr lang="ar" dirty="0">
              <a:latin typeface="Tahoma" panose="020B0604030504040204" pitchFamily="34" charset="0"/>
              <a:ea typeface="Tahoma" panose="020B0604030504040204" pitchFamily="34" charset="0"/>
              <a:cs typeface="Tahoma" panose="020B0604030504040204" pitchFamily="34" charset="0"/>
            </a:endParaRPr>
          </a:p>
        </p:txBody>
      </p:sp>
      <p:sp>
        <p:nvSpPr>
          <p:cNvPr id="3" name="عنوان فرعي 2">
            <a:extLst>
              <a:ext uri="{FF2B5EF4-FFF2-40B4-BE49-F238E27FC236}">
                <a16:creationId xmlns:a16="http://schemas.microsoft.com/office/drawing/2014/main" id="{835D6E6B-3353-491C-A3C6-F278D6CED8B3}"/>
              </a:ext>
            </a:extLst>
          </p:cNvPr>
          <p:cNvSpPr>
            <a:spLocks noGrp="1"/>
          </p:cNvSpPr>
          <p:nvPr>
            <p:ph type="subTitle" idx="1"/>
          </p:nvPr>
        </p:nvSpPr>
        <p:spPr>
          <a:xfrm flipH="1">
            <a:off x="617260" y="2495445"/>
            <a:ext cx="10993546" cy="468233"/>
          </a:xfrm>
        </p:spPr>
        <p:txBody>
          <a:bodyPr rtlCol="1">
            <a:noAutofit/>
          </a:bodyPr>
          <a:lstStyle/>
          <a:p>
            <a:pPr algn="r" rtl="1"/>
            <a:r>
              <a:rPr lang="ar" sz="3200" dirty="0">
                <a:latin typeface="Yu Gothic UI" panose="020B0500000000000000" pitchFamily="34" charset="-128"/>
                <a:ea typeface="Yu Gothic UI" panose="020B0500000000000000" pitchFamily="34" charset="-128"/>
              </a:rPr>
              <a:t> </a:t>
            </a:r>
            <a:r>
              <a:rPr lang="ar-SA" sz="3200" dirty="0">
                <a:latin typeface="Yu Gothic UI" panose="020B0500000000000000" pitchFamily="34" charset="-128"/>
                <a:ea typeface="Yu Gothic UI" panose="020B0500000000000000" pitchFamily="34" charset="-128"/>
              </a:rPr>
              <a:t>                     (العقارات </a:t>
            </a:r>
            <a:r>
              <a:rPr lang="ar-SA" sz="3200" dirty="0" err="1">
                <a:latin typeface="Yu Gothic UI" panose="020B0500000000000000" pitchFamily="34" charset="-128"/>
                <a:ea typeface="Yu Gothic UI" panose="020B0500000000000000" pitchFamily="34" charset="-128"/>
              </a:rPr>
              <a:t>وألألات</a:t>
            </a:r>
            <a:r>
              <a:rPr lang="ar-SA" sz="3200" dirty="0">
                <a:latin typeface="Yu Gothic UI" panose="020B0500000000000000" pitchFamily="34" charset="-128"/>
                <a:ea typeface="Yu Gothic UI" panose="020B0500000000000000" pitchFamily="34" charset="-128"/>
              </a:rPr>
              <a:t> والمعدات)</a:t>
            </a:r>
            <a:endParaRPr lang="ar" sz="3200" dirty="0">
              <a:latin typeface="Yu Gothic UI" panose="020B0500000000000000" pitchFamily="34" charset="-128"/>
              <a:ea typeface="Yu Gothic UI" panose="020B0500000000000000" pitchFamily="34" charset="-128"/>
            </a:endParaRPr>
          </a:p>
        </p:txBody>
      </p:sp>
      <p:sp>
        <p:nvSpPr>
          <p:cNvPr id="20" name="مستطيل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2146"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مستطيل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4" name="مستطيل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ChangeAspect="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6533"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rtlCol="1"/>
          <a:lstStyle/>
          <a:p>
            <a:pPr algn="r" rtl="1"/>
            <a:endParaRPr lang="en-US">
              <a:latin typeface="Tahoma" panose="020B0604030504040204" pitchFamily="34" charset="0"/>
              <a:ea typeface="Tahoma" panose="020B0604030504040204" pitchFamily="34" charset="0"/>
              <a:cs typeface="Tahoma" panose="020B0604030504040204" pitchFamily="34" charset="0"/>
            </a:endParaRPr>
          </a:p>
        </p:txBody>
      </p:sp>
      <p:pic>
        <p:nvPicPr>
          <p:cNvPr id="6" name="الصورة 5" descr="صورة مقربة لشعار&#10;&#10;وصف يتم إنشاؤه تلقائياً">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flipH="1">
            <a:off x="482600"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FA2E6BBD-6381-4BC3-B189-493CC8E546CC}"/>
              </a:ext>
            </a:extLst>
          </p:cNvPr>
          <p:cNvSpPr>
            <a:spLocks noGrp="1"/>
          </p:cNvSpPr>
          <p:nvPr>
            <p:ph type="dt" sz="half" idx="10"/>
          </p:nvPr>
        </p:nvSpPr>
        <p:spPr/>
        <p:txBody>
          <a:bodyPr/>
          <a:lstStyle/>
          <a:p>
            <a:pPr rtl="1"/>
            <a:fld id="{DDFAE72E-2C7C-4659-AF0A-C7947E59EA80}" type="datetime1">
              <a:rPr lang="ar-SA" smtClean="0"/>
              <a:t>24/08/1443</a:t>
            </a:fld>
            <a:endParaRPr lang="en-US" dirty="0"/>
          </a:p>
        </p:txBody>
      </p:sp>
      <p:pic>
        <p:nvPicPr>
          <p:cNvPr id="4" name="صورة 3">
            <a:extLst>
              <a:ext uri="{FF2B5EF4-FFF2-40B4-BE49-F238E27FC236}">
                <a16:creationId xmlns:a16="http://schemas.microsoft.com/office/drawing/2014/main" id="{9B81D632-4F9B-4F22-A373-C870B710B5C2}"/>
              </a:ext>
            </a:extLst>
          </p:cNvPr>
          <p:cNvPicPr>
            <a:picLocks noChangeAspect="1"/>
          </p:cNvPicPr>
          <p:nvPr/>
        </p:nvPicPr>
        <p:blipFill rotWithShape="1">
          <a:blip r:embed="rId2">
            <a:extLst>
              <a:ext uri="{28A0092B-C50C-407E-A947-70E740481C1C}">
                <a14:useLocalDpi xmlns:a14="http://schemas.microsoft.com/office/drawing/2010/main" val="0"/>
              </a:ext>
            </a:extLst>
          </a:blip>
          <a:srcRect l="3110" t="9627" r="2867" b="8589"/>
          <a:stretch/>
        </p:blipFill>
        <p:spPr>
          <a:xfrm>
            <a:off x="637953" y="829340"/>
            <a:ext cx="10596048" cy="5959699"/>
          </a:xfrm>
          <a:prstGeom prst="rect">
            <a:avLst/>
          </a:prstGeom>
        </p:spPr>
      </p:pic>
    </p:spTree>
    <p:extLst>
      <p:ext uri="{BB962C8B-B14F-4D97-AF65-F5344CB8AC3E}">
        <p14:creationId xmlns:p14="http://schemas.microsoft.com/office/powerpoint/2010/main" val="142398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7251F21-3CBF-437F-9E84-8717916A4AF3}"/>
              </a:ext>
            </a:extLst>
          </p:cNvPr>
          <p:cNvSpPr>
            <a:spLocks noGrp="1"/>
          </p:cNvSpPr>
          <p:nvPr>
            <p:ph type="dt" sz="half" idx="10"/>
          </p:nvPr>
        </p:nvSpPr>
        <p:spPr/>
        <p:txBody>
          <a:bodyPr/>
          <a:lstStyle/>
          <a:p>
            <a:pPr rtl="1"/>
            <a:fld id="{DDFAE72E-2C7C-4659-AF0A-C7947E59EA80}" type="datetime1">
              <a:rPr lang="ar-SA" smtClean="0"/>
              <a:t>24/08/1443</a:t>
            </a:fld>
            <a:endParaRPr lang="en-US" dirty="0"/>
          </a:p>
        </p:txBody>
      </p:sp>
      <p:sp>
        <p:nvSpPr>
          <p:cNvPr id="3" name="مربع نص 2">
            <a:extLst>
              <a:ext uri="{FF2B5EF4-FFF2-40B4-BE49-F238E27FC236}">
                <a16:creationId xmlns:a16="http://schemas.microsoft.com/office/drawing/2014/main" id="{ED62FF50-77BD-42DF-8424-9631C694F704}"/>
              </a:ext>
            </a:extLst>
          </p:cNvPr>
          <p:cNvSpPr txBox="1"/>
          <p:nvPr/>
        </p:nvSpPr>
        <p:spPr>
          <a:xfrm>
            <a:off x="2138901" y="787179"/>
            <a:ext cx="8317065" cy="4524315"/>
          </a:xfrm>
          <a:prstGeom prst="rect">
            <a:avLst/>
          </a:prstGeom>
          <a:noFill/>
        </p:spPr>
        <p:txBody>
          <a:bodyPr wrap="square" rtlCol="1">
            <a:spAutoFit/>
          </a:bodyPr>
          <a:lstStyle/>
          <a:p>
            <a:pPr algn="ctr"/>
            <a:r>
              <a:rPr lang="ar-SA" sz="3200" b="0" i="0" dirty="0">
                <a:solidFill>
                  <a:srgbClr val="222222"/>
                </a:solidFill>
                <a:effectLst/>
                <a:latin typeface="Arial" panose="020B0604020202020204" pitchFamily="34" charset="0"/>
              </a:rPr>
              <a:t>فترة الرسملة: </a:t>
            </a:r>
          </a:p>
          <a:p>
            <a:pPr algn="ctr"/>
            <a:r>
              <a:rPr lang="ar-SA" sz="3200" b="0" i="0" dirty="0">
                <a:solidFill>
                  <a:srgbClr val="222222"/>
                </a:solidFill>
                <a:effectLst/>
                <a:latin typeface="Arial" panose="020B0604020202020204" pitchFamily="34" charset="0"/>
              </a:rPr>
              <a:t>تتوقف الرسملة عندما يكون الأصل جاهزاً </a:t>
            </a:r>
            <a:r>
              <a:rPr lang="ar-SA" sz="3200" b="0" i="0" dirty="0" err="1">
                <a:solidFill>
                  <a:srgbClr val="222222"/>
                </a:solidFill>
                <a:effectLst/>
                <a:latin typeface="Arial" panose="020B0604020202020204" pitchFamily="34" charset="0"/>
              </a:rPr>
              <a:t>للأستخدام</a:t>
            </a:r>
            <a:r>
              <a:rPr lang="ar-SA" sz="3200" b="0" i="0" dirty="0">
                <a:solidFill>
                  <a:srgbClr val="222222"/>
                </a:solidFill>
                <a:effectLst/>
                <a:latin typeface="Arial" panose="020B0604020202020204" pitchFamily="34" charset="0"/>
              </a:rPr>
              <a:t> في الغرض الذي أنشئ من أجله، وليس المهم أن ٌيبدأ فعلا </a:t>
            </a:r>
            <a:r>
              <a:rPr lang="ar-SA" sz="3200" b="0" i="0" dirty="0" err="1">
                <a:solidFill>
                  <a:srgbClr val="222222"/>
                </a:solidFill>
                <a:effectLst/>
                <a:latin typeface="Arial" panose="020B0604020202020204" pitchFamily="34" charset="0"/>
              </a:rPr>
              <a:t>إستخدام</a:t>
            </a:r>
            <a:r>
              <a:rPr lang="ar-SA" sz="3200" b="0" i="0" dirty="0">
                <a:solidFill>
                  <a:srgbClr val="222222"/>
                </a:solidFill>
                <a:effectLst/>
                <a:latin typeface="Arial" panose="020B0604020202020204" pitchFamily="34" charset="0"/>
              </a:rPr>
              <a:t> الأصل.</a:t>
            </a:r>
          </a:p>
          <a:p>
            <a:pPr algn="ctr"/>
            <a:br>
              <a:rPr lang="ar-SA" sz="3200" b="0" i="0" dirty="0">
                <a:solidFill>
                  <a:srgbClr val="222222"/>
                </a:solidFill>
                <a:effectLst/>
                <a:latin typeface="Arial" panose="020B0604020202020204" pitchFamily="34" charset="0"/>
              </a:rPr>
            </a:br>
            <a:endParaRPr lang="ar-SA" sz="3200" b="0" i="0" dirty="0">
              <a:solidFill>
                <a:srgbClr val="222222"/>
              </a:solidFill>
              <a:effectLst/>
              <a:latin typeface="Arial" panose="020B0604020202020204" pitchFamily="34" charset="0"/>
            </a:endParaRPr>
          </a:p>
          <a:p>
            <a:pPr algn="ctr"/>
            <a:r>
              <a:rPr lang="ar-SA" sz="3200" b="0" i="0" dirty="0">
                <a:solidFill>
                  <a:srgbClr val="222222"/>
                </a:solidFill>
                <a:effectLst/>
                <a:latin typeface="Arial" panose="020B0604020202020204" pitchFamily="34" charset="0"/>
              </a:rPr>
              <a:t>الاستبدال والاصلاحات:</a:t>
            </a:r>
          </a:p>
          <a:p>
            <a:pPr algn="ctr"/>
            <a:r>
              <a:rPr lang="ar-SA" sz="3200" b="0" i="0" dirty="0">
                <a:solidFill>
                  <a:srgbClr val="222222"/>
                </a:solidFill>
                <a:effectLst/>
                <a:latin typeface="Arial" panose="020B0604020202020204" pitchFamily="34" charset="0"/>
              </a:rPr>
              <a:t>يجب على المنشأة اعتبار النفقات مصروفا اذا كانت ناتجة عن عمليات صيانة واصلاح عاديه، بينما </a:t>
            </a:r>
            <a:r>
              <a:rPr lang="ar-SA" sz="3200" b="0" i="0" dirty="0" err="1">
                <a:solidFill>
                  <a:srgbClr val="222222"/>
                </a:solidFill>
                <a:effectLst/>
                <a:latin typeface="Arial" panose="020B0604020202020204" pitchFamily="34" charset="0"/>
              </a:rPr>
              <a:t>ترسمل</a:t>
            </a:r>
            <a:r>
              <a:rPr lang="ar-SA" sz="3200" b="0" i="0" dirty="0">
                <a:solidFill>
                  <a:srgbClr val="222222"/>
                </a:solidFill>
                <a:effectLst/>
                <a:latin typeface="Arial" panose="020B0604020202020204" pitchFamily="34" charset="0"/>
              </a:rPr>
              <a:t> إذا كانت ناتجة عن استبدال جزء جوهري من الاصل</a:t>
            </a:r>
          </a:p>
        </p:txBody>
      </p:sp>
    </p:spTree>
    <p:extLst>
      <p:ext uri="{BB962C8B-B14F-4D97-AF65-F5344CB8AC3E}">
        <p14:creationId xmlns:p14="http://schemas.microsoft.com/office/powerpoint/2010/main" val="73954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4D6D1D0-D6C0-4F59-88AA-C3865F476028}"/>
              </a:ext>
            </a:extLst>
          </p:cNvPr>
          <p:cNvSpPr>
            <a:spLocks noGrp="1"/>
          </p:cNvSpPr>
          <p:nvPr>
            <p:ph type="dt" sz="half" idx="10"/>
          </p:nvPr>
        </p:nvSpPr>
        <p:spPr/>
        <p:txBody>
          <a:bodyPr/>
          <a:lstStyle/>
          <a:p>
            <a:pPr rtl="1"/>
            <a:endParaRPr lang="en-US" dirty="0"/>
          </a:p>
        </p:txBody>
      </p:sp>
      <p:sp>
        <p:nvSpPr>
          <p:cNvPr id="3" name="مربع نص 2">
            <a:extLst>
              <a:ext uri="{FF2B5EF4-FFF2-40B4-BE49-F238E27FC236}">
                <a16:creationId xmlns:a16="http://schemas.microsoft.com/office/drawing/2014/main" id="{9CEC7068-960A-4D0C-8F7A-529E8AD17D43}"/>
              </a:ext>
            </a:extLst>
          </p:cNvPr>
          <p:cNvSpPr txBox="1"/>
          <p:nvPr/>
        </p:nvSpPr>
        <p:spPr>
          <a:xfrm>
            <a:off x="628153" y="1240403"/>
            <a:ext cx="10630894" cy="5078313"/>
          </a:xfrm>
          <a:prstGeom prst="rect">
            <a:avLst/>
          </a:prstGeom>
          <a:noFill/>
        </p:spPr>
        <p:txBody>
          <a:bodyPr wrap="square" rtlCol="1">
            <a:spAutoFit/>
          </a:bodyPr>
          <a:lstStyle/>
          <a:p>
            <a:r>
              <a:rPr lang="ar-SA" sz="2400" b="0" i="0" dirty="0">
                <a:solidFill>
                  <a:srgbClr val="222222"/>
                </a:solidFill>
                <a:effectLst/>
                <a:latin typeface="Arial" panose="020B0604020202020204" pitchFamily="34" charset="0"/>
              </a:rPr>
              <a:t>                                                     تكلفة التفكيك </a:t>
            </a:r>
            <a:r>
              <a:rPr lang="ar-SA" sz="2400" b="0" i="0" dirty="0" err="1">
                <a:solidFill>
                  <a:srgbClr val="222222"/>
                </a:solidFill>
                <a:effectLst/>
                <a:latin typeface="Arial" panose="020B0604020202020204" pitchFamily="34" charset="0"/>
              </a:rPr>
              <a:t>والازاله</a:t>
            </a:r>
            <a:r>
              <a:rPr lang="ar-SA" sz="2400" b="0" i="0" dirty="0">
                <a:solidFill>
                  <a:srgbClr val="222222"/>
                </a:solidFill>
                <a:effectLst/>
                <a:latin typeface="Arial" panose="020B0604020202020204" pitchFamily="34" charset="0"/>
              </a:rPr>
              <a:t> واعادة الوضع الى </a:t>
            </a:r>
            <a:r>
              <a:rPr lang="ar-SA" sz="2400" b="0" i="0" dirty="0" err="1">
                <a:solidFill>
                  <a:srgbClr val="222222"/>
                </a:solidFill>
                <a:effectLst/>
                <a:latin typeface="Arial" panose="020B0604020202020204" pitchFamily="34" charset="0"/>
              </a:rPr>
              <a:t>ماكان</a:t>
            </a:r>
            <a:r>
              <a:rPr lang="ar-SA" sz="2400" b="0" i="0" dirty="0">
                <a:solidFill>
                  <a:srgbClr val="222222"/>
                </a:solidFill>
                <a:effectLst/>
                <a:latin typeface="Arial" panose="020B0604020202020204" pitchFamily="34" charset="0"/>
              </a:rPr>
              <a:t> عليه : </a:t>
            </a:r>
          </a:p>
          <a:p>
            <a:br>
              <a:rPr lang="ar-SA" sz="2400" b="0" i="0" dirty="0">
                <a:solidFill>
                  <a:srgbClr val="222222"/>
                </a:solidFill>
                <a:effectLst/>
                <a:latin typeface="Arial" panose="020B0604020202020204" pitchFamily="34" charset="0"/>
              </a:rPr>
            </a:br>
            <a:endParaRPr lang="ar-SA" sz="2400" b="0" i="0" dirty="0">
              <a:solidFill>
                <a:srgbClr val="222222"/>
              </a:solidFill>
              <a:effectLst/>
              <a:latin typeface="Arial" panose="020B0604020202020204" pitchFamily="34" charset="0"/>
            </a:endParaRPr>
          </a:p>
          <a:p>
            <a:r>
              <a:rPr lang="ar-SA" sz="2400" b="0" i="0" dirty="0">
                <a:solidFill>
                  <a:srgbClr val="222222"/>
                </a:solidFill>
                <a:effectLst/>
                <a:latin typeface="Arial" panose="020B0604020202020204" pitchFamily="34" charset="0"/>
              </a:rPr>
              <a:t>غالبا </a:t>
            </a:r>
            <a:r>
              <a:rPr lang="ar-SA" sz="2400" b="0" i="0" dirty="0" err="1">
                <a:solidFill>
                  <a:srgbClr val="222222"/>
                </a:solidFill>
                <a:effectLst/>
                <a:latin typeface="Arial" panose="020B0604020202020204" pitchFamily="34" charset="0"/>
              </a:rPr>
              <a:t>ماتنطوي</a:t>
            </a:r>
            <a:r>
              <a:rPr lang="ar-SA" sz="2400" b="0" i="0" dirty="0">
                <a:solidFill>
                  <a:srgbClr val="222222"/>
                </a:solidFill>
                <a:effectLst/>
                <a:latin typeface="Arial" panose="020B0604020202020204" pitchFamily="34" charset="0"/>
              </a:rPr>
              <a:t> معاملات اقتناء عقارات </a:t>
            </a:r>
            <a:r>
              <a:rPr lang="ar-SA" sz="2400" b="0" i="0" dirty="0" err="1">
                <a:solidFill>
                  <a:srgbClr val="222222"/>
                </a:solidFill>
                <a:effectLst/>
                <a:latin typeface="Arial" panose="020B0604020202020204" pitchFamily="34" charset="0"/>
              </a:rPr>
              <a:t>والالات</a:t>
            </a:r>
            <a:r>
              <a:rPr lang="ar-SA" sz="2400" b="0" i="0" dirty="0">
                <a:solidFill>
                  <a:srgbClr val="222222"/>
                </a:solidFill>
                <a:effectLst/>
                <a:latin typeface="Arial" panose="020B0604020202020204" pitchFamily="34" charset="0"/>
              </a:rPr>
              <a:t> ومعدات على الالتزام </a:t>
            </a:r>
            <a:r>
              <a:rPr lang="ar-SA" sz="2400" b="0" i="0" dirty="0" err="1">
                <a:solidFill>
                  <a:srgbClr val="222222"/>
                </a:solidFill>
                <a:effectLst/>
                <a:latin typeface="Arial" panose="020B0604020202020204" pitchFamily="34" charset="0"/>
              </a:rPr>
              <a:t>بانفاق</a:t>
            </a:r>
            <a:r>
              <a:rPr lang="ar-SA" sz="2400" b="0" i="0" dirty="0">
                <a:solidFill>
                  <a:srgbClr val="222222"/>
                </a:solidFill>
                <a:effectLst/>
                <a:latin typeface="Arial" panose="020B0604020202020204" pitchFamily="34" charset="0"/>
              </a:rPr>
              <a:t> تكاليف تفكيك وازالة واعاده الموقع الى </a:t>
            </a:r>
            <a:r>
              <a:rPr lang="ar-SA" sz="2400" b="0" i="0" dirty="0" err="1">
                <a:solidFill>
                  <a:srgbClr val="222222"/>
                </a:solidFill>
                <a:effectLst/>
                <a:latin typeface="Arial" panose="020B0604020202020204" pitchFamily="34" charset="0"/>
              </a:rPr>
              <a:t>ماكان</a:t>
            </a:r>
            <a:r>
              <a:rPr lang="ar-SA" sz="2400" b="0" i="0" dirty="0">
                <a:solidFill>
                  <a:srgbClr val="222222"/>
                </a:solidFill>
                <a:effectLst/>
                <a:latin typeface="Arial" panose="020B0604020202020204" pitchFamily="34" charset="0"/>
              </a:rPr>
              <a:t> عليه سابقًا ، ويعتبر انفاق هذه التكاليف </a:t>
            </a:r>
            <a:r>
              <a:rPr lang="ar-SA" sz="2400" b="0" i="0" dirty="0" err="1">
                <a:solidFill>
                  <a:srgbClr val="222222"/>
                </a:solidFill>
                <a:effectLst/>
                <a:latin typeface="Arial" panose="020B0604020202020204" pitchFamily="34" charset="0"/>
              </a:rPr>
              <a:t>المستقبليه</a:t>
            </a:r>
            <a:r>
              <a:rPr lang="ar-SA" sz="2400" b="0" i="0" dirty="0">
                <a:solidFill>
                  <a:srgbClr val="222222"/>
                </a:solidFill>
                <a:effectLst/>
                <a:latin typeface="Arial" panose="020B0604020202020204" pitchFamily="34" charset="0"/>
              </a:rPr>
              <a:t> ضروريا للحصول على ترخيص لعمل </a:t>
            </a:r>
            <a:r>
              <a:rPr lang="ar-SA" sz="2400" b="0" i="0" dirty="0" err="1">
                <a:solidFill>
                  <a:srgbClr val="222222"/>
                </a:solidFill>
                <a:effectLst/>
                <a:latin typeface="Arial" panose="020B0604020202020204" pitchFamily="34" charset="0"/>
              </a:rPr>
              <a:t>الشركه</a:t>
            </a:r>
            <a:r>
              <a:rPr lang="ar-SA" sz="2400" b="0" i="0" dirty="0">
                <a:solidFill>
                  <a:srgbClr val="222222"/>
                </a:solidFill>
                <a:effectLst/>
                <a:latin typeface="Arial" panose="020B0604020202020204" pitchFamily="34" charset="0"/>
              </a:rPr>
              <a:t> وبالتالي فان هذه التكاليف يجب ان تعالج جزء من </a:t>
            </a:r>
            <a:r>
              <a:rPr lang="ar-SA" sz="2400" b="0" i="0" dirty="0" err="1">
                <a:solidFill>
                  <a:srgbClr val="222222"/>
                </a:solidFill>
                <a:effectLst/>
                <a:latin typeface="Arial" panose="020B0604020202020204" pitchFamily="34" charset="0"/>
              </a:rPr>
              <a:t>التكلفه</a:t>
            </a:r>
            <a:r>
              <a:rPr lang="ar-SA" sz="2400" b="0" i="0" dirty="0">
                <a:solidFill>
                  <a:srgbClr val="222222"/>
                </a:solidFill>
                <a:effectLst/>
                <a:latin typeface="Arial" panose="020B0604020202020204" pitchFamily="34" charset="0"/>
              </a:rPr>
              <a:t> </a:t>
            </a:r>
            <a:r>
              <a:rPr lang="ar-SA" sz="2400" b="0" i="0" dirty="0" err="1">
                <a:solidFill>
                  <a:srgbClr val="222222"/>
                </a:solidFill>
                <a:effectLst/>
                <a:latin typeface="Arial" panose="020B0604020202020204" pitchFamily="34" charset="0"/>
              </a:rPr>
              <a:t>الاوليه</a:t>
            </a:r>
            <a:r>
              <a:rPr lang="ar-SA" sz="2400" b="0" i="0" dirty="0">
                <a:solidFill>
                  <a:srgbClr val="222222"/>
                </a:solidFill>
                <a:effectLst/>
                <a:latin typeface="Arial" panose="020B0604020202020204" pitchFamily="34" charset="0"/>
              </a:rPr>
              <a:t> </a:t>
            </a:r>
            <a:r>
              <a:rPr lang="ar-SA" sz="2400" b="0" i="0" dirty="0" err="1">
                <a:solidFill>
                  <a:srgbClr val="222222"/>
                </a:solidFill>
                <a:effectLst/>
                <a:latin typeface="Arial" panose="020B0604020202020204" pitchFamily="34" charset="0"/>
              </a:rPr>
              <a:t>المتعلقه</a:t>
            </a:r>
            <a:r>
              <a:rPr lang="ar-SA" sz="2400" b="0" i="0" dirty="0">
                <a:solidFill>
                  <a:srgbClr val="222222"/>
                </a:solidFill>
                <a:effectLst/>
                <a:latin typeface="Arial" panose="020B0604020202020204" pitchFamily="34" charset="0"/>
              </a:rPr>
              <a:t> بالعقارات </a:t>
            </a:r>
            <a:r>
              <a:rPr lang="ar-SA" sz="2400" b="0" i="0" dirty="0" err="1">
                <a:solidFill>
                  <a:srgbClr val="222222"/>
                </a:solidFill>
                <a:effectLst/>
                <a:latin typeface="Arial" panose="020B0604020202020204" pitchFamily="34" charset="0"/>
              </a:rPr>
              <a:t>والالات</a:t>
            </a:r>
            <a:r>
              <a:rPr lang="ar-SA" sz="2400" b="0" i="0" dirty="0">
                <a:solidFill>
                  <a:srgbClr val="222222"/>
                </a:solidFill>
                <a:effectLst/>
                <a:latin typeface="Arial" panose="020B0604020202020204" pitchFamily="34" charset="0"/>
              </a:rPr>
              <a:t> والمعدات كما يتم استهلاكها ضمن تكلفة هذه الأصول</a:t>
            </a:r>
          </a:p>
          <a:p>
            <a:endParaRPr lang="ar-SA" sz="2400" dirty="0">
              <a:solidFill>
                <a:srgbClr val="222222"/>
              </a:solidFill>
              <a:latin typeface="Arial" panose="020B0604020202020204" pitchFamily="34" charset="0"/>
            </a:endParaRPr>
          </a:p>
          <a:p>
            <a:r>
              <a:rPr lang="ar-SA" sz="2400" dirty="0">
                <a:effectLst/>
              </a:rPr>
              <a:t>                                                                                    وحدة القياس والتجزئة: </a:t>
            </a:r>
          </a:p>
          <a:p>
            <a:r>
              <a:rPr lang="ar-SA" sz="2400" dirty="0">
                <a:effectLst/>
              </a:rPr>
              <a:t>كل جزء من بنود العقارات او </a:t>
            </a:r>
            <a:r>
              <a:rPr lang="ar-SA" sz="2400" dirty="0" err="1">
                <a:effectLst/>
              </a:rPr>
              <a:t>الالات</a:t>
            </a:r>
            <a:r>
              <a:rPr lang="ar-SA" sz="2400" dirty="0">
                <a:effectLst/>
              </a:rPr>
              <a:t> والمعدات تكون تكلفته جوهريه قياسا بالتكلفة الاجمالية للبند ويجب ان يتم استهلاك </a:t>
            </a:r>
            <a:r>
              <a:rPr lang="ar-SA" sz="2400" dirty="0" err="1">
                <a:effectLst/>
              </a:rPr>
              <a:t>تكلفتة</a:t>
            </a:r>
            <a:r>
              <a:rPr lang="ar-SA" sz="2400" dirty="0">
                <a:effectLst/>
              </a:rPr>
              <a:t> بصفة مستقله وقد يكون العمر الاقتصادي وطريقه الاستهلاك لجزء جوهري من احد بنود العقارات او </a:t>
            </a:r>
            <a:r>
              <a:rPr lang="ar-SA" sz="2400" dirty="0" err="1">
                <a:effectLst/>
              </a:rPr>
              <a:t>الالات</a:t>
            </a:r>
            <a:r>
              <a:rPr lang="ar-SA" sz="2400" dirty="0">
                <a:effectLst/>
              </a:rPr>
              <a:t> او المعدات مماثلا للعمر الاقتصادي وطريقه الاستهلاك لجزء جوهري اخر لنفس البند وبالتالي يجب تجميع هذين الجزئين معا ل تحديد تكلفة مصروف الاستهلاك .</a:t>
            </a:r>
          </a:p>
          <a:p>
            <a:br>
              <a:rPr lang="ar-SA" dirty="0">
                <a:effectLst/>
              </a:rPr>
            </a:br>
            <a:r>
              <a:rPr lang="ar-SA" dirty="0">
                <a:effectLst/>
              </a:rPr>
              <a:t>  </a:t>
            </a:r>
            <a:endParaRPr lang="ar-SA"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42326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B15BA06-47F4-426D-B3FC-BC88E4AC4F53}"/>
              </a:ext>
            </a:extLst>
          </p:cNvPr>
          <p:cNvSpPr>
            <a:spLocks noGrp="1"/>
          </p:cNvSpPr>
          <p:nvPr>
            <p:ph type="dt" sz="half" idx="10"/>
          </p:nvPr>
        </p:nvSpPr>
        <p:spPr/>
        <p:txBody>
          <a:bodyPr/>
          <a:lstStyle/>
          <a:p>
            <a:pPr rtl="1"/>
            <a:endParaRPr lang="en-US" dirty="0"/>
          </a:p>
        </p:txBody>
      </p:sp>
      <p:sp>
        <p:nvSpPr>
          <p:cNvPr id="3" name="مربع نص 2">
            <a:extLst>
              <a:ext uri="{FF2B5EF4-FFF2-40B4-BE49-F238E27FC236}">
                <a16:creationId xmlns:a16="http://schemas.microsoft.com/office/drawing/2014/main" id="{B83AF4FA-1DF9-4B75-8086-92BA7728656B}"/>
              </a:ext>
            </a:extLst>
          </p:cNvPr>
          <p:cNvSpPr txBox="1"/>
          <p:nvPr/>
        </p:nvSpPr>
        <p:spPr>
          <a:xfrm>
            <a:off x="2671639" y="5502303"/>
            <a:ext cx="8046720" cy="369332"/>
          </a:xfrm>
          <a:prstGeom prst="rect">
            <a:avLst/>
          </a:prstGeom>
          <a:noFill/>
        </p:spPr>
        <p:txBody>
          <a:bodyPr wrap="square" rtlCol="1">
            <a:spAutoFit/>
          </a:bodyPr>
          <a:lstStyle/>
          <a:p>
            <a:endParaRPr lang="ar-SA"/>
          </a:p>
        </p:txBody>
      </p:sp>
      <p:sp>
        <p:nvSpPr>
          <p:cNvPr id="4" name="Rectangle 1">
            <a:extLst>
              <a:ext uri="{FF2B5EF4-FFF2-40B4-BE49-F238E27FC236}">
                <a16:creationId xmlns:a16="http://schemas.microsoft.com/office/drawing/2014/main" id="{4620F932-7552-4299-AB47-B82072987F19}"/>
              </a:ext>
            </a:extLst>
          </p:cNvPr>
          <p:cNvSpPr>
            <a:spLocks noChangeArrowheads="1"/>
          </p:cNvSpPr>
          <p:nvPr/>
        </p:nvSpPr>
        <p:spPr bwMode="auto">
          <a:xfrm>
            <a:off x="116378" y="942053"/>
            <a:ext cx="11571317" cy="563231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القياس اللاحق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اسس القياس ( التكلفة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التاريخيه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ام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التكلفه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الجاريه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تسمح المعايير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الدوليه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باستخدام طريقتين لقياس قيمة العقارات او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الالات</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والمعدات بعد تاريخ الاقتناء اما بالتكلفة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التاريخيه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او بالقيمة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العادله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هناك بعض الطريق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البديله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لقياس قيمه العقارات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والالات</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والمعدات في قائمه المركز المالي مثل القيمة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الجاريه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يمكن قياس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الجاريه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ب ثلاث اسس من القياس ( تكلفة الاحلال -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في الاستخدام - صافي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الممكن تحقيقها )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التكلفة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التاريخيه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يستخدم هذا الاساس لقياس التكلفة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الاصليه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لشراء او تشييد الاصل ويحسب الاستهلاك على مدار العمر الافتراضي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للاصل</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الجارية : وهي تكلفة الاحلال او القيمة ف الاستخدام او صافي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البيعيه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للاصل</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في تاريخ القياس في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نهايه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السنه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تكلفة الاحلال ( التكلفة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الاستبداليه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وهي قيمه الاصل مقاس بوحدات النقد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اللازمه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لاستبدال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القدره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الانتاجيه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للاصل</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في الاستخدام : وتقيس قيمه الاصل بمقدار التدفقات النقدية التي يتوقعها المشروع من مخرجات هذا الاصل .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صافي القيمة الممكن تحقيقها (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القابله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للتحقق ) وهو المبلغ الذي يمكن الحصول عليه من بيع الاصل بعد خصم اي تكلفه متبقيه بالتخلص من الاصل .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ملاحظة مهمه  : تعتبر المقاييس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الثلاثه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الجاريه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واحده في حاله السوق الكامل فقط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الاستهلاك في ظل اساس التكلفة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التاريخيه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الاستهلاك هو عمليه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منتظمه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في توزيع تكلفة الاصل الثابت على فترات عمره الافتراضي ويعبر الاستهلاك عن تخصيص التكاليف على الفترات التي تحققت خلالها المنافع.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قيد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التسويه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لاثبات</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الاستهلاك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قيد اثبات الاستهلاك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من ح/ مصروف استهلاك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الى ح / مجمع استهلاك ( نوع الاصل )</a:t>
            </a:r>
            <a:endParaRPr kumimoji="0" lang="ar-SA" alt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807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D2F3D7-0688-4E5E-873F-410FF8F43715}"/>
              </a:ext>
            </a:extLst>
          </p:cNvPr>
          <p:cNvSpPr>
            <a:spLocks noGrp="1"/>
          </p:cNvSpPr>
          <p:nvPr>
            <p:ph type="dt" sz="half" idx="10"/>
          </p:nvPr>
        </p:nvSpPr>
        <p:spPr/>
        <p:txBody>
          <a:bodyPr/>
          <a:lstStyle/>
          <a:p>
            <a:pPr rtl="1"/>
            <a:endParaRPr lang="en-US" dirty="0"/>
          </a:p>
        </p:txBody>
      </p:sp>
      <p:sp>
        <p:nvSpPr>
          <p:cNvPr id="6" name="Rectangle 3">
            <a:extLst>
              <a:ext uri="{FF2B5EF4-FFF2-40B4-BE49-F238E27FC236}">
                <a16:creationId xmlns:a16="http://schemas.microsoft.com/office/drawing/2014/main" id="{AB7014B3-5579-4BA7-AB0A-9E16E1A37CAC}"/>
              </a:ext>
            </a:extLst>
          </p:cNvPr>
          <p:cNvSpPr>
            <a:spLocks noChangeArrowheads="1"/>
          </p:cNvSpPr>
          <p:nvPr/>
        </p:nvSpPr>
        <p:spPr bwMode="auto">
          <a:xfrm>
            <a:off x="1155470" y="1037444"/>
            <a:ext cx="9692639"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algn="l" rtl="0" eaLnBrk="0" fontAlgn="base" hangingPunct="0">
              <a:spcBef>
                <a:spcPct val="0"/>
              </a:spcBef>
              <a:spcAft>
                <a:spcPct val="0"/>
              </a:spcAft>
              <a:defRPr>
                <a:solidFill>
                  <a:schemeClr val="tx1"/>
                </a:solidFill>
                <a:latin typeface="Arial" panose="020B0604020202020204" pitchFamily="34" charset="0"/>
              </a:defRPr>
            </a:lvl2pPr>
            <a:lvl3pPr algn="l" rtl="0" eaLnBrk="0" fontAlgn="base" hangingPunct="0">
              <a:spcBef>
                <a:spcPct val="0"/>
              </a:spcBef>
              <a:spcAft>
                <a:spcPct val="0"/>
              </a:spcAft>
              <a:defRPr>
                <a:solidFill>
                  <a:schemeClr val="tx1"/>
                </a:solidFill>
                <a:latin typeface="Arial" panose="020B0604020202020204" pitchFamily="34" charset="0"/>
              </a:defRPr>
            </a:lvl3pPr>
            <a:lvl4pPr algn="l" rtl="0" eaLnBrk="0" fontAlgn="base" hangingPunct="0">
              <a:spcBef>
                <a:spcPct val="0"/>
              </a:spcBef>
              <a:spcAft>
                <a:spcPct val="0"/>
              </a:spcAft>
              <a:defRPr>
                <a:solidFill>
                  <a:schemeClr val="tx1"/>
                </a:solidFill>
                <a:latin typeface="Arial" panose="020B0604020202020204" pitchFamily="34" charset="0"/>
              </a:defRPr>
            </a:lvl4pPr>
            <a:lvl5pPr algn="l" rtl="0" eaLnBrk="0" fontAlgn="base" hangingPunct="0">
              <a:spcBef>
                <a:spcPct val="0"/>
              </a:spcBef>
              <a:spcAft>
                <a:spcPct val="0"/>
              </a:spcAft>
              <a:defRPr>
                <a:solidFill>
                  <a:schemeClr val="tx1"/>
                </a:solidFill>
                <a:latin typeface="Arial" panose="020B0604020202020204" pitchFamily="34" charset="0"/>
              </a:defRPr>
            </a:lvl5pPr>
            <a:lvl6pPr algn="l" rtl="0" eaLnBrk="0" fontAlgn="base" hangingPunct="0">
              <a:spcBef>
                <a:spcPct val="0"/>
              </a:spcBef>
              <a:spcAft>
                <a:spcPct val="0"/>
              </a:spcAft>
              <a:defRPr>
                <a:solidFill>
                  <a:schemeClr val="tx1"/>
                </a:solidFill>
                <a:latin typeface="Arial" panose="020B0604020202020204" pitchFamily="34" charset="0"/>
              </a:defRPr>
            </a:lvl6pPr>
            <a:lvl7pPr algn="l" rtl="0" eaLnBrk="0" fontAlgn="base" hangingPunct="0">
              <a:spcBef>
                <a:spcPct val="0"/>
              </a:spcBef>
              <a:spcAft>
                <a:spcPct val="0"/>
              </a:spcAft>
              <a:defRPr>
                <a:solidFill>
                  <a:schemeClr val="tx1"/>
                </a:solidFill>
                <a:latin typeface="Arial" panose="020B0604020202020204" pitchFamily="34" charset="0"/>
              </a:defRPr>
            </a:lvl7pPr>
            <a:lvl8pPr algn="l" rtl="0" eaLnBrk="0" fontAlgn="base" hangingPunct="0">
              <a:spcBef>
                <a:spcPct val="0"/>
              </a:spcBef>
              <a:spcAft>
                <a:spcPct val="0"/>
              </a:spcAft>
              <a:defRPr>
                <a:solidFill>
                  <a:schemeClr val="tx1"/>
                </a:solidFill>
                <a:latin typeface="Arial" panose="020B0604020202020204" pitchFamily="34" charset="0"/>
              </a:defRPr>
            </a:lvl8pPr>
            <a:lvl9pPr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العوامل المؤثرة على تحديد مصروف ( قسط ) الاستهلاك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المبلغ الاجمالي القابلة للاستهلاك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ويتمثل في تكلفة الاصل مطروحا منه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المتبقيه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الخرده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فترة الاستهلاك : وهي الفترة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الزمنيه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التي يتوقع ان يكون الاصل خلالها متاحًا للاستخدام.</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طريقة الاستهلاك : يوجد ثلاث طرق للاستهلاك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طريقة القسط الثابت ويتم فيها تخصيص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القابله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للاستهلاك بالتساوي خلال العمر الافتراضي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للاصل</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طريقة القسط المتناقص مضاعف القسط الثابت : يتم في هذه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الطريقه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تحديد الاستهلاك بنسبه ثابته من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الدفتريه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للاصل</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طريقة وحدات الانتاج : وتقوم هذه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الطريقه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بتوزيع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القيمه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القابله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للاستهلاك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بالنسبه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للكميه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المنتجه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الى اجمالي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الطاقه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الانتاجية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المقدره</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r>
              <a:rPr kumimoji="0" lang="ar-SA" altLang="ar-SA" sz="1800" b="0" i="0" u="none" strike="noStrike" cap="none" normalizeH="0" baseline="0" dirty="0" err="1">
                <a:ln>
                  <a:noFill/>
                </a:ln>
                <a:solidFill>
                  <a:srgbClr val="222222"/>
                </a:solidFill>
                <a:effectLst/>
                <a:latin typeface="Arial" panose="020B0604020202020204" pitchFamily="34" charset="0"/>
                <a:cs typeface="Arial" panose="020B0604020202020204" pitchFamily="34" charset="0"/>
              </a:rPr>
              <a:t>للاصل</a:t>
            </a: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b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ar-SA" altLang="ar-SA"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ar-SA"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ملاحظه مهم : ان طريقتي القسط الثابت وطريقة القسط المتناقص هما اكثر الطرق استخدامًا نظرًا لسهوله استخدامها .</a:t>
            </a:r>
            <a:endParaRPr kumimoji="0" lang="ar-SA" altLang="ar-SA"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061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85471F3-DEA5-4A9E-B2D3-AD3E7EF6DA31}"/>
              </a:ext>
            </a:extLst>
          </p:cNvPr>
          <p:cNvSpPr>
            <a:spLocks noGrp="1"/>
          </p:cNvSpPr>
          <p:nvPr>
            <p:ph type="dt" sz="half" idx="10"/>
          </p:nvPr>
        </p:nvSpPr>
        <p:spPr/>
        <p:txBody>
          <a:bodyPr/>
          <a:lstStyle/>
          <a:p>
            <a:pPr rtl="1"/>
            <a:fld id="{DDFAE72E-2C7C-4659-AF0A-C7947E59EA80}" type="datetime1">
              <a:rPr lang="ar-SA" smtClean="0"/>
              <a:t>24/08/1443</a:t>
            </a:fld>
            <a:endParaRPr lang="en-US" dirty="0"/>
          </a:p>
        </p:txBody>
      </p:sp>
      <p:sp>
        <p:nvSpPr>
          <p:cNvPr id="3" name="مربع نص 2">
            <a:extLst>
              <a:ext uri="{FF2B5EF4-FFF2-40B4-BE49-F238E27FC236}">
                <a16:creationId xmlns:a16="http://schemas.microsoft.com/office/drawing/2014/main" id="{C3AEA123-78FC-4DAB-BE87-8D2D3F88941F}"/>
              </a:ext>
            </a:extLst>
          </p:cNvPr>
          <p:cNvSpPr txBox="1"/>
          <p:nvPr/>
        </p:nvSpPr>
        <p:spPr>
          <a:xfrm>
            <a:off x="1741250" y="723568"/>
            <a:ext cx="8285259" cy="2585323"/>
          </a:xfrm>
          <a:prstGeom prst="rect">
            <a:avLst/>
          </a:prstGeom>
          <a:noFill/>
        </p:spPr>
        <p:txBody>
          <a:bodyPr wrap="square" rtlCol="1">
            <a:spAutoFit/>
          </a:bodyPr>
          <a:lstStyle/>
          <a:p>
            <a:r>
              <a:rPr lang="ar-SA" dirty="0"/>
              <a:t>اثر التغيير في التقديرات على الاستهلاك :</a:t>
            </a:r>
          </a:p>
          <a:p>
            <a:r>
              <a:rPr lang="ar-SA" dirty="0"/>
              <a:t>تعتبر المعلمات </a:t>
            </a:r>
            <a:r>
              <a:rPr lang="ar-SA" dirty="0" err="1"/>
              <a:t>الثلاق</a:t>
            </a:r>
            <a:r>
              <a:rPr lang="ar-SA" dirty="0"/>
              <a:t> (</a:t>
            </a:r>
            <a:r>
              <a:rPr lang="ar-SA" dirty="0" err="1"/>
              <a:t>التكلفه</a:t>
            </a:r>
            <a:r>
              <a:rPr lang="ar-SA" dirty="0"/>
              <a:t> </a:t>
            </a:r>
            <a:r>
              <a:rPr lang="ar-SA" dirty="0" err="1"/>
              <a:t>القابله</a:t>
            </a:r>
            <a:r>
              <a:rPr lang="ar-SA" dirty="0"/>
              <a:t> للاستهلاك، العمر </a:t>
            </a:r>
            <a:r>
              <a:rPr lang="ar-SA" dirty="0" err="1"/>
              <a:t>الافتراضي،نمط</a:t>
            </a:r>
            <a:r>
              <a:rPr lang="ar-SA" dirty="0"/>
              <a:t> الاستهلاك ) والتي تستخدم </a:t>
            </a:r>
            <a:r>
              <a:rPr lang="ar-SA" dirty="0" err="1"/>
              <a:t>تستخدم</a:t>
            </a:r>
            <a:r>
              <a:rPr lang="ar-SA" dirty="0"/>
              <a:t> في حساب الاستهلاك هي مجرد افضل تقديرات مستقبليه </a:t>
            </a:r>
            <a:r>
              <a:rPr lang="ar-SA" dirty="0" err="1"/>
              <a:t>للادارة</a:t>
            </a:r>
            <a:r>
              <a:rPr lang="ar-SA" dirty="0"/>
              <a:t> في تاريخ اقتناء الاصل فإذ تتم </a:t>
            </a:r>
            <a:r>
              <a:rPr lang="ar-SA" dirty="0" err="1"/>
              <a:t>المحاسبه</a:t>
            </a:r>
            <a:r>
              <a:rPr lang="ar-SA" dirty="0"/>
              <a:t> عن التغييرات في التقديرات </a:t>
            </a:r>
            <a:r>
              <a:rPr lang="ar-SA" dirty="0" err="1"/>
              <a:t>المحاسبيه</a:t>
            </a:r>
            <a:r>
              <a:rPr lang="ar-SA" dirty="0"/>
              <a:t> بأثر لاحق بمعنى ان التغيير يؤثر على </a:t>
            </a:r>
            <a:r>
              <a:rPr lang="ar-SA" dirty="0" err="1"/>
              <a:t>الفتره</a:t>
            </a:r>
            <a:r>
              <a:rPr lang="ar-SA" dirty="0"/>
              <a:t> الي حدث فيها التغير والفترات </a:t>
            </a:r>
            <a:r>
              <a:rPr lang="ar-SA" dirty="0" err="1"/>
              <a:t>اللاحقه</a:t>
            </a:r>
            <a:r>
              <a:rPr lang="ar-SA" dirty="0"/>
              <a:t> </a:t>
            </a:r>
            <a:r>
              <a:rPr lang="ar-SA" dirty="0" err="1"/>
              <a:t>ولاتؤثر</a:t>
            </a:r>
            <a:r>
              <a:rPr lang="ar-SA" dirty="0"/>
              <a:t> على الحسابات </a:t>
            </a:r>
            <a:r>
              <a:rPr lang="ar-SA" dirty="0" err="1"/>
              <a:t>الوارده</a:t>
            </a:r>
            <a:r>
              <a:rPr lang="ar-SA" dirty="0"/>
              <a:t> في قوائم ماليه سابقه  </a:t>
            </a:r>
          </a:p>
          <a:p>
            <a:r>
              <a:rPr lang="ar-SA" dirty="0"/>
              <a:t>    </a:t>
            </a:r>
            <a:br>
              <a:rPr lang="ar-SA" dirty="0"/>
            </a:br>
            <a:r>
              <a:rPr lang="ar-SA" dirty="0"/>
              <a:t>(</a:t>
            </a:r>
            <a:r>
              <a:rPr lang="ar-SA" b="0" i="0" dirty="0">
                <a:solidFill>
                  <a:srgbClr val="222222"/>
                </a:solidFill>
                <a:effectLst/>
                <a:latin typeface="Arial" panose="020B0604020202020204" pitchFamily="34" charset="0"/>
              </a:rPr>
              <a:t>طريقه القسط الثابت خلال السنه </a:t>
            </a:r>
            <a:r>
              <a:rPr lang="ar-SA" b="0" i="0" dirty="0" err="1">
                <a:solidFill>
                  <a:srgbClr val="222222"/>
                </a:solidFill>
                <a:effectLst/>
                <a:latin typeface="Arial" panose="020B0604020202020204" pitchFamily="34" charset="0"/>
              </a:rPr>
              <a:t>الثالثه</a:t>
            </a:r>
            <a:r>
              <a:rPr lang="ar-SA" b="0" i="0" dirty="0">
                <a:solidFill>
                  <a:srgbClr val="222222"/>
                </a:solidFill>
                <a:effectLst/>
                <a:latin typeface="Arial" panose="020B0604020202020204" pitchFamily="34" charset="0"/>
              </a:rPr>
              <a:t> ،قامت </a:t>
            </a:r>
            <a:r>
              <a:rPr lang="ar-SA" b="0" i="0" dirty="0" err="1">
                <a:solidFill>
                  <a:srgbClr val="222222"/>
                </a:solidFill>
                <a:effectLst/>
                <a:latin typeface="Arial" panose="020B0604020202020204" pitchFamily="34" charset="0"/>
              </a:rPr>
              <a:t>الشركه</a:t>
            </a:r>
            <a:r>
              <a:rPr lang="ar-SA" b="0" i="0" dirty="0">
                <a:solidFill>
                  <a:srgbClr val="222222"/>
                </a:solidFill>
                <a:effectLst/>
                <a:latin typeface="Arial" panose="020B0604020202020204" pitchFamily="34" charset="0"/>
              </a:rPr>
              <a:t> بتخفيض العمر الافتراضي </a:t>
            </a:r>
            <a:r>
              <a:rPr lang="ar-SA" b="0" i="0" dirty="0" err="1">
                <a:solidFill>
                  <a:srgbClr val="222222"/>
                </a:solidFill>
                <a:effectLst/>
                <a:latin typeface="Arial" panose="020B0604020202020204" pitchFamily="34" charset="0"/>
              </a:rPr>
              <a:t>للآله</a:t>
            </a:r>
            <a:r>
              <a:rPr lang="ar-SA" b="0" i="0" dirty="0">
                <a:solidFill>
                  <a:srgbClr val="222222"/>
                </a:solidFill>
                <a:effectLst/>
                <a:latin typeface="Arial" panose="020B0604020202020204" pitchFamily="34" charset="0"/>
              </a:rPr>
              <a:t> من خمس سنوات الى اربع سنوات)</a:t>
            </a:r>
            <a:endParaRPr lang="ar-SA" dirty="0"/>
          </a:p>
          <a:p>
            <a:endParaRPr lang="ar-SA" dirty="0"/>
          </a:p>
          <a:p>
            <a:br>
              <a:rPr lang="ar-SA" dirty="0"/>
            </a:br>
            <a:endParaRPr lang="ar-SA" dirty="0"/>
          </a:p>
        </p:txBody>
      </p:sp>
      <p:pic>
        <p:nvPicPr>
          <p:cNvPr id="5" name="صورة 4">
            <a:extLst>
              <a:ext uri="{FF2B5EF4-FFF2-40B4-BE49-F238E27FC236}">
                <a16:creationId xmlns:a16="http://schemas.microsoft.com/office/drawing/2014/main" id="{D54E21FC-5D14-45D2-9417-AC1C5EDD69BC}"/>
              </a:ext>
            </a:extLst>
          </p:cNvPr>
          <p:cNvPicPr>
            <a:picLocks noChangeAspect="1"/>
          </p:cNvPicPr>
          <p:nvPr/>
        </p:nvPicPr>
        <p:blipFill rotWithShape="1">
          <a:blip r:embed="rId2">
            <a:extLst>
              <a:ext uri="{28A0092B-C50C-407E-A947-70E740481C1C}">
                <a14:useLocalDpi xmlns:a14="http://schemas.microsoft.com/office/drawing/2010/main" val="0"/>
              </a:ext>
            </a:extLst>
          </a:blip>
          <a:srcRect l="7383" t="20257" r="3077" b="10705"/>
          <a:stretch/>
        </p:blipFill>
        <p:spPr>
          <a:xfrm>
            <a:off x="585831" y="2616215"/>
            <a:ext cx="9594575" cy="3307507"/>
          </a:xfrm>
          <a:prstGeom prst="rect">
            <a:avLst/>
          </a:prstGeom>
        </p:spPr>
      </p:pic>
    </p:spTree>
    <p:extLst>
      <p:ext uri="{BB962C8B-B14F-4D97-AF65-F5344CB8AC3E}">
        <p14:creationId xmlns:p14="http://schemas.microsoft.com/office/powerpoint/2010/main" val="374722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3B8B215-560A-4A37-8B5F-1E0AC9CB4479}"/>
              </a:ext>
            </a:extLst>
          </p:cNvPr>
          <p:cNvSpPr>
            <a:spLocks noGrp="1"/>
          </p:cNvSpPr>
          <p:nvPr>
            <p:ph type="dt" sz="half" idx="10"/>
          </p:nvPr>
        </p:nvSpPr>
        <p:spPr/>
        <p:txBody>
          <a:bodyPr/>
          <a:lstStyle/>
          <a:p>
            <a:pPr rtl="1"/>
            <a:endParaRPr lang="en-US" dirty="0"/>
          </a:p>
        </p:txBody>
      </p:sp>
      <p:sp>
        <p:nvSpPr>
          <p:cNvPr id="3" name="مربع نص 2">
            <a:extLst>
              <a:ext uri="{FF2B5EF4-FFF2-40B4-BE49-F238E27FC236}">
                <a16:creationId xmlns:a16="http://schemas.microsoft.com/office/drawing/2014/main" id="{B32A0A11-4E79-44C8-9AFE-EF2E4E6ADEC4}"/>
              </a:ext>
            </a:extLst>
          </p:cNvPr>
          <p:cNvSpPr txBox="1"/>
          <p:nvPr/>
        </p:nvSpPr>
        <p:spPr>
          <a:xfrm>
            <a:off x="834887" y="1224501"/>
            <a:ext cx="9700591" cy="1200329"/>
          </a:xfrm>
          <a:prstGeom prst="rect">
            <a:avLst/>
          </a:prstGeom>
          <a:noFill/>
        </p:spPr>
        <p:txBody>
          <a:bodyPr wrap="square" rtlCol="1">
            <a:spAutoFit/>
          </a:bodyPr>
          <a:lstStyle/>
          <a:p>
            <a:r>
              <a:rPr lang="ar-SA" sz="2400" b="0" i="0" dirty="0">
                <a:solidFill>
                  <a:srgbClr val="222222"/>
                </a:solidFill>
                <a:effectLst/>
                <a:latin typeface="Arial" panose="020B0604020202020204" pitchFamily="34" charset="0"/>
              </a:rPr>
              <a:t>استبعاد او التخلص من العقارات </a:t>
            </a:r>
            <a:r>
              <a:rPr lang="ar-SA" sz="2400" b="0" i="0" dirty="0" err="1">
                <a:solidFill>
                  <a:srgbClr val="222222"/>
                </a:solidFill>
                <a:effectLst/>
                <a:latin typeface="Arial" panose="020B0604020202020204" pitchFamily="34" charset="0"/>
              </a:rPr>
              <a:t>والالات</a:t>
            </a:r>
            <a:r>
              <a:rPr lang="ar-SA" sz="2400" b="0" i="0" dirty="0">
                <a:solidFill>
                  <a:srgbClr val="222222"/>
                </a:solidFill>
                <a:effectLst/>
                <a:latin typeface="Arial" panose="020B0604020202020204" pitchFamily="34" charset="0"/>
              </a:rPr>
              <a:t> والمعدات </a:t>
            </a:r>
          </a:p>
          <a:p>
            <a:r>
              <a:rPr lang="ar-SA" sz="2400" b="0" i="0" dirty="0">
                <a:solidFill>
                  <a:srgbClr val="222222"/>
                </a:solidFill>
                <a:effectLst/>
                <a:latin typeface="Arial" panose="020B0604020202020204" pitchFamily="34" charset="0"/>
              </a:rPr>
              <a:t>يجب على المنشآت استبعاد اي اصل من العقارات والمعدات  عند بيعه او التخلص من بوسيله اخرى (مثل </a:t>
            </a:r>
            <a:r>
              <a:rPr lang="ar-SA" sz="2400" b="0" i="0" dirty="0" err="1">
                <a:solidFill>
                  <a:srgbClr val="222222"/>
                </a:solidFill>
                <a:effectLst/>
                <a:latin typeface="Arial" panose="020B0604020202020204" pitchFamily="34" charset="0"/>
              </a:rPr>
              <a:t>التخريد</a:t>
            </a:r>
            <a:r>
              <a:rPr lang="ar-SA" sz="2400" b="0" i="0" dirty="0">
                <a:solidFill>
                  <a:srgbClr val="222222"/>
                </a:solidFill>
                <a:effectLst/>
                <a:latin typeface="Arial" panose="020B0604020202020204" pitchFamily="34" charset="0"/>
              </a:rPr>
              <a:t> او اعاده التدوير:</a:t>
            </a:r>
          </a:p>
        </p:txBody>
      </p:sp>
      <p:pic>
        <p:nvPicPr>
          <p:cNvPr id="9" name="صورة 8">
            <a:extLst>
              <a:ext uri="{FF2B5EF4-FFF2-40B4-BE49-F238E27FC236}">
                <a16:creationId xmlns:a16="http://schemas.microsoft.com/office/drawing/2014/main" id="{55040505-B6A4-4D24-B4BD-1A983546FCFB}"/>
              </a:ext>
            </a:extLst>
          </p:cNvPr>
          <p:cNvPicPr>
            <a:picLocks noChangeAspect="1"/>
          </p:cNvPicPr>
          <p:nvPr/>
        </p:nvPicPr>
        <p:blipFill rotWithShape="1">
          <a:blip r:embed="rId2">
            <a:extLst>
              <a:ext uri="{28A0092B-C50C-407E-A947-70E740481C1C}">
                <a14:useLocalDpi xmlns:a14="http://schemas.microsoft.com/office/drawing/2010/main" val="0"/>
              </a:ext>
            </a:extLst>
          </a:blip>
          <a:srcRect l="1471" t="3965" b="11013"/>
          <a:stretch/>
        </p:blipFill>
        <p:spPr>
          <a:xfrm>
            <a:off x="2202511" y="2480807"/>
            <a:ext cx="8261406" cy="3069204"/>
          </a:xfrm>
          <a:prstGeom prst="rect">
            <a:avLst/>
          </a:prstGeom>
        </p:spPr>
      </p:pic>
    </p:spTree>
    <p:extLst>
      <p:ext uri="{BB962C8B-B14F-4D97-AF65-F5344CB8AC3E}">
        <p14:creationId xmlns:p14="http://schemas.microsoft.com/office/powerpoint/2010/main" val="68251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408C581-A1B5-44ED-A612-7E9C96C24490}"/>
              </a:ext>
            </a:extLst>
          </p:cNvPr>
          <p:cNvSpPr>
            <a:spLocks noGrp="1"/>
          </p:cNvSpPr>
          <p:nvPr>
            <p:ph type="dt" sz="half" idx="10"/>
          </p:nvPr>
        </p:nvSpPr>
        <p:spPr/>
        <p:txBody>
          <a:bodyPr/>
          <a:lstStyle/>
          <a:p>
            <a:pPr rtl="1"/>
            <a:endParaRPr lang="en-US" dirty="0"/>
          </a:p>
        </p:txBody>
      </p:sp>
      <p:sp>
        <p:nvSpPr>
          <p:cNvPr id="3" name="مربع نص 2">
            <a:extLst>
              <a:ext uri="{FF2B5EF4-FFF2-40B4-BE49-F238E27FC236}">
                <a16:creationId xmlns:a16="http://schemas.microsoft.com/office/drawing/2014/main" id="{54779E75-7447-4F42-9FEC-9F90E72D4E63}"/>
              </a:ext>
            </a:extLst>
          </p:cNvPr>
          <p:cNvSpPr txBox="1"/>
          <p:nvPr/>
        </p:nvSpPr>
        <p:spPr>
          <a:xfrm>
            <a:off x="1455089" y="580446"/>
            <a:ext cx="9032682" cy="3416320"/>
          </a:xfrm>
          <a:prstGeom prst="rect">
            <a:avLst/>
          </a:prstGeom>
          <a:noFill/>
        </p:spPr>
        <p:txBody>
          <a:bodyPr wrap="square" rtlCol="1">
            <a:spAutoFit/>
          </a:bodyPr>
          <a:lstStyle/>
          <a:p>
            <a:r>
              <a:rPr lang="ar-SA" b="0" i="0" dirty="0">
                <a:solidFill>
                  <a:srgbClr val="222222"/>
                </a:solidFill>
                <a:effectLst/>
                <a:latin typeface="Arial" panose="020B0604020202020204" pitchFamily="34" charset="0"/>
              </a:rPr>
              <a:t>معاملات التبادل غير النقدي: </a:t>
            </a:r>
          </a:p>
          <a:p>
            <a:r>
              <a:rPr lang="ar-SA" b="0" i="0" dirty="0">
                <a:solidFill>
                  <a:srgbClr val="222222"/>
                </a:solidFill>
                <a:effectLst/>
                <a:latin typeface="Arial" panose="020B0604020202020204" pitchFamily="34" charset="0"/>
              </a:rPr>
              <a:t>تعتبر النقود اصولا والتزامات لها تدفقات ثابته او يمكن تحديدها مثل النقد وحسابات المدينين والسندات وبينما تتم </a:t>
            </a:r>
            <a:r>
              <a:rPr lang="ar-SA" b="0" i="0" dirty="0" err="1">
                <a:solidFill>
                  <a:srgbClr val="222222"/>
                </a:solidFill>
                <a:effectLst/>
                <a:latin typeface="Arial" panose="020B0604020202020204" pitchFamily="34" charset="0"/>
              </a:rPr>
              <a:t>الغالبيه</a:t>
            </a:r>
            <a:r>
              <a:rPr lang="ar-SA" b="0" i="0" dirty="0">
                <a:solidFill>
                  <a:srgbClr val="222222"/>
                </a:solidFill>
                <a:effectLst/>
                <a:latin typeface="Arial" panose="020B0604020202020204" pitchFamily="34" charset="0"/>
              </a:rPr>
              <a:t> العظمى مع المعاملات باستخدام النقد او البنود </a:t>
            </a:r>
            <a:r>
              <a:rPr lang="ar-SA" b="0" i="0" dirty="0" err="1">
                <a:solidFill>
                  <a:srgbClr val="222222"/>
                </a:solidFill>
                <a:effectLst/>
                <a:latin typeface="Arial" panose="020B0604020202020204" pitchFamily="34" charset="0"/>
              </a:rPr>
              <a:t>النقديه</a:t>
            </a:r>
            <a:r>
              <a:rPr lang="ar-SA" b="0" i="0" dirty="0">
                <a:solidFill>
                  <a:srgbClr val="222222"/>
                </a:solidFill>
                <a:effectLst/>
                <a:latin typeface="Arial" panose="020B0604020202020204" pitchFamily="34" charset="0"/>
              </a:rPr>
              <a:t> الا ان هناك معاملات تتم بتبادل غير نقدي  </a:t>
            </a:r>
          </a:p>
          <a:p>
            <a:r>
              <a:rPr lang="ar-SA" b="0" i="0" dirty="0">
                <a:solidFill>
                  <a:srgbClr val="222222"/>
                </a:solidFill>
                <a:effectLst/>
                <a:latin typeface="Arial" panose="020B0604020202020204" pitchFamily="34" charset="0"/>
              </a:rPr>
              <a:t>على سبيل المثال قد تقايض شركه ما شاحنه صغير مقابل </a:t>
            </a:r>
            <a:r>
              <a:rPr lang="ar-SA" b="0" i="0" dirty="0" err="1">
                <a:solidFill>
                  <a:srgbClr val="222222"/>
                </a:solidFill>
                <a:effectLst/>
                <a:latin typeface="Arial" panose="020B0604020202020204" pitchFamily="34" charset="0"/>
              </a:rPr>
              <a:t>سياره</a:t>
            </a:r>
            <a:r>
              <a:rPr lang="ar-SA" b="0" i="0" dirty="0">
                <a:solidFill>
                  <a:srgbClr val="222222"/>
                </a:solidFill>
                <a:effectLst/>
                <a:latin typeface="Arial" panose="020B0604020202020204" pitchFamily="34" charset="0"/>
              </a:rPr>
              <a:t> مستعمله </a:t>
            </a:r>
          </a:p>
          <a:p>
            <a:br>
              <a:rPr lang="ar-SA" b="0" i="0" dirty="0">
                <a:solidFill>
                  <a:srgbClr val="222222"/>
                </a:solidFill>
                <a:effectLst/>
                <a:latin typeface="Arial" panose="020B0604020202020204" pitchFamily="34" charset="0"/>
              </a:rPr>
            </a:br>
            <a:endParaRPr lang="ar-SA" b="0" i="0" dirty="0">
              <a:solidFill>
                <a:srgbClr val="222222"/>
              </a:solidFill>
              <a:effectLst/>
              <a:latin typeface="Arial" panose="020B0604020202020204" pitchFamily="34" charset="0"/>
            </a:endParaRPr>
          </a:p>
          <a:p>
            <a:r>
              <a:rPr lang="ar-SA" b="0" i="0" dirty="0">
                <a:solidFill>
                  <a:srgbClr val="222222"/>
                </a:solidFill>
                <a:effectLst/>
                <a:latin typeface="Arial" panose="020B0604020202020204" pitchFamily="34" charset="0"/>
              </a:rPr>
              <a:t>تصنيف معاملات التبادل غير النقدي </a:t>
            </a:r>
          </a:p>
          <a:p>
            <a:r>
              <a:rPr lang="ar-SA" b="0" i="0" dirty="0">
                <a:solidFill>
                  <a:srgbClr val="222222"/>
                </a:solidFill>
                <a:effectLst/>
                <a:latin typeface="Arial" panose="020B0604020202020204" pitchFamily="34" charset="0"/>
              </a:rPr>
              <a:t>اعتمادا على </a:t>
            </a:r>
            <a:r>
              <a:rPr lang="ar-SA" b="0" i="0" dirty="0" err="1">
                <a:solidFill>
                  <a:srgbClr val="222222"/>
                </a:solidFill>
                <a:effectLst/>
                <a:latin typeface="Arial" panose="020B0604020202020204" pitchFamily="34" charset="0"/>
              </a:rPr>
              <a:t>طبيعه</a:t>
            </a:r>
            <a:r>
              <a:rPr lang="ar-SA" b="0" i="0" dirty="0">
                <a:solidFill>
                  <a:srgbClr val="222222"/>
                </a:solidFill>
                <a:effectLst/>
                <a:latin typeface="Arial" panose="020B0604020202020204" pitchFamily="34" charset="0"/>
              </a:rPr>
              <a:t> </a:t>
            </a:r>
            <a:r>
              <a:rPr lang="ar-SA" b="0" i="0" dirty="0" err="1">
                <a:solidFill>
                  <a:srgbClr val="222222"/>
                </a:solidFill>
                <a:effectLst/>
                <a:latin typeface="Arial" panose="020B0604020202020204" pitchFamily="34" charset="0"/>
              </a:rPr>
              <a:t>المعامله</a:t>
            </a:r>
            <a:r>
              <a:rPr lang="ar-SA" b="0" i="0" dirty="0">
                <a:solidFill>
                  <a:srgbClr val="222222"/>
                </a:solidFill>
                <a:effectLst/>
                <a:latin typeface="Arial" panose="020B0604020202020204" pitchFamily="34" charset="0"/>
              </a:rPr>
              <a:t> فإن التبادل غير النقدي يمكن ام يكون في حاله من حالتي </a:t>
            </a:r>
          </a:p>
          <a:p>
            <a:br>
              <a:rPr lang="ar-SA" b="0" i="0" dirty="0">
                <a:solidFill>
                  <a:srgbClr val="222222"/>
                </a:solidFill>
                <a:effectLst/>
                <a:latin typeface="Arial" panose="020B0604020202020204" pitchFamily="34" charset="0"/>
              </a:rPr>
            </a:br>
            <a:endParaRPr lang="ar-SA" b="0" i="0" dirty="0">
              <a:solidFill>
                <a:srgbClr val="222222"/>
              </a:solidFill>
              <a:effectLst/>
              <a:latin typeface="Arial" panose="020B0604020202020204" pitchFamily="34" charset="0"/>
            </a:endParaRPr>
          </a:p>
          <a:p>
            <a:r>
              <a:rPr lang="ar-SA" b="0" i="0" dirty="0" err="1">
                <a:solidFill>
                  <a:srgbClr val="222222"/>
                </a:solidFill>
                <a:effectLst/>
                <a:latin typeface="Arial" panose="020B0604020202020204" pitchFamily="34" charset="0"/>
              </a:rPr>
              <a:t>الحاله</a:t>
            </a:r>
            <a:r>
              <a:rPr lang="ar-SA" b="0" i="0" dirty="0">
                <a:solidFill>
                  <a:srgbClr val="222222"/>
                </a:solidFill>
                <a:effectLst/>
                <a:latin typeface="Arial" panose="020B0604020202020204" pitchFamily="34" charset="0"/>
              </a:rPr>
              <a:t> </a:t>
            </a:r>
            <a:r>
              <a:rPr lang="ar-SA" b="0" i="0" dirty="0" err="1">
                <a:solidFill>
                  <a:srgbClr val="222222"/>
                </a:solidFill>
                <a:effectLst/>
                <a:latin typeface="Arial" panose="020B0604020202020204" pitchFamily="34" charset="0"/>
              </a:rPr>
              <a:t>العامه</a:t>
            </a:r>
            <a:r>
              <a:rPr lang="ar-SA" b="0" i="0" dirty="0">
                <a:solidFill>
                  <a:srgbClr val="222222"/>
                </a:solidFill>
                <a:effectLst/>
                <a:latin typeface="Arial" panose="020B0604020202020204" pitchFamily="34" charset="0"/>
              </a:rPr>
              <a:t> </a:t>
            </a:r>
          </a:p>
          <a:p>
            <a:r>
              <a:rPr lang="ar-SA" b="0" i="0" dirty="0">
                <a:solidFill>
                  <a:srgbClr val="222222"/>
                </a:solidFill>
                <a:effectLst/>
                <a:latin typeface="Arial" panose="020B0604020202020204" pitchFamily="34" charset="0"/>
              </a:rPr>
              <a:t>حالات استثنائية </a:t>
            </a:r>
          </a:p>
        </p:txBody>
      </p:sp>
      <p:pic>
        <p:nvPicPr>
          <p:cNvPr id="5" name="صورة 4">
            <a:extLst>
              <a:ext uri="{FF2B5EF4-FFF2-40B4-BE49-F238E27FC236}">
                <a16:creationId xmlns:a16="http://schemas.microsoft.com/office/drawing/2014/main" id="{763177D2-325D-4727-A08A-A5C85A618420}"/>
              </a:ext>
            </a:extLst>
          </p:cNvPr>
          <p:cNvPicPr>
            <a:picLocks noChangeAspect="1"/>
          </p:cNvPicPr>
          <p:nvPr/>
        </p:nvPicPr>
        <p:blipFill rotWithShape="1">
          <a:blip r:embed="rId2">
            <a:extLst>
              <a:ext uri="{28A0092B-C50C-407E-A947-70E740481C1C}">
                <a14:useLocalDpi xmlns:a14="http://schemas.microsoft.com/office/drawing/2010/main" val="0"/>
              </a:ext>
            </a:extLst>
          </a:blip>
          <a:srcRect l="3994" t="6075" r="4243" b="8911"/>
          <a:stretch/>
        </p:blipFill>
        <p:spPr>
          <a:xfrm>
            <a:off x="1550506" y="3053301"/>
            <a:ext cx="7307248" cy="2735248"/>
          </a:xfrm>
          <a:prstGeom prst="rect">
            <a:avLst/>
          </a:prstGeom>
        </p:spPr>
      </p:pic>
    </p:spTree>
    <p:extLst>
      <p:ext uri="{BB962C8B-B14F-4D97-AF65-F5344CB8AC3E}">
        <p14:creationId xmlns:p14="http://schemas.microsoft.com/office/powerpoint/2010/main" val="3446655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13767FE-9EC6-46E5-8A00-B0B205CC01FC}"/>
              </a:ext>
            </a:extLst>
          </p:cNvPr>
          <p:cNvSpPr>
            <a:spLocks noGrp="1"/>
          </p:cNvSpPr>
          <p:nvPr>
            <p:ph type="dt" sz="half" idx="10"/>
          </p:nvPr>
        </p:nvSpPr>
        <p:spPr/>
        <p:txBody>
          <a:bodyPr/>
          <a:lstStyle/>
          <a:p>
            <a:pPr rtl="1"/>
            <a:endParaRPr lang="en-US" dirty="0"/>
          </a:p>
        </p:txBody>
      </p:sp>
      <p:sp>
        <p:nvSpPr>
          <p:cNvPr id="3" name="مربع نص 2">
            <a:extLst>
              <a:ext uri="{FF2B5EF4-FFF2-40B4-BE49-F238E27FC236}">
                <a16:creationId xmlns:a16="http://schemas.microsoft.com/office/drawing/2014/main" id="{3B2199B7-0303-4C92-ACD8-410FCBFC0CFE}"/>
              </a:ext>
            </a:extLst>
          </p:cNvPr>
          <p:cNvSpPr txBox="1"/>
          <p:nvPr/>
        </p:nvSpPr>
        <p:spPr>
          <a:xfrm>
            <a:off x="-294199" y="1248356"/>
            <a:ext cx="9549517" cy="2308324"/>
          </a:xfrm>
          <a:prstGeom prst="rect">
            <a:avLst/>
          </a:prstGeom>
          <a:noFill/>
        </p:spPr>
        <p:txBody>
          <a:bodyPr wrap="square" rtlCol="1">
            <a:spAutoFit/>
          </a:bodyPr>
          <a:lstStyle/>
          <a:p>
            <a:r>
              <a:rPr lang="ar-SA" sz="2400" dirty="0"/>
              <a:t>                        -وفي النهاية أوجه لكم جزيل لشكر- </a:t>
            </a:r>
          </a:p>
          <a:p>
            <a:endParaRPr lang="ar-SA" sz="2400" dirty="0"/>
          </a:p>
          <a:p>
            <a:endParaRPr lang="ar-SA" sz="2400" dirty="0"/>
          </a:p>
          <a:p>
            <a:endParaRPr lang="ar-SA" sz="2400" dirty="0"/>
          </a:p>
          <a:p>
            <a:endParaRPr lang="ar-SA" sz="2400" dirty="0"/>
          </a:p>
          <a:p>
            <a:r>
              <a:rPr lang="ar-SA" sz="2400" dirty="0"/>
              <a:t>فتون الرشيدي - لمياء غبان –</a:t>
            </a:r>
            <a:r>
              <a:rPr lang="ar-SA" sz="2400" dirty="0" err="1"/>
              <a:t>ريناد</a:t>
            </a:r>
            <a:r>
              <a:rPr lang="ar-SA" sz="2400" dirty="0"/>
              <a:t> السلمان - ندى الغامدي</a:t>
            </a:r>
          </a:p>
        </p:txBody>
      </p:sp>
    </p:spTree>
    <p:extLst>
      <p:ext uri="{BB962C8B-B14F-4D97-AF65-F5344CB8AC3E}">
        <p14:creationId xmlns:p14="http://schemas.microsoft.com/office/powerpoint/2010/main" val="288260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44ACCC3-BACA-42FB-A51C-444FC0BA27D9}"/>
              </a:ext>
            </a:extLst>
          </p:cNvPr>
          <p:cNvSpPr>
            <a:spLocks noGrp="1"/>
          </p:cNvSpPr>
          <p:nvPr>
            <p:ph type="title"/>
          </p:nvPr>
        </p:nvSpPr>
        <p:spPr>
          <a:xfrm flipH="1">
            <a:off x="581186" y="171450"/>
            <a:ext cx="11029615" cy="4838700"/>
          </a:xfrm>
        </p:spPr>
        <p:txBody>
          <a:bodyPr>
            <a:normAutofit/>
          </a:bodyPr>
          <a:lstStyle/>
          <a:p>
            <a:r>
              <a:rPr lang="ar-SA" dirty="0"/>
              <a:t>(</a:t>
            </a:r>
            <a:r>
              <a:rPr lang="ar-SA" dirty="0" err="1"/>
              <a:t>الأعتراف</a:t>
            </a:r>
            <a:r>
              <a:rPr lang="ar-SA" dirty="0"/>
              <a:t> والقياس في تاريخ </a:t>
            </a:r>
            <a:r>
              <a:rPr lang="ar-SA" dirty="0" err="1"/>
              <a:t>الأقتناء</a:t>
            </a:r>
            <a:r>
              <a:rPr lang="ar-SA" dirty="0"/>
              <a:t>)</a:t>
            </a:r>
            <a:br>
              <a:rPr lang="ar-SA" dirty="0"/>
            </a:br>
            <a:r>
              <a:rPr lang="ar-SA" dirty="0"/>
              <a:t>يتطلب الاعتراف بالعقارات </a:t>
            </a:r>
            <a:r>
              <a:rPr lang="ar-SA" dirty="0" err="1"/>
              <a:t>والالات</a:t>
            </a:r>
            <a:r>
              <a:rPr lang="ar-SA" dirty="0"/>
              <a:t> والمعدات في تاريخ الاقتناء ضرورة الإجابة عن </a:t>
            </a:r>
            <a:r>
              <a:rPr lang="ar-SA" dirty="0" err="1"/>
              <a:t>سوألين</a:t>
            </a:r>
            <a:r>
              <a:rPr lang="ar-SA" dirty="0"/>
              <a:t> هما –ماهي التكاليف التي يجب ان تعترف بها المنشأة كأصل وبأي من حسابات الأصول يجب تسجيل هذه التكلفة فيه.</a:t>
            </a:r>
            <a:br>
              <a:rPr lang="ar-SA" dirty="0"/>
            </a:br>
            <a:endParaRPr lang="ar-SA" dirty="0"/>
          </a:p>
        </p:txBody>
      </p:sp>
      <p:sp>
        <p:nvSpPr>
          <p:cNvPr id="4" name="عنصر نائب للتاريخ 3">
            <a:extLst>
              <a:ext uri="{FF2B5EF4-FFF2-40B4-BE49-F238E27FC236}">
                <a16:creationId xmlns:a16="http://schemas.microsoft.com/office/drawing/2014/main" id="{B57A3FFB-3F62-4B61-95DE-87DEFBD5B001}"/>
              </a:ext>
            </a:extLst>
          </p:cNvPr>
          <p:cNvSpPr>
            <a:spLocks noGrp="1"/>
          </p:cNvSpPr>
          <p:nvPr>
            <p:ph type="dt" sz="half" idx="10"/>
          </p:nvPr>
        </p:nvSpPr>
        <p:spPr/>
        <p:txBody>
          <a:bodyPr/>
          <a:lstStyle/>
          <a:p>
            <a:fld id="{6C50980A-909F-49DB-940D-21BB934B5D9E}" type="datetime1">
              <a:rPr lang="ar-SA" smtClean="0"/>
              <a:t>24/08/1443</a:t>
            </a:fld>
            <a:endParaRPr lang="en-US" dirty="0"/>
          </a:p>
        </p:txBody>
      </p:sp>
    </p:spTree>
    <p:extLst>
      <p:ext uri="{BB962C8B-B14F-4D97-AF65-F5344CB8AC3E}">
        <p14:creationId xmlns:p14="http://schemas.microsoft.com/office/powerpoint/2010/main" val="231315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F344977-9ED4-419F-9870-010F12F67382}"/>
              </a:ext>
            </a:extLst>
          </p:cNvPr>
          <p:cNvSpPr>
            <a:spLocks noGrp="1"/>
          </p:cNvSpPr>
          <p:nvPr>
            <p:ph type="title"/>
          </p:nvPr>
        </p:nvSpPr>
        <p:spPr>
          <a:xfrm flipH="1">
            <a:off x="581191" y="-625475"/>
            <a:ext cx="11029615" cy="3254375"/>
          </a:xfrm>
        </p:spPr>
        <p:txBody>
          <a:bodyPr/>
          <a:lstStyle/>
          <a:p>
            <a:r>
              <a:rPr lang="ar-SA" dirty="0"/>
              <a:t>                        (</a:t>
            </a:r>
            <a:r>
              <a:rPr lang="ar-SA" dirty="0" err="1"/>
              <a:t>الرسمله</a:t>
            </a:r>
            <a:r>
              <a:rPr lang="ar-SA" dirty="0"/>
              <a:t> هي )</a:t>
            </a:r>
            <a:br>
              <a:rPr lang="ar-SA" dirty="0"/>
            </a:br>
            <a:r>
              <a:rPr lang="ar-SA" dirty="0"/>
              <a:t>أي مبالغ يتم </a:t>
            </a:r>
            <a:r>
              <a:rPr lang="ar-SA" dirty="0" err="1"/>
              <a:t>إضفتها</a:t>
            </a:r>
            <a:r>
              <a:rPr lang="ar-SA" dirty="0"/>
              <a:t> على الأصل في قائمة المركز المالي لزيادة عمرها الإنتاجي او طاقتها الإنتاجية.</a:t>
            </a:r>
          </a:p>
        </p:txBody>
      </p:sp>
      <p:sp>
        <p:nvSpPr>
          <p:cNvPr id="3" name="عنصر نائب للنص 2">
            <a:extLst>
              <a:ext uri="{FF2B5EF4-FFF2-40B4-BE49-F238E27FC236}">
                <a16:creationId xmlns:a16="http://schemas.microsoft.com/office/drawing/2014/main" id="{FFA2947D-754D-4C05-BD82-B67FB55E8828}"/>
              </a:ext>
            </a:extLst>
          </p:cNvPr>
          <p:cNvSpPr>
            <a:spLocks noGrp="1"/>
          </p:cNvSpPr>
          <p:nvPr>
            <p:ph type="body" idx="1"/>
          </p:nvPr>
        </p:nvSpPr>
        <p:spPr>
          <a:xfrm flipH="1">
            <a:off x="285914" y="3314700"/>
            <a:ext cx="11029615" cy="2152650"/>
          </a:xfrm>
        </p:spPr>
        <p:txBody>
          <a:bodyPr>
            <a:normAutofit/>
          </a:bodyPr>
          <a:lstStyle/>
          <a:p>
            <a:r>
              <a:rPr lang="ar-SA" dirty="0"/>
              <a:t>وينص معيار المحاسبة الدولي (رقم 2 )</a:t>
            </a:r>
          </a:p>
          <a:p>
            <a:r>
              <a:rPr lang="ar-SA" dirty="0"/>
              <a:t>المعايير </a:t>
            </a:r>
            <a:r>
              <a:rPr lang="ar-SA" dirty="0" err="1"/>
              <a:t>الدوليه</a:t>
            </a:r>
            <a:r>
              <a:rPr lang="ar-SA" dirty="0"/>
              <a:t> يجب ان </a:t>
            </a:r>
            <a:r>
              <a:rPr lang="ar-SA" dirty="0" err="1"/>
              <a:t>ترسمل</a:t>
            </a:r>
            <a:r>
              <a:rPr lang="ar-SA" dirty="0"/>
              <a:t> اذا تمت اضافه لها قيمة تزيد من عمرها </a:t>
            </a:r>
            <a:r>
              <a:rPr lang="ar-SA" dirty="0" err="1"/>
              <a:t>الأنتاجي</a:t>
            </a:r>
            <a:r>
              <a:rPr lang="ar-SA" dirty="0"/>
              <a:t> </a:t>
            </a:r>
          </a:p>
          <a:p>
            <a:r>
              <a:rPr lang="ar-SA" dirty="0"/>
              <a:t>(ومعايير المشروعات الخاصة) الحكم شخصي تتم </a:t>
            </a:r>
            <a:r>
              <a:rPr lang="ar-SA" dirty="0" err="1"/>
              <a:t>رسملتها</a:t>
            </a:r>
            <a:r>
              <a:rPr lang="ar-SA" dirty="0"/>
              <a:t> واضافتها لقائمة المركز المالي ضمن قيمة الأصل  او مصروف .</a:t>
            </a:r>
          </a:p>
        </p:txBody>
      </p:sp>
      <p:sp>
        <p:nvSpPr>
          <p:cNvPr id="4" name="عنصر نائب للتاريخ 3">
            <a:extLst>
              <a:ext uri="{FF2B5EF4-FFF2-40B4-BE49-F238E27FC236}">
                <a16:creationId xmlns:a16="http://schemas.microsoft.com/office/drawing/2014/main" id="{86A4BC36-8E3C-4A6E-AA7A-9A13B91AA671}"/>
              </a:ext>
            </a:extLst>
          </p:cNvPr>
          <p:cNvSpPr>
            <a:spLocks noGrp="1"/>
          </p:cNvSpPr>
          <p:nvPr>
            <p:ph type="dt" sz="half" idx="10"/>
          </p:nvPr>
        </p:nvSpPr>
        <p:spPr/>
        <p:txBody>
          <a:bodyPr/>
          <a:lstStyle/>
          <a:p>
            <a:fld id="{6C50980A-909F-49DB-940D-21BB934B5D9E}" type="datetime1">
              <a:rPr lang="ar-SA" smtClean="0"/>
              <a:t>24/08/1443</a:t>
            </a:fld>
            <a:endParaRPr lang="en-US" dirty="0"/>
          </a:p>
        </p:txBody>
      </p:sp>
    </p:spTree>
    <p:extLst>
      <p:ext uri="{BB962C8B-B14F-4D97-AF65-F5344CB8AC3E}">
        <p14:creationId xmlns:p14="http://schemas.microsoft.com/office/powerpoint/2010/main" val="95057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E562972-3449-42D1-8185-B4BEFD52AB44}"/>
              </a:ext>
            </a:extLst>
          </p:cNvPr>
          <p:cNvSpPr>
            <a:spLocks noGrp="1"/>
          </p:cNvSpPr>
          <p:nvPr>
            <p:ph type="title"/>
          </p:nvPr>
        </p:nvSpPr>
        <p:spPr>
          <a:xfrm flipH="1">
            <a:off x="181142" y="568805"/>
            <a:ext cx="11029616" cy="3298345"/>
          </a:xfrm>
        </p:spPr>
        <p:txBody>
          <a:bodyPr rtlCol="1">
            <a:normAutofit/>
          </a:bodyPr>
          <a:lstStyle/>
          <a:p>
            <a:pPr algn="r" rtl="1"/>
            <a:r>
              <a:rPr lang="ar-SA" dirty="0"/>
              <a:t>ماذا يجب على المنشأة </a:t>
            </a:r>
            <a:r>
              <a:rPr lang="ar-SA" dirty="0" err="1"/>
              <a:t>رسملته</a:t>
            </a:r>
            <a:r>
              <a:rPr lang="ar-SA" dirty="0"/>
              <a:t> : </a:t>
            </a:r>
            <a:br>
              <a:rPr lang="ar-SA" dirty="0"/>
            </a:br>
            <a:br>
              <a:rPr lang="ar-SA" dirty="0"/>
            </a:br>
            <a:r>
              <a:rPr lang="ar-SA" dirty="0"/>
              <a:t>       ينص معيار المحاسبة الدولي رقم( 16)في فقرته السابعة الى </a:t>
            </a:r>
            <a:br>
              <a:rPr lang="ar-SA" dirty="0"/>
            </a:br>
            <a:r>
              <a:rPr lang="ar-SA" dirty="0"/>
              <a:t>     يجب الاعتراف بتكلفة احد بنود العقارات </a:t>
            </a:r>
            <a:r>
              <a:rPr lang="ar-SA" dirty="0" err="1"/>
              <a:t>والألات</a:t>
            </a:r>
            <a:r>
              <a:rPr lang="ar-SA" dirty="0"/>
              <a:t> والمعدات فقط اذا :</a:t>
            </a:r>
            <a:br>
              <a:rPr lang="ar-SA" dirty="0"/>
            </a:br>
            <a:r>
              <a:rPr lang="ar-SA" dirty="0"/>
              <a:t>    </a:t>
            </a:r>
            <a:endParaRPr lang="ar"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عنصر نائب للمحتوى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79106183"/>
              </p:ext>
            </p:extLst>
          </p:nvPr>
        </p:nvGraphicFramePr>
        <p:xfrm>
          <a:off x="1381125" y="3552824"/>
          <a:ext cx="10001249" cy="4829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سهم: لأسفل 11">
            <a:extLst>
              <a:ext uri="{FF2B5EF4-FFF2-40B4-BE49-F238E27FC236}">
                <a16:creationId xmlns:a16="http://schemas.microsoft.com/office/drawing/2014/main" id="{AD5FF2EC-39EB-45F1-B09C-B4E8D8EDA455}"/>
              </a:ext>
            </a:extLst>
          </p:cNvPr>
          <p:cNvSpPr/>
          <p:nvPr/>
        </p:nvSpPr>
        <p:spPr>
          <a:xfrm>
            <a:off x="4638675" y="3552824"/>
            <a:ext cx="190585" cy="10144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سهم: لأسفل 12">
            <a:extLst>
              <a:ext uri="{FF2B5EF4-FFF2-40B4-BE49-F238E27FC236}">
                <a16:creationId xmlns:a16="http://schemas.microsoft.com/office/drawing/2014/main" id="{D7C80BCA-7164-4910-9383-87AAC11A0D3E}"/>
              </a:ext>
            </a:extLst>
          </p:cNvPr>
          <p:cNvSpPr/>
          <p:nvPr/>
        </p:nvSpPr>
        <p:spPr>
          <a:xfrm>
            <a:off x="8353340" y="3552824"/>
            <a:ext cx="190585" cy="9525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ربع نص 13">
            <a:extLst>
              <a:ext uri="{FF2B5EF4-FFF2-40B4-BE49-F238E27FC236}">
                <a16:creationId xmlns:a16="http://schemas.microsoft.com/office/drawing/2014/main" id="{9DC31643-6EC5-413B-8B77-27C7505822E2}"/>
              </a:ext>
            </a:extLst>
          </p:cNvPr>
          <p:cNvSpPr txBox="1"/>
          <p:nvPr/>
        </p:nvSpPr>
        <p:spPr>
          <a:xfrm>
            <a:off x="2400300" y="6258997"/>
            <a:ext cx="7391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dirty="0"/>
              <a:t>(يمكن للمنشأة رسملة جميع التكاليف </a:t>
            </a:r>
            <a:r>
              <a:rPr lang="ar-SA" dirty="0" err="1"/>
              <a:t>اللازمه</a:t>
            </a:r>
            <a:r>
              <a:rPr lang="ar-SA" dirty="0"/>
              <a:t> لاقتناء او تشييد الأصل وعداده للغرض الذي اقتني او شيد من اجله )</a:t>
            </a:r>
          </a:p>
        </p:txBody>
      </p:sp>
    </p:spTree>
    <p:extLst>
      <p:ext uri="{BB962C8B-B14F-4D97-AF65-F5344CB8AC3E}">
        <p14:creationId xmlns:p14="http://schemas.microsoft.com/office/powerpoint/2010/main" val="26378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5F2EAEFD-C36A-48BA-8F87-3B9643A9BFD3}"/>
              </a:ext>
            </a:extLst>
          </p:cNvPr>
          <p:cNvSpPr>
            <a:spLocks noGrp="1"/>
          </p:cNvSpPr>
          <p:nvPr>
            <p:ph type="dt" sz="half" idx="10"/>
          </p:nvPr>
        </p:nvSpPr>
        <p:spPr/>
        <p:txBody>
          <a:bodyPr/>
          <a:lstStyle/>
          <a:p>
            <a:pPr rtl="1"/>
            <a:endParaRPr lang="en-US" dirty="0"/>
          </a:p>
        </p:txBody>
      </p:sp>
      <p:pic>
        <p:nvPicPr>
          <p:cNvPr id="4" name="صورة 3">
            <a:extLst>
              <a:ext uri="{FF2B5EF4-FFF2-40B4-BE49-F238E27FC236}">
                <a16:creationId xmlns:a16="http://schemas.microsoft.com/office/drawing/2014/main" id="{E3459CF9-B2C2-4080-9983-1D3685ECD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 y="1964627"/>
            <a:ext cx="11830050" cy="4824412"/>
          </a:xfrm>
          <a:prstGeom prst="rect">
            <a:avLst/>
          </a:prstGeom>
        </p:spPr>
      </p:pic>
      <p:sp>
        <p:nvSpPr>
          <p:cNvPr id="5" name="مربع نص 4">
            <a:extLst>
              <a:ext uri="{FF2B5EF4-FFF2-40B4-BE49-F238E27FC236}">
                <a16:creationId xmlns:a16="http://schemas.microsoft.com/office/drawing/2014/main" id="{EB895E27-0C6F-4FB0-8A89-BDBAED33E70C}"/>
              </a:ext>
            </a:extLst>
          </p:cNvPr>
          <p:cNvSpPr txBox="1"/>
          <p:nvPr/>
        </p:nvSpPr>
        <p:spPr>
          <a:xfrm>
            <a:off x="1028700" y="1028700"/>
            <a:ext cx="10591800" cy="707886"/>
          </a:xfrm>
          <a:prstGeom prst="rect">
            <a:avLst/>
          </a:prstGeom>
          <a:noFill/>
        </p:spPr>
        <p:txBody>
          <a:bodyPr wrap="square" rtlCol="1">
            <a:spAutoFit/>
          </a:bodyPr>
          <a:lstStyle/>
          <a:p>
            <a:r>
              <a:rPr lang="ar-SA" sz="4000" dirty="0"/>
              <a:t>  (التكاليف التي تتضمنها عاده لحسابات الأراضي </a:t>
            </a:r>
            <a:r>
              <a:rPr lang="ar-SA" sz="4000" dirty="0" err="1"/>
              <a:t>والألات</a:t>
            </a:r>
            <a:r>
              <a:rPr lang="ar-SA" sz="4000" dirty="0"/>
              <a:t> والمعدات والمباني)</a:t>
            </a:r>
          </a:p>
        </p:txBody>
      </p:sp>
    </p:spTree>
    <p:extLst>
      <p:ext uri="{BB962C8B-B14F-4D97-AF65-F5344CB8AC3E}">
        <p14:creationId xmlns:p14="http://schemas.microsoft.com/office/powerpoint/2010/main" val="392351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a:extLst>
              <a:ext uri="{FF2B5EF4-FFF2-40B4-BE49-F238E27FC236}">
                <a16:creationId xmlns:a16="http://schemas.microsoft.com/office/drawing/2014/main" id="{ADC3AE70-F442-4839-9460-107BDC1876B1}"/>
              </a:ext>
            </a:extLst>
          </p:cNvPr>
          <p:cNvSpPr>
            <a:spLocks noGrp="1"/>
          </p:cNvSpPr>
          <p:nvPr>
            <p:ph type="dt" sz="half" idx="10"/>
          </p:nvPr>
        </p:nvSpPr>
        <p:spPr/>
        <p:txBody>
          <a:bodyPr/>
          <a:lstStyle/>
          <a:p>
            <a:fld id="{72796B9F-B95B-44D2-946E-6678796554A1}" type="datetime1">
              <a:rPr lang="ar-SA" smtClean="0"/>
              <a:t>24/08/1443</a:t>
            </a:fld>
            <a:endParaRPr lang="en-US" dirty="0"/>
          </a:p>
        </p:txBody>
      </p:sp>
      <p:sp>
        <p:nvSpPr>
          <p:cNvPr id="14" name="عنوان 13">
            <a:extLst>
              <a:ext uri="{FF2B5EF4-FFF2-40B4-BE49-F238E27FC236}">
                <a16:creationId xmlns:a16="http://schemas.microsoft.com/office/drawing/2014/main" id="{7D922A3D-21AF-41EA-9541-CA201B097409}"/>
              </a:ext>
            </a:extLst>
          </p:cNvPr>
          <p:cNvSpPr>
            <a:spLocks noGrp="1"/>
          </p:cNvSpPr>
          <p:nvPr>
            <p:ph type="title"/>
          </p:nvPr>
        </p:nvSpPr>
        <p:spPr>
          <a:xfrm flipH="1">
            <a:off x="581192" y="702156"/>
            <a:ext cx="11029616" cy="1094840"/>
          </a:xfrm>
        </p:spPr>
        <p:txBody>
          <a:bodyPr>
            <a:normAutofit/>
          </a:bodyPr>
          <a:lstStyle/>
          <a:p>
            <a:r>
              <a:rPr lang="ar-SA" b="0" i="0" dirty="0">
                <a:solidFill>
                  <a:srgbClr val="222222"/>
                </a:solidFill>
                <a:effectLst/>
                <a:latin typeface="Arial" panose="020B0604020202020204" pitchFamily="34" charset="0"/>
              </a:rPr>
              <a:t>                بعض المشاكل المتعلقة بتكلفة الاصول:</a:t>
            </a:r>
            <a:br>
              <a:rPr lang="ar-SA" b="0" i="0" dirty="0">
                <a:solidFill>
                  <a:srgbClr val="222222"/>
                </a:solidFill>
                <a:effectLst/>
                <a:latin typeface="Arial" panose="020B0604020202020204" pitchFamily="34" charset="0"/>
              </a:rPr>
            </a:br>
            <a:endParaRPr lang="ar-SA" dirty="0"/>
          </a:p>
        </p:txBody>
      </p:sp>
      <p:graphicFrame>
        <p:nvGraphicFramePr>
          <p:cNvPr id="26" name="رسم تخطيطي 25">
            <a:extLst>
              <a:ext uri="{FF2B5EF4-FFF2-40B4-BE49-F238E27FC236}">
                <a16:creationId xmlns:a16="http://schemas.microsoft.com/office/drawing/2014/main" id="{46C5AD3C-E75D-404D-840C-BC0475545B39}"/>
              </a:ext>
            </a:extLst>
          </p:cNvPr>
          <p:cNvGraphicFramePr/>
          <p:nvPr>
            <p:extLst>
              <p:ext uri="{D42A27DB-BD31-4B8C-83A1-F6EECF244321}">
                <p14:modId xmlns:p14="http://schemas.microsoft.com/office/powerpoint/2010/main" val="2267941832"/>
              </p:ext>
            </p:extLst>
          </p:nvPr>
        </p:nvGraphicFramePr>
        <p:xfrm>
          <a:off x="5009322" y="1796997"/>
          <a:ext cx="2409245" cy="3387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29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CBEE261-2C94-42D3-89C7-5044DAEF9DAE}"/>
              </a:ext>
            </a:extLst>
          </p:cNvPr>
          <p:cNvSpPr>
            <a:spLocks noGrp="1"/>
          </p:cNvSpPr>
          <p:nvPr>
            <p:ph type="title"/>
          </p:nvPr>
        </p:nvSpPr>
        <p:spPr/>
        <p:txBody>
          <a:bodyPr>
            <a:normAutofit/>
          </a:bodyPr>
          <a:lstStyle/>
          <a:p>
            <a:r>
              <a:rPr lang="ar-SA" b="0" i="0" dirty="0">
                <a:solidFill>
                  <a:srgbClr val="222222"/>
                </a:solidFill>
                <a:effectLst/>
                <a:latin typeface="Arial" panose="020B0604020202020204" pitchFamily="34" charset="0"/>
              </a:rPr>
              <a:t>١-تكلفة الاصول التي يتم انشاؤها او تشيدها ذاتياً</a:t>
            </a:r>
            <a:br>
              <a:rPr lang="ar-SA" b="0" i="0" dirty="0">
                <a:solidFill>
                  <a:srgbClr val="222222"/>
                </a:solidFill>
                <a:effectLst/>
                <a:latin typeface="Arial" panose="020B0604020202020204" pitchFamily="34" charset="0"/>
              </a:rPr>
            </a:br>
            <a:r>
              <a:rPr lang="ar-SA" b="0" i="0" dirty="0">
                <a:solidFill>
                  <a:srgbClr val="222222"/>
                </a:solidFill>
                <a:effectLst/>
                <a:latin typeface="Arial" panose="020B0604020202020204" pitchFamily="34" charset="0"/>
              </a:rPr>
              <a:t>       عندما تقوم الشركة ببناء او انتاج عقاراتها والاتها ومعداتها</a:t>
            </a:r>
            <a:endParaRPr lang="ar-SA" dirty="0"/>
          </a:p>
        </p:txBody>
      </p:sp>
      <p:sp>
        <p:nvSpPr>
          <p:cNvPr id="4" name="عنصر نائب للتاريخ 3">
            <a:extLst>
              <a:ext uri="{FF2B5EF4-FFF2-40B4-BE49-F238E27FC236}">
                <a16:creationId xmlns:a16="http://schemas.microsoft.com/office/drawing/2014/main" id="{C1578FA6-669D-4711-AFB3-F1BD2F3606A6}"/>
              </a:ext>
            </a:extLst>
          </p:cNvPr>
          <p:cNvSpPr>
            <a:spLocks noGrp="1"/>
          </p:cNvSpPr>
          <p:nvPr>
            <p:ph type="dt" sz="half" idx="10"/>
          </p:nvPr>
        </p:nvSpPr>
        <p:spPr/>
        <p:txBody>
          <a:bodyPr/>
          <a:lstStyle/>
          <a:p>
            <a:endParaRPr lang="en-US" dirty="0"/>
          </a:p>
        </p:txBody>
      </p:sp>
      <p:pic>
        <p:nvPicPr>
          <p:cNvPr id="14" name="عنصر نائب للمحتوى 13">
            <a:extLst>
              <a:ext uri="{FF2B5EF4-FFF2-40B4-BE49-F238E27FC236}">
                <a16:creationId xmlns:a16="http://schemas.microsoft.com/office/drawing/2014/main" id="{42C6E86C-9608-47B5-8D0F-6EDBA6CEDE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5617" y="1995777"/>
            <a:ext cx="10829677" cy="4428137"/>
          </a:xfrm>
        </p:spPr>
      </p:pic>
    </p:spTree>
    <p:extLst>
      <p:ext uri="{BB962C8B-B14F-4D97-AF65-F5344CB8AC3E}">
        <p14:creationId xmlns:p14="http://schemas.microsoft.com/office/powerpoint/2010/main" val="184137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B863D3A-D93D-4B7E-B27B-5C98DB86878F}"/>
              </a:ext>
            </a:extLst>
          </p:cNvPr>
          <p:cNvSpPr>
            <a:spLocks noGrp="1"/>
          </p:cNvSpPr>
          <p:nvPr>
            <p:ph type="dt" sz="half" idx="10"/>
          </p:nvPr>
        </p:nvSpPr>
        <p:spPr/>
        <p:txBody>
          <a:bodyPr/>
          <a:lstStyle/>
          <a:p>
            <a:pPr rtl="1"/>
            <a:fld id="{DDFAE72E-2C7C-4659-AF0A-C7947E59EA80}" type="datetime1">
              <a:rPr lang="ar-SA" smtClean="0"/>
              <a:t>24/08/1443</a:t>
            </a:fld>
            <a:endParaRPr lang="en-US" dirty="0"/>
          </a:p>
        </p:txBody>
      </p:sp>
      <p:sp>
        <p:nvSpPr>
          <p:cNvPr id="3" name="مربع نص 2">
            <a:extLst>
              <a:ext uri="{FF2B5EF4-FFF2-40B4-BE49-F238E27FC236}">
                <a16:creationId xmlns:a16="http://schemas.microsoft.com/office/drawing/2014/main" id="{0F7E1E15-A095-41B6-93DD-90EC58BE210B}"/>
              </a:ext>
            </a:extLst>
          </p:cNvPr>
          <p:cNvSpPr txBox="1"/>
          <p:nvPr/>
        </p:nvSpPr>
        <p:spPr>
          <a:xfrm>
            <a:off x="1296062" y="1256306"/>
            <a:ext cx="9772153" cy="5016758"/>
          </a:xfrm>
          <a:prstGeom prst="rect">
            <a:avLst/>
          </a:prstGeom>
          <a:noFill/>
        </p:spPr>
        <p:txBody>
          <a:bodyPr wrap="square" rtlCol="1">
            <a:spAutoFit/>
          </a:bodyPr>
          <a:lstStyle/>
          <a:p>
            <a:r>
              <a:rPr lang="ar-SA" sz="2000" i="0" dirty="0">
                <a:solidFill>
                  <a:srgbClr val="222222"/>
                </a:solidFill>
                <a:effectLst/>
                <a:latin typeface="Arial" panose="020B0604020202020204" pitchFamily="34" charset="0"/>
              </a:rPr>
              <a:t>٢- تكلفة الاقتراض لتمويل تشييد الاصول ذاتياً</a:t>
            </a:r>
          </a:p>
          <a:p>
            <a:r>
              <a:rPr lang="ar-SA" sz="2000" i="0" dirty="0">
                <a:solidFill>
                  <a:srgbClr val="222222"/>
                </a:solidFill>
                <a:effectLst/>
                <a:latin typeface="Arial" panose="020B0604020202020204" pitchFamily="34" charset="0"/>
              </a:rPr>
              <a:t>ينص معيار المحاسبة الدولي رقم (٢٣) </a:t>
            </a:r>
          </a:p>
          <a:p>
            <a:r>
              <a:rPr lang="ar-SA" sz="2000" i="0" dirty="0">
                <a:solidFill>
                  <a:srgbClr val="222222"/>
                </a:solidFill>
                <a:effectLst/>
                <a:latin typeface="Arial" panose="020B0604020202020204" pitchFamily="34" charset="0"/>
              </a:rPr>
              <a:t>على ما يلي:</a:t>
            </a:r>
          </a:p>
          <a:p>
            <a:r>
              <a:rPr lang="ar-SA" sz="2000" i="0" dirty="0">
                <a:solidFill>
                  <a:srgbClr val="222222"/>
                </a:solidFill>
                <a:effectLst/>
                <a:latin typeface="Arial" panose="020B0604020202020204" pitchFamily="34" charset="0"/>
              </a:rPr>
              <a:t>يجب على المنشأة رسملة تكلفة </a:t>
            </a:r>
            <a:r>
              <a:rPr lang="ar-SA" sz="2000" i="0" dirty="0" err="1">
                <a:solidFill>
                  <a:srgbClr val="222222"/>
                </a:solidFill>
                <a:effectLst/>
                <a:latin typeface="Arial" panose="020B0604020202020204" pitchFamily="34" charset="0"/>
              </a:rPr>
              <a:t>الإقتراض</a:t>
            </a:r>
            <a:r>
              <a:rPr lang="ar-SA" sz="2000" i="0" dirty="0">
                <a:solidFill>
                  <a:srgbClr val="222222"/>
                </a:solidFill>
                <a:effectLst/>
                <a:latin typeface="Arial" panose="020B0604020202020204" pitchFamily="34" charset="0"/>
              </a:rPr>
              <a:t> التي يمكن أن تهدف مباشرة </a:t>
            </a:r>
            <a:r>
              <a:rPr lang="ar-SA" sz="2000" i="0" dirty="0" err="1">
                <a:solidFill>
                  <a:srgbClr val="222222"/>
                </a:solidFill>
                <a:effectLst/>
                <a:latin typeface="Arial" panose="020B0604020202020204" pitchFamily="34" charset="0"/>
              </a:rPr>
              <a:t>لإقتناء</a:t>
            </a:r>
            <a:r>
              <a:rPr lang="ar-SA" sz="2000" i="0" dirty="0">
                <a:solidFill>
                  <a:srgbClr val="222222"/>
                </a:solidFill>
                <a:effectLst/>
                <a:latin typeface="Arial" panose="020B0604020202020204" pitchFamily="34" charset="0"/>
              </a:rPr>
              <a:t> أو</a:t>
            </a:r>
          </a:p>
          <a:p>
            <a:r>
              <a:rPr lang="ar-SA" sz="2000" i="0" dirty="0">
                <a:solidFill>
                  <a:srgbClr val="222222"/>
                </a:solidFill>
                <a:effectLst/>
                <a:latin typeface="Arial" panose="020B0604020202020204" pitchFamily="34" charset="0"/>
              </a:rPr>
              <a:t> تشييد أو إنتاج أصل – تتوافر فيه  الشروط –كجزء من تكلفة هذا الأصل ويجب على المنشأة الاعتراف بتكاليف </a:t>
            </a:r>
            <a:r>
              <a:rPr lang="ar-SA" sz="2000" i="0" dirty="0" err="1">
                <a:solidFill>
                  <a:srgbClr val="222222"/>
                </a:solidFill>
                <a:effectLst/>
                <a:latin typeface="Arial" panose="020B0604020202020204" pitchFamily="34" charset="0"/>
              </a:rPr>
              <a:t>الإقتراض</a:t>
            </a:r>
            <a:r>
              <a:rPr lang="ar-SA" sz="2000" i="0" dirty="0">
                <a:solidFill>
                  <a:srgbClr val="222222"/>
                </a:solidFill>
                <a:effectLst/>
                <a:latin typeface="Arial" panose="020B0604020202020204" pitchFamily="34" charset="0"/>
              </a:rPr>
              <a:t> الأخرى كمصروف في الفترة التي تنفق فيها</a:t>
            </a:r>
          </a:p>
          <a:p>
            <a:endParaRPr lang="ar-SA" sz="2000" i="0" dirty="0">
              <a:solidFill>
                <a:srgbClr val="222222"/>
              </a:solidFill>
              <a:effectLst/>
              <a:latin typeface="Arial" panose="020B0604020202020204" pitchFamily="34" charset="0"/>
            </a:endParaRPr>
          </a:p>
          <a:p>
            <a:endParaRPr lang="ar-SA" sz="2000" i="0" dirty="0">
              <a:solidFill>
                <a:srgbClr val="222222"/>
              </a:solidFill>
              <a:effectLst/>
              <a:latin typeface="Arial" panose="020B0604020202020204" pitchFamily="34" charset="0"/>
            </a:endParaRPr>
          </a:p>
          <a:p>
            <a:r>
              <a:rPr lang="ar-SA" sz="2000" i="0" dirty="0">
                <a:solidFill>
                  <a:srgbClr val="222222"/>
                </a:solidFill>
                <a:effectLst/>
                <a:latin typeface="Arial" panose="020B0604020202020204" pitchFamily="34" charset="0"/>
              </a:rPr>
              <a:t>تكلفة الاصول المنتجة ذاتيا:</a:t>
            </a:r>
          </a:p>
          <a:p>
            <a:r>
              <a:rPr lang="ar-SA" sz="2000" i="0" dirty="0">
                <a:solidFill>
                  <a:srgbClr val="222222"/>
                </a:solidFill>
                <a:effectLst/>
                <a:latin typeface="Arial" panose="020B0604020202020204" pitchFamily="34" charset="0"/>
              </a:rPr>
              <a:t>قد تقوم بعض المنشأة بإنتاج الاصل داخليا, فًي مثل هذه الحالة يتم الاخذ بمدخل التكلفة </a:t>
            </a:r>
            <a:r>
              <a:rPr lang="ar-SA" sz="2000" i="0" dirty="0" err="1">
                <a:solidFill>
                  <a:srgbClr val="222222"/>
                </a:solidFill>
                <a:effectLst/>
                <a:latin typeface="Arial" panose="020B0604020202020204" pitchFamily="34" charset="0"/>
              </a:rPr>
              <a:t>الكليه</a:t>
            </a:r>
            <a:r>
              <a:rPr lang="ar-SA" sz="2000" i="0" dirty="0">
                <a:solidFill>
                  <a:srgbClr val="222222"/>
                </a:solidFill>
                <a:effectLst/>
                <a:latin typeface="Arial" panose="020B0604020202020204" pitchFamily="34" charset="0"/>
              </a:rPr>
              <a:t> فًي حساب تكلفة الاصل , وفي حالة كان سعر</a:t>
            </a:r>
          </a:p>
          <a:p>
            <a:r>
              <a:rPr lang="ar-SA" sz="2000" i="0" dirty="0">
                <a:solidFill>
                  <a:srgbClr val="222222"/>
                </a:solidFill>
                <a:effectLst/>
                <a:latin typeface="Arial" panose="020B0604020202020204" pitchFamily="34" charset="0"/>
              </a:rPr>
              <a:t> السوق اعلى من التكلفة لا ٌيتم الاعتراف بالمكاسب وفقاً لقاعدة التحفظ, أما حالة وجود خسائر إذا كان سعر السوق أقل من التكلفة ٌيتم الاعتراف بالخسائر بشرط أن لا ٌتجاوز مبلغ التكاليف </a:t>
            </a:r>
            <a:r>
              <a:rPr lang="ar-SA" sz="2000" i="0" dirty="0" err="1">
                <a:solidFill>
                  <a:srgbClr val="222222"/>
                </a:solidFill>
                <a:effectLst/>
                <a:latin typeface="Arial" panose="020B0604020202020204" pitchFamily="34" charset="0"/>
              </a:rPr>
              <a:t>الصناعيه</a:t>
            </a:r>
            <a:r>
              <a:rPr lang="ar-SA" sz="2000" i="0" dirty="0">
                <a:solidFill>
                  <a:srgbClr val="222222"/>
                </a:solidFill>
                <a:effectLst/>
                <a:latin typeface="Arial" panose="020B0604020202020204" pitchFamily="34" charset="0"/>
              </a:rPr>
              <a:t> الغير مباشرة .</a:t>
            </a:r>
          </a:p>
          <a:p>
            <a:endParaRPr lang="ar-SA" sz="2000" dirty="0">
              <a:solidFill>
                <a:srgbClr val="222222"/>
              </a:solidFill>
              <a:latin typeface="Arial" panose="020B0604020202020204" pitchFamily="34" charset="0"/>
            </a:endParaRPr>
          </a:p>
          <a:p>
            <a:endParaRPr lang="ar-SA" sz="2000" b="1" i="0" dirty="0">
              <a:solidFill>
                <a:srgbClr val="222222"/>
              </a:solidFill>
              <a:effectLst/>
              <a:latin typeface="Arial" panose="020B0604020202020204" pitchFamily="34" charset="0"/>
            </a:endParaRPr>
          </a:p>
          <a:p>
            <a:r>
              <a:rPr lang="ar-SA" sz="2000" b="1" dirty="0">
                <a:solidFill>
                  <a:srgbClr val="222222"/>
                </a:solidFill>
                <a:latin typeface="Arial" panose="020B0604020202020204" pitchFamily="34" charset="0"/>
              </a:rPr>
              <a:t>   </a:t>
            </a:r>
          </a:p>
        </p:txBody>
      </p:sp>
    </p:spTree>
    <p:extLst>
      <p:ext uri="{BB962C8B-B14F-4D97-AF65-F5344CB8AC3E}">
        <p14:creationId xmlns:p14="http://schemas.microsoft.com/office/powerpoint/2010/main" val="321706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A0D74CE-AE11-4FC1-92B2-81F57F05CB7A}"/>
              </a:ext>
            </a:extLst>
          </p:cNvPr>
          <p:cNvSpPr txBox="1"/>
          <p:nvPr/>
        </p:nvSpPr>
        <p:spPr>
          <a:xfrm>
            <a:off x="755375" y="1606163"/>
            <a:ext cx="10551380" cy="4339650"/>
          </a:xfrm>
          <a:prstGeom prst="rect">
            <a:avLst/>
          </a:prstGeom>
          <a:noFill/>
        </p:spPr>
        <p:txBody>
          <a:bodyPr wrap="square" rtlCol="1">
            <a:spAutoFit/>
          </a:bodyPr>
          <a:lstStyle/>
          <a:p>
            <a:r>
              <a:rPr lang="ar-SA" b="1" dirty="0"/>
              <a:t>                                                                                                                                           -مثال- </a:t>
            </a:r>
          </a:p>
          <a:p>
            <a:r>
              <a:rPr lang="ar-SA" dirty="0"/>
              <a:t> </a:t>
            </a:r>
            <a:r>
              <a:rPr lang="ar-SA" sz="2000" b="0" i="0" dirty="0">
                <a:solidFill>
                  <a:srgbClr val="222222"/>
                </a:solidFill>
                <a:effectLst/>
                <a:latin typeface="Arial" panose="020B0604020202020204" pitchFamily="34" charset="0"/>
              </a:rPr>
              <a:t>قام مصنع الخزف بإنتاج احدى الات ذاتيا وقد بلغت تكاليف المواد المباشرة 200,000 و تكاليف اجور مباشرة 100,000 , </a:t>
            </a:r>
            <a:r>
              <a:rPr lang="ar-SA" sz="2000" b="0" i="0" dirty="0" err="1">
                <a:solidFill>
                  <a:srgbClr val="222222"/>
                </a:solidFill>
                <a:effectLst/>
                <a:latin typeface="Arial" panose="020B0604020202020204" pitchFamily="34" charset="0"/>
              </a:rPr>
              <a:t>وت</a:t>
            </a:r>
            <a:r>
              <a:rPr lang="ar-SA" sz="2000" b="0" i="0" dirty="0">
                <a:solidFill>
                  <a:srgbClr val="222222"/>
                </a:solidFill>
                <a:effectLst/>
                <a:latin typeface="Arial" panose="020B0604020202020204" pitchFamily="34" charset="0"/>
              </a:rPr>
              <a:t> ص غير مباشرة متغيرة20%من التكاليف المباشرة في حين التكاليف ص غير مباشرة المخصصة على تلك الالة بلغت 30000 ريال. المطلوب تسجل قيود الٌيومية اللازمة في دفتر اليومية في كل حالة من الحالات التالية</a:t>
            </a:r>
          </a:p>
          <a:p>
            <a:br>
              <a:rPr lang="ar-SA" sz="2000" b="0" i="0" dirty="0">
                <a:solidFill>
                  <a:srgbClr val="222222"/>
                </a:solidFill>
                <a:effectLst/>
                <a:latin typeface="Arial" panose="020B0604020202020204" pitchFamily="34" charset="0"/>
              </a:rPr>
            </a:br>
            <a:endParaRPr lang="ar-SA" sz="2000" b="0" i="0" dirty="0">
              <a:solidFill>
                <a:srgbClr val="222222"/>
              </a:solidFill>
              <a:effectLst/>
              <a:latin typeface="Arial" panose="020B0604020202020204" pitchFamily="34" charset="0"/>
            </a:endParaRPr>
          </a:p>
          <a:p>
            <a:r>
              <a:rPr lang="ar-SA" sz="2000" b="0" i="0" dirty="0">
                <a:solidFill>
                  <a:srgbClr val="222222"/>
                </a:solidFill>
                <a:effectLst/>
                <a:latin typeface="Arial" panose="020B0604020202020204" pitchFamily="34" charset="0"/>
              </a:rPr>
              <a:t>1 ان القيمة السوقية العادلة 400,000 ريال</a:t>
            </a:r>
          </a:p>
          <a:p>
            <a:br>
              <a:rPr lang="ar-SA" sz="2000" b="0" i="0" dirty="0">
                <a:solidFill>
                  <a:srgbClr val="222222"/>
                </a:solidFill>
                <a:effectLst/>
                <a:latin typeface="Arial" panose="020B0604020202020204" pitchFamily="34" charset="0"/>
              </a:rPr>
            </a:br>
            <a:endParaRPr lang="ar-SA" sz="2000" b="0" i="0" dirty="0">
              <a:solidFill>
                <a:srgbClr val="222222"/>
              </a:solidFill>
              <a:effectLst/>
              <a:latin typeface="Arial" panose="020B0604020202020204" pitchFamily="34" charset="0"/>
            </a:endParaRPr>
          </a:p>
          <a:p>
            <a:r>
              <a:rPr lang="ar-SA" sz="2000" b="0" i="0" dirty="0">
                <a:solidFill>
                  <a:srgbClr val="222222"/>
                </a:solidFill>
                <a:effectLst/>
                <a:latin typeface="Arial" panose="020B0604020202020204" pitchFamily="34" charset="0"/>
              </a:rPr>
              <a:t> 2 ان القيمة السوقية العادلة ريال290,000 -</a:t>
            </a:r>
          </a:p>
          <a:p>
            <a:br>
              <a:rPr lang="ar-SA" sz="2000" b="0" i="0" dirty="0">
                <a:solidFill>
                  <a:srgbClr val="222222"/>
                </a:solidFill>
                <a:effectLst/>
                <a:latin typeface="Arial" panose="020B0604020202020204" pitchFamily="34" charset="0"/>
              </a:rPr>
            </a:br>
            <a:endParaRPr lang="ar-SA" sz="2000" b="0" i="0" dirty="0">
              <a:solidFill>
                <a:srgbClr val="222222"/>
              </a:solidFill>
              <a:effectLst/>
              <a:latin typeface="Arial" panose="020B0604020202020204" pitchFamily="34" charset="0"/>
            </a:endParaRPr>
          </a:p>
          <a:p>
            <a:r>
              <a:rPr lang="ar-SA" sz="2000" b="0" i="0" dirty="0">
                <a:solidFill>
                  <a:srgbClr val="222222"/>
                </a:solidFill>
                <a:effectLst/>
                <a:latin typeface="Arial" panose="020B0604020202020204" pitchFamily="34" charset="0"/>
              </a:rPr>
              <a:t>3 ان القيمة السوقية العادلة ريال320,000</a:t>
            </a:r>
          </a:p>
          <a:p>
            <a:pPr algn="ctr"/>
            <a:endParaRPr lang="ar-SA" dirty="0"/>
          </a:p>
        </p:txBody>
      </p:sp>
    </p:spTree>
    <p:extLst>
      <p:ext uri="{BB962C8B-B14F-4D97-AF65-F5344CB8AC3E}">
        <p14:creationId xmlns:p14="http://schemas.microsoft.com/office/powerpoint/2010/main" val="3492574382"/>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08_TF33552983" id="{5D019FD7-266C-46E5-A176-8826DFF26409}" vid="{E5F14D2D-F732-4BB8-89B4-99851EAD789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TM04033923[[fn=عمق]]</Template>
  <TotalTime>505</TotalTime>
  <Words>1234</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Yu Gothic UI</vt:lpstr>
      <vt:lpstr>Arial</vt:lpstr>
      <vt:lpstr>Calibri</vt:lpstr>
      <vt:lpstr>Franklin Gothic Book</vt:lpstr>
      <vt:lpstr>Tahoma</vt:lpstr>
      <vt:lpstr>Wingdings 2</vt:lpstr>
      <vt:lpstr>DividendVTI</vt:lpstr>
      <vt:lpstr>الفصل الثامن</vt:lpstr>
      <vt:lpstr>(الأعتراف والقياس في تاريخ الأقتناء) يتطلب الاعتراف بالعقارات والالات والمعدات في تاريخ الاقتناء ضرورة الإجابة عن سوألين هما –ماهي التكاليف التي يجب ان تعترف بها المنشأة كأصل وبأي من حسابات الأصول يجب تسجيل هذه التكلفة فيه. </vt:lpstr>
      <vt:lpstr>                        (الرسمله هي ) أي مبالغ يتم إضفتها على الأصل في قائمة المركز المالي لزيادة عمرها الإنتاجي او طاقتها الإنتاجية.</vt:lpstr>
      <vt:lpstr>ماذا يجب على المنشأة رسملته :          ينص معيار المحاسبة الدولي رقم( 16)في فقرته السابعة الى       يجب الاعتراف بتكلفة احد بنود العقارات والألات والمعدات فقط اذا :     </vt:lpstr>
      <vt:lpstr>PowerPoint Presentation</vt:lpstr>
      <vt:lpstr>                بعض المشاكل المتعلقة بتكلفة الاصول: </vt:lpstr>
      <vt:lpstr>١-تكلفة الاصول التي يتم انشاؤها او تشيدها ذاتياً        عندما تقوم الشركة ببناء او انتاج عقاراتها والاتها ومعداتها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الثامن</dc:title>
  <dc:creator>salmanx289@gmail.com</dc:creator>
  <cp:lastModifiedBy>Norah A Alasgah</cp:lastModifiedBy>
  <cp:revision>6</cp:revision>
  <dcterms:created xsi:type="dcterms:W3CDTF">2021-12-14T19:01:08Z</dcterms:created>
  <dcterms:modified xsi:type="dcterms:W3CDTF">2022-03-27T04:15:00Z</dcterms:modified>
</cp:coreProperties>
</file>