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65" r:id="rId4"/>
    <p:sldId id="264" r:id="rId5"/>
    <p:sldId id="263" r:id="rId6"/>
    <p:sldId id="266" r:id="rId7"/>
    <p:sldId id="262" r:id="rId8"/>
    <p:sldId id="271" r:id="rId9"/>
    <p:sldId id="270" r:id="rId10"/>
    <p:sldId id="269" r:id="rId11"/>
    <p:sldId id="268" r:id="rId12"/>
    <p:sldId id="261" r:id="rId13"/>
    <p:sldId id="274" r:id="rId14"/>
    <p:sldId id="273" r:id="rId15"/>
    <p:sldId id="272" r:id="rId16"/>
    <p:sldId id="276" r:id="rId17"/>
    <p:sldId id="275" r:id="rId18"/>
    <p:sldId id="280" r:id="rId19"/>
    <p:sldId id="281" r:id="rId20"/>
    <p:sldId id="279" r:id="rId21"/>
    <p:sldId id="278" r:id="rId22"/>
    <p:sldId id="277" r:id="rId23"/>
    <p:sldId id="260" r:id="rId24"/>
    <p:sldId id="259" r:id="rId25"/>
    <p:sldId id="288" r:id="rId26"/>
    <p:sldId id="285" r:id="rId27"/>
    <p:sldId id="291" r:id="rId28"/>
    <p:sldId id="290" r:id="rId29"/>
    <p:sldId id="292" r:id="rId30"/>
    <p:sldId id="289" r:id="rId31"/>
    <p:sldId id="295" r:id="rId32"/>
    <p:sldId id="294" r:id="rId33"/>
    <p:sldId id="293" r:id="rId34"/>
    <p:sldId id="296" r:id="rId35"/>
    <p:sldId id="297" r:id="rId36"/>
    <p:sldId id="284" r:id="rId37"/>
    <p:sldId id="283" r:id="rId38"/>
    <p:sldId id="299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717" autoAdjust="0"/>
  </p:normalViewPr>
  <p:slideViewPr>
    <p:cSldViewPr>
      <p:cViewPr varScale="1">
        <p:scale>
          <a:sx n="60" d="100"/>
          <a:sy n="60" d="100"/>
        </p:scale>
        <p:origin x="14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BE69-60AB-4BFC-AC49-831083D63BEA}" type="datetime1">
              <a:rPr lang="en-GB" smtClean="0"/>
              <a:t>05/09/2022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BE85-0D78-4EC0-B63A-8855BF90609E}" type="datetime1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E7A8-2FDC-4E72-B80C-5578B1A14699}" type="datetime1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CA19-EE3C-47DA-B4A8-3D7F3522768E}" type="datetime1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C91A-C8A7-463A-ABF9-3B9AC6959051}" type="datetime1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E6AA-CC3F-4E84-B10B-F7ACE7D0571E}" type="datetime1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12F1-7A7A-4283-B1A1-8B4376B59D51}" type="datetime1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404B-B66A-48B2-A153-27FC70B48411}" type="datetime1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D7D5-9054-4BC0-A61F-891B3EA576D2}" type="datetime1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8FFB-C573-4205-9380-FCC21D08E977}" type="datetime1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CE8F-8742-42BE-BF53-4689635D341C}" type="datetime1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430ED-2308-4F5B-B5CC-5B54319C9391}" type="datetime1">
              <a:rPr lang="en-GB" smtClean="0"/>
              <a:t>05/09/2022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الفصل الثالث: الدخل و الإنفاق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07158"/>
            <a:ext cx="843528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المؤثرة على منحنى الاستهلاك (غير الدخل):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ثروة المستهلك:</a:t>
            </a:r>
          </a:p>
          <a:p>
            <a:pPr marL="0" indent="0" algn="r" rtl="1">
              <a:buNone/>
            </a:pPr>
            <a:r>
              <a:rPr lang="ar-SA" dirty="0"/>
              <a:t>          هي الموارد المالية التي يحصل عليها المستهلك غير</a:t>
            </a:r>
            <a:r>
              <a:rPr lang="ar-SA" b="1" dirty="0"/>
              <a:t> </a:t>
            </a:r>
            <a:r>
              <a:rPr lang="ar-SA" dirty="0"/>
              <a:t>الدخل</a:t>
            </a:r>
            <a:r>
              <a:rPr lang="ar-SA" b="1" dirty="0"/>
              <a:t>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الأسهم و السندات، الميراث أو أي دخل غير متوقع.</a:t>
            </a:r>
            <a:endParaRPr lang="en-GB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زيادة الثروة تعني</a:t>
            </a:r>
            <a:r>
              <a:rPr lang="en-US" dirty="0"/>
              <a:t>     </a:t>
            </a:r>
            <a:r>
              <a:rPr lang="ar-SA" dirty="0"/>
              <a:t> </a:t>
            </a:r>
            <a:r>
              <a:rPr lang="en-US" dirty="0"/>
              <a:t>   </a:t>
            </a:r>
            <a:r>
              <a:rPr lang="ar-SA" dirty="0"/>
              <a:t>زيادة القوة الشرائية للفرد   </a:t>
            </a:r>
            <a:r>
              <a:rPr lang="en-US" dirty="0"/>
              <a:t>   </a:t>
            </a:r>
            <a:r>
              <a:rPr lang="ar-SA" dirty="0"/>
              <a:t>    </a:t>
            </a:r>
            <a:r>
              <a:rPr lang="en-US" dirty="0"/>
              <a:t> </a:t>
            </a:r>
            <a:r>
              <a:rPr lang="ar-SA" dirty="0"/>
              <a:t>زيادة الانفاق الاستهلاكي </a:t>
            </a:r>
            <a:r>
              <a:rPr lang="en-US" dirty="0"/>
              <a:t>          </a:t>
            </a:r>
            <a:r>
              <a:rPr lang="ar-SA" dirty="0"/>
              <a:t>و تحرك دالة الاستهلاك لأعلى 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انخفاض الثروة تعني </a:t>
            </a:r>
            <a:r>
              <a:rPr lang="en-US" dirty="0"/>
              <a:t>       </a:t>
            </a:r>
            <a:r>
              <a:rPr lang="ar-SA" dirty="0"/>
              <a:t>ضعف القوة الشرائية للفرد      </a:t>
            </a:r>
            <a:r>
              <a:rPr lang="en-US" dirty="0"/>
              <a:t> </a:t>
            </a:r>
            <a:r>
              <a:rPr lang="ar-SA" dirty="0"/>
              <a:t> </a:t>
            </a:r>
            <a:r>
              <a:rPr lang="en-US" dirty="0"/>
              <a:t>  </a:t>
            </a:r>
            <a:r>
              <a:rPr lang="ar-SA" dirty="0"/>
              <a:t>تقليل الانفاق الاستهلاكي</a:t>
            </a:r>
            <a:r>
              <a:rPr lang="en-US" dirty="0"/>
              <a:t> </a:t>
            </a:r>
            <a:r>
              <a:rPr lang="ar-SA" dirty="0"/>
              <a:t> </a:t>
            </a:r>
            <a:r>
              <a:rPr lang="en-US" dirty="0"/>
              <a:t>    </a:t>
            </a:r>
            <a:r>
              <a:rPr lang="ar-SA" dirty="0"/>
              <a:t>و تحرك دالة الاستهلاك لأسفل 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79360" y="45357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39852" y="538160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60" y="6356349"/>
            <a:ext cx="3352800" cy="365125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0DABE2-2282-BF80-525B-D04C366F5366}"/>
              </a:ext>
            </a:extLst>
          </p:cNvPr>
          <p:cNvCxnSpPr>
            <a:cxnSpLocks/>
          </p:cNvCxnSpPr>
          <p:nvPr/>
        </p:nvCxnSpPr>
        <p:spPr>
          <a:xfrm flipV="1">
            <a:off x="8715544" y="4133570"/>
            <a:ext cx="0" cy="402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E052EE-0110-ED62-3F91-EF224A6CD35C}"/>
              </a:ext>
            </a:extLst>
          </p:cNvPr>
          <p:cNvCxnSpPr/>
          <p:nvPr/>
        </p:nvCxnSpPr>
        <p:spPr>
          <a:xfrm flipH="1">
            <a:off x="6588224" y="45242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B12C8B-3A0E-E456-B803-1CC594EE35C7}"/>
              </a:ext>
            </a:extLst>
          </p:cNvPr>
          <p:cNvCxnSpPr>
            <a:cxnSpLocks/>
          </p:cNvCxnSpPr>
          <p:nvPr/>
        </p:nvCxnSpPr>
        <p:spPr>
          <a:xfrm flipV="1">
            <a:off x="6516216" y="4133570"/>
            <a:ext cx="0" cy="4057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320FF2-5629-50C8-20D5-FB24C3C4FDCC}"/>
              </a:ext>
            </a:extLst>
          </p:cNvPr>
          <p:cNvCxnSpPr>
            <a:cxnSpLocks/>
          </p:cNvCxnSpPr>
          <p:nvPr/>
        </p:nvCxnSpPr>
        <p:spPr>
          <a:xfrm flipV="1">
            <a:off x="3491880" y="4133570"/>
            <a:ext cx="0" cy="4057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DAD0D6-686E-F2F2-7E4D-4EFF0BB25E24}"/>
              </a:ext>
            </a:extLst>
          </p:cNvPr>
          <p:cNvCxnSpPr/>
          <p:nvPr/>
        </p:nvCxnSpPr>
        <p:spPr>
          <a:xfrm flipH="1">
            <a:off x="634442" y="45242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4EC6E9-C2AA-BC9A-8430-23512757340A}"/>
              </a:ext>
            </a:extLst>
          </p:cNvPr>
          <p:cNvCxnSpPr>
            <a:cxnSpLocks/>
          </p:cNvCxnSpPr>
          <p:nvPr/>
        </p:nvCxnSpPr>
        <p:spPr>
          <a:xfrm>
            <a:off x="8678169" y="5013176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9D0CE1-1B4C-17AB-5293-BD777E8F3420}"/>
              </a:ext>
            </a:extLst>
          </p:cNvPr>
          <p:cNvCxnSpPr>
            <a:cxnSpLocks/>
          </p:cNvCxnSpPr>
          <p:nvPr/>
        </p:nvCxnSpPr>
        <p:spPr>
          <a:xfrm>
            <a:off x="6228184" y="5013176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49CBD9-FC25-4448-A878-65951C6275C0}"/>
              </a:ext>
            </a:extLst>
          </p:cNvPr>
          <p:cNvCxnSpPr/>
          <p:nvPr/>
        </p:nvCxnSpPr>
        <p:spPr>
          <a:xfrm flipH="1">
            <a:off x="6311360" y="538160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FAE88C-9127-9F57-7B79-E752C97B3595}"/>
              </a:ext>
            </a:extLst>
          </p:cNvPr>
          <p:cNvCxnSpPr>
            <a:cxnSpLocks/>
          </p:cNvCxnSpPr>
          <p:nvPr/>
        </p:nvCxnSpPr>
        <p:spPr>
          <a:xfrm>
            <a:off x="3131840" y="5013176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A082DD-044E-CAC0-81A4-DF2E2E127C9A}"/>
              </a:ext>
            </a:extLst>
          </p:cNvPr>
          <p:cNvCxnSpPr/>
          <p:nvPr/>
        </p:nvCxnSpPr>
        <p:spPr>
          <a:xfrm flipH="1">
            <a:off x="323528" y="538160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2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805"/>
            <a:ext cx="8229600" cy="438912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المستوى العام للأسعار: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</a:t>
            </a:r>
            <a:r>
              <a:rPr lang="ar-SA" dirty="0"/>
              <a:t>تأثير المستوى العام للأسعار على الانفاق الاستهلاكي يأتي من تأثيره على الثروة (ليس الدخل).</a:t>
            </a: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/>
              <a:t>ارتفاع المستوى العام للأسعار يعني</a:t>
            </a:r>
            <a:r>
              <a:rPr lang="en-US" dirty="0"/>
              <a:t> </a:t>
            </a:r>
            <a:r>
              <a:rPr lang="ar-SA" dirty="0"/>
              <a:t> </a:t>
            </a:r>
            <a:r>
              <a:rPr lang="en-US" dirty="0"/>
              <a:t>        </a:t>
            </a:r>
            <a:r>
              <a:rPr lang="ar-SA" dirty="0"/>
              <a:t>انخفاض القوة الشرائية        </a:t>
            </a:r>
            <a:r>
              <a:rPr lang="en-US" dirty="0"/>
              <a:t>     </a:t>
            </a:r>
            <a:r>
              <a:rPr lang="ar-SA" dirty="0"/>
              <a:t>انخفاض الطلب على السلع والخدمات</a:t>
            </a:r>
            <a:r>
              <a:rPr lang="en-US" dirty="0"/>
              <a:t>       </a:t>
            </a:r>
            <a:r>
              <a:rPr lang="ar-SA" dirty="0"/>
              <a:t> و تحرك منحنى الاستهلاك لأسفل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انخفاض المستوى العام للأسعار يعني</a:t>
            </a:r>
            <a:r>
              <a:rPr lang="en-US" dirty="0"/>
              <a:t>      </a:t>
            </a:r>
            <a:r>
              <a:rPr lang="ar-SA" dirty="0"/>
              <a:t> </a:t>
            </a:r>
            <a:r>
              <a:rPr lang="en-US" dirty="0"/>
              <a:t>   </a:t>
            </a:r>
            <a:r>
              <a:rPr lang="ar-SA" dirty="0"/>
              <a:t>ارتفاع القوة الشرائية        </a:t>
            </a:r>
            <a:r>
              <a:rPr lang="en-US" dirty="0"/>
              <a:t>     </a:t>
            </a:r>
            <a:r>
              <a:rPr lang="ar-SA" dirty="0"/>
              <a:t>ارتفاع الطلب على السلع والخدمات</a:t>
            </a:r>
            <a:r>
              <a:rPr lang="en-US" dirty="0"/>
              <a:t>       </a:t>
            </a:r>
            <a:r>
              <a:rPr lang="ar-SA" dirty="0"/>
              <a:t> و تحرك منحنى الاستهلاك لأعلى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79712" y="403705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79712" y="491570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2D5685-9FBF-8E85-2EA4-05ECF971D635}"/>
              </a:ext>
            </a:extLst>
          </p:cNvPr>
          <p:cNvCxnSpPr/>
          <p:nvPr/>
        </p:nvCxnSpPr>
        <p:spPr>
          <a:xfrm flipH="1">
            <a:off x="5004048" y="407707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C8386E-7511-E2C8-D083-66E4BC773B6F}"/>
              </a:ext>
            </a:extLst>
          </p:cNvPr>
          <p:cNvCxnSpPr>
            <a:cxnSpLocks/>
          </p:cNvCxnSpPr>
          <p:nvPr/>
        </p:nvCxnSpPr>
        <p:spPr>
          <a:xfrm flipV="1">
            <a:off x="8686800" y="3645024"/>
            <a:ext cx="0" cy="392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4641A5-1245-BB16-A984-E1D76BFB3515}"/>
              </a:ext>
            </a:extLst>
          </p:cNvPr>
          <p:cNvCxnSpPr>
            <a:cxnSpLocks/>
          </p:cNvCxnSpPr>
          <p:nvPr/>
        </p:nvCxnSpPr>
        <p:spPr>
          <a:xfrm>
            <a:off x="4860032" y="3759985"/>
            <a:ext cx="0" cy="4520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430B0A-66A8-6F5C-8FBF-56B402716F33}"/>
              </a:ext>
            </a:extLst>
          </p:cNvPr>
          <p:cNvCxnSpPr>
            <a:cxnSpLocks/>
          </p:cNvCxnSpPr>
          <p:nvPr/>
        </p:nvCxnSpPr>
        <p:spPr>
          <a:xfrm>
            <a:off x="1835696" y="3759985"/>
            <a:ext cx="0" cy="4520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EFE405-3017-DB50-DE56-2627EE4C81BB}"/>
              </a:ext>
            </a:extLst>
          </p:cNvPr>
          <p:cNvCxnSpPr/>
          <p:nvPr/>
        </p:nvCxnSpPr>
        <p:spPr>
          <a:xfrm flipH="1">
            <a:off x="5508104" y="44371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B298F5-F5F2-A5AC-E0A8-2C5C930C2444}"/>
              </a:ext>
            </a:extLst>
          </p:cNvPr>
          <p:cNvCxnSpPr>
            <a:cxnSpLocks/>
          </p:cNvCxnSpPr>
          <p:nvPr/>
        </p:nvCxnSpPr>
        <p:spPr>
          <a:xfrm flipH="1">
            <a:off x="8680665" y="4653136"/>
            <a:ext cx="3068" cy="3497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5A6C97-EA0C-BFA4-B1A2-3687CB949324}"/>
              </a:ext>
            </a:extLst>
          </p:cNvPr>
          <p:cNvCxnSpPr/>
          <p:nvPr/>
        </p:nvCxnSpPr>
        <p:spPr>
          <a:xfrm flipH="1">
            <a:off x="4610624" y="494116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362AF9-A458-D90C-1779-E2F3C31E11DF}"/>
              </a:ext>
            </a:extLst>
          </p:cNvPr>
          <p:cNvCxnSpPr>
            <a:cxnSpLocks/>
          </p:cNvCxnSpPr>
          <p:nvPr/>
        </p:nvCxnSpPr>
        <p:spPr>
          <a:xfrm flipV="1">
            <a:off x="4565583" y="4610812"/>
            <a:ext cx="0" cy="392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69751B-3F53-1A26-ED38-84914EB5384F}"/>
              </a:ext>
            </a:extLst>
          </p:cNvPr>
          <p:cNvCxnSpPr>
            <a:cxnSpLocks/>
          </p:cNvCxnSpPr>
          <p:nvPr/>
        </p:nvCxnSpPr>
        <p:spPr>
          <a:xfrm flipV="1">
            <a:off x="1851854" y="4610812"/>
            <a:ext cx="0" cy="392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237081-8247-36FB-B3C2-71E82C03AE9A}"/>
              </a:ext>
            </a:extLst>
          </p:cNvPr>
          <p:cNvCxnSpPr/>
          <p:nvPr/>
        </p:nvCxnSpPr>
        <p:spPr>
          <a:xfrm flipH="1">
            <a:off x="5515744" y="530120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>
                <a:solidFill>
                  <a:schemeClr val="tx2"/>
                </a:solidFill>
              </a:rPr>
              <a:t>معدل سعر الفائدة الحقيقي:</a:t>
            </a:r>
          </a:p>
          <a:p>
            <a:pPr marL="0" indent="0" algn="r" rtl="1">
              <a:buNone/>
            </a:pPr>
            <a:r>
              <a:rPr lang="ar-SA" dirty="0"/>
              <a:t>          رغم أن الكثيرون يعتقدون أن الزيادة في معدلات أسعار الفائدة تشجع على الادخار و بالتالي تقلل من معدلات الانفاق الاستهلاكي، إلا أن معظم الدراسات التطبيقية في الولايات المتحدة وجدت أن التغير في أسعار الفائدة ليس لها أثر واضح على قرارات الاستهلاك.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التغير في أسعار الفائدة لا يؤدي لتحرك منحنى الاستهلاك.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48" t="-1528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4509120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7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55113"/>
              </p:ext>
            </p:extLst>
          </p:nvPr>
        </p:nvGraphicFramePr>
        <p:xfrm>
          <a:off x="446856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الادخار (</a:t>
                      </a:r>
                      <a:r>
                        <a:rPr lang="en-GB" sz="2400" dirty="0"/>
                        <a:t>S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الاستهلاك (</a:t>
                      </a:r>
                      <a:r>
                        <a:rPr lang="en-GB" sz="2400" dirty="0"/>
                        <a:t>C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الدخل المتاح (</a:t>
                      </a:r>
                      <a:r>
                        <a:rPr lang="en-GB" sz="2400" dirty="0" err="1"/>
                        <a:t>Y</a:t>
                      </a:r>
                      <a:r>
                        <a:rPr lang="en-GB" sz="1800" dirty="0" err="1"/>
                        <a:t>d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</a:t>
                      </a:r>
                      <a:r>
                        <a:rPr lang="ar-SA" sz="2400" b="1" baseline="0" dirty="0"/>
                        <a:t> 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410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450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470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396" y="32861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>
                <a:solidFill>
                  <a:srgbClr val="FF0000"/>
                </a:solidFill>
              </a:rPr>
              <a:t>نقطة تعادل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08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نلاحظ من الجدول السابق: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هناك علاقة طردية بين الاستهلاك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في البداية كان الاستهلاك &gt; الدخل المتاح، الفرق بينهما هو الادخار و قيمته سالبة لأنه يتم السحب منه لتغطية الاستهلاك التلقائي.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هناك علاقة طردية بين الادخار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نقطة التعادل عندما الدخل = 390 و الادخار = صفر حيث يستحوذ الاستهلاك على كامل الدخل.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04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021" y="629623"/>
            <a:ext cx="4472136" cy="70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1" y="1916832"/>
            <a:ext cx="542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9029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89">
            <a:off x="3101436" y="1916832"/>
            <a:ext cx="542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8" y="5085184"/>
            <a:ext cx="155914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572296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51" y="2764358"/>
            <a:ext cx="542925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186">
            <a:off x="6818710" y="1785567"/>
            <a:ext cx="542925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879" y="1582504"/>
            <a:ext cx="3600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17258"/>
            <a:ext cx="161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استهلاك &gt; الدخل </a:t>
            </a:r>
          </a:p>
          <a:p>
            <a:pPr algn="ctr" rtl="1"/>
            <a:r>
              <a:rPr lang="ar-SA" sz="2000" dirty="0"/>
              <a:t>(ادخار سالب)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4005064"/>
            <a:ext cx="1099554" cy="36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988840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استهلاك = الدخل </a:t>
            </a:r>
          </a:p>
          <a:p>
            <a:pPr algn="ctr" rtl="1"/>
            <a:r>
              <a:rPr lang="ar-SA" sz="2000" dirty="0"/>
              <a:t>(ادخار = صفر)</a:t>
            </a:r>
            <a:endParaRPr lang="en-GB" sz="20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3635896" y="2696726"/>
            <a:ext cx="306966" cy="571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916832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استهلاك &lt; الدخل </a:t>
            </a:r>
          </a:p>
          <a:p>
            <a:pPr algn="ctr" rtl="1"/>
            <a:r>
              <a:rPr lang="ar-SA" sz="2000" dirty="0"/>
              <a:t>(ادخار موجب)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76056" y="2110528"/>
            <a:ext cx="1800200" cy="514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3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935480"/>
            <a:ext cx="8507288" cy="4589864"/>
          </a:xfrm>
          <a:blipFill rotWithShape="1">
            <a:blip r:embed="rId2" cstate="print"/>
            <a:stretch>
              <a:fillRect t="-1197" r="-128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3979912"/>
            <a:ext cx="31111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43306" y="3929066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00234" y="4286255"/>
            <a:ext cx="1643073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44291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قاطع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86314" y="3929066"/>
            <a:ext cx="357190" cy="10715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00496" y="45005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ميل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8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389120"/>
          </a:xfrm>
          <a:blipFill rotWithShape="1">
            <a:blip r:embed="rId2" cstate="print"/>
            <a:stretch>
              <a:fillRect l="-434" t="-1250" r="-137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3284984"/>
            <a:ext cx="25922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7824" y="4941168"/>
            <a:ext cx="30243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58052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6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589864"/>
          </a:xfrm>
          <a:blipFill rotWithShape="1">
            <a:blip r:embed="rId2" cstate="print"/>
            <a:stretch>
              <a:fillRect l="-1012" t="-2261" r="-137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573016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4437112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5" y="2322389"/>
            <a:ext cx="1968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74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توازن النموذج الكينزي البسيط:</a:t>
            </a:r>
          </a:p>
          <a:p>
            <a:pPr marL="0" indent="0" algn="r" rtl="1">
              <a:buNone/>
            </a:pPr>
            <a:r>
              <a:rPr lang="ar-SA" dirty="0"/>
              <a:t>          يتحقق المستوى التوازني للناتج المحلي الإجمالي عندما تتساوى الكمية المنتجة في الاقتصاد مع الطلب الكلي، أي عندما:</a:t>
            </a:r>
          </a:p>
          <a:p>
            <a:pPr marL="0" indent="0" algn="ctr" rtl="1">
              <a:buNone/>
            </a:pPr>
            <a:r>
              <a:rPr lang="ar-SA" dirty="0"/>
              <a:t>الناتج المحلي الإجمالي = الإنفاق الكلي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مكونات الطلب الكلي:</a:t>
            </a:r>
          </a:p>
          <a:p>
            <a:pPr marL="0" indent="0" algn="r" rtl="1">
              <a:buNone/>
            </a:pPr>
            <a:r>
              <a:rPr lang="ar-SA" dirty="0"/>
              <a:t>          الانفاق الاستهلاكي الخاص (</a:t>
            </a:r>
            <a:r>
              <a:rPr lang="en-US" dirty="0"/>
              <a:t>C</a:t>
            </a:r>
            <a:r>
              <a:rPr lang="ar-SA" dirty="0"/>
              <a:t>)، الانفاق الاستثماري (</a:t>
            </a:r>
            <a:r>
              <a:rPr lang="en-US" dirty="0"/>
              <a:t>I</a:t>
            </a:r>
            <a:r>
              <a:rPr lang="ar-SA" dirty="0"/>
              <a:t>)، الانفاق الحكومي (</a:t>
            </a:r>
            <a:r>
              <a:rPr lang="en-US" dirty="0"/>
              <a:t>G</a:t>
            </a:r>
            <a:r>
              <a:rPr lang="ar-SA" dirty="0"/>
              <a:t>) و صافي الصادرات (</a:t>
            </a:r>
            <a:r>
              <a:rPr lang="en-US" dirty="0"/>
              <a:t>X-M</a:t>
            </a:r>
            <a:r>
              <a:rPr lang="ar-SA" dirty="0"/>
              <a:t>).</a:t>
            </a:r>
            <a:endParaRPr lang="en-US" dirty="0"/>
          </a:p>
          <a:p>
            <a:pPr marL="0" indent="0" algn="ctr" rtl="1">
              <a:buNone/>
            </a:pPr>
            <a:r>
              <a:rPr lang="en-US" dirty="0"/>
              <a:t>Y = C + I + G + (X – 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3284984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4546" y="5139522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250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30689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3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مثال:</a:t>
            </a: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ماذا يحدث عندما يرتفع الدخل من 410 إلى 430؟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5591"/>
              </p:ext>
            </p:extLst>
          </p:nvPr>
        </p:nvGraphicFramePr>
        <p:xfrm>
          <a:off x="780255" y="2420888"/>
          <a:ext cx="7248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MPC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APC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err="1"/>
                        <a:t>Yd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0.01 -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1.00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390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0.99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410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0.98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450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8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278" r="-1111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3728" y="1916832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4005064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2924944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5013176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74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229600" cy="4752528"/>
          </a:xfrm>
          <a:blipFill rotWithShape="1">
            <a:blip r:embed="rId2" cstate="print"/>
            <a:stretch>
              <a:fillRect t="-2182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63364"/>
              </p:ext>
            </p:extLst>
          </p:nvPr>
        </p:nvGraphicFramePr>
        <p:xfrm>
          <a:off x="1691680" y="270892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الاستهلاك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الدخل المتاح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24128" y="51571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9792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616530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4869160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949280"/>
            <a:ext cx="10801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الاستثمار:</a:t>
            </a:r>
          </a:p>
          <a:p>
            <a:pPr marL="0" indent="0" algn="r" rtl="1">
              <a:buNone/>
            </a:pPr>
            <a:r>
              <a:rPr lang="ar-SA" dirty="0"/>
              <a:t>          هو الإضافات التي تحصل على الأصول الإنتاجية (الرأسمالية) و التغيرات التي تحدث في المخزون السلعي (سلع أولية، وسيطة، نهائية) خلال فترة زمنية معينة.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يقسم الانفاق الاستثماري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التكوين الرأسمالي الثابت: </a:t>
            </a:r>
            <a:r>
              <a:rPr lang="ar-SA" dirty="0"/>
              <a:t>يشمل الآلات و المعدات و المباني و الإنشاءات المستخدمة في العملية الإنتاجية.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التغير في المخزون: </a:t>
            </a:r>
            <a:r>
              <a:rPr lang="ar-SA" dirty="0"/>
              <a:t>يشمل قطع غيار الآلات و المعدات التي لابد من شرائها و تخزينها لحين الحاجة.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إهلاك رأس المال: </a:t>
            </a:r>
            <a:r>
              <a:rPr lang="ar-SA" dirty="0"/>
              <a:t>جزء من إجمالي الاستثمار يخصص لإحلال أصول جديدة محل القديمة التي أصبحت غير صالحة للاستعمال أو إجراء إصلاحات أو ترميمات على القائم منها.</a:t>
            </a:r>
            <a:endParaRPr lang="en-GB" dirty="0"/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صافي الاستثمار: </a:t>
            </a:r>
            <a:r>
              <a:rPr lang="ar-SA" dirty="0"/>
              <a:t>هي الإضافات الجديدة على رأس المال الموجود أصلاً.</a:t>
            </a:r>
          </a:p>
          <a:p>
            <a:pPr algn="ctr" rtl="1">
              <a:buNone/>
            </a:pPr>
            <a:r>
              <a:rPr lang="ar-SA" dirty="0"/>
              <a:t>صافي الاستثمار = إجمالي الاستثمار – اهلاك رأس المال</a:t>
            </a:r>
          </a:p>
          <a:p>
            <a:pPr algn="ctr" rtl="1">
              <a:buNone/>
            </a:pPr>
            <a:endParaRPr lang="ar-SA" dirty="0"/>
          </a:p>
          <a:p>
            <a:pPr marL="0" indent="0" algn="ctr" rtl="1">
              <a:buNone/>
            </a:pPr>
            <a:r>
              <a:rPr lang="ar-SA" dirty="0"/>
              <a:t>إجمالي الاستثمار = التكوين الرأسمالي الثابت + التغير في المخزون</a:t>
            </a:r>
          </a:p>
          <a:p>
            <a:pPr marL="0" indent="0" algn="ctr" rtl="1">
              <a:buNone/>
            </a:pPr>
            <a:r>
              <a:rPr lang="ar-SA" dirty="0"/>
              <a:t>         = صافي الاستثمار + إهلاك رأس المال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24" y="4572008"/>
            <a:ext cx="740713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3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07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64502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2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222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278092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152" y="30329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544522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192" y="569725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0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30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339299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600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637" y="1384698"/>
            <a:ext cx="4248472" cy="5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35480"/>
            <a:ext cx="5482952" cy="4589864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منحنى الاستثمار:</a:t>
            </a:r>
          </a:p>
          <a:p>
            <a:pPr marL="0" indent="0" algn="r" rtl="1">
              <a:buNone/>
            </a:pPr>
            <a:r>
              <a:rPr lang="ar-SA" dirty="0"/>
              <a:t>          سعر الفائدة هو المحدد الرئيس للاستثمار و عادة تكون العلاقة </a:t>
            </a:r>
            <a:r>
              <a:rPr lang="ar-SA" dirty="0">
                <a:solidFill>
                  <a:schemeClr val="tx2"/>
                </a:solidFill>
              </a:rPr>
              <a:t>عكسية</a:t>
            </a:r>
            <a:r>
              <a:rPr lang="ar-SA" dirty="0"/>
              <a:t> بين حجم الاستثمار و سعر الفائدة لذا ينحدر منحنى الاستثمار من أعلى لأسفل و من اليسار لليمين.</a:t>
            </a: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/>
              <a:t>المبلغ الذي يدفعه المقترض</a:t>
            </a:r>
          </a:p>
          <a:p>
            <a:pPr marL="0" indent="0" algn="r" rtl="1">
              <a:buNone/>
            </a:pPr>
            <a:r>
              <a:rPr lang="ar-SA" dirty="0"/>
              <a:t> مقابل الأموال التي يقترضها.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7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العلاقة بين الدخل و الإنفاق الاستهلاكي:</a:t>
            </a:r>
          </a:p>
          <a:p>
            <a:pPr marL="0" indent="0" algn="r" rtl="1">
              <a:buNone/>
            </a:pPr>
            <a:r>
              <a:rPr lang="ar-SA" dirty="0"/>
              <a:t>          تلجأ بعض الحكومات لاستخدام السياسة الضريبية (إحدى أدوات السياسة المالية) للتأثير على الإنفاق الاستهلاكي من خلال التأثير على المباشر على الدخل المتاح للإنفاق، حيث تقوم بـ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chemeClr val="tx2"/>
                </a:solidFill>
              </a:rPr>
              <a:t>خفض</a:t>
            </a:r>
            <a:r>
              <a:rPr lang="ar-SA" dirty="0"/>
              <a:t> معدل الضريبة في حالة </a:t>
            </a:r>
            <a:r>
              <a:rPr lang="ar-SA" dirty="0">
                <a:solidFill>
                  <a:schemeClr val="tx2"/>
                </a:solidFill>
              </a:rPr>
              <a:t>الركود</a:t>
            </a:r>
            <a:r>
              <a:rPr lang="ar-SA" dirty="0"/>
              <a:t>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chemeClr val="tx2"/>
                </a:solidFill>
              </a:rPr>
              <a:t>رفع</a:t>
            </a:r>
            <a:r>
              <a:rPr lang="ar-SA" dirty="0"/>
              <a:t> معدل الضريبة في حالة </a:t>
            </a:r>
            <a:r>
              <a:rPr lang="ar-SA" dirty="0">
                <a:solidFill>
                  <a:schemeClr val="tx2"/>
                </a:solidFill>
              </a:rPr>
              <a:t>الانتعاش</a:t>
            </a:r>
            <a:r>
              <a:rPr lang="ar-SA" dirty="0"/>
              <a:t> الاقتصادي.</a:t>
            </a:r>
          </a:p>
          <a:p>
            <a:pPr algn="r" rtl="1"/>
            <a:r>
              <a:rPr lang="ar-SA" dirty="0"/>
              <a:t>هناك علاقة </a:t>
            </a:r>
            <a:r>
              <a:rPr lang="ar-SA" dirty="0">
                <a:solidFill>
                  <a:schemeClr val="tx2"/>
                </a:solidFill>
              </a:rPr>
              <a:t>طردية</a:t>
            </a:r>
            <a:r>
              <a:rPr lang="ar-SA" dirty="0"/>
              <a:t> بين الاستهلاك و الدخل.</a:t>
            </a:r>
          </a:p>
          <a:p>
            <a:pPr algn="r" rtl="1"/>
            <a:r>
              <a:rPr lang="ar-SA" dirty="0"/>
              <a:t>كلما ارتفع مستوى الدخل قلت النسبة الموجهة منه للاستهلاك و تزداد النسبة الموجهة للادخار.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852" t="-2222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2348880"/>
            <a:ext cx="21602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1640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34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المحددة لحجم الاستثمار: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التوقعات المستقبلية بشأن النشاط الاقتصادي في الدولة:</a:t>
            </a:r>
          </a:p>
          <a:p>
            <a:pPr marL="0" indent="0" algn="r" rtl="1">
              <a:buNone/>
            </a:pPr>
            <a:r>
              <a:rPr lang="ar-SA" dirty="0"/>
              <a:t>          إذا ساد التشاؤم بالمستقبل لدى المستثمرين فإنهم يحجمون عن الاستثمار و ينتقل المنحنى لأسفل حتى لو كان سعر الفائدة &lt; معدل الكفاية الحدية للاستثمار. و العكس في حالة شيوع التفاؤل.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مستوى الدخل:</a:t>
            </a:r>
          </a:p>
          <a:p>
            <a:pPr marL="0" indent="0" algn="r" rtl="1">
              <a:buNone/>
            </a:pPr>
            <a:r>
              <a:rPr lang="ar-SA" dirty="0"/>
              <a:t>          في حالة الازدهار يرتفع مستوى الدخل فترتفع المبيعات و تزداد الأرباح فتزيد الاستثمارات و ينتقل منحنى الاستثمار لأعلى. بينما في حالة الكساد يقل مستوى الدخل و تنخفض المبيعات و الأرباح فتنخفض الاستثمارات و ينتقل المنحنى لأسفل.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149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>
                <a:solidFill>
                  <a:schemeClr val="tx2"/>
                </a:solidFill>
              </a:rPr>
              <a:t>السكان:</a:t>
            </a:r>
          </a:p>
          <a:p>
            <a:pPr marL="0" indent="0" algn="r" rtl="1">
              <a:buNone/>
            </a:pPr>
            <a:r>
              <a:rPr lang="ar-SA" dirty="0"/>
              <a:t>          النمو السكاني يؤدي لزيادة الطلب على السلع و الخدمات الاستهلاكية مما يؤدي لزيادة الطلب على السلع الرأسمالية المستخدمة في إنتاج السلع الاستهلاكية و أيضاً لزيادة الطلب على المساكن فيزداد الاستثمار في السلع الرأسمالية والمباني السكنية و ينتقل منحنى الاستثمار لأعلى باتجاه اليمين.</a:t>
            </a:r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>
                <a:solidFill>
                  <a:schemeClr val="tx2"/>
                </a:solidFill>
              </a:rPr>
              <a:t>التقدم الفني:</a:t>
            </a:r>
          </a:p>
          <a:p>
            <a:pPr marL="0" indent="0" algn="r" rtl="1">
              <a:buNone/>
            </a:pPr>
            <a:r>
              <a:rPr lang="ar-SA" dirty="0"/>
              <a:t>          اكتشاف طرق جديدة للإنتاج يؤدي لزيادة الطلب على السلع الرأسمالية مما يؤدي لزيادة الاستثمار بها و انتقال منحنى الاستثمار لليمين.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39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الحكومي (</a:t>
            </a:r>
            <a:r>
              <a:rPr lang="en-GB" b="1" dirty="0"/>
              <a:t>G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للإنفاق الحكومي أدوار تنظيمية، رقابية و إنتاجية.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ينقسم الانفاق الحكومي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مشتريات الحكومة من السلع و الخدمات: </a:t>
            </a:r>
            <a:r>
              <a:rPr lang="ar-SA" dirty="0"/>
              <a:t>هي الجزء من الناتج المحلي الذي تستخدمه الحكومة مباشرة خلال فترة زمنية معينة عادة سنة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مرتبات و أجور موظفي الدولة.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المدفوعات التحويلية: </a:t>
            </a:r>
            <a:r>
              <a:rPr lang="ar-SA" dirty="0"/>
              <a:t>تشمل مستحقات الضمان الاجتماعي و المساعدات و الإعانات التي تقدم للأفراد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إعانات البطالة.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مدفوعات الفائدة: </a:t>
            </a:r>
            <a:r>
              <a:rPr lang="ar-SA" dirty="0"/>
              <a:t>هي مدفوعات نقدية لمن يمتلك السندات الحكومية.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1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الحكومي (</a:t>
            </a:r>
            <a:r>
              <a:rPr lang="en-GB" b="1" dirty="0"/>
              <a:t>G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الانفاق الحكومي يمول عادة عن طريق: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الإيرادات المتحصل عليها من الضرائب المباشرة على دخل الأفراد أو الشركات، أو ضرائب المبيعات، أو الرسوم الجمركية أو رسوم الخدمات.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الإيرادات المتحصل عليها من بيع ما تملكه من موارد طبيعية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البترول و الغاز في المملكة العربية السعودية.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يعتمد حجم الإنفاق الحكومي على:</a:t>
            </a:r>
          </a:p>
          <a:p>
            <a:pPr marL="0" indent="0" algn="r" rtl="1">
              <a:buNone/>
            </a:pPr>
            <a:r>
              <a:rPr lang="ar-SA" dirty="0"/>
              <a:t>          مدى حاجات المجتمع من بنية أساسية و أمن و صحة و تعليم.</a:t>
            </a:r>
          </a:p>
          <a:p>
            <a:pPr algn="r" rtl="1"/>
            <a:r>
              <a:rPr lang="ar-SA" dirty="0"/>
              <a:t>الانفاق الحكومي مستقل عن حسابات الأرباح و الخسائر على عكس الانفاق الاستثماري للقطاع الخاص.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67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الصادرات (</a:t>
            </a:r>
            <a:r>
              <a:rPr lang="en-GB" b="1" dirty="0">
                <a:solidFill>
                  <a:schemeClr val="tx2"/>
                </a:solidFill>
              </a:rPr>
              <a:t>X</a:t>
            </a:r>
            <a:r>
              <a:rPr lang="ar-SA" b="1" dirty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         السلع و الخدمات التي </a:t>
            </a:r>
            <a:r>
              <a:rPr lang="ar-SA" dirty="0">
                <a:solidFill>
                  <a:schemeClr val="tx2"/>
                </a:solidFill>
              </a:rPr>
              <a:t>تنتج محلياً </a:t>
            </a:r>
            <a:r>
              <a:rPr lang="ar-SA" dirty="0"/>
              <a:t>و يتم تصديرها للعالم الخارجي، و تمثل جزءاً من الطلب الخارجي على السلع و الخدمات المحلية.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الواردات (</a:t>
            </a:r>
            <a:r>
              <a:rPr lang="en-GB" b="1" dirty="0">
                <a:solidFill>
                  <a:schemeClr val="tx2"/>
                </a:solidFill>
              </a:rPr>
              <a:t>M</a:t>
            </a:r>
            <a:r>
              <a:rPr lang="ar-SA" b="1" dirty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         الإنفاق المحلي على السلع و الخدمات </a:t>
            </a:r>
            <a:r>
              <a:rPr lang="ar-SA" dirty="0">
                <a:solidFill>
                  <a:schemeClr val="tx2"/>
                </a:solidFill>
              </a:rPr>
              <a:t>الأجنبية</a:t>
            </a:r>
            <a:r>
              <a:rPr lang="ar-SA" dirty="0"/>
              <a:t>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صافي الصادرات (صافي الإنفاق الخارجي) (</a:t>
            </a:r>
            <a:r>
              <a:rPr lang="en-GB" b="1" dirty="0">
                <a:solidFill>
                  <a:schemeClr val="tx2"/>
                </a:solidFill>
              </a:rPr>
              <a:t>X - M</a:t>
            </a:r>
            <a:r>
              <a:rPr lang="ar-SA" b="1" dirty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         الفرق بين ما نصدره و ما نستورده.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67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المحددة لحجم الصادرات و الواردات: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الدخل القومي: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</a:t>
            </a:r>
            <a:r>
              <a:rPr lang="ar-SA" dirty="0"/>
              <a:t>بزيادة الدخل القومي يزداد الطلب المحلي على السلع و الخدمات و بالتالي تزداد الواردات من الخارج لتلبية جزء من هذا الطلب.</a:t>
            </a:r>
          </a:p>
          <a:p>
            <a:pPr marL="0" indent="0" algn="r" rtl="1">
              <a:buNone/>
            </a:pPr>
            <a:r>
              <a:rPr lang="ar-SA" dirty="0"/>
              <a:t>          عندما ينمو الدخل القومي لدولة ما تعتمد على الواردات لتلبية طلبها المحلي بمعدل أسرع من معدلات نمو شركاءها التجاريين، فإن صافي الصادرات تنخفض بسبب زيادة الواردات.</a:t>
            </a:r>
          </a:p>
          <a:p>
            <a:pPr marL="0" indent="0" algn="r" rtl="1">
              <a:buNone/>
            </a:pPr>
            <a:r>
              <a:rPr lang="ar-SA" dirty="0"/>
              <a:t>          في المقابل عندما ينمو الدخل القومي للشركاء التجاريين بمعدل أسرع من معدلات النمو الاقتصادي في هذه الدولة، فإن صافي الصادرات ترتفع بسبب زيادة الصادرات.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52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فروقات الأسعار العالمية: </a:t>
            </a:r>
          </a:p>
          <a:p>
            <a:pPr marL="0" indent="0" algn="r" rtl="1">
              <a:buNone/>
            </a:pPr>
            <a:r>
              <a:rPr lang="ar-SA" dirty="0"/>
              <a:t>          انخفاض الأسعار الخارجية للسلع و الخدمات لدولة ما مقارنة بالدول الأخرى يزيد من صافي صادرات تلك الدولة. و العكس صحيح فإن ارتفاع الأسعار الخارجية يقلل صافي صادرات الدولة المعنية.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>
                <a:solidFill>
                  <a:schemeClr val="tx2"/>
                </a:solidFill>
              </a:rPr>
              <a:t>سعر صرف العملات:</a:t>
            </a:r>
          </a:p>
          <a:p>
            <a:pPr marL="0" indent="0" algn="r" rtl="1">
              <a:buNone/>
            </a:pPr>
            <a:r>
              <a:rPr lang="ar-SA" dirty="0"/>
              <a:t>          ارتفاع سعر صرف عملة دولة ما يؤدي لارتفاع أسعار منتجاتها و بالتالي انخفاض الطلب على منتجاتها و انخفاض صادراتها و من ثم انخفاض صافي الصادرات. و العكس صحيح.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312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الخلاصة: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يتكون الطلب الكلي من الانفاق الاستهلاكي الخاص (</a:t>
            </a:r>
            <a:r>
              <a:rPr lang="en-US" dirty="0"/>
              <a:t>C</a:t>
            </a:r>
            <a:r>
              <a:rPr lang="ar-SA" dirty="0"/>
              <a:t>)، الانفاق الاستثماري (</a:t>
            </a:r>
            <a:r>
              <a:rPr lang="en-US" dirty="0"/>
              <a:t>I</a:t>
            </a:r>
            <a:r>
              <a:rPr lang="ar-SA" dirty="0"/>
              <a:t>)، الانفاق الحكومي (</a:t>
            </a:r>
            <a:r>
              <a:rPr lang="en-US" dirty="0"/>
              <a:t>G</a:t>
            </a:r>
            <a:r>
              <a:rPr lang="ar-SA" dirty="0"/>
              <a:t>) و صافي الصادرات (</a:t>
            </a:r>
            <a:r>
              <a:rPr lang="en-US" dirty="0"/>
              <a:t>X-M</a:t>
            </a:r>
            <a:r>
              <a:rPr lang="ar-SA" dirty="0"/>
              <a:t>).</a:t>
            </a:r>
          </a:p>
          <a:p>
            <a:pPr algn="r" rtl="1"/>
            <a:r>
              <a:rPr lang="ar-SA" dirty="0"/>
              <a:t>الدخل المتاح يتوزع ما بين الاستهلاك و الادخار. لكل من الاستهلاك و الادخار متغير تلقائي مستقل عن الدخل و ميل حدي و ميل متوسط مرتبطان بالدخل.</a:t>
            </a:r>
          </a:p>
          <a:p>
            <a:pPr algn="r" rtl="1"/>
            <a:r>
              <a:rPr lang="ar-SA" dirty="0"/>
              <a:t>حجم الاستثمار يعتمد عكسياً على سعر الفائدة ويتكون من استثمار تلقائي و استثمار تبعي.</a:t>
            </a:r>
          </a:p>
          <a:p>
            <a:pPr algn="r" rtl="1"/>
            <a:r>
              <a:rPr lang="ar-SA" dirty="0"/>
              <a:t>يعتمد الميزان التجاري على عدة عوامل منها الدخل القومي، فروقات الأسعار العالمية و سعر صرف العملات.</a:t>
            </a:r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/>
          <a:lstStyle/>
          <a:p>
            <a:pPr algn="ctr" rtl="1"/>
            <a:r>
              <a:rPr lang="ar-SA" b="1" dirty="0"/>
              <a:t>أسئلة المراجعة ص 108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20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290" y="629226"/>
            <a:ext cx="4104455" cy="69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2"/>
                </a:solidFill>
              </a:rPr>
              <a:t>الادخار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الدخل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714884"/>
            <a:ext cx="115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/>
              <a:t>الاستهلاك</a:t>
            </a:r>
            <a:endParaRPr lang="en-GB" sz="2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48" t="-1250" r="-1333" b="-2639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364502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2348880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8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2" cstate="print"/>
            <a:stretch>
              <a:fillRect t="-1528" r="-2968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2243"/>
              </p:ext>
            </p:extLst>
          </p:nvPr>
        </p:nvGraphicFramePr>
        <p:xfrm>
          <a:off x="179512" y="2239104"/>
          <a:ext cx="56886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الميل الحدي للاستهلاك (</a:t>
                      </a:r>
                      <a:r>
                        <a:rPr lang="en-GB" sz="2400" dirty="0"/>
                        <a:t>b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الدخل المتاح (</a:t>
                      </a:r>
                      <a:r>
                        <a:rPr lang="en-GB" sz="2400" dirty="0" err="1"/>
                        <a:t>Y</a:t>
                      </a:r>
                      <a:r>
                        <a:rPr lang="en-GB" sz="1800" dirty="0" err="1"/>
                        <a:t>d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الاستهلاك (</a:t>
                      </a:r>
                      <a:r>
                        <a:rPr lang="en-GB" sz="2400" dirty="0"/>
                        <a:t>C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السنة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5796136" y="4130040"/>
            <a:ext cx="504056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75" y="1201202"/>
            <a:ext cx="4392488" cy="58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499992" y="4130040"/>
            <a:ext cx="1800200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505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97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2034" y="1138326"/>
            <a:ext cx="34115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572264" y="507207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7884" y="292893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122" y="2040276"/>
            <a:ext cx="3394720" cy="438912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نفرق بين:</a:t>
            </a:r>
          </a:p>
          <a:p>
            <a:pPr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تغير الدخل المتاح       </a:t>
            </a:r>
            <a:r>
              <a:rPr lang="ar-SA" dirty="0"/>
              <a:t>التحرك على نفس منحنى الاستهلاك الأصلي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/>
              <a:t>) من نقطة لأخرى.</a:t>
            </a:r>
          </a:p>
          <a:p>
            <a:pPr marL="0" indent="0" algn="r" rtl="1">
              <a:buNone/>
            </a:pPr>
            <a:endParaRPr lang="ar-SA" dirty="0"/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تغير العوامل الأخرى المؤثرة على الاستهلاك غير الدخل        </a:t>
            </a:r>
            <a:r>
              <a:rPr lang="ar-SA" dirty="0"/>
              <a:t>منحنى الاستهلاك يتحرك لأعلى أو لأسفل حسب طبيعة العامل المؤثر.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1683</Words>
  <Application>Microsoft Office PowerPoint</Application>
  <PresentationFormat>On-screen Show (4:3)</PresentationFormat>
  <Paragraphs>303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Constantia</vt:lpstr>
      <vt:lpstr>Wingdings 2</vt:lpstr>
      <vt:lpstr>Flow</vt:lpstr>
      <vt:lpstr>الفصل الثالث: الدخل و الإنفاق</vt:lpstr>
      <vt:lpstr>مقدمة: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الحكومي (G):</vt:lpstr>
      <vt:lpstr>الإنفاق الحكومي (G):</vt:lpstr>
      <vt:lpstr>صافي الصادرات (X - M):</vt:lpstr>
      <vt:lpstr>صافي الصادرات (X - M):</vt:lpstr>
      <vt:lpstr>صافي الصادرات (X - M):</vt:lpstr>
      <vt:lpstr>الخلاصة:</vt:lpstr>
      <vt:lpstr>أسئلة المراجعة ص 108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Sara M Aldkhail</cp:lastModifiedBy>
  <cp:revision>78</cp:revision>
  <dcterms:created xsi:type="dcterms:W3CDTF">2013-06-19T14:31:03Z</dcterms:created>
  <dcterms:modified xsi:type="dcterms:W3CDTF">2022-09-05T07:52:06Z</dcterms:modified>
</cp:coreProperties>
</file>