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1" r:id="rId1"/>
  </p:sldMasterIdLst>
  <p:notesMasterIdLst>
    <p:notesMasterId r:id="rId15"/>
  </p:notesMasterIdLst>
  <p:sldIdLst>
    <p:sldId id="256" r:id="rId2"/>
    <p:sldId id="258" r:id="rId3"/>
    <p:sldId id="257" r:id="rId4"/>
    <p:sldId id="261" r:id="rId5"/>
    <p:sldId id="263" r:id="rId6"/>
    <p:sldId id="264" r:id="rId7"/>
    <p:sldId id="265" r:id="rId8"/>
    <p:sldId id="268" r:id="rId9"/>
    <p:sldId id="273" r:id="rId10"/>
    <p:sldId id="285" r:id="rId11"/>
    <p:sldId id="286" r:id="rId12"/>
    <p:sldId id="287" r:id="rId13"/>
    <p:sldId id="288" r:id="rId14"/>
  </p:sldIdLst>
  <p:sldSz cx="9144000" cy="5143500" type="screen16x9"/>
  <p:notesSz cx="6858000" cy="9144000"/>
  <p:embeddedFontLst>
    <p:embeddedFont>
      <p:font typeface="Arabic Typesetting" panose="03020402040406030203" pitchFamily="66" charset="-78"/>
      <p:regular r:id="rId16"/>
    </p:embeddedFon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D5CAF-C5C0-430F-A390-3F806F24974C}">
  <a:tblStyle styleId="{DB7D5CAF-C5C0-430F-A390-3F806F2497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186" autoAdjust="0"/>
  </p:normalViewPr>
  <p:slideViewPr>
    <p:cSldViewPr snapToGrid="0">
      <p:cViewPr varScale="1">
        <p:scale>
          <a:sx n="90" d="100"/>
          <a:sy n="90" d="100"/>
        </p:scale>
        <p:origin x="322" y="58"/>
      </p:cViewPr>
      <p:guideLst/>
    </p:cSldViewPr>
  </p:slideViewPr>
  <p:outlineViewPr>
    <p:cViewPr>
      <p:scale>
        <a:sx n="33" d="100"/>
        <a:sy n="33" d="100"/>
      </p:scale>
      <p:origin x="0" y="-60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3572"/>
            <a:ext cx="3761184" cy="5147072"/>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035052"/>
            <a:ext cx="6430967" cy="196214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2997200"/>
            <a:ext cx="5240734" cy="1041401"/>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a:xfrm>
            <a:off x="3999309" y="4412457"/>
            <a:ext cx="3243033" cy="273844"/>
          </a:xfrm>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5463441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3549649"/>
            <a:ext cx="7514033"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4" y="3974702"/>
            <a:ext cx="7514033"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263330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580917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2571749"/>
            <a:ext cx="6399611" cy="28575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234" y="3257550"/>
            <a:ext cx="7514033"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06471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2481436"/>
            <a:ext cx="7514032" cy="11016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583036"/>
            <a:ext cx="7514033"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025950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64726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11454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514351"/>
            <a:ext cx="6742509" cy="20573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2914650"/>
            <a:ext cx="7514033" cy="66675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581400"/>
            <a:ext cx="7514033" cy="762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232759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4" cy="204549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2628900"/>
            <a:ext cx="7514035"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234" y="3257550"/>
            <a:ext cx="7514035"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0320613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421760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514350"/>
            <a:ext cx="1327777" cy="38290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514350"/>
            <a:ext cx="6014807" cy="38290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1981956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extLst>
      <p:ext uri="{BB962C8B-B14F-4D97-AF65-F5344CB8AC3E}">
        <p14:creationId xmlns:p14="http://schemas.microsoft.com/office/powerpoint/2010/main" val="44663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30" name="Google Shape;30;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2" name="Google Shape;32;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33" name="Google Shape;33;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103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4400349"/>
            <a:ext cx="41337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853413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4" name="Google Shape;24;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6" name="Google Shape;26;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547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37" name="Google Shape;37;p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8" name="Google Shape;38;p7"/>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Google Shape;41;p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1562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000249"/>
            <a:ext cx="6698060" cy="1582787"/>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3583036"/>
            <a:ext cx="669806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49532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514351"/>
            <a:ext cx="7514035" cy="131444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000250"/>
            <a:ext cx="3671291"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000250"/>
            <a:ext cx="3671292"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91675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1993900"/>
            <a:ext cx="3455391"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000250"/>
            <a:ext cx="3466903" cy="432197"/>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2501503"/>
            <a:ext cx="3671292" cy="1841897"/>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475317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25133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3718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200150"/>
            <a:ext cx="2661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514350"/>
            <a:ext cx="4680743" cy="382905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228850"/>
            <a:ext cx="2661841" cy="1371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45745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314449"/>
            <a:ext cx="4069619" cy="10287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685800"/>
            <a:ext cx="2460731" cy="3429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3" y="2343149"/>
            <a:ext cx="4069619" cy="13716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520962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51435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514351"/>
            <a:ext cx="7514035" cy="131444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000250"/>
            <a:ext cx="7514035"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4412457"/>
            <a:ext cx="857250"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smtClean="0"/>
              <a:pPr/>
              <a:t>1/20/2022</a:t>
            </a:fld>
            <a:endParaRPr lang="en-US" dirty="0"/>
          </a:p>
        </p:txBody>
      </p:sp>
      <p:sp>
        <p:nvSpPr>
          <p:cNvPr id="5" name="Footer Placeholder 4"/>
          <p:cNvSpPr>
            <a:spLocks noGrp="1"/>
          </p:cNvSpPr>
          <p:nvPr>
            <p:ph type="ftr" sz="quarter" idx="3"/>
          </p:nvPr>
        </p:nvSpPr>
        <p:spPr>
          <a:xfrm>
            <a:off x="1929210" y="4412457"/>
            <a:ext cx="5313133" cy="273844"/>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3893" y="4412457"/>
            <a:ext cx="413375" cy="273844"/>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924270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Lst>
  <p:transition>
    <p:fade thruBlk="1"/>
  </p:transition>
  <p:hf hdr="0" ftr="0" dt="0"/>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912650" y="1910443"/>
            <a:ext cx="5729121" cy="1164982"/>
          </a:xfrm>
          <a:prstGeom prst="rect">
            <a:avLst/>
          </a:prstGeom>
        </p:spPr>
        <p:txBody>
          <a:bodyPr spcFirstLastPara="1" wrap="square" lIns="91425" tIns="91425" rIns="91425" bIns="91425" anchor="ctr" anchorCtr="0">
            <a:noAutofit/>
          </a:bodyPr>
          <a:lstStyle/>
          <a:p>
            <a:pPr algn="ctr" rtl="1"/>
            <a:r>
              <a:rPr lang="ar-SA" sz="4000" dirty="0">
                <a:solidFill>
                  <a:schemeClr val="tx2"/>
                </a:solidFill>
                <a:effectLst/>
                <a:latin typeface="Calibri" panose="020F0502020204030204" pitchFamily="34" charset="0"/>
                <a:ea typeface="Calibri" panose="020F0502020204030204" pitchFamily="34" charset="0"/>
                <a:cs typeface="Arial" panose="020B0604020202020204" pitchFamily="34" charset="0"/>
              </a:rPr>
              <a:t>أساسيات نظرية المحاسبة المالية.</a:t>
            </a:r>
            <a:endParaRPr sz="88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52A3-C844-4DF7-9595-BE45BC310D89}"/>
              </a:ext>
            </a:extLst>
          </p:cNvPr>
          <p:cNvSpPr>
            <a:spLocks noGrp="1"/>
          </p:cNvSpPr>
          <p:nvPr>
            <p:ph type="title"/>
          </p:nvPr>
        </p:nvSpPr>
        <p:spPr>
          <a:xfrm>
            <a:off x="1756473" y="719375"/>
            <a:ext cx="6525379" cy="699900"/>
          </a:xfrm>
        </p:spPr>
        <p:txBody>
          <a:bodyPr/>
          <a:lstStyle/>
          <a:p>
            <a:pPr algn="r" rtl="1"/>
            <a:r>
              <a:rPr lang="ar-SA" sz="3200" dirty="0">
                <a:latin typeface="Arabic Typesetting" panose="03020402040406030203" pitchFamily="66" charset="-78"/>
                <a:cs typeface="Arabic Typesetting" panose="03020402040406030203" pitchFamily="66" charset="-78"/>
              </a:rPr>
              <a:t>جـ- الآثار الاقتصادية للاختيارات المحاسبية وإدارة الأرباح:</a:t>
            </a:r>
          </a:p>
        </p:txBody>
      </p:sp>
      <p:sp>
        <p:nvSpPr>
          <p:cNvPr id="3" name="Text Placeholder 2">
            <a:extLst>
              <a:ext uri="{FF2B5EF4-FFF2-40B4-BE49-F238E27FC236}">
                <a16:creationId xmlns:a16="http://schemas.microsoft.com/office/drawing/2014/main" id="{78F96781-D38D-427E-924D-25022DE01574}"/>
              </a:ext>
            </a:extLst>
          </p:cNvPr>
          <p:cNvSpPr>
            <a:spLocks noGrp="1"/>
          </p:cNvSpPr>
          <p:nvPr>
            <p:ph type="body" idx="1"/>
          </p:nvPr>
        </p:nvSpPr>
        <p:spPr>
          <a:xfrm>
            <a:off x="1341121" y="1497244"/>
            <a:ext cx="7106929" cy="2797982"/>
          </a:xfrm>
        </p:spPr>
        <p:txBody>
          <a:bodyPr/>
          <a:lstStyle/>
          <a:p>
            <a:pPr marL="63500" indent="0" algn="r" rtl="1">
              <a:buNone/>
            </a:pPr>
            <a:r>
              <a:rPr lang="ar-SA" sz="2000" dirty="0">
                <a:latin typeface="Arabic Typesetting" panose="03020402040406030203" pitchFamily="66" charset="-78"/>
                <a:cs typeface="Arabic Typesetting" panose="03020402040406030203" pitchFamily="66" charset="-78"/>
              </a:rPr>
              <a:t>من المعروف إن الإدارة مسؤولة عن تشغيل المنشأة وفي نفس الوقت مسؤولة عن إعداد التقارير المالية التي تساعد في وصف أداء المنشأة وبرغم من أن هذه التقارير المالية تستند إلى مجموعة من المعايير المحاسبية إلا إن تلك المعايير تسمح للإدارة بدرجة كبيرة من المرونة في إختيار السياسات والتقديرات المحاسبية.</a:t>
            </a:r>
          </a:p>
          <a:p>
            <a:pPr marL="63500" indent="0" algn="r" rtl="1">
              <a:buNone/>
            </a:pPr>
            <a:r>
              <a:rPr lang="ar-SA" sz="2000" dirty="0">
                <a:latin typeface="Arabic Typesetting" panose="03020402040406030203" pitchFamily="66" charset="-78"/>
                <a:cs typeface="Arabic Typesetting" panose="03020402040406030203" pitchFamily="66" charset="-78"/>
              </a:rPr>
              <a:t> لماذا توجد هذه المرونة؟ </a:t>
            </a:r>
          </a:p>
          <a:p>
            <a:pPr marL="63500" indent="0" algn="r" rtl="1">
              <a:buNone/>
            </a:pPr>
            <a:r>
              <a:rPr lang="ar-SA" sz="2000" dirty="0">
                <a:latin typeface="Arabic Typesetting" panose="03020402040406030203" pitchFamily="66" charset="-78"/>
                <a:cs typeface="Arabic Typesetting" panose="03020402040406030203" pitchFamily="66" charset="-78"/>
              </a:rPr>
              <a:t>السبب الأول :هو إن المعايير المحاسبية تكتب بمصطلحات عامة بحيث يمكن تطبيقها في منشآت اعمال تختلف أنشطتها.</a:t>
            </a:r>
          </a:p>
          <a:p>
            <a:pPr marL="63500" indent="0" algn="r" rtl="1">
              <a:buNone/>
            </a:pPr>
            <a:r>
              <a:rPr lang="ar-SA" sz="2000" dirty="0">
                <a:latin typeface="Arabic Typesetting" panose="03020402040406030203" pitchFamily="66" charset="-78"/>
                <a:cs typeface="Arabic Typesetting" panose="03020402040406030203" pitchFamily="66" charset="-78"/>
              </a:rPr>
              <a:t>السبب الثاني :يقضي استخدام نظام المحاسبة وفقاً لأساس الاستحقاق بضرورة عمل تقديرات مستقبلية مثل ما هو العمر الافتراضي للآلات؟</a:t>
            </a:r>
          </a:p>
          <a:p>
            <a:pPr marL="63500" indent="0" algn="r" rtl="1">
              <a:buNone/>
            </a:pPr>
            <a:endParaRPr lang="ar-SA" dirty="0">
              <a:latin typeface="Arabic Typesetting" panose="03020402040406030203" pitchFamily="66" charset="-78"/>
              <a:cs typeface="Arabic Typesetting" panose="03020402040406030203" pitchFamily="66" charset="-78"/>
            </a:endParaRPr>
          </a:p>
        </p:txBody>
      </p:sp>
      <p:sp>
        <p:nvSpPr>
          <p:cNvPr id="4" name="Slide Number Placeholder 3">
            <a:extLst>
              <a:ext uri="{FF2B5EF4-FFF2-40B4-BE49-F238E27FC236}">
                <a16:creationId xmlns:a16="http://schemas.microsoft.com/office/drawing/2014/main" id="{02968F65-4B81-4D55-AAF1-852987AC3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72614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6A40-8759-4107-9B75-E56E556F89CF}"/>
              </a:ext>
            </a:extLst>
          </p:cNvPr>
          <p:cNvSpPr>
            <a:spLocks noGrp="1"/>
          </p:cNvSpPr>
          <p:nvPr>
            <p:ph type="title"/>
          </p:nvPr>
        </p:nvSpPr>
        <p:spPr/>
        <p:txBody>
          <a:bodyPr/>
          <a:lstStyle/>
          <a:p>
            <a:pPr algn="r" rtl="1"/>
            <a:r>
              <a:rPr lang="ar-SA" sz="3600" dirty="0">
                <a:latin typeface="Arabic Typesetting" panose="03020402040406030203" pitchFamily="66" charset="-78"/>
                <a:cs typeface="Arabic Typesetting" panose="03020402040406030203" pitchFamily="66" charset="-78"/>
              </a:rPr>
              <a:t>د- المحاسبة وأسواق الأوراق المالية:</a:t>
            </a:r>
          </a:p>
        </p:txBody>
      </p:sp>
      <p:sp>
        <p:nvSpPr>
          <p:cNvPr id="3" name="Text Placeholder 2">
            <a:extLst>
              <a:ext uri="{FF2B5EF4-FFF2-40B4-BE49-F238E27FC236}">
                <a16:creationId xmlns:a16="http://schemas.microsoft.com/office/drawing/2014/main" id="{9EEF4E37-8497-4720-8315-B9F5661E116D}"/>
              </a:ext>
            </a:extLst>
          </p:cNvPr>
          <p:cNvSpPr>
            <a:spLocks noGrp="1"/>
          </p:cNvSpPr>
          <p:nvPr>
            <p:ph type="body" idx="1"/>
          </p:nvPr>
        </p:nvSpPr>
        <p:spPr>
          <a:xfrm>
            <a:off x="1556175" y="1953858"/>
            <a:ext cx="6768381" cy="1543488"/>
          </a:xfrm>
        </p:spPr>
        <p:txBody>
          <a:bodyPr/>
          <a:lstStyle/>
          <a:p>
            <a:pPr marL="63500" indent="0" algn="r" rtl="1">
              <a:buNone/>
            </a:pPr>
            <a:r>
              <a:rPr lang="ar-SA" sz="2400" dirty="0">
                <a:latin typeface="Arabic Typesetting" panose="03020402040406030203" pitchFamily="66" charset="-78"/>
                <a:cs typeface="Arabic Typesetting" panose="03020402040406030203" pitchFamily="66" charset="-78"/>
              </a:rPr>
              <a:t>نناقش في هذا القسم كيف تتفاعل المحاسبة مع أسواق الأوراق المالية، ويعتبر سوق الأوراق المالية مصطلحاً عاماً يستخدم للإشارة إلى الأسواق التي يتم فيها تداول الأوراق المالية (الأسهم والسندات).</a:t>
            </a:r>
          </a:p>
          <a:p>
            <a:pPr marL="63500" indent="0" algn="r" rtl="1">
              <a:buNone/>
            </a:pPr>
            <a:r>
              <a:rPr lang="ar-SA" sz="2400" dirty="0">
                <a:latin typeface="Arabic Typesetting" panose="03020402040406030203" pitchFamily="66" charset="-78"/>
                <a:cs typeface="Arabic Typesetting" panose="03020402040406030203" pitchFamily="66" charset="-78"/>
              </a:rPr>
              <a:t>وتستخدم أسواق الأوراق المالية المعلومات المحاسبية كمدخلات عند تحديد الأسعار.</a:t>
            </a:r>
          </a:p>
        </p:txBody>
      </p:sp>
      <p:sp>
        <p:nvSpPr>
          <p:cNvPr id="4" name="Slide Number Placeholder 3">
            <a:extLst>
              <a:ext uri="{FF2B5EF4-FFF2-40B4-BE49-F238E27FC236}">
                <a16:creationId xmlns:a16="http://schemas.microsoft.com/office/drawing/2014/main" id="{C63A1D10-874A-4228-863A-A7B6559AD8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71575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DEFE-8A63-49E2-8ED1-2F713F274B79}"/>
              </a:ext>
            </a:extLst>
          </p:cNvPr>
          <p:cNvSpPr>
            <a:spLocks noGrp="1"/>
          </p:cNvSpPr>
          <p:nvPr>
            <p:ph type="title"/>
          </p:nvPr>
        </p:nvSpPr>
        <p:spPr>
          <a:xfrm>
            <a:off x="1556900" y="268745"/>
            <a:ext cx="6616800" cy="699900"/>
          </a:xfrm>
        </p:spPr>
        <p:txBody>
          <a:bodyPr/>
          <a:lstStyle/>
          <a:p>
            <a:pPr algn="r"/>
            <a:r>
              <a:rPr lang="ar-SA" sz="3200" dirty="0">
                <a:latin typeface="Arabic Typesetting" panose="03020402040406030203" pitchFamily="66" charset="-78"/>
                <a:cs typeface="Arabic Typesetting" panose="03020402040406030203" pitchFamily="66" charset="-78"/>
              </a:rPr>
              <a:t>1-المعلومات المحاسبية وأسواق الأوراق المالية:</a:t>
            </a:r>
          </a:p>
        </p:txBody>
      </p:sp>
      <p:sp>
        <p:nvSpPr>
          <p:cNvPr id="3" name="Text Placeholder 2">
            <a:extLst>
              <a:ext uri="{FF2B5EF4-FFF2-40B4-BE49-F238E27FC236}">
                <a16:creationId xmlns:a16="http://schemas.microsoft.com/office/drawing/2014/main" id="{DC31082A-6CFC-4862-991D-23EA349D1DD9}"/>
              </a:ext>
            </a:extLst>
          </p:cNvPr>
          <p:cNvSpPr>
            <a:spLocks noGrp="1"/>
          </p:cNvSpPr>
          <p:nvPr>
            <p:ph type="body" idx="1"/>
          </p:nvPr>
        </p:nvSpPr>
        <p:spPr>
          <a:xfrm>
            <a:off x="1234899" y="903486"/>
            <a:ext cx="7107874" cy="3109214"/>
          </a:xfrm>
        </p:spPr>
        <p:txBody>
          <a:bodyPr/>
          <a:lstStyle/>
          <a:p>
            <a:pPr marL="63500" indent="0" algn="r" rtl="1">
              <a:buNone/>
            </a:pPr>
            <a:r>
              <a:rPr lang="ar-SA" sz="1800" dirty="0">
                <a:latin typeface="Arabic Typesetting" panose="03020402040406030203" pitchFamily="66" charset="-78"/>
                <a:cs typeface="Arabic Typesetting" panose="03020402040406030203" pitchFamily="66" charset="-78"/>
              </a:rPr>
              <a:t>ينطبق ما سبق ذكره عن عدم التأكد، وعدم تماثل المعلومات، والأختيار العكسي، والخطر الأخلاقي على جميع أنواع المشروعات سواء أكانت لها أوراق مالية يتم تداولها في سوق الأوراق المالية أم لا، يطلق على المنشآت التي يتم تداول صكوك الملكية والدائنية الخاصة بها في أسواق عامه للأوراق المالية اسم "الشركات العامة".</a:t>
            </a:r>
          </a:p>
          <a:p>
            <a:pPr marL="63500" indent="0" algn="r" rtl="1">
              <a:buNone/>
            </a:pPr>
            <a:r>
              <a:rPr lang="ar-SA" sz="1800" dirty="0">
                <a:latin typeface="Arabic Typesetting" panose="03020402040406030203" pitchFamily="66" charset="-78"/>
                <a:cs typeface="Arabic Typesetting" panose="03020402040406030203" pitchFamily="66" charset="-78"/>
              </a:rPr>
              <a:t>ولعل أحد الأفكار الهامة بالنسبة لشركة يتم تداول أسهمها في أسواق عامة لتداول الأوراق المالية هي نظرية السوق الكفء.</a:t>
            </a:r>
          </a:p>
          <a:p>
            <a:pPr marL="63500" indent="0" algn="r" rtl="1">
              <a:buNone/>
            </a:pPr>
            <a:r>
              <a:rPr lang="ar-SA" sz="1800" dirty="0">
                <a:latin typeface="Arabic Typesetting" panose="03020402040406030203" pitchFamily="66" charset="-78"/>
                <a:cs typeface="Arabic Typesetting" panose="03020402040406030203" pitchFamily="66" charset="-78"/>
              </a:rPr>
              <a:t>ويعرف سوق الأوراق المالية الكفء بأنه السوق الذي تعكس فيه أسعار الأوراق المالية جميع المعلومات المتاحة للجميع عن تلك الأوراق.وهناك عدة آثار هامة لنظرية السوق الكفء لأغراض المحاسبة وهي:</a:t>
            </a:r>
          </a:p>
          <a:p>
            <a:pPr marL="63500" indent="0" algn="r" rtl="1">
              <a:buNone/>
            </a:pPr>
            <a:endParaRPr lang="ar-SA" sz="1800" dirty="0">
              <a:latin typeface="Arabic Typesetting" panose="03020402040406030203" pitchFamily="66" charset="-78"/>
              <a:cs typeface="Arabic Typesetting" panose="03020402040406030203" pitchFamily="66" charset="-78"/>
            </a:endParaRPr>
          </a:p>
        </p:txBody>
      </p:sp>
      <p:sp>
        <p:nvSpPr>
          <p:cNvPr id="4" name="Slide Number Placeholder 3">
            <a:extLst>
              <a:ext uri="{FF2B5EF4-FFF2-40B4-BE49-F238E27FC236}">
                <a16:creationId xmlns:a16="http://schemas.microsoft.com/office/drawing/2014/main" id="{5B18A4B9-49D0-4C19-B8D4-3C983F2882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aphicFrame>
        <p:nvGraphicFramePr>
          <p:cNvPr id="5" name="Table 5">
            <a:extLst>
              <a:ext uri="{FF2B5EF4-FFF2-40B4-BE49-F238E27FC236}">
                <a16:creationId xmlns:a16="http://schemas.microsoft.com/office/drawing/2014/main" id="{78A1029B-8FE1-4F07-9ED4-16F887B74491}"/>
              </a:ext>
            </a:extLst>
          </p:cNvPr>
          <p:cNvGraphicFramePr>
            <a:graphicFrameLocks noGrp="1"/>
          </p:cNvGraphicFramePr>
          <p:nvPr>
            <p:extLst>
              <p:ext uri="{D42A27DB-BD31-4B8C-83A1-F6EECF244321}">
                <p14:modId xmlns:p14="http://schemas.microsoft.com/office/powerpoint/2010/main" val="625662432"/>
              </p:ext>
            </p:extLst>
          </p:nvPr>
        </p:nvGraphicFramePr>
        <p:xfrm>
          <a:off x="1811867" y="3150905"/>
          <a:ext cx="5953939" cy="1723590"/>
        </p:xfrm>
        <a:graphic>
          <a:graphicData uri="http://schemas.openxmlformats.org/drawingml/2006/table">
            <a:tbl>
              <a:tblPr rtl="1" firstRow="1" bandRow="1">
                <a:tableStyleId>{3C2FFA5D-87B4-456A-9821-1D502468CF0F}</a:tableStyleId>
              </a:tblPr>
              <a:tblGrid>
                <a:gridCol w="2960675">
                  <a:extLst>
                    <a:ext uri="{9D8B030D-6E8A-4147-A177-3AD203B41FA5}">
                      <a16:colId xmlns:a16="http://schemas.microsoft.com/office/drawing/2014/main" val="2818421983"/>
                    </a:ext>
                  </a:extLst>
                </a:gridCol>
                <a:gridCol w="2993264">
                  <a:extLst>
                    <a:ext uri="{9D8B030D-6E8A-4147-A177-3AD203B41FA5}">
                      <a16:colId xmlns:a16="http://schemas.microsoft.com/office/drawing/2014/main" val="1203240211"/>
                    </a:ext>
                  </a:extLst>
                </a:gridCol>
              </a:tblGrid>
              <a:tr h="441991">
                <a:tc>
                  <a:txBody>
                    <a:bodyPr/>
                    <a:lstStyle/>
                    <a:p>
                      <a:pPr algn="r" rtl="1"/>
                      <a:r>
                        <a:rPr lang="ar-SA" sz="1400" dirty="0">
                          <a:solidFill>
                            <a:schemeClr val="tx1"/>
                          </a:solidFill>
                          <a:latin typeface="Arial" panose="020B0604020202020204" pitchFamily="34" charset="0"/>
                          <a:cs typeface="Arial" panose="020B0604020202020204" pitchFamily="34" charset="0"/>
                        </a:rPr>
                        <a:t>أ-تتأثر الأسعار بسرعة بتوفير المعلومات المحاسبية.  </a:t>
                      </a:r>
                    </a:p>
                  </a:txBody>
                  <a:tcPr/>
                </a:tc>
                <a:tc>
                  <a:txBody>
                    <a:bodyPr/>
                    <a:lstStyle/>
                    <a:p>
                      <a:pPr algn="r" rtl="1"/>
                      <a:r>
                        <a:rPr lang="ar-SA" sz="1400" dirty="0">
                          <a:solidFill>
                            <a:schemeClr val="tx1"/>
                          </a:solidFill>
                          <a:latin typeface="Arial" panose="020B0604020202020204" pitchFamily="34" charset="0"/>
                          <a:cs typeface="Arial" panose="020B0604020202020204" pitchFamily="34" charset="0"/>
                        </a:rPr>
                        <a:t>ب-تتنافس المعلومات المحاسبية مع المصادر الأخرى.</a:t>
                      </a:r>
                    </a:p>
                  </a:txBody>
                  <a:tcPr/>
                </a:tc>
                <a:extLst>
                  <a:ext uri="{0D108BD9-81ED-4DB2-BD59-A6C34878D82A}">
                    <a16:rowId xmlns:a16="http://schemas.microsoft.com/office/drawing/2014/main" val="1085839524"/>
                  </a:ext>
                </a:extLst>
              </a:tr>
              <a:tr h="763439">
                <a:tc>
                  <a:txBody>
                    <a:bodyPr/>
                    <a:lstStyle/>
                    <a:p>
                      <a:pPr algn="r" rtl="1"/>
                      <a:r>
                        <a:rPr lang="ar-SA" sz="1400" b="1" dirty="0">
                          <a:latin typeface="Arial" panose="020B0604020202020204" pitchFamily="34" charset="0"/>
                          <a:cs typeface="Arial" panose="020B0604020202020204" pitchFamily="34" charset="0"/>
                        </a:rPr>
                        <a:t>جـ-من المهم التمييز بين المعلومات الجديدة وتلك التي انعكست من قبل على الأسعار.</a:t>
                      </a:r>
                    </a:p>
                  </a:txBody>
                  <a:tcPr/>
                </a:tc>
                <a:tc>
                  <a:txBody>
                    <a:bodyPr/>
                    <a:lstStyle/>
                    <a:p>
                      <a:pPr algn="r" rtl="1"/>
                      <a:r>
                        <a:rPr lang="ar-SA" sz="1400" b="1" dirty="0">
                          <a:latin typeface="Arial" panose="020B0604020202020204" pitchFamily="34" charset="0"/>
                          <a:cs typeface="Arial" panose="020B0604020202020204" pitchFamily="34" charset="0"/>
                        </a:rPr>
                        <a:t>هـ-يمكن تحقيق عوائد غير عادية باستخدام معلومات غير متاحة للعامة.</a:t>
                      </a:r>
                    </a:p>
                  </a:txBody>
                  <a:tcPr/>
                </a:tc>
                <a:extLst>
                  <a:ext uri="{0D108BD9-81ED-4DB2-BD59-A6C34878D82A}">
                    <a16:rowId xmlns:a16="http://schemas.microsoft.com/office/drawing/2014/main" val="61890661"/>
                  </a:ext>
                </a:extLst>
              </a:tr>
              <a:tr h="441991">
                <a:tc gridSpan="2">
                  <a:txBody>
                    <a:bodyPr/>
                    <a:lstStyle/>
                    <a:p>
                      <a:pPr algn="r" rtl="1"/>
                      <a:r>
                        <a:rPr lang="ar-SA" sz="1400" b="1" dirty="0">
                          <a:latin typeface="Arial" panose="020B0604020202020204" pitchFamily="34" charset="0"/>
                          <a:cs typeface="Arial" panose="020B0604020202020204" pitchFamily="34" charset="0"/>
                        </a:rPr>
                        <a:t>و-يمكن أن تفترض التقارير والمعايير المحاسبية أن مستخدميها لديهم مستوى معقول من المعرفة.</a:t>
                      </a:r>
                    </a:p>
                  </a:txBody>
                  <a:tcPr/>
                </a:tc>
                <a:tc hMerge="1">
                  <a:txBody>
                    <a:bodyPr/>
                    <a:lstStyle/>
                    <a:p>
                      <a:pPr rtl="1"/>
                      <a:endParaRPr lang="ar-SA" dirty="0"/>
                    </a:p>
                  </a:txBody>
                  <a:tcPr/>
                </a:tc>
                <a:extLst>
                  <a:ext uri="{0D108BD9-81ED-4DB2-BD59-A6C34878D82A}">
                    <a16:rowId xmlns:a16="http://schemas.microsoft.com/office/drawing/2014/main" val="2492336202"/>
                  </a:ext>
                </a:extLst>
              </a:tr>
            </a:tbl>
          </a:graphicData>
        </a:graphic>
      </p:graphicFrame>
    </p:spTree>
    <p:extLst>
      <p:ext uri="{BB962C8B-B14F-4D97-AF65-F5344CB8AC3E}">
        <p14:creationId xmlns:p14="http://schemas.microsoft.com/office/powerpoint/2010/main" val="410972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7AF4-817B-4D19-AD46-5905D6026BC2}"/>
              </a:ext>
            </a:extLst>
          </p:cNvPr>
          <p:cNvSpPr>
            <a:spLocks noGrp="1"/>
          </p:cNvSpPr>
          <p:nvPr>
            <p:ph type="title"/>
          </p:nvPr>
        </p:nvSpPr>
        <p:spPr/>
        <p:txBody>
          <a:bodyPr/>
          <a:lstStyle/>
          <a:p>
            <a:pPr algn="r" rtl="1"/>
            <a:r>
              <a:rPr lang="ar-SA" sz="3200" dirty="0">
                <a:latin typeface="Arabic Typesetting" panose="03020402040406030203" pitchFamily="66" charset="-78"/>
                <a:cs typeface="Arabic Typesetting" panose="03020402040406030203" pitchFamily="66" charset="-78"/>
              </a:rPr>
              <a:t>2- </a:t>
            </a:r>
            <a:r>
              <a:rPr lang="ar-BH" sz="3200">
                <a:latin typeface="Arabic Typesetting" panose="03020402040406030203" pitchFamily="66" charset="-78"/>
                <a:cs typeface="Arabic Typesetting" panose="03020402040406030203" pitchFamily="66" charset="-78"/>
              </a:rPr>
              <a:t>استخدام</a:t>
            </a:r>
            <a:r>
              <a:rPr lang="ar-SA" sz="3200">
                <a:latin typeface="Arabic Typesetting" panose="03020402040406030203" pitchFamily="66" charset="-78"/>
                <a:cs typeface="Arabic Typesetting" panose="03020402040406030203" pitchFamily="66" charset="-78"/>
              </a:rPr>
              <a:t> </a:t>
            </a:r>
            <a:r>
              <a:rPr lang="ar-SA" sz="3200" dirty="0">
                <a:latin typeface="Arabic Typesetting" panose="03020402040406030203" pitchFamily="66" charset="-78"/>
                <a:cs typeface="Arabic Typesetting" panose="03020402040406030203" pitchFamily="66" charset="-78"/>
              </a:rPr>
              <a:t>المعلومات من أسواق الأوراق المالية في الحاسبة:</a:t>
            </a:r>
          </a:p>
        </p:txBody>
      </p:sp>
      <p:sp>
        <p:nvSpPr>
          <p:cNvPr id="3" name="Text Placeholder 2">
            <a:extLst>
              <a:ext uri="{FF2B5EF4-FFF2-40B4-BE49-F238E27FC236}">
                <a16:creationId xmlns:a16="http://schemas.microsoft.com/office/drawing/2014/main" id="{A0F228F8-4468-464D-805F-A2F35D12875D}"/>
              </a:ext>
            </a:extLst>
          </p:cNvPr>
          <p:cNvSpPr>
            <a:spLocks noGrp="1"/>
          </p:cNvSpPr>
          <p:nvPr>
            <p:ph type="body" idx="1"/>
          </p:nvPr>
        </p:nvSpPr>
        <p:spPr>
          <a:xfrm>
            <a:off x="1300900" y="1784613"/>
            <a:ext cx="7147150" cy="1929987"/>
          </a:xfrm>
        </p:spPr>
        <p:txBody>
          <a:bodyPr/>
          <a:lstStyle/>
          <a:p>
            <a:pPr marL="63500" indent="0" algn="r" rtl="1">
              <a:buNone/>
            </a:pPr>
            <a:r>
              <a:rPr lang="ar-SA" dirty="0">
                <a:latin typeface="Arabic Typesetting" panose="03020402040406030203" pitchFamily="66" charset="-78"/>
                <a:cs typeface="Arabic Typesetting" panose="03020402040406030203" pitchFamily="66" charset="-78"/>
              </a:rPr>
              <a:t>للحصول على تمويل من أسواق الأوراق المالية، تقوم المنشآت أيضاً ببيع وشراء استثماراتها في هذه الأسواق.</a:t>
            </a:r>
          </a:p>
          <a:p>
            <a:pPr marL="63500" indent="0" algn="r" rtl="1">
              <a:buNone/>
            </a:pPr>
            <a:r>
              <a:rPr lang="ar-SA" dirty="0">
                <a:latin typeface="Arabic Typesetting" panose="03020402040406030203" pitchFamily="66" charset="-78"/>
                <a:cs typeface="Arabic Typesetting" panose="03020402040406030203" pitchFamily="66" charset="-78"/>
              </a:rPr>
              <a:t>فإذا كانت الأسواق التي يتم تداول هذه الاستثمارات فيها هي أسواق تتمتع بالكفاءة، فإن أسعار هذه الأوراق المالية تكون مؤشرات يمكن الاعتماد عليها بالنسبة لقيمها الأساسية.</a:t>
            </a:r>
          </a:p>
        </p:txBody>
      </p:sp>
      <p:sp>
        <p:nvSpPr>
          <p:cNvPr id="4" name="Slide Number Placeholder 3">
            <a:extLst>
              <a:ext uri="{FF2B5EF4-FFF2-40B4-BE49-F238E27FC236}">
                <a16:creationId xmlns:a16="http://schemas.microsoft.com/office/drawing/2014/main" id="{A81268CA-C2FF-44EF-BF64-8401AFEDF8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26051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6" name="Google Shape;86;p1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84" name="Google Shape;84;p16"/>
          <p:cNvSpPr txBox="1">
            <a:spLocks noGrp="1"/>
          </p:cNvSpPr>
          <p:nvPr>
            <p:ph type="ctrTitle" idx="4294967295"/>
          </p:nvPr>
        </p:nvSpPr>
        <p:spPr>
          <a:xfrm>
            <a:off x="2711450" y="321998"/>
            <a:ext cx="4019550" cy="845344"/>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A" sz="4000" dirty="0">
                <a:latin typeface="Arabic Typesetting" panose="03020402040406030203" pitchFamily="66" charset="-78"/>
                <a:cs typeface="Arabic Typesetting" panose="03020402040406030203" pitchFamily="66" charset="-78"/>
              </a:rPr>
              <a:t>محتويات الفصل الأول:</a:t>
            </a:r>
            <a:endParaRPr sz="4000" dirty="0">
              <a:latin typeface="Arabic Typesetting" panose="03020402040406030203" pitchFamily="66" charset="-78"/>
              <a:cs typeface="Arabic Typesetting" panose="03020402040406030203" pitchFamily="66" charset="-78"/>
            </a:endParaRPr>
          </a:p>
        </p:txBody>
      </p:sp>
      <p:sp>
        <p:nvSpPr>
          <p:cNvPr id="85" name="Google Shape;85;p16"/>
          <p:cNvSpPr txBox="1">
            <a:spLocks noGrp="1"/>
          </p:cNvSpPr>
          <p:nvPr>
            <p:ph type="subTitle" idx="4294967295"/>
          </p:nvPr>
        </p:nvSpPr>
        <p:spPr>
          <a:xfrm>
            <a:off x="1786467" y="1167342"/>
            <a:ext cx="5207001" cy="2947987"/>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SA" sz="2000" b="1" dirty="0">
                <a:latin typeface="Arabic Typesetting" panose="03020402040406030203" pitchFamily="66" charset="-78"/>
                <a:cs typeface="Arabic Typesetting" panose="03020402040406030203" pitchFamily="66" charset="-78"/>
              </a:rPr>
              <a:t>أ-عدم التأكد وعدم التماثل.</a:t>
            </a:r>
          </a:p>
          <a:p>
            <a:pPr marL="0" lvl="0" indent="0" algn="r" rtl="1">
              <a:spcBef>
                <a:spcPts val="600"/>
              </a:spcBef>
              <a:spcAft>
                <a:spcPts val="0"/>
              </a:spcAft>
              <a:buNone/>
            </a:pPr>
            <a:r>
              <a:rPr lang="ar-SA" sz="2000" b="1" dirty="0">
                <a:latin typeface="Arabic Typesetting" panose="03020402040406030203" pitchFamily="66" charset="-78"/>
                <a:cs typeface="Arabic Typesetting" panose="03020402040406030203" pitchFamily="66" charset="-78"/>
              </a:rPr>
              <a:t>ب-الخصائص المرغوبة في المعلومات المحاسبية.</a:t>
            </a:r>
          </a:p>
          <a:p>
            <a:pPr marL="0" lvl="0" indent="0" algn="r" rtl="1">
              <a:spcBef>
                <a:spcPts val="600"/>
              </a:spcBef>
              <a:spcAft>
                <a:spcPts val="0"/>
              </a:spcAft>
              <a:buNone/>
            </a:pPr>
            <a:r>
              <a:rPr lang="ar-SA" sz="2000" b="1" dirty="0">
                <a:latin typeface="Arabic Typesetting" panose="03020402040406030203" pitchFamily="66" charset="-78"/>
                <a:cs typeface="Arabic Typesetting" panose="03020402040406030203" pitchFamily="66" charset="-78"/>
              </a:rPr>
              <a:t>جـ-التبعات الإقتصادية للإختيارات المحاسبية وإدارة الأرباح.</a:t>
            </a:r>
          </a:p>
          <a:p>
            <a:pPr marL="0" lvl="0" indent="0" algn="r" rtl="1">
              <a:spcBef>
                <a:spcPts val="600"/>
              </a:spcBef>
              <a:spcAft>
                <a:spcPts val="0"/>
              </a:spcAft>
              <a:buNone/>
            </a:pPr>
            <a:r>
              <a:rPr lang="ar-SA" sz="2000" b="1" dirty="0">
                <a:latin typeface="Arabic Typesetting" panose="03020402040406030203" pitchFamily="66" charset="-78"/>
                <a:cs typeface="Arabic Typesetting" panose="03020402040406030203" pitchFamily="66" charset="-78"/>
              </a:rPr>
              <a:t>د-المحاسبة وأسواق الأوراق المالية.</a:t>
            </a:r>
          </a:p>
          <a:p>
            <a:pPr marL="457200" lvl="1" indent="0" algn="r" rtl="1">
              <a:spcBef>
                <a:spcPts val="600"/>
              </a:spcBef>
              <a:buNone/>
            </a:pPr>
            <a:r>
              <a:rPr lang="ar-SA" sz="1400" b="1" dirty="0">
                <a:latin typeface="Arabic Typesetting" panose="03020402040406030203" pitchFamily="66" charset="-78"/>
                <a:cs typeface="Arabic Typesetting" panose="03020402040406030203" pitchFamily="66" charset="-78"/>
              </a:rPr>
              <a:t>1-المعلومات المحاسبية واسواق الأوراق المالية.</a:t>
            </a:r>
          </a:p>
          <a:p>
            <a:pPr marL="457200" lvl="1" indent="0" algn="r" rtl="1">
              <a:spcBef>
                <a:spcPts val="600"/>
              </a:spcBef>
              <a:buNone/>
            </a:pPr>
            <a:r>
              <a:rPr lang="ar-SA" sz="1400" b="1" dirty="0">
                <a:latin typeface="Arabic Typesetting" panose="03020402040406030203" pitchFamily="66" charset="-78"/>
                <a:cs typeface="Arabic Typesetting" panose="03020402040406030203" pitchFamily="66" charset="-78"/>
              </a:rPr>
              <a:t>2-إستخدام معلومات اسواق الأوراق المالية في المحاسبة.</a:t>
            </a:r>
            <a:endParaRPr lang="ar-SA" sz="1200" b="1" dirty="0">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337022" y="719375"/>
            <a:ext cx="6835953" cy="746800"/>
          </a:xfrm>
          <a:prstGeom prst="rect">
            <a:avLst/>
          </a:prstGeom>
        </p:spPr>
        <p:txBody>
          <a:bodyPr spcFirstLastPara="1" wrap="square" lIns="91425" tIns="91425" rIns="91425" bIns="91425" anchor="b" anchorCtr="0">
            <a:noAutofit/>
          </a:bodyPr>
          <a:lstStyle/>
          <a:p>
            <a:pPr algn="r" rtl="1"/>
            <a:r>
              <a:rPr lang="ar-SA" sz="3600" dirty="0">
                <a:effectLst/>
                <a:latin typeface="Arabic Typesetting" panose="03020402040406030203" pitchFamily="66" charset="-78"/>
                <a:ea typeface="Calibri" panose="020F0502020204030204" pitchFamily="34" charset="0"/>
                <a:cs typeface="Arabic Typesetting" panose="03020402040406030203" pitchFamily="66" charset="-78"/>
              </a:rPr>
              <a:t> تعريف المحاسبة:</a:t>
            </a:r>
            <a:endParaRPr sz="4400" dirty="0">
              <a:latin typeface="Arabic Typesetting" panose="03020402040406030203" pitchFamily="66" charset="-78"/>
              <a:cs typeface="Arabic Typesetting" panose="03020402040406030203" pitchFamily="66" charset="-78"/>
            </a:endParaRPr>
          </a:p>
        </p:txBody>
      </p:sp>
      <p:sp>
        <p:nvSpPr>
          <p:cNvPr id="5" name="Text Placeholder 4">
            <a:extLst>
              <a:ext uri="{FF2B5EF4-FFF2-40B4-BE49-F238E27FC236}">
                <a16:creationId xmlns:a16="http://schemas.microsoft.com/office/drawing/2014/main" id="{77693FAC-2EE3-4B0F-8E20-094BEC0D7045}"/>
              </a:ext>
            </a:extLst>
          </p:cNvPr>
          <p:cNvSpPr>
            <a:spLocks noGrp="1"/>
          </p:cNvSpPr>
          <p:nvPr>
            <p:ph type="body" idx="1"/>
          </p:nvPr>
        </p:nvSpPr>
        <p:spPr>
          <a:xfrm>
            <a:off x="2128477" y="1479375"/>
            <a:ext cx="6044595" cy="2070649"/>
          </a:xfrm>
        </p:spPr>
        <p:txBody>
          <a:bodyPr/>
          <a:lstStyle/>
          <a:p>
            <a:pPr marL="88900" indent="0" algn="r" rtl="1">
              <a:buNone/>
            </a:pPr>
            <a:r>
              <a:rPr lang="ar-SA" sz="2800" b="1" dirty="0">
                <a:effectLst/>
                <a:latin typeface="Arabic Typesetting" panose="03020402040406030203" pitchFamily="66" charset="-78"/>
                <a:ea typeface="Calibri" panose="020F0502020204030204" pitchFamily="34" charset="0"/>
                <a:cs typeface="Arabic Typesetting" panose="03020402040406030203" pitchFamily="66" charset="-78"/>
              </a:rPr>
              <a:t>هي إنتاج معلومات عن المشروع وتوصيلها لهؤلاء الذين يحتاجونها.</a:t>
            </a:r>
            <a:endParaRPr lang="en-US" sz="2800" b="1" dirty="0">
              <a:effectLst/>
              <a:latin typeface="Arabic Typesetting" panose="03020402040406030203" pitchFamily="66" charset="-78"/>
              <a:ea typeface="Calibri" panose="020F0502020204030204" pitchFamily="34" charset="0"/>
              <a:cs typeface="Arabic Typesetting" panose="03020402040406030203" pitchFamily="66" charset="-78"/>
            </a:endParaRPr>
          </a:p>
          <a:p>
            <a:pPr marL="88900" indent="0" algn="r" rtl="1">
              <a:buNone/>
            </a:pPr>
            <a:endParaRPr lang="ar-SA" dirty="0"/>
          </a:p>
        </p:txBody>
      </p:sp>
      <p:sp>
        <p:nvSpPr>
          <p:cNvPr id="78" name="Google Shape;78;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1556175" y="719375"/>
            <a:ext cx="6616800" cy="1140161"/>
          </a:xfrm>
          <a:prstGeom prst="rect">
            <a:avLst/>
          </a:prstGeom>
        </p:spPr>
        <p:txBody>
          <a:bodyPr spcFirstLastPara="1" wrap="square" lIns="91425" tIns="91425" rIns="91425" bIns="91425" anchor="b" anchorCtr="0">
            <a:noAutofit/>
          </a:bodyPr>
          <a:lstStyle/>
          <a:p>
            <a:pPr algn="r" rtl="1"/>
            <a:r>
              <a:rPr lang="ar-SA" sz="3200" dirty="0">
                <a:effectLst/>
                <a:latin typeface="Arabic Typesetting" panose="03020402040406030203" pitchFamily="66" charset="-78"/>
                <a:ea typeface="Calibri" panose="020F0502020204030204" pitchFamily="34" charset="0"/>
                <a:cs typeface="Arabic Typesetting" panose="03020402040406030203" pitchFamily="66" charset="-78"/>
              </a:rPr>
              <a:t>أ- عدم التأ كد وعدم تماثل المعلومات:</a:t>
            </a:r>
            <a:br>
              <a:rPr lang="en-US" sz="3200" dirty="0">
                <a:effectLst/>
                <a:latin typeface="Arabic Typesetting" panose="03020402040406030203" pitchFamily="66" charset="-78"/>
                <a:ea typeface="Calibri" panose="020F0502020204030204" pitchFamily="34" charset="0"/>
                <a:cs typeface="Arabic Typesetting" panose="03020402040406030203" pitchFamily="66" charset="-78"/>
              </a:rPr>
            </a:br>
            <a:endParaRPr sz="3200" dirty="0">
              <a:latin typeface="Arabic Typesetting" panose="03020402040406030203" pitchFamily="66" charset="-78"/>
              <a:cs typeface="Arabic Typesetting" panose="03020402040406030203" pitchFamily="66" charset="-78"/>
            </a:endParaRPr>
          </a:p>
        </p:txBody>
      </p:sp>
      <p:sp>
        <p:nvSpPr>
          <p:cNvPr id="105" name="Google Shape;105;p19"/>
          <p:cNvSpPr txBox="1">
            <a:spLocks noGrp="1"/>
          </p:cNvSpPr>
          <p:nvPr>
            <p:ph type="body" idx="1"/>
          </p:nvPr>
        </p:nvSpPr>
        <p:spPr>
          <a:prstGeom prst="rect">
            <a:avLst/>
          </a:prstGeom>
        </p:spPr>
        <p:txBody>
          <a:bodyPr spcFirstLastPara="1" wrap="square" lIns="91425" tIns="91425" rIns="91425" bIns="91425" anchor="t" anchorCtr="0">
            <a:noAutofit/>
          </a:bodyPr>
          <a:lstStyle/>
          <a:p>
            <a:pPr marL="63500" lvl="0" indent="0" algn="r" rtl="1">
              <a:spcBef>
                <a:spcPts val="600"/>
              </a:spcBef>
              <a:spcAft>
                <a:spcPts val="0"/>
              </a:spcAft>
              <a:buSzPts val="2600"/>
              <a:buNone/>
            </a:pPr>
            <a:r>
              <a:rPr lang="ar-SA" sz="2000" dirty="0">
                <a:latin typeface="Arabic Typesetting" panose="03020402040406030203" pitchFamily="66" charset="-78"/>
                <a:cs typeface="Arabic Typesetting" panose="03020402040406030203" pitchFamily="66" charset="-78"/>
              </a:rPr>
              <a:t>تعتمد المحاسبة على توصيل المعلومات ، المعلومات: هي دليل يمكن أن يؤثر  في قرارات الفرد.</a:t>
            </a:r>
          </a:p>
          <a:p>
            <a:pPr marL="63500" lvl="0" indent="0" algn="r" rtl="1">
              <a:spcBef>
                <a:spcPts val="600"/>
              </a:spcBef>
              <a:spcAft>
                <a:spcPts val="0"/>
              </a:spcAft>
              <a:buSzPts val="2600"/>
              <a:buNone/>
            </a:pPr>
            <a:r>
              <a:rPr lang="ar-SA" sz="2000" dirty="0">
                <a:latin typeface="Arabic Typesetting" panose="03020402040406030203" pitchFamily="66" charset="-78"/>
                <a:cs typeface="Arabic Typesetting" panose="03020402040406030203" pitchFamily="66" charset="-78"/>
              </a:rPr>
              <a:t>تظهر حالة عدم التأكد بوجه خاص في التقارير المالية ،أن الأطراف خارج المشروع يتخذون العديد من القرارات وتتوقف نتائج تلك القرارات على أداء المنشأة في المستقبل ويعتبر الأداء الماضي مصدراً جيداً للمعلومات التي تساعد في التنبؤ بالمستقبل.</a:t>
            </a:r>
          </a:p>
          <a:p>
            <a:pPr marL="63500" lvl="0" indent="0" algn="r" rtl="1">
              <a:spcBef>
                <a:spcPts val="600"/>
              </a:spcBef>
              <a:spcAft>
                <a:spcPts val="0"/>
              </a:spcAft>
              <a:buSzPts val="2600"/>
              <a:buNone/>
            </a:pPr>
            <a:r>
              <a:rPr lang="ar-SA" sz="2000" dirty="0">
                <a:latin typeface="Arabic Typesetting" panose="03020402040406030203" pitchFamily="66" charset="-78"/>
                <a:cs typeface="Arabic Typesetting" panose="03020402040406030203" pitchFamily="66" charset="-78"/>
              </a:rPr>
              <a:t>ولعلنا نتسأل، من يقوم بتوفير المعلومات التي تحتاجها الأطراف الخترجية؟ من الطبيعي أن يكونوا هم هؤلاء الذين تتوافر لديهم معلومات أكثر وأفضل.ومن المؤكد أن الإدارة العليا للمشروع وأعضاء مجلس الإدارة تكون لديهم معلومات افضل.</a:t>
            </a:r>
          </a:p>
          <a:p>
            <a:pPr marL="63500" lvl="0" indent="0" algn="r" rtl="1">
              <a:spcBef>
                <a:spcPts val="600"/>
              </a:spcBef>
              <a:spcAft>
                <a:spcPts val="0"/>
              </a:spcAft>
              <a:buSzPts val="2600"/>
              <a:buNone/>
            </a:pPr>
            <a:r>
              <a:rPr lang="ar-SA" sz="2000" dirty="0">
                <a:latin typeface="Arabic Typesetting" panose="03020402040406030203" pitchFamily="66" charset="-78"/>
                <a:cs typeface="Arabic Typesetting" panose="03020402040406030203" pitchFamily="66" charset="-78"/>
              </a:rPr>
              <a:t>فإن العرض والطلب على التقارير المالية هو نتيجة لوجود ما يطلق عليه "عدم تماثل المعلومات" حيث يكون هناك أناساً لديهم معلومات أكثر من غيرهم.</a:t>
            </a:r>
          </a:p>
          <a:p>
            <a:pPr marL="63500" lvl="0" indent="0" algn="r" rtl="1">
              <a:spcBef>
                <a:spcPts val="600"/>
              </a:spcBef>
              <a:spcAft>
                <a:spcPts val="0"/>
              </a:spcAft>
              <a:buSzPts val="2600"/>
              <a:buNone/>
            </a:pPr>
            <a:endParaRPr sz="2400" dirty="0">
              <a:latin typeface="Arabic Typesetting" panose="03020402040406030203" pitchFamily="66" charset="-78"/>
              <a:cs typeface="Arabic Typesetting" panose="03020402040406030203" pitchFamily="66" charset="-78"/>
            </a:endParaRPr>
          </a:p>
        </p:txBody>
      </p:sp>
      <p:sp>
        <p:nvSpPr>
          <p:cNvPr id="106" name="Google Shape;106;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A" sz="3600" dirty="0">
                <a:latin typeface="Arabic Typesetting" panose="03020402040406030203" pitchFamily="66" charset="-78"/>
                <a:cs typeface="Arabic Typesetting" panose="03020402040406030203" pitchFamily="66" charset="-78"/>
              </a:rPr>
              <a:t>١- مثال للأختيار العكسي:</a:t>
            </a:r>
            <a:endParaRPr sz="3600" dirty="0">
              <a:latin typeface="Arabic Typesetting" panose="03020402040406030203" pitchFamily="66" charset="-78"/>
              <a:cs typeface="Arabic Typesetting" panose="03020402040406030203" pitchFamily="66" charset="-78"/>
            </a:endParaRPr>
          </a:p>
        </p:txBody>
      </p:sp>
      <p:sp>
        <p:nvSpPr>
          <p:cNvPr id="124" name="Google Shape;124;p21"/>
          <p:cNvSpPr txBox="1">
            <a:spLocks noGrp="1"/>
          </p:cNvSpPr>
          <p:nvPr>
            <p:ph type="body" idx="1"/>
          </p:nvPr>
        </p:nvSpPr>
        <p:spPr>
          <a:xfrm>
            <a:off x="1556175" y="1479374"/>
            <a:ext cx="6616897" cy="2454851"/>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SA" dirty="0">
                <a:latin typeface="Arabic Typesetting" panose="03020402040406030203" pitchFamily="66" charset="-78"/>
                <a:cs typeface="Arabic Typesetting" panose="03020402040406030203" pitchFamily="66" charset="-78"/>
              </a:rPr>
              <a:t>لنفترض انك ترغب في شراء سيارة وباعتبارك طالب قد لا تتوافر لديك الموارد المالية الكافية التي تمكنك من شراء سيارة جديدة، فإنك تفكر في شراء مستعملة ماهي مشكلة المعلومات التي تواجهها في هذه الحالة؟</a:t>
            </a:r>
          </a:p>
          <a:p>
            <a:pPr marL="0" lvl="0" indent="0" algn="r" rtl="1">
              <a:spcBef>
                <a:spcPts val="600"/>
              </a:spcBef>
              <a:spcAft>
                <a:spcPts val="0"/>
              </a:spcAft>
              <a:buNone/>
            </a:pPr>
            <a:r>
              <a:rPr lang="ar-SA" dirty="0">
                <a:latin typeface="Arabic Typesetting" panose="03020402040406030203" pitchFamily="66" charset="-78"/>
                <a:cs typeface="Arabic Typesetting" panose="03020402040406030203" pitchFamily="66" charset="-78"/>
              </a:rPr>
              <a:t>من الطبيعي إن البائع تكون لديه معلومات أ كثر منك عن حالة السيارة يمكنك بالطبع فحص الحالة الخارجية للسيارة، وعدد الكليومترات التي قطعتها بالنظر الى العداد، وربما بعض التفاصإل الأخرى ومع ذلك، فإذا كنت ستشتري السيارة من شخص آخر، فإنه يعرف جيداً حالة السيارة وأي مشاكل ميكانيكية بها، وتاريخ الصيانة والإصلاح، وأي حوادث تصادم حدثت لها، وغير ذلك من الأمور التي لا يبينها الكشف الظاهري للسيارة.</a:t>
            </a:r>
            <a:endParaRPr dirty="0">
              <a:latin typeface="Arabic Typesetting" panose="03020402040406030203" pitchFamily="66" charset="-78"/>
              <a:cs typeface="Arabic Typesetting" panose="03020402040406030203" pitchFamily="66" charset="-78"/>
            </a:endParaRPr>
          </a:p>
        </p:txBody>
      </p:sp>
      <p:sp>
        <p:nvSpPr>
          <p:cNvPr id="125" name="Google Shape;125;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1556175" y="799138"/>
            <a:ext cx="6616800" cy="620519"/>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A" sz="3600" dirty="0">
                <a:latin typeface="Arabic Typesetting" panose="03020402040406030203" pitchFamily="66" charset="-78"/>
                <a:cs typeface="Arabic Typesetting" panose="03020402040406030203" pitchFamily="66" charset="-78"/>
              </a:rPr>
              <a:t>٢- مثال للخطر الأخلاقي:</a:t>
            </a:r>
            <a:endParaRPr sz="3600" dirty="0">
              <a:latin typeface="Arabic Typesetting" panose="03020402040406030203" pitchFamily="66" charset="-78"/>
              <a:cs typeface="Arabic Typesetting" panose="03020402040406030203" pitchFamily="66" charset="-78"/>
            </a:endParaRPr>
          </a:p>
        </p:txBody>
      </p:sp>
      <p:sp>
        <p:nvSpPr>
          <p:cNvPr id="133" name="Google Shape;133;p22"/>
          <p:cNvSpPr txBox="1">
            <a:spLocks noGrp="1"/>
          </p:cNvSpPr>
          <p:nvPr>
            <p:ph type="body" idx="1"/>
          </p:nvPr>
        </p:nvSpPr>
        <p:spPr>
          <a:xfrm>
            <a:off x="1744276" y="1419657"/>
            <a:ext cx="6513226" cy="1623219"/>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SA" sz="2400">
                <a:latin typeface="Arabic Typesetting" panose="03020402040406030203" pitchFamily="66" charset="-78"/>
                <a:cs typeface="Arabic Typesetting" panose="03020402040406030203" pitchFamily="66" charset="-78"/>
              </a:rPr>
              <a:t>أفترض </a:t>
            </a:r>
            <a:r>
              <a:rPr lang="ar-SA" sz="2400" dirty="0">
                <a:latin typeface="Arabic Typesetting" panose="03020402040406030203" pitchFamily="66" charset="-78"/>
                <a:cs typeface="Arabic Typesetting" panose="03020402040406030203" pitchFamily="66" charset="-78"/>
              </a:rPr>
              <a:t>أ</a:t>
            </a:r>
            <a:r>
              <a:rPr lang="ar-SA" sz="2400">
                <a:latin typeface="Arabic Typesetting" panose="03020402040406030203" pitchFamily="66" charset="-78"/>
                <a:cs typeface="Arabic Typesetting" panose="03020402040406030203" pitchFamily="66" charset="-78"/>
              </a:rPr>
              <a:t>نك </a:t>
            </a:r>
            <a:r>
              <a:rPr lang="ar-SA" sz="2400" dirty="0">
                <a:latin typeface="Arabic Typesetting" panose="03020402040406030203" pitchFamily="66" charset="-78"/>
                <a:cs typeface="Arabic Typesetting" panose="03020402040406030203" pitchFamily="66" charset="-78"/>
              </a:rPr>
              <a:t>نجحت في شراء سيارة، وتحتاج الأن لشراء تأمين على السيارة سواء كنت مطالباً بذلك بصفة قانونية أم لا،فمن المتوقع أن يكون سلوكك في حالة شرائك للتأمين مختلفاً عنه في حالة عدم التأمين على السيارة، ولكن شركة التأمين سوف تبرم معك عقد ولكنها لا تضمن قيادتك لسيارة.</a:t>
            </a:r>
          </a:p>
          <a:p>
            <a:pPr marL="0" lvl="0" indent="0" algn="r" rtl="1">
              <a:spcBef>
                <a:spcPts val="600"/>
              </a:spcBef>
              <a:spcAft>
                <a:spcPts val="0"/>
              </a:spcAft>
              <a:buNone/>
            </a:pPr>
            <a:endParaRPr dirty="0">
              <a:latin typeface="Arabic Typesetting" panose="03020402040406030203" pitchFamily="66" charset="-78"/>
              <a:cs typeface="Arabic Typesetting" panose="03020402040406030203" pitchFamily="66" charset="-78"/>
            </a:endParaRPr>
          </a:p>
        </p:txBody>
      </p:sp>
      <p:sp>
        <p:nvSpPr>
          <p:cNvPr id="134" name="Google Shape;134;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A" sz="3600" dirty="0">
                <a:latin typeface="Arabic Typesetting" panose="03020402040406030203" pitchFamily="66" charset="-78"/>
                <a:cs typeface="Arabic Typesetting" panose="03020402040406030203" pitchFamily="66" charset="-78"/>
              </a:rPr>
              <a:t>3- تعريف الأختيار العكسي والخطر الأخلاقي:</a:t>
            </a:r>
            <a:endParaRPr sz="3600" dirty="0">
              <a:latin typeface="Arabic Typesetting" panose="03020402040406030203" pitchFamily="66" charset="-78"/>
              <a:cs typeface="Arabic Typesetting" panose="03020402040406030203" pitchFamily="66" charset="-78"/>
            </a:endParaRPr>
          </a:p>
        </p:txBody>
      </p:sp>
      <p:sp>
        <p:nvSpPr>
          <p:cNvPr id="140" name="Google Shape;140;p23"/>
          <p:cNvSpPr txBox="1">
            <a:spLocks noGrp="1"/>
          </p:cNvSpPr>
          <p:nvPr>
            <p:ph type="body" idx="1"/>
          </p:nvPr>
        </p:nvSpPr>
        <p:spPr>
          <a:xfrm>
            <a:off x="1556175" y="1524000"/>
            <a:ext cx="6891875" cy="2682240"/>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SA" sz="2000" dirty="0">
                <a:latin typeface="Arabic Typesetting" panose="03020402040406030203" pitchFamily="66" charset="-78"/>
                <a:cs typeface="Arabic Typesetting" panose="03020402040406030203" pitchFamily="66" charset="-78"/>
              </a:rPr>
              <a:t>1-الاختيار العكسي:هو نوع من عدم تماثل المعلومات عندما يكون لدي أحد طرفي العقد ميزة معلوماتية عن الطرف الآخر.</a:t>
            </a:r>
          </a:p>
          <a:p>
            <a:pPr marL="0" lvl="0" indent="0" algn="r" rtl="1">
              <a:spcBef>
                <a:spcPts val="600"/>
              </a:spcBef>
              <a:spcAft>
                <a:spcPts val="0"/>
              </a:spcAft>
              <a:buNone/>
            </a:pPr>
            <a:r>
              <a:rPr lang="ar-SA" sz="2000" dirty="0">
                <a:latin typeface="Arabic Typesetting" panose="03020402040406030203" pitchFamily="66" charset="-78"/>
                <a:cs typeface="Arabic Typesetting" panose="03020402040406030203" pitchFamily="66" charset="-78"/>
              </a:rPr>
              <a:t>2-الخطر الأخلاقي:هو نوع من عدم تماثل المعلومات عندما لا يمكن لأحد طرفي العقد مراقبة بعض تصرفات الطرف الآخر المتعلقة بتنفيذ شروط العقد.</a:t>
            </a:r>
          </a:p>
          <a:p>
            <a:pPr marL="0" lvl="0" indent="0" algn="r" rtl="1">
              <a:spcBef>
                <a:spcPts val="600"/>
              </a:spcBef>
              <a:spcAft>
                <a:spcPts val="0"/>
              </a:spcAft>
              <a:buNone/>
            </a:pPr>
            <a:r>
              <a:rPr lang="ar-SA" sz="2000" dirty="0">
                <a:latin typeface="Arabic Typesetting" panose="03020402040406030203" pitchFamily="66" charset="-78"/>
                <a:cs typeface="Arabic Typesetting" panose="03020402040406030203" pitchFamily="66" charset="-78"/>
              </a:rPr>
              <a:t>إذ يتضمن الخطر الأخلاقي معلومات عن تصرفات أحد طرفي العقد تكون غير متاحة للطرف الآخر، ويمكن تصويره بأنه "تصرفات مخفية" ويتعلق بمعلومات عن ما قد يحدث في المستقبل.</a:t>
            </a:r>
          </a:p>
          <a:p>
            <a:pPr marL="0" lvl="0" indent="0" algn="r" rtl="1">
              <a:spcBef>
                <a:spcPts val="600"/>
              </a:spcBef>
              <a:spcAft>
                <a:spcPts val="0"/>
              </a:spcAft>
              <a:buNone/>
            </a:pPr>
            <a:r>
              <a:rPr lang="ar-SA" sz="2000" dirty="0">
                <a:latin typeface="Arabic Typesetting" panose="03020402040406030203" pitchFamily="66" charset="-78"/>
                <a:cs typeface="Arabic Typesetting" panose="03020402040406030203" pitchFamily="66" charset="-78"/>
              </a:rPr>
              <a:t>فإن الاختيار العكسي لا يهتم بأي تصرفات سوى ما إذا كان طرفا العقد قد اختارا الإفصاح عن معلومات لديهم وبالتالي الاختيار العكسي يتضمن "معلومات مخفية" عن الماضي والحاضر.</a:t>
            </a:r>
          </a:p>
          <a:p>
            <a:pPr marL="0" lvl="0" indent="0" algn="r" rtl="1">
              <a:spcBef>
                <a:spcPts val="600"/>
              </a:spcBef>
              <a:spcAft>
                <a:spcPts val="0"/>
              </a:spcAft>
              <a:buNone/>
            </a:pPr>
            <a:endParaRPr sz="2000" dirty="0">
              <a:latin typeface="Arabic Typesetting" panose="03020402040406030203" pitchFamily="66" charset="-78"/>
              <a:cs typeface="Arabic Typesetting" panose="03020402040406030203" pitchFamily="66" charset="-78"/>
            </a:endParaRPr>
          </a:p>
        </p:txBody>
      </p:sp>
      <p:sp>
        <p:nvSpPr>
          <p:cNvPr id="141" name="Google Shape;141;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A" sz="2800" dirty="0">
                <a:latin typeface="Arabic Typesetting" panose="03020402040406030203" pitchFamily="66" charset="-78"/>
                <a:cs typeface="Arabic Typesetting" panose="03020402040406030203" pitchFamily="66" charset="-78"/>
              </a:rPr>
              <a:t>4- تطبيق مفهوما الأختيار العكسي والخطر الأخلاقي في المحاسبة:</a:t>
            </a:r>
            <a:endParaRPr sz="2800" dirty="0">
              <a:latin typeface="Arabic Typesetting" panose="03020402040406030203" pitchFamily="66" charset="-78"/>
              <a:cs typeface="Arabic Typesetting" panose="03020402040406030203" pitchFamily="66" charset="-78"/>
            </a:endParaRPr>
          </a:p>
        </p:txBody>
      </p:sp>
      <p:sp>
        <p:nvSpPr>
          <p:cNvPr id="166" name="Google Shape;166;p2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TextBox 2">
            <a:extLst>
              <a:ext uri="{FF2B5EF4-FFF2-40B4-BE49-F238E27FC236}">
                <a16:creationId xmlns:a16="http://schemas.microsoft.com/office/drawing/2014/main" id="{66158D85-9D65-4632-880B-233D13A050FD}"/>
              </a:ext>
            </a:extLst>
          </p:cNvPr>
          <p:cNvSpPr txBox="1"/>
          <p:nvPr/>
        </p:nvSpPr>
        <p:spPr>
          <a:xfrm>
            <a:off x="1854925" y="1635466"/>
            <a:ext cx="6392828" cy="2246769"/>
          </a:xfrm>
          <a:prstGeom prst="rect">
            <a:avLst/>
          </a:prstGeom>
          <a:noFill/>
        </p:spPr>
        <p:txBody>
          <a:bodyPr wrap="square" rtlCol="1">
            <a:spAutoFit/>
          </a:bodyPr>
          <a:lstStyle/>
          <a:p>
            <a:pPr algn="r" rtl="1"/>
            <a:r>
              <a:rPr lang="ar-SA" sz="2000" dirty="0">
                <a:latin typeface="Arabic Typesetting" panose="03020402040406030203" pitchFamily="66" charset="-78"/>
                <a:cs typeface="Arabic Typesetting" panose="03020402040406030203" pitchFamily="66" charset="-78"/>
              </a:rPr>
              <a:t>إن شراء أو بيع سيارة مستعملة لا يختلف كثيراً عن شراء أو بيع أسهم، ذلك أن المستثمر لا تتوافر لديه المعلومات التي تتوافر لدي المطلعين على أمور المنشأة (الإدارة العليا ومجلس الإدارة).</a:t>
            </a:r>
          </a:p>
          <a:p>
            <a:pPr algn="r" rtl="1"/>
            <a:r>
              <a:rPr lang="ar-SA" sz="2000" dirty="0">
                <a:latin typeface="Arabic Typesetting" panose="03020402040406030203" pitchFamily="66" charset="-78"/>
                <a:cs typeface="Arabic Typesetting" panose="03020402040406030203" pitchFamily="66" charset="-78"/>
              </a:rPr>
              <a:t>وللتغلب على مشكلة الاختيار العكسي المتعلقة بسعر سهم الشركة فإنه يمكن للشركة استتخدام إشارات مكلفة مثل سداد توزيعات أرباح للمساهمين.</a:t>
            </a:r>
          </a:p>
          <a:p>
            <a:pPr algn="r" rtl="1"/>
            <a:r>
              <a:rPr lang="ar-SA" sz="2000" dirty="0">
                <a:latin typeface="Arabic Typesetting" panose="03020402040406030203" pitchFamily="66" charset="-78"/>
                <a:cs typeface="Arabic Typesetting" panose="03020402040406030203" pitchFamily="66" charset="-78"/>
              </a:rPr>
              <a:t>وللتغلب على مشكلة الخطر الأخلاقي يمكن استخدام التقارير المالية لتوفير معلومات للملاك عن أداء المنشأة كمؤشر غير مباشر لأداء الإدارةن فإنه يمكن استخدام نظم الحوافز لربط المكافأة بمقاييس للأداء مثل صافي الدخل أو العائد على السهم.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Shape 214"/>
        <p:cNvGrpSpPr/>
        <p:nvPr/>
      </p:nvGrpSpPr>
      <p:grpSpPr>
        <a:xfrm>
          <a:off x="0" y="0"/>
          <a:ext cx="0" cy="0"/>
          <a:chOff x="0" y="0"/>
          <a:chExt cx="0" cy="0"/>
        </a:xfrm>
      </p:grpSpPr>
      <p:grpSp>
        <p:nvGrpSpPr>
          <p:cNvPr id="96" name="Group 95">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3572"/>
            <a:ext cx="3761187" cy="5147072"/>
            <a:chOff x="2928938" y="-4763"/>
            <a:chExt cx="5014912" cy="6862763"/>
          </a:xfrm>
        </p:grpSpPr>
        <p:sp>
          <p:nvSpPr>
            <p:cNvPr id="97"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8"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9"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00"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01"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2"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04" name="Rectangle 103">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a:effectLst/>
        </p:spPr>
        <p:txBody>
          <a:bodyPr rtlCol="0" anchor="ctr"/>
          <a:lstStyle/>
          <a:p>
            <a:pPr algn="ctr"/>
            <a:endParaRPr lang="en-US"/>
          </a:p>
        </p:txBody>
      </p:sp>
      <p:sp>
        <p:nvSpPr>
          <p:cNvPr id="106" name="Freeform: Shape 105">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966695"/>
            <a:ext cx="1371718" cy="2176805"/>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08" name="Freeform: Shape 107">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415073"/>
            <a:ext cx="2182534" cy="2728427"/>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110" name="Freeform: Shape 109">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134131"/>
            <a:ext cx="3112413" cy="3009369"/>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112" name="Freeform: Shape 111">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499307"/>
            <a:ext cx="2039659" cy="2644193"/>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15" name="Google Shape;215;p31"/>
          <p:cNvSpPr txBox="1">
            <a:spLocks noGrp="1"/>
          </p:cNvSpPr>
          <p:nvPr>
            <p:ph type="title"/>
          </p:nvPr>
        </p:nvSpPr>
        <p:spPr>
          <a:xfrm>
            <a:off x="1142999" y="482602"/>
            <a:ext cx="7518400" cy="516466"/>
          </a:xfrm>
          <a:prstGeom prst="rect">
            <a:avLst/>
          </a:prstGeom>
        </p:spPr>
        <p:txBody>
          <a:bodyPr spcFirstLastPara="1" vert="horz" lIns="91440" tIns="45720" rIns="91440" bIns="45720" rtlCol="0" anchor="b" anchorCtr="0">
            <a:normAutofit fontScale="90000"/>
          </a:bodyPr>
          <a:lstStyle/>
          <a:p>
            <a:pPr lvl="0" defTabSz="457200">
              <a:spcBef>
                <a:spcPct val="0"/>
              </a:spcBef>
            </a:pPr>
            <a:r>
              <a:rPr lang="ar-BH" sz="2400" dirty="0"/>
              <a:t>الخصائص المرغوبه في المعلومات المحاسبيه والمفاضلة بينهما</a:t>
            </a:r>
            <a:endParaRPr lang="en-US" sz="2400" dirty="0"/>
          </a:p>
        </p:txBody>
      </p:sp>
      <p:sp>
        <p:nvSpPr>
          <p:cNvPr id="219" name="Google Shape;219;p31"/>
          <p:cNvSpPr txBox="1">
            <a:spLocks noGrp="1"/>
          </p:cNvSpPr>
          <p:nvPr>
            <p:ph type="sldNum" idx="12"/>
          </p:nvPr>
        </p:nvSpPr>
        <p:spPr>
          <a:xfrm>
            <a:off x="7873999" y="4648199"/>
            <a:ext cx="787400" cy="273844"/>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700" smtClean="0"/>
              <a:pPr lvl="0" indent="0">
                <a:lnSpc>
                  <a:spcPct val="90000"/>
                </a:lnSpc>
                <a:spcBef>
                  <a:spcPts val="0"/>
                </a:spcBef>
                <a:spcAft>
                  <a:spcPts val="600"/>
                </a:spcAft>
                <a:buNone/>
              </a:pPr>
              <a:t>9</a:t>
            </a:fld>
            <a:endParaRPr lang="en-US" sz="700"/>
          </a:p>
        </p:txBody>
      </p:sp>
      <p:sp>
        <p:nvSpPr>
          <p:cNvPr id="19" name="Google Shape;220;p31">
            <a:extLst>
              <a:ext uri="{FF2B5EF4-FFF2-40B4-BE49-F238E27FC236}">
                <a16:creationId xmlns:a16="http://schemas.microsoft.com/office/drawing/2014/main" id="{7C87C755-3C27-4C24-ADBB-B47E8C75DFB1}"/>
              </a:ext>
            </a:extLst>
          </p:cNvPr>
          <p:cNvSpPr txBox="1">
            <a:spLocks noGrp="1"/>
          </p:cNvSpPr>
          <p:nvPr>
            <p:ph type="body" idx="1"/>
          </p:nvPr>
        </p:nvSpPr>
        <p:spPr>
          <a:xfrm>
            <a:off x="1371718" y="1196052"/>
            <a:ext cx="6975565" cy="2487984"/>
          </a:xfrm>
          <a:prstGeom prst="rect">
            <a:avLst/>
          </a:prstGeom>
        </p:spPr>
        <p:txBody>
          <a:bodyPr spcFirstLastPara="1" wrap="square" lIns="91425" tIns="91425" rIns="91425" bIns="91425" anchor="t" anchorCtr="0">
            <a:noAutofit/>
          </a:bodyPr>
          <a:lstStyle/>
          <a:p>
            <a:pPr marL="0" lvl="0" indent="0" algn="r" rtl="1">
              <a:spcBef>
                <a:spcPts val="600"/>
              </a:spcBef>
              <a:spcAft>
                <a:spcPts val="0"/>
              </a:spcAft>
              <a:buNone/>
            </a:pPr>
            <a:r>
              <a:rPr lang="ar-SA" sz="2000" dirty="0">
                <a:latin typeface="Arabic Typesetting" panose="03020402040406030203" pitchFamily="66" charset="-78"/>
                <a:cs typeface="Arabic Typesetting" panose="03020402040406030203" pitchFamily="66" charset="-78"/>
              </a:rPr>
              <a:t>يطلب مستخدمو المعلومات المحاسبية معلومات بمواصفات معينة تبعاً لنوع عدم تماثل المعلومات الذي يواجهونه فإن وجود اختيار عكسي يعني أن المستثمرين يخشون أن يدفعون أكثر مما ينبغي مما قد يدفع الشركة إلى توفير معلومات موثوق بها بأعلى درجة بما يمكن الشركة على الحصول على أعلى سعر لأسهمها ولهذا يطلب المستثمرون معلومات ملائمة، اما في حالة الخطر الأخلاقي فأن الطلب على المعلومات يكون مختلفاً إذ يرغب المستثمرون من أن الإدارة تستخدم أصول الشركة بطريقة سليمة بما يجعل الشركة مربحة ويحقق نمواً في المبيعات.</a:t>
            </a:r>
          </a:p>
          <a:p>
            <a:pPr marL="0" lvl="0" indent="0" algn="r" rtl="1">
              <a:spcBef>
                <a:spcPts val="600"/>
              </a:spcBef>
              <a:spcAft>
                <a:spcPts val="0"/>
              </a:spcAft>
              <a:buNone/>
            </a:pPr>
            <a:r>
              <a:rPr lang="ar-SA" sz="2000" dirty="0">
                <a:latin typeface="Arabic Typesetting" panose="03020402040406030203" pitchFamily="66" charset="-78"/>
                <a:cs typeface="Arabic Typesetting" panose="03020402040406030203" pitchFamily="66" charset="-78"/>
              </a:rPr>
              <a:t>ونتيجة لتعدد فئات مستخدمي المعلومات المحاسبية واحتياج كل منهم للمعلومات فإنه يصبح من الضروري إجراء مفاضلة بينهم إذ لا يمكن تلبية إحتياجات جميع المستخدمين بنفس المعلومات المحاسبية. </a:t>
            </a:r>
          </a:p>
          <a:p>
            <a:pPr marL="0" lvl="0" indent="0" algn="r" rtl="1">
              <a:spcBef>
                <a:spcPts val="600"/>
              </a:spcBef>
              <a:spcAft>
                <a:spcPts val="0"/>
              </a:spcAft>
              <a:buNone/>
            </a:pPr>
            <a:endParaRPr lang="ar-SA" sz="2000" dirty="0">
              <a:latin typeface="Arabic Typesetting" panose="03020402040406030203" pitchFamily="66" charset="-78"/>
              <a:cs typeface="Arabic Typesetting" panose="03020402040406030203" pitchFamily="66" charset="-7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15"/>
                                        </p:tgtEl>
                                        <p:attrNameLst>
                                          <p:attrName>style.visibility</p:attrName>
                                        </p:attrNameLst>
                                      </p:cBhvr>
                                      <p:to>
                                        <p:strVal val="visible"/>
                                      </p:to>
                                    </p:set>
                                    <p:animEffect transition="in" filter="fade">
                                      <p:cBhvr>
                                        <p:cTn id="7" dur="7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1090</Words>
  <Application>Microsoft Office PowerPoint</Application>
  <PresentationFormat>On-screen Show (16:9)</PresentationFormat>
  <Paragraphs>64</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Arial</vt:lpstr>
      <vt:lpstr>Corbel</vt:lpstr>
      <vt:lpstr>Arabic Typesetting</vt:lpstr>
      <vt:lpstr>Parallax</vt:lpstr>
      <vt:lpstr>أساسيات نظرية المحاسبة المالية.</vt:lpstr>
      <vt:lpstr>محتويات الفصل الأول:</vt:lpstr>
      <vt:lpstr> تعريف المحاسبة:</vt:lpstr>
      <vt:lpstr>أ- عدم التأ كد وعدم تماثل المعلومات: </vt:lpstr>
      <vt:lpstr>١- مثال للأختيار العكسي:</vt:lpstr>
      <vt:lpstr>٢- مثال للخطر الأخلاقي:</vt:lpstr>
      <vt:lpstr>3- تعريف الأختيار العكسي والخطر الأخلاقي:</vt:lpstr>
      <vt:lpstr>4- تطبيق مفهوما الأختيار العكسي والخطر الأخلاقي في المحاسبة:</vt:lpstr>
      <vt:lpstr>الخصائص المرغوبه في المعلومات المحاسبيه والمفاضلة بينهما</vt:lpstr>
      <vt:lpstr>جـ- الآثار الاقتصادية للاختيارات المحاسبية وإدارة الأرباح:</vt:lpstr>
      <vt:lpstr>د- المحاسبة وأسواق الأوراق المالية:</vt:lpstr>
      <vt:lpstr>1-المعلومات المحاسبية وأسواق الأوراق المالية:</vt:lpstr>
      <vt:lpstr>2- استخدام المعلومات من أسواق الأوراق المالية في الحاسبة: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Norah A Alasgah</cp:lastModifiedBy>
  <cp:revision>28</cp:revision>
  <dcterms:modified xsi:type="dcterms:W3CDTF">2022-01-20T16:54:13Z</dcterms:modified>
</cp:coreProperties>
</file>