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63" r:id="rId5"/>
    <p:sldId id="264" r:id="rId6"/>
    <p:sldId id="269" r:id="rId7"/>
    <p:sldId id="272" r:id="rId8"/>
    <p:sldId id="261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40" autoAdjust="0"/>
    <p:restoredTop sz="94660"/>
  </p:normalViewPr>
  <p:slideViewPr>
    <p:cSldViewPr>
      <p:cViewPr varScale="1">
        <p:scale>
          <a:sx n="60" d="100"/>
          <a:sy n="60" d="100"/>
        </p:scale>
        <p:origin x="132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r-SA"/>
              <a:t>أ. بدور الحميد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D732E-8050-44CB-84C6-10965C71754C}" type="datetimeFigureOut">
              <a:rPr lang="en-GB" smtClean="0"/>
              <a:pPr/>
              <a:t>28/08/2022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3658F-7000-471F-872B-05AE78E09F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1125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r-SA"/>
              <a:t>أ. بدور الحميد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C6AC7-82CF-4DE3-8C7E-6BD13E21395B}" type="datetimeFigureOut">
              <a:rPr lang="en-GB" smtClean="0"/>
              <a:pPr/>
              <a:t>28/08/2022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8F5E1-733F-4EFA-AA54-3E010D9E9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9101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8F5E1-733F-4EFA-AA54-3E010D9E98C3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624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98E41-5153-43AA-BE2E-E301C9E305AE}" type="datetime1">
              <a:rPr lang="en-GB" smtClean="0"/>
              <a:t>28/08/2022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عايشة العجروش </a:t>
            </a: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9F48-4CAD-4BFD-9532-EE4074B034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5794-B660-48D1-9F67-34894BEA30A2}" type="datetime1">
              <a:rPr lang="en-GB" smtClean="0"/>
              <a:t>28/08/2022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عايشة العجروش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9F48-4CAD-4BFD-9532-EE4074B034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1CF3-0376-4FFA-B040-A23F80DF9749}" type="datetime1">
              <a:rPr lang="en-GB" smtClean="0"/>
              <a:t>28/08/2022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عايشة العجروش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9F48-4CAD-4BFD-9532-EE4074B034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D813-3DF9-48D3-8402-0568447A4D6C}" type="datetime1">
              <a:rPr lang="en-GB" smtClean="0"/>
              <a:t>28/08/2022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عايشة العجروش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9F48-4CAD-4BFD-9532-EE4074B034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8720-E2FC-416E-A187-EF69D697A2D2}" type="datetime1">
              <a:rPr lang="en-GB" smtClean="0"/>
              <a:t>28/08/2022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عايشة العجروش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9F48-4CAD-4BFD-9532-EE4074B034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7934-9115-45D3-97D7-C9BFDC392B43}" type="datetime1">
              <a:rPr lang="en-GB" smtClean="0"/>
              <a:t>28/08/2022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عايشة العجروش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9F48-4CAD-4BFD-9532-EE4074B034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56A9-C1F5-4562-80A3-9CD31B3C9590}" type="datetime1">
              <a:rPr lang="en-GB" smtClean="0"/>
              <a:t>28/08/2022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عايشة العجروش 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9F48-4CAD-4BFD-9532-EE4074B034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AE94-18B7-4F45-A510-ADA689EF7FB7}" type="datetime1">
              <a:rPr lang="en-GB" smtClean="0"/>
              <a:t>28/08/2022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عايشة العجروش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9F48-4CAD-4BFD-9532-EE4074B034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DC09C-241F-400B-961F-41B920356C5A}" type="datetime1">
              <a:rPr lang="en-GB" smtClean="0"/>
              <a:t>28/08/2022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عايشة العجروش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9F48-4CAD-4BFD-9532-EE4074B034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F857B-EAFF-472D-8E96-A48795CAB638}" type="datetime1">
              <a:rPr lang="en-GB" smtClean="0"/>
              <a:t>28/08/2022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عايشة العجروش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9F48-4CAD-4BFD-9532-EE4074B034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CDEA-8691-42FC-B42E-C2B262FFCCFA}" type="datetime1">
              <a:rPr lang="en-GB" smtClean="0"/>
              <a:t>28/08/2022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عايشة العجروش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C479F48-4CAD-4BFD-9532-EE4074B0349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AD4D1A-44B1-4721-87D8-B16FA697D6EE}" type="datetime1">
              <a:rPr lang="en-GB" smtClean="0"/>
              <a:t>28/08/2022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ar-SA"/>
              <a:t>أ. عايشة العجروش </a:t>
            </a: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479F48-4CAD-4BFD-9532-EE4074B0349C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960240"/>
            <a:ext cx="7851648" cy="1828800"/>
          </a:xfrm>
        </p:spPr>
        <p:txBody>
          <a:bodyPr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الفصل الأول: مقدمة في علم الاقتصاد 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18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2245"/>
    </mc:Choice>
    <mc:Fallback xmlns="">
      <p:transition spd="slow" advTm="19224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مقدمة: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935480"/>
            <a:ext cx="8643998" cy="4661872"/>
          </a:xfrm>
        </p:spPr>
        <p:txBody>
          <a:bodyPr>
            <a:normAutofit/>
          </a:bodyPr>
          <a:lstStyle/>
          <a:p>
            <a:pPr algn="r" rtl="1"/>
            <a:r>
              <a:rPr lang="ar-SA" b="1" dirty="0">
                <a:solidFill>
                  <a:schemeClr val="tx2"/>
                </a:solidFill>
              </a:rPr>
              <a:t>المشكلة الاقتصادية:</a:t>
            </a:r>
          </a:p>
          <a:p>
            <a:pPr marL="0" indent="0" algn="r" rtl="1">
              <a:buNone/>
            </a:pPr>
            <a:r>
              <a:rPr lang="ar-SA" dirty="0">
                <a:solidFill>
                  <a:schemeClr val="tx2"/>
                </a:solidFill>
              </a:rPr>
              <a:t>        </a:t>
            </a:r>
            <a:r>
              <a:rPr lang="ar-SA" dirty="0"/>
              <a:t>تعدد الحاجات الإنسانية في مقابل ندرة الموارد الاقتصادية المتاحة</a:t>
            </a:r>
            <a:r>
              <a:rPr lang="en-US" dirty="0"/>
              <a:t> </a:t>
            </a:r>
            <a:r>
              <a:rPr lang="ar-SA" dirty="0"/>
              <a:t>للمجتمع.</a:t>
            </a:r>
            <a:endParaRPr lang="en-US" b="1" dirty="0">
              <a:solidFill>
                <a:schemeClr val="tx2"/>
              </a:solidFill>
            </a:endParaRPr>
          </a:p>
          <a:p>
            <a:pPr marL="0" indent="0" algn="r" rtl="1">
              <a:buNone/>
            </a:pPr>
            <a:endParaRPr lang="ar-SA" dirty="0"/>
          </a:p>
          <a:p>
            <a:pPr marL="0" indent="0" algn="r" rtl="1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9F48-4CAD-4BFD-9532-EE4074B0349C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255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2"/>
    </mc:Choice>
    <mc:Fallback xmlns="">
      <p:transition spd="slow" advTm="95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مقدمة: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" y="1920200"/>
            <a:ext cx="8579296" cy="4389120"/>
          </a:xfrm>
        </p:spPr>
        <p:txBody>
          <a:bodyPr>
            <a:noAutofit/>
          </a:bodyPr>
          <a:lstStyle/>
          <a:p>
            <a:pPr algn="r" rtl="1"/>
            <a:r>
              <a:rPr lang="ar-SA" b="1" dirty="0">
                <a:solidFill>
                  <a:schemeClr val="tx2"/>
                </a:solidFill>
              </a:rPr>
              <a:t>الندرة أو المحدودية:</a:t>
            </a:r>
          </a:p>
          <a:p>
            <a:pPr marL="0" indent="0" algn="r" rtl="1">
              <a:buNone/>
            </a:pPr>
            <a:r>
              <a:rPr lang="ar-SA" dirty="0">
                <a:solidFill>
                  <a:schemeClr val="tx2"/>
                </a:solidFill>
              </a:rPr>
              <a:t>          </a:t>
            </a:r>
            <a:r>
              <a:rPr lang="ar-SA" dirty="0"/>
              <a:t>الموارد محدودة نسبة إلى الحاجات التي يمكن أن تلبيها أي أنها لاتكفي لإشباع الحاجات المتعددة التي يرغب الإنسان الحصول عليها من تلك الموارد.</a:t>
            </a:r>
            <a:endParaRPr lang="en-US" dirty="0"/>
          </a:p>
          <a:p>
            <a:pPr algn="r" rtl="1"/>
            <a:r>
              <a:rPr lang="ar-SA" b="1" dirty="0">
                <a:solidFill>
                  <a:schemeClr val="tx2"/>
                </a:solidFill>
              </a:rPr>
              <a:t>قياس الندرة يعتمد على:</a:t>
            </a:r>
          </a:p>
          <a:p>
            <a:pPr marL="0" indent="0" algn="r" rtl="1">
              <a:buNone/>
            </a:pPr>
            <a:r>
              <a:rPr lang="ar-SA" dirty="0"/>
              <a:t>          الطلب على المورد و على استخداماته المختلفة.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/>
              <a:t>إذا كان الطلب قليل و الكمية المتاحة من المورد قليلة</a:t>
            </a:r>
            <a:r>
              <a:rPr lang="en-US" dirty="0"/>
              <a:t> </a:t>
            </a:r>
            <a:r>
              <a:rPr lang="ar-SA" dirty="0"/>
              <a:t>       مورد غير نادر.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/>
              <a:t>إذا كان الطلب كثير و أكثر من الكمية المتاحة من المورد</a:t>
            </a:r>
            <a:r>
              <a:rPr lang="en-US" dirty="0"/>
              <a:t> </a:t>
            </a:r>
            <a:r>
              <a:rPr lang="ar-SA" dirty="0"/>
              <a:t>       مورد نادر حتى لو وجد بكميات كبيرة.</a:t>
            </a:r>
          </a:p>
          <a:p>
            <a:pPr algn="r" rtl="1"/>
            <a:r>
              <a:rPr lang="ar-SA" dirty="0"/>
              <a:t>المورد الذي لا يعتبر نادراً في وقت ما قد يصبح نادراً في وقت آخر نظراً لظهور أهميته </a:t>
            </a:r>
            <a:r>
              <a:rPr lang="ar-SA" b="1" dirty="0">
                <a:solidFill>
                  <a:schemeClr val="tx2"/>
                </a:solidFill>
              </a:rPr>
              <a:t>مثل: </a:t>
            </a:r>
            <a:r>
              <a:rPr lang="ar-SA" dirty="0"/>
              <a:t>النفط.</a:t>
            </a:r>
          </a:p>
          <a:p>
            <a:pPr marL="0" indent="0" algn="r" rtl="1">
              <a:buNone/>
            </a:pP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9F48-4CAD-4BFD-9532-EE4074B0349C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A0A364D-0F72-CCB5-D240-08276FA2F630}"/>
              </a:ext>
            </a:extLst>
          </p:cNvPr>
          <p:cNvCxnSpPr/>
          <p:nvPr/>
        </p:nvCxnSpPr>
        <p:spPr>
          <a:xfrm flipH="1">
            <a:off x="3131840" y="4509120"/>
            <a:ext cx="43204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7839D9D-B5AA-A813-3D61-5718002E9289}"/>
              </a:ext>
            </a:extLst>
          </p:cNvPr>
          <p:cNvCxnSpPr/>
          <p:nvPr/>
        </p:nvCxnSpPr>
        <p:spPr>
          <a:xfrm flipH="1">
            <a:off x="2915816" y="5013176"/>
            <a:ext cx="43204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88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991"/>
    </mc:Choice>
    <mc:Fallback xmlns="">
      <p:transition spd="slow" advTm="11499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تعريف علم الاقتصاد: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35480"/>
            <a:ext cx="8507288" cy="4589864"/>
          </a:xfrm>
        </p:spPr>
        <p:txBody>
          <a:bodyPr>
            <a:normAutofit/>
          </a:bodyPr>
          <a:lstStyle/>
          <a:p>
            <a:pPr algn="r" rtl="1"/>
            <a:r>
              <a:rPr lang="ar-SA" b="1" dirty="0">
                <a:solidFill>
                  <a:schemeClr val="tx2"/>
                </a:solidFill>
              </a:rPr>
              <a:t>لعلم الاقتصاد تعاريف عدة، منها: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أحد العلوم الاجتماعية الذي يهتم بالطريقة التي يوظف فيها المجتمع موارده الإنتاجية النادرة لتحقيق أهدافه الاقتصادية المتعددة.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أحد العلوم الاجتماعية الذي يدرس السلوك الإنساني من حيث التوزيع الأمثل للموارد الاقتصادية المحدودة على حاجات المجتمع غير المحدودة.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علم اجتماعي يبحث الاستخدامات المتعددة للموارد المحدودة لإنتاج السلع و توزيعها للاستهلاك بين أفراد المجتمع و بين الحاضر و المستقبل.</a:t>
            </a:r>
          </a:p>
          <a:p>
            <a:pPr algn="r" rtl="1"/>
            <a:r>
              <a:rPr lang="ar-SA" b="1" dirty="0">
                <a:solidFill>
                  <a:schemeClr val="tx2"/>
                </a:solidFill>
              </a:rPr>
              <a:t>تعريف عام: </a:t>
            </a:r>
          </a:p>
          <a:p>
            <a:pPr marL="0" indent="0" algn="r" rtl="1">
              <a:buNone/>
            </a:pPr>
            <a:r>
              <a:rPr lang="ar-SA" b="1" dirty="0">
                <a:solidFill>
                  <a:schemeClr val="tx2"/>
                </a:solidFill>
              </a:rPr>
              <a:t>          </a:t>
            </a:r>
            <a:r>
              <a:rPr lang="ar-SA" dirty="0"/>
              <a:t>العلم الذي يدرس السلوك كعلاقة بين الحاجات البشرية غير المحدودة والموارد الاقتصادية النادرة ذات الاستعمالات البديلة.</a:t>
            </a:r>
            <a:endParaRPr lang="en-GB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9F48-4CAD-4BFD-9532-EE4074B0349C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830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تعريف علم الاقتصاد: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>
                <a:solidFill>
                  <a:schemeClr val="tx2"/>
                </a:solidFill>
              </a:rPr>
              <a:t>لاعتبار المورد مورداً اقتصادياً لابد من توافر ما يلي: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الندرة (المحدودية) النسبية حيث يكون المورد نادر (محدود) نسبة إلى الحاجات التي يمكن أن يشبعها.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وجود ثمن (سعر) للمورد، فكلما كان المورد أكثر ندرة كلما ارتفع ثمنه.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ارتباط الحصول على المورد الاقتصادي بجهد و وقت و مال.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9F48-4CAD-4BFD-9532-EE4074B0349C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654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/>
              <a:t>بعض المفاهيم و الفرضيات المستخدمة: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" y="1935480"/>
            <a:ext cx="8435280" cy="4389120"/>
          </a:xfrm>
        </p:spPr>
        <p:txBody>
          <a:bodyPr/>
          <a:lstStyle/>
          <a:p>
            <a:pPr algn="r" rtl="1"/>
            <a:r>
              <a:rPr lang="ar-SA" b="1" dirty="0">
                <a:solidFill>
                  <a:schemeClr val="tx2"/>
                </a:solidFill>
              </a:rPr>
              <a:t>الرصيد و التدفق </a:t>
            </a:r>
            <a:r>
              <a:rPr lang="en-US" b="1" dirty="0">
                <a:solidFill>
                  <a:schemeClr val="tx2"/>
                </a:solidFill>
              </a:rPr>
              <a:t>Stock and Flow</a:t>
            </a:r>
            <a:r>
              <a:rPr lang="ar-SA" b="1" dirty="0">
                <a:solidFill>
                  <a:schemeClr val="tx2"/>
                </a:solidFill>
              </a:rPr>
              <a:t>:</a:t>
            </a:r>
            <a:endParaRPr lang="en-US" b="1" dirty="0">
              <a:solidFill>
                <a:schemeClr val="tx2"/>
              </a:solidFill>
            </a:endParaRPr>
          </a:p>
          <a:p>
            <a:pPr marL="0" indent="0" algn="r" rtl="1">
              <a:buNone/>
            </a:pPr>
            <a:r>
              <a:rPr lang="ar-SA" dirty="0"/>
              <a:t>          التدفقات (التيارات) و الأرصدة متغيرات مرتبطة ببعضها البعض في المجال الاقتصادي، كما أنها تتغير مع مرور الزمن.</a:t>
            </a:r>
          </a:p>
          <a:p>
            <a:pPr marL="0" indent="0" algn="r" rtl="1">
              <a:buNone/>
            </a:pPr>
            <a:r>
              <a:rPr lang="ar-SA" b="1" dirty="0">
                <a:solidFill>
                  <a:schemeClr val="tx2"/>
                </a:solidFill>
              </a:rPr>
              <a:t>الرصيد: </a:t>
            </a:r>
            <a:r>
              <a:rPr lang="ar-SA" dirty="0"/>
              <a:t>كمية مقاسة في لحظة زمنية معينة - </a:t>
            </a:r>
            <a:r>
              <a:rPr lang="ar-SA" dirty="0">
                <a:solidFill>
                  <a:schemeClr val="tx2"/>
                </a:solidFill>
              </a:rPr>
              <a:t>ثابت</a:t>
            </a:r>
            <a:r>
              <a:rPr lang="ar-SA" dirty="0"/>
              <a:t>.</a:t>
            </a:r>
          </a:p>
          <a:p>
            <a:pPr marL="0" indent="0" algn="r" rtl="1">
              <a:buNone/>
            </a:pPr>
            <a:r>
              <a:rPr lang="ar-SA" b="1" dirty="0">
                <a:solidFill>
                  <a:schemeClr val="tx2"/>
                </a:solidFill>
              </a:rPr>
              <a:t>التدفق (التيار): </a:t>
            </a:r>
            <a:r>
              <a:rPr lang="ar-SA" dirty="0"/>
              <a:t>كمية مقاسة خلال فترة من الزمن -</a:t>
            </a:r>
            <a:r>
              <a:rPr lang="ar-SA" dirty="0">
                <a:solidFill>
                  <a:schemeClr val="tx2"/>
                </a:solidFill>
              </a:rPr>
              <a:t> متغير</a:t>
            </a:r>
            <a:r>
              <a:rPr lang="ar-SA" dirty="0"/>
              <a:t>.</a:t>
            </a:r>
          </a:p>
          <a:p>
            <a:pPr marL="0" indent="0" algn="r" rtl="1">
              <a:buNone/>
            </a:pPr>
            <a:endParaRPr lang="ar-SA" dirty="0"/>
          </a:p>
          <a:p>
            <a:pPr marL="0" indent="0" algn="r" rtl="1">
              <a:buNone/>
            </a:pPr>
            <a:r>
              <a:rPr lang="ar-SA" b="1" dirty="0">
                <a:solidFill>
                  <a:schemeClr val="tx2"/>
                </a:solidFill>
              </a:rPr>
              <a:t>مثال: </a:t>
            </a:r>
            <a:r>
              <a:rPr lang="ar-SA" dirty="0"/>
              <a:t>رصيد حساب شخص ما في البنك يعتبر رصيداً أما راتبه الذي يدخل في حسابه شهرياً فيعتبر تدفقاً.</a:t>
            </a:r>
          </a:p>
          <a:p>
            <a:pPr marL="0" indent="0" algn="r" rtl="1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9F48-4CAD-4BFD-9532-EE4074B0349C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696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/>
              <a:t>بعض المفاهيم و الفرضيات المستخدمة: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>
                <a:solidFill>
                  <a:schemeClr val="tx2"/>
                </a:solidFill>
              </a:rPr>
              <a:t>الدخل و الثروة </a:t>
            </a:r>
            <a:r>
              <a:rPr lang="en-GB" b="1" dirty="0">
                <a:solidFill>
                  <a:schemeClr val="tx2"/>
                </a:solidFill>
              </a:rPr>
              <a:t>Income and Wealth</a:t>
            </a:r>
            <a:r>
              <a:rPr lang="ar-SA" b="1" dirty="0">
                <a:solidFill>
                  <a:schemeClr val="tx2"/>
                </a:solidFill>
              </a:rPr>
              <a:t>:</a:t>
            </a:r>
            <a:endParaRPr lang="en-GB" b="1" dirty="0">
              <a:solidFill>
                <a:schemeClr val="tx2"/>
              </a:solidFill>
            </a:endParaRPr>
          </a:p>
          <a:p>
            <a:pPr marL="0" indent="0" algn="r" rtl="1">
              <a:buNone/>
            </a:pPr>
            <a:r>
              <a:rPr lang="ar-SA" b="1" dirty="0">
                <a:solidFill>
                  <a:schemeClr val="tx2"/>
                </a:solidFill>
              </a:rPr>
              <a:t>الدخل: </a:t>
            </a:r>
            <a:r>
              <a:rPr lang="ar-SA" dirty="0"/>
              <a:t>تدفق نقدي يعطي الأفراد قوة شرائية. (عملية متكررة)</a:t>
            </a:r>
          </a:p>
          <a:p>
            <a:pPr marL="0" indent="0" algn="r" rtl="1">
              <a:buNone/>
            </a:pPr>
            <a:r>
              <a:rPr lang="ar-SA" b="1" dirty="0">
                <a:solidFill>
                  <a:schemeClr val="tx2"/>
                </a:solidFill>
              </a:rPr>
              <a:t>الثروة: </a:t>
            </a:r>
            <a:r>
              <a:rPr lang="ar-SA" dirty="0"/>
              <a:t>رصيد نقدي في لحظة معينة من السلع المادية و غير المادية.</a:t>
            </a:r>
          </a:p>
          <a:p>
            <a:pPr marL="0" indent="0" algn="r" rtl="1">
              <a:buNone/>
            </a:pPr>
            <a:endParaRPr lang="ar-SA" dirty="0"/>
          </a:p>
          <a:p>
            <a:pPr marL="0" indent="0" algn="r" rtl="1">
              <a:buNone/>
            </a:pPr>
            <a:r>
              <a:rPr lang="ar-SA" b="1" dirty="0">
                <a:solidFill>
                  <a:schemeClr val="tx2"/>
                </a:solidFill>
              </a:rPr>
              <a:t>مثال: </a:t>
            </a:r>
            <a:r>
              <a:rPr lang="ar-SA" dirty="0"/>
              <a:t>الإيجار الشهري لمنزل ما يعتبر دخلاً (تدفقاً) شهرياً لمالكه، أما قيمة أو ثمن ذلك المنزل في لحظة ما تعتبر ثروة صاحبها.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9F48-4CAD-4BFD-9532-EE4074B0349C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10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تقسيم علم الاقتصاد: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ar-SA" b="1" dirty="0">
                <a:solidFill>
                  <a:schemeClr val="tx2"/>
                </a:solidFill>
              </a:rPr>
              <a:t>الاقتصاد الجزئي </a:t>
            </a:r>
            <a:r>
              <a:rPr lang="en-GB" b="1" dirty="0">
                <a:solidFill>
                  <a:schemeClr val="tx2"/>
                </a:solidFill>
              </a:rPr>
              <a:t>Microeconomics</a:t>
            </a:r>
            <a:r>
              <a:rPr lang="ar-SA" b="1" dirty="0">
                <a:solidFill>
                  <a:schemeClr val="tx2"/>
                </a:solidFill>
              </a:rPr>
              <a:t>:</a:t>
            </a:r>
          </a:p>
          <a:p>
            <a:pPr marL="0" indent="0" algn="r" rtl="1">
              <a:buNone/>
            </a:pPr>
            <a:r>
              <a:rPr lang="ar-SA" dirty="0"/>
              <a:t>          يستخدم لمعالجة المشاكل أو الظواهر الاقتصادية على المستوى الجزئي (الفرد، العائلة، المشروع) </a:t>
            </a:r>
            <a:r>
              <a:rPr lang="ar-SA" b="1" dirty="0">
                <a:solidFill>
                  <a:schemeClr val="tx2"/>
                </a:solidFill>
              </a:rPr>
              <a:t>مثل: </a:t>
            </a:r>
            <a:r>
              <a:rPr lang="ar-SA" dirty="0"/>
              <a:t>تحديد السعر، تحديد الوضع التوازني.</a:t>
            </a:r>
          </a:p>
          <a:p>
            <a:pPr marL="457200" indent="-457200" algn="r" rtl="1">
              <a:buFont typeface="+mj-lt"/>
              <a:buAutoNum type="arabicPeriod" startAt="2"/>
            </a:pPr>
            <a:r>
              <a:rPr lang="ar-SA" b="1" dirty="0">
                <a:solidFill>
                  <a:schemeClr val="tx2"/>
                </a:solidFill>
              </a:rPr>
              <a:t>الاقتصاد الكلي </a:t>
            </a:r>
            <a:r>
              <a:rPr lang="en-GB" b="1" dirty="0">
                <a:solidFill>
                  <a:schemeClr val="tx2"/>
                </a:solidFill>
              </a:rPr>
              <a:t>Macroeconomics</a:t>
            </a:r>
            <a:r>
              <a:rPr lang="ar-SA" b="1" dirty="0">
                <a:solidFill>
                  <a:schemeClr val="tx2"/>
                </a:solidFill>
              </a:rPr>
              <a:t>:</a:t>
            </a:r>
          </a:p>
          <a:p>
            <a:pPr marL="0" indent="0" algn="r" rtl="1">
              <a:buNone/>
            </a:pPr>
            <a:r>
              <a:rPr lang="ar-SA" dirty="0">
                <a:solidFill>
                  <a:schemeClr val="tx2"/>
                </a:solidFill>
              </a:rPr>
              <a:t>           </a:t>
            </a:r>
            <a:r>
              <a:rPr lang="ar-SA" dirty="0"/>
              <a:t>يستخدم لمعالجة أو التخفيف من حدة المشاكل أو الظواهر الاقتصادية التي تواجه الاقتصاد القومي ككل </a:t>
            </a:r>
            <a:r>
              <a:rPr lang="ar-SA" b="1" dirty="0">
                <a:solidFill>
                  <a:schemeClr val="tx2"/>
                </a:solidFill>
              </a:rPr>
              <a:t>مثل: </a:t>
            </a:r>
            <a:r>
              <a:rPr lang="ar-SA" dirty="0"/>
              <a:t>الأزمات الاقتصادية، الركود والتضخم الاقتصادي، النمو والتنمية الاقتصادية.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9F48-4CAD-4BFD-9532-EE4074B0349C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4346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9135"/>
    </mc:Choice>
    <mc:Fallback xmlns="">
      <p:transition spd="slow" advTm="589135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الخلاصة: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علم الاقتصاد هو العلم الذي يدرس السلوك كعلاقة بين الحاجات البشرية غير المحدودة والموارد الاقتصادية النادرة ذات الاستعمالات البديلة.</a:t>
            </a:r>
          </a:p>
          <a:p>
            <a:pPr algn="r" rtl="1"/>
            <a:r>
              <a:rPr lang="ar-SA" dirty="0"/>
              <a:t>الكمية المقاسة في لحظة زمنية معينة تعتبر رصيد، بينما تلك المقاسة خلال فترة زمنية تسمى تدفقاً.</a:t>
            </a:r>
          </a:p>
          <a:p>
            <a:pPr algn="r" rtl="1"/>
            <a:r>
              <a:rPr lang="ar-SA" dirty="0"/>
              <a:t>تعتبر الثروة رصيداً نقدياً بينما الدخل تدفقاً نقدياً.</a:t>
            </a:r>
          </a:p>
          <a:p>
            <a:pPr algn="r" rtl="1"/>
            <a:r>
              <a:rPr lang="ar-SA" dirty="0"/>
              <a:t>لمعالجة المشاكل أو الظواهر الاقتصادية على المستوى الجزئي يُستخدم الاقتصاد الجزئي بينما الاقتصاد الكلي يستخدم للمعالجة على مستوى الاقتصاد القومي ككل.</a:t>
            </a:r>
          </a:p>
          <a:p>
            <a:pPr algn="r" rt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9F48-4CAD-4BFD-9532-EE4074B0349C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475</TotalTime>
  <Words>568</Words>
  <Application>Microsoft Office PowerPoint</Application>
  <PresentationFormat>On-screen Show (4:3)</PresentationFormat>
  <Paragraphs>56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Constantia</vt:lpstr>
      <vt:lpstr>Wingdings 2</vt:lpstr>
      <vt:lpstr>Flow</vt:lpstr>
      <vt:lpstr>الفصل الأول: مقدمة في علم الاقتصاد </vt:lpstr>
      <vt:lpstr>مقدمة:</vt:lpstr>
      <vt:lpstr>مقدمة:</vt:lpstr>
      <vt:lpstr>تعريف علم الاقتصاد:</vt:lpstr>
      <vt:lpstr>تعريف علم الاقتصاد:</vt:lpstr>
      <vt:lpstr>بعض المفاهيم و الفرضيات المستخدمة:</vt:lpstr>
      <vt:lpstr>بعض المفاهيم و الفرضيات المستخدمة:</vt:lpstr>
      <vt:lpstr>تقسيم علم الاقتصاد:</vt:lpstr>
      <vt:lpstr>الخلاصة: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الأول: حول منهجية الاقتصاد و أهمية دراسته</dc:title>
  <dc:creator>Bodour</dc:creator>
  <cp:lastModifiedBy>Sara M Aldkhail</cp:lastModifiedBy>
  <cp:revision>65</cp:revision>
  <dcterms:created xsi:type="dcterms:W3CDTF">2013-01-04T12:29:44Z</dcterms:created>
  <dcterms:modified xsi:type="dcterms:W3CDTF">2022-08-28T14:59:53Z</dcterms:modified>
</cp:coreProperties>
</file>