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0" r:id="rId8"/>
    <p:sldId id="267" r:id="rId9"/>
    <p:sldId id="268" r:id="rId10"/>
    <p:sldId id="263" r:id="rId11"/>
    <p:sldId id="264" r:id="rId12"/>
    <p:sldId id="265" r:id="rId13"/>
    <p:sldId id="266" r:id="rId14"/>
    <p:sldId id="269" r:id="rId15"/>
    <p:sldId id="270" r:id="rId16"/>
    <p:sldId id="271" r:id="rId17"/>
    <p:sldId id="272" r:id="rId18"/>
    <p:sldId id="276" r:id="rId19"/>
    <p:sldId id="274" r:id="rId20"/>
    <p:sldId id="280" r:id="rId21"/>
    <p:sldId id="275" r:id="rId22"/>
    <p:sldId id="277" r:id="rId23"/>
    <p:sldId id="278" r:id="rId24"/>
    <p:sldId id="281"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2" d="100"/>
          <a:sy n="112" d="100"/>
        </p:scale>
        <p:origin x="-156"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C0A794-CF4D-44E1-998C-FDBBAC56673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A09CB48-278C-498E-B9A4-DDFC37736EB8}">
      <dgm:prSet phldrT="[Text]"/>
      <dgm:spPr/>
      <dgm:t>
        <a:bodyPr/>
        <a:lstStyle/>
        <a:p>
          <a:pPr rtl="1"/>
          <a:r>
            <a:rPr lang="ar-SA" dirty="0" smtClean="0"/>
            <a:t/>
          </a:r>
          <a:br>
            <a:rPr lang="ar-SA" dirty="0" smtClean="0"/>
          </a:br>
          <a:r>
            <a:rPr lang="ar-SA" b="1" i="0" dirty="0" smtClean="0"/>
            <a:t>2 - الشريف المرتضى وابن سنان الخفاجي ومن تابعهما-: ذهبوا إلى أن الله سلب من العرب علومهم التي يحتاج إليها في معارضة القرآن والاتيان بمثله، ولو توجّهوا لما استطاعوا أن يأتوا بمثل القرآن.</a:t>
          </a:r>
          <a:r>
            <a:rPr lang="ar-SA" dirty="0" smtClean="0"/>
            <a:t/>
          </a:r>
          <a:br>
            <a:rPr lang="ar-SA" dirty="0" smtClean="0"/>
          </a:br>
          <a:r>
            <a:rPr lang="ar-SA" b="1" i="0" dirty="0" smtClean="0"/>
            <a:t>وكلا القولين مردود بأدلة نقلية وعقلية:</a:t>
          </a:r>
          <a:endParaRPr lang="en-US" dirty="0"/>
        </a:p>
      </dgm:t>
    </dgm:pt>
    <dgm:pt modelId="{63797F1D-F41A-4240-AC22-24095C25EE7E}" type="parTrans" cxnId="{1C57AC36-731E-41E2-913D-7B71EEFCBF69}">
      <dgm:prSet/>
      <dgm:spPr/>
      <dgm:t>
        <a:bodyPr/>
        <a:lstStyle/>
        <a:p>
          <a:endParaRPr lang="en-US"/>
        </a:p>
      </dgm:t>
    </dgm:pt>
    <dgm:pt modelId="{CD20A1E0-1AA5-4C8C-8575-BF4BD44DF29C}" type="sibTrans" cxnId="{1C57AC36-731E-41E2-913D-7B71EEFCBF69}">
      <dgm:prSet/>
      <dgm:spPr/>
      <dgm:t>
        <a:bodyPr/>
        <a:lstStyle/>
        <a:p>
          <a:endParaRPr lang="en-US"/>
        </a:p>
      </dgm:t>
    </dgm:pt>
    <dgm:pt modelId="{D81707E0-D730-4D6E-B611-AED984747C43}">
      <dgm:prSet phldrT="[Text]" custT="1"/>
      <dgm:spPr/>
      <dgm:t>
        <a:bodyPr/>
        <a:lstStyle/>
        <a:p>
          <a:pPr rtl="1"/>
          <a:r>
            <a:rPr lang="ar-SA" sz="4000" b="1" i="0" dirty="0" smtClean="0">
              <a:solidFill>
                <a:srgbClr val="A52A2A"/>
              </a:solidFill>
              <a:effectLst/>
              <a:latin typeface="Traditional Arabic"/>
            </a:rPr>
            <a:t>مذاهب القائلين </a:t>
          </a:r>
          <a:r>
            <a:rPr lang="ar-SA" sz="2800" b="1" i="0" dirty="0" smtClean="0">
              <a:solidFill>
                <a:srgbClr val="A52A2A"/>
              </a:solidFill>
              <a:effectLst/>
              <a:latin typeface="Traditional Arabic"/>
            </a:rPr>
            <a:t>بالصرفة</a:t>
          </a:r>
          <a:endParaRPr lang="ar-SA" sz="4000" b="1" i="0" dirty="0" smtClean="0">
            <a:solidFill>
              <a:srgbClr val="A52A2A"/>
            </a:solidFill>
            <a:effectLst/>
            <a:latin typeface="Traditional Arabic"/>
          </a:endParaRPr>
        </a:p>
        <a:p>
          <a:pPr rtl="1"/>
          <a:r>
            <a:rPr lang="ar-SA" sz="1800" dirty="0" smtClean="0"/>
            <a:t>مما تقدم نتعرف على مذهبين</a:t>
          </a:r>
          <a:endParaRPr lang="en-US" sz="1800" dirty="0"/>
        </a:p>
      </dgm:t>
    </dgm:pt>
    <dgm:pt modelId="{611E5797-F3EF-4CC3-A2F3-9B7BBBCB0637}" type="sibTrans" cxnId="{1E337979-AF0B-4E8B-AD9F-0F33060CAF95}">
      <dgm:prSet/>
      <dgm:spPr/>
      <dgm:t>
        <a:bodyPr/>
        <a:lstStyle/>
        <a:p>
          <a:endParaRPr lang="en-US"/>
        </a:p>
      </dgm:t>
    </dgm:pt>
    <dgm:pt modelId="{7CCF2468-94C8-45AE-A8B4-B5B32F4FFE71}" type="parTrans" cxnId="{1E337979-AF0B-4E8B-AD9F-0F33060CAF95}">
      <dgm:prSet/>
      <dgm:spPr/>
      <dgm:t>
        <a:bodyPr/>
        <a:lstStyle/>
        <a:p>
          <a:endParaRPr lang="en-US"/>
        </a:p>
      </dgm:t>
    </dgm:pt>
    <dgm:pt modelId="{05CB89E2-4292-41CE-A859-58DA2D082158}">
      <dgm:prSet custT="1"/>
      <dgm:spPr/>
      <dgm:t>
        <a:bodyPr/>
        <a:lstStyle/>
        <a:p>
          <a:pPr rtl="1"/>
          <a:r>
            <a:rPr lang="ar-SA" sz="1800" dirty="0" smtClean="0"/>
            <a:t/>
          </a:r>
          <a:br>
            <a:rPr lang="ar-SA" sz="1800" dirty="0" smtClean="0"/>
          </a:br>
          <a:r>
            <a:rPr lang="ar-SA" sz="1800" b="1" i="0" dirty="0" smtClean="0"/>
            <a:t>1 - النظام ومن تبعه: ذهبوا إلى أن العرب صرفوا عن المعارضة أصلا ولم يتوجّهوا إليها، ولو توجّهوا لقدروا على الاتيان بمثل القرآن</a:t>
          </a:r>
          <a:endParaRPr lang="en-US" sz="1800" dirty="0"/>
        </a:p>
      </dgm:t>
    </dgm:pt>
    <dgm:pt modelId="{89746E4B-234C-4AEF-83F7-0426C91CDDE5}" type="parTrans" cxnId="{45D5F456-5C09-4C5C-A9B9-5C42223378D6}">
      <dgm:prSet/>
      <dgm:spPr/>
      <dgm:t>
        <a:bodyPr/>
        <a:lstStyle/>
        <a:p>
          <a:endParaRPr lang="en-US"/>
        </a:p>
      </dgm:t>
    </dgm:pt>
    <dgm:pt modelId="{71A3A637-B1D5-4764-BC2D-CCCB7CFA50FD}" type="sibTrans" cxnId="{45D5F456-5C09-4C5C-A9B9-5C42223378D6}">
      <dgm:prSet/>
      <dgm:spPr/>
      <dgm:t>
        <a:bodyPr/>
        <a:lstStyle/>
        <a:p>
          <a:endParaRPr lang="en-US"/>
        </a:p>
      </dgm:t>
    </dgm:pt>
    <dgm:pt modelId="{DEF36ED4-2B0F-4D8B-A682-BB29F8D1B81C}" type="pres">
      <dgm:prSet presAssocID="{A7C0A794-CF4D-44E1-998C-FDBBAC56673E}" presName="hierChild1" presStyleCnt="0">
        <dgm:presLayoutVars>
          <dgm:orgChart val="1"/>
          <dgm:chPref val="1"/>
          <dgm:dir/>
          <dgm:animOne val="branch"/>
          <dgm:animLvl val="lvl"/>
          <dgm:resizeHandles/>
        </dgm:presLayoutVars>
      </dgm:prSet>
      <dgm:spPr/>
      <dgm:t>
        <a:bodyPr/>
        <a:lstStyle/>
        <a:p>
          <a:pPr rtl="1"/>
          <a:endParaRPr lang="ar-SA"/>
        </a:p>
      </dgm:t>
    </dgm:pt>
    <dgm:pt modelId="{CA1B7DA4-1A94-46A9-A9FC-D0A85DF8E09F}" type="pres">
      <dgm:prSet presAssocID="{D81707E0-D730-4D6E-B611-AED984747C43}" presName="hierRoot1" presStyleCnt="0">
        <dgm:presLayoutVars>
          <dgm:hierBranch val="init"/>
        </dgm:presLayoutVars>
      </dgm:prSet>
      <dgm:spPr/>
    </dgm:pt>
    <dgm:pt modelId="{AB3A29CA-45C5-4A56-872B-3217590F164E}" type="pres">
      <dgm:prSet presAssocID="{D81707E0-D730-4D6E-B611-AED984747C43}" presName="rootComposite1" presStyleCnt="0"/>
      <dgm:spPr/>
    </dgm:pt>
    <dgm:pt modelId="{16850812-954C-45F5-BF95-5022AE80B000}" type="pres">
      <dgm:prSet presAssocID="{D81707E0-D730-4D6E-B611-AED984747C43}" presName="rootText1" presStyleLbl="node0" presStyleIdx="0" presStyleCnt="1" custScaleX="159701" custScaleY="90197" custLinFactY="-18266" custLinFactNeighborX="5661" custLinFactNeighborY="-100000">
        <dgm:presLayoutVars>
          <dgm:chPref val="3"/>
        </dgm:presLayoutVars>
      </dgm:prSet>
      <dgm:spPr/>
      <dgm:t>
        <a:bodyPr/>
        <a:lstStyle/>
        <a:p>
          <a:endParaRPr lang="en-US"/>
        </a:p>
      </dgm:t>
    </dgm:pt>
    <dgm:pt modelId="{811ABF9E-82C6-4B1B-9B62-9C942B66A66D}" type="pres">
      <dgm:prSet presAssocID="{D81707E0-D730-4D6E-B611-AED984747C43}" presName="rootConnector1" presStyleLbl="node1" presStyleIdx="0" presStyleCnt="0"/>
      <dgm:spPr/>
      <dgm:t>
        <a:bodyPr/>
        <a:lstStyle/>
        <a:p>
          <a:pPr rtl="1"/>
          <a:endParaRPr lang="ar-SA"/>
        </a:p>
      </dgm:t>
    </dgm:pt>
    <dgm:pt modelId="{EBBA4CD4-61ED-4672-9386-970818082DC9}" type="pres">
      <dgm:prSet presAssocID="{D81707E0-D730-4D6E-B611-AED984747C43}" presName="hierChild2" presStyleCnt="0"/>
      <dgm:spPr/>
    </dgm:pt>
    <dgm:pt modelId="{6B3B8566-05E5-422E-9C3E-E7695587C485}" type="pres">
      <dgm:prSet presAssocID="{63797F1D-F41A-4240-AC22-24095C25EE7E}" presName="Name37" presStyleLbl="parChTrans1D2" presStyleIdx="0" presStyleCnt="2"/>
      <dgm:spPr/>
      <dgm:t>
        <a:bodyPr/>
        <a:lstStyle/>
        <a:p>
          <a:pPr rtl="1"/>
          <a:endParaRPr lang="ar-SA"/>
        </a:p>
      </dgm:t>
    </dgm:pt>
    <dgm:pt modelId="{FD17583B-4E6B-4E66-8BE6-C37F471C92C6}" type="pres">
      <dgm:prSet presAssocID="{DA09CB48-278C-498E-B9A4-DDFC37736EB8}" presName="hierRoot2" presStyleCnt="0">
        <dgm:presLayoutVars>
          <dgm:hierBranch val="init"/>
        </dgm:presLayoutVars>
      </dgm:prSet>
      <dgm:spPr/>
    </dgm:pt>
    <dgm:pt modelId="{4982C590-7807-4898-8F64-51C3F6D2FB84}" type="pres">
      <dgm:prSet presAssocID="{DA09CB48-278C-498E-B9A4-DDFC37736EB8}" presName="rootComposite" presStyleCnt="0"/>
      <dgm:spPr/>
    </dgm:pt>
    <dgm:pt modelId="{AB69DAAE-2301-4960-BC8E-214221C8DE97}" type="pres">
      <dgm:prSet presAssocID="{DA09CB48-278C-498E-B9A4-DDFC37736EB8}" presName="rootText" presStyleLbl="node2" presStyleIdx="0" presStyleCnt="2">
        <dgm:presLayoutVars>
          <dgm:chPref val="3"/>
        </dgm:presLayoutVars>
      </dgm:prSet>
      <dgm:spPr/>
      <dgm:t>
        <a:bodyPr/>
        <a:lstStyle/>
        <a:p>
          <a:endParaRPr lang="en-US"/>
        </a:p>
      </dgm:t>
    </dgm:pt>
    <dgm:pt modelId="{4241FD9A-33C0-4493-A618-DFE6DD8A540F}" type="pres">
      <dgm:prSet presAssocID="{DA09CB48-278C-498E-B9A4-DDFC37736EB8}" presName="rootConnector" presStyleLbl="node2" presStyleIdx="0" presStyleCnt="2"/>
      <dgm:spPr/>
      <dgm:t>
        <a:bodyPr/>
        <a:lstStyle/>
        <a:p>
          <a:pPr rtl="1"/>
          <a:endParaRPr lang="ar-SA"/>
        </a:p>
      </dgm:t>
    </dgm:pt>
    <dgm:pt modelId="{C62B7A11-BEFB-42F3-9F6A-8A36AE954D6C}" type="pres">
      <dgm:prSet presAssocID="{DA09CB48-278C-498E-B9A4-DDFC37736EB8}" presName="hierChild4" presStyleCnt="0"/>
      <dgm:spPr/>
    </dgm:pt>
    <dgm:pt modelId="{CA0BBCDD-03ED-4DAC-9AB8-B5A20CB2FFA8}" type="pres">
      <dgm:prSet presAssocID="{DA09CB48-278C-498E-B9A4-DDFC37736EB8}" presName="hierChild5" presStyleCnt="0"/>
      <dgm:spPr/>
    </dgm:pt>
    <dgm:pt modelId="{73916647-26C0-4B3C-BBC3-603166FE0FF4}" type="pres">
      <dgm:prSet presAssocID="{89746E4B-234C-4AEF-83F7-0426C91CDDE5}" presName="Name37" presStyleLbl="parChTrans1D2" presStyleIdx="1" presStyleCnt="2"/>
      <dgm:spPr/>
      <dgm:t>
        <a:bodyPr/>
        <a:lstStyle/>
        <a:p>
          <a:pPr rtl="1"/>
          <a:endParaRPr lang="ar-SA"/>
        </a:p>
      </dgm:t>
    </dgm:pt>
    <dgm:pt modelId="{E3C57EC8-4277-4937-B960-06EF76C8F6BA}" type="pres">
      <dgm:prSet presAssocID="{05CB89E2-4292-41CE-A859-58DA2D082158}" presName="hierRoot2" presStyleCnt="0">
        <dgm:presLayoutVars>
          <dgm:hierBranch val="init"/>
        </dgm:presLayoutVars>
      </dgm:prSet>
      <dgm:spPr/>
    </dgm:pt>
    <dgm:pt modelId="{F9F22186-A189-49C7-8FEF-34CF0310DF83}" type="pres">
      <dgm:prSet presAssocID="{05CB89E2-4292-41CE-A859-58DA2D082158}" presName="rootComposite" presStyleCnt="0"/>
      <dgm:spPr/>
    </dgm:pt>
    <dgm:pt modelId="{A25DD895-7CD9-4269-B6E9-86A1B5224A26}" type="pres">
      <dgm:prSet presAssocID="{05CB89E2-4292-41CE-A859-58DA2D082158}" presName="rootText" presStyleLbl="node2" presStyleIdx="1" presStyleCnt="2">
        <dgm:presLayoutVars>
          <dgm:chPref val="3"/>
        </dgm:presLayoutVars>
      </dgm:prSet>
      <dgm:spPr/>
      <dgm:t>
        <a:bodyPr/>
        <a:lstStyle/>
        <a:p>
          <a:endParaRPr lang="en-US"/>
        </a:p>
      </dgm:t>
    </dgm:pt>
    <dgm:pt modelId="{70F49CF1-5A3C-41A2-AD61-B5D7B37034D5}" type="pres">
      <dgm:prSet presAssocID="{05CB89E2-4292-41CE-A859-58DA2D082158}" presName="rootConnector" presStyleLbl="node2" presStyleIdx="1" presStyleCnt="2"/>
      <dgm:spPr/>
      <dgm:t>
        <a:bodyPr/>
        <a:lstStyle/>
        <a:p>
          <a:pPr rtl="1"/>
          <a:endParaRPr lang="ar-SA"/>
        </a:p>
      </dgm:t>
    </dgm:pt>
    <dgm:pt modelId="{507236ED-488F-4D69-A81C-27E7D576F05B}" type="pres">
      <dgm:prSet presAssocID="{05CB89E2-4292-41CE-A859-58DA2D082158}" presName="hierChild4" presStyleCnt="0"/>
      <dgm:spPr/>
    </dgm:pt>
    <dgm:pt modelId="{FB233B91-3FA8-42D4-8FAF-7565E1C803EC}" type="pres">
      <dgm:prSet presAssocID="{05CB89E2-4292-41CE-A859-58DA2D082158}" presName="hierChild5" presStyleCnt="0"/>
      <dgm:spPr/>
    </dgm:pt>
    <dgm:pt modelId="{C3ABBF47-2583-4257-82C0-BB07D879D497}" type="pres">
      <dgm:prSet presAssocID="{D81707E0-D730-4D6E-B611-AED984747C43}" presName="hierChild3" presStyleCnt="0"/>
      <dgm:spPr/>
    </dgm:pt>
  </dgm:ptLst>
  <dgm:cxnLst>
    <dgm:cxn modelId="{1E337979-AF0B-4E8B-AD9F-0F33060CAF95}" srcId="{A7C0A794-CF4D-44E1-998C-FDBBAC56673E}" destId="{D81707E0-D730-4D6E-B611-AED984747C43}" srcOrd="0" destOrd="0" parTransId="{7CCF2468-94C8-45AE-A8B4-B5B32F4FFE71}" sibTransId="{611E5797-F3EF-4CC3-A2F3-9B7BBBCB0637}"/>
    <dgm:cxn modelId="{7ADF1AC6-6090-4292-B7C6-79E1096B0567}" type="presOf" srcId="{D81707E0-D730-4D6E-B611-AED984747C43}" destId="{16850812-954C-45F5-BF95-5022AE80B000}" srcOrd="0" destOrd="0" presId="urn:microsoft.com/office/officeart/2005/8/layout/orgChart1"/>
    <dgm:cxn modelId="{28E0C0EF-04D0-42CF-B0A3-E1FDBDB2E048}" type="presOf" srcId="{05CB89E2-4292-41CE-A859-58DA2D082158}" destId="{70F49CF1-5A3C-41A2-AD61-B5D7B37034D5}" srcOrd="1" destOrd="0" presId="urn:microsoft.com/office/officeart/2005/8/layout/orgChart1"/>
    <dgm:cxn modelId="{8D6692B7-5474-485C-8815-CA8A19D434E2}" type="presOf" srcId="{D81707E0-D730-4D6E-B611-AED984747C43}" destId="{811ABF9E-82C6-4B1B-9B62-9C942B66A66D}" srcOrd="1" destOrd="0" presId="urn:microsoft.com/office/officeart/2005/8/layout/orgChart1"/>
    <dgm:cxn modelId="{D7A1AF3C-45F0-4859-849C-D4337508E65C}" type="presOf" srcId="{DA09CB48-278C-498E-B9A4-DDFC37736EB8}" destId="{AB69DAAE-2301-4960-BC8E-214221C8DE97}" srcOrd="0" destOrd="0" presId="urn:microsoft.com/office/officeart/2005/8/layout/orgChart1"/>
    <dgm:cxn modelId="{513870D3-92CC-4076-8C09-7B1CB845DCCE}" type="presOf" srcId="{63797F1D-F41A-4240-AC22-24095C25EE7E}" destId="{6B3B8566-05E5-422E-9C3E-E7695587C485}" srcOrd="0" destOrd="0" presId="urn:microsoft.com/office/officeart/2005/8/layout/orgChart1"/>
    <dgm:cxn modelId="{8971E8BD-3090-44FD-B992-57907E3408A5}" type="presOf" srcId="{05CB89E2-4292-41CE-A859-58DA2D082158}" destId="{A25DD895-7CD9-4269-B6E9-86A1B5224A26}" srcOrd="0" destOrd="0" presId="urn:microsoft.com/office/officeart/2005/8/layout/orgChart1"/>
    <dgm:cxn modelId="{68CF0235-ECA0-4DFB-A4FF-B815F6D02794}" type="presOf" srcId="{A7C0A794-CF4D-44E1-998C-FDBBAC56673E}" destId="{DEF36ED4-2B0F-4D8B-A682-BB29F8D1B81C}" srcOrd="0" destOrd="0" presId="urn:microsoft.com/office/officeart/2005/8/layout/orgChart1"/>
    <dgm:cxn modelId="{45D5F456-5C09-4C5C-A9B9-5C42223378D6}" srcId="{D81707E0-D730-4D6E-B611-AED984747C43}" destId="{05CB89E2-4292-41CE-A859-58DA2D082158}" srcOrd="1" destOrd="0" parTransId="{89746E4B-234C-4AEF-83F7-0426C91CDDE5}" sibTransId="{71A3A637-B1D5-4764-BC2D-CCCB7CFA50FD}"/>
    <dgm:cxn modelId="{1C57AC36-731E-41E2-913D-7B71EEFCBF69}" srcId="{D81707E0-D730-4D6E-B611-AED984747C43}" destId="{DA09CB48-278C-498E-B9A4-DDFC37736EB8}" srcOrd="0" destOrd="0" parTransId="{63797F1D-F41A-4240-AC22-24095C25EE7E}" sibTransId="{CD20A1E0-1AA5-4C8C-8575-BF4BD44DF29C}"/>
    <dgm:cxn modelId="{BA9E2143-C298-4476-A6FB-8E78B804D137}" type="presOf" srcId="{DA09CB48-278C-498E-B9A4-DDFC37736EB8}" destId="{4241FD9A-33C0-4493-A618-DFE6DD8A540F}" srcOrd="1" destOrd="0" presId="urn:microsoft.com/office/officeart/2005/8/layout/orgChart1"/>
    <dgm:cxn modelId="{ED5CA395-4D64-4BEB-8F66-AB0BE986C932}" type="presOf" srcId="{89746E4B-234C-4AEF-83F7-0426C91CDDE5}" destId="{73916647-26C0-4B3C-BBC3-603166FE0FF4}" srcOrd="0" destOrd="0" presId="urn:microsoft.com/office/officeart/2005/8/layout/orgChart1"/>
    <dgm:cxn modelId="{1F283480-9470-4FDC-9690-96122E6A7EE5}" type="presParOf" srcId="{DEF36ED4-2B0F-4D8B-A682-BB29F8D1B81C}" destId="{CA1B7DA4-1A94-46A9-A9FC-D0A85DF8E09F}" srcOrd="0" destOrd="0" presId="urn:microsoft.com/office/officeart/2005/8/layout/orgChart1"/>
    <dgm:cxn modelId="{28267E76-07A2-4A21-891B-B83DEB31E00B}" type="presParOf" srcId="{CA1B7DA4-1A94-46A9-A9FC-D0A85DF8E09F}" destId="{AB3A29CA-45C5-4A56-872B-3217590F164E}" srcOrd="0" destOrd="0" presId="urn:microsoft.com/office/officeart/2005/8/layout/orgChart1"/>
    <dgm:cxn modelId="{C3BD8724-6D60-4CCF-A430-9AC162C8EC51}" type="presParOf" srcId="{AB3A29CA-45C5-4A56-872B-3217590F164E}" destId="{16850812-954C-45F5-BF95-5022AE80B000}" srcOrd="0" destOrd="0" presId="urn:microsoft.com/office/officeart/2005/8/layout/orgChart1"/>
    <dgm:cxn modelId="{547C21D5-81F5-4BDE-99DC-0F109E44207D}" type="presParOf" srcId="{AB3A29CA-45C5-4A56-872B-3217590F164E}" destId="{811ABF9E-82C6-4B1B-9B62-9C942B66A66D}" srcOrd="1" destOrd="0" presId="urn:microsoft.com/office/officeart/2005/8/layout/orgChart1"/>
    <dgm:cxn modelId="{4D0D0319-6BD7-493F-BB02-7417DA9BBE59}" type="presParOf" srcId="{CA1B7DA4-1A94-46A9-A9FC-D0A85DF8E09F}" destId="{EBBA4CD4-61ED-4672-9386-970818082DC9}" srcOrd="1" destOrd="0" presId="urn:microsoft.com/office/officeart/2005/8/layout/orgChart1"/>
    <dgm:cxn modelId="{9443A0AB-BD98-4F5E-A339-056AFEFF880C}" type="presParOf" srcId="{EBBA4CD4-61ED-4672-9386-970818082DC9}" destId="{6B3B8566-05E5-422E-9C3E-E7695587C485}" srcOrd="0" destOrd="0" presId="urn:microsoft.com/office/officeart/2005/8/layout/orgChart1"/>
    <dgm:cxn modelId="{1CD4F0A1-7D79-44BA-B388-E711FFAEA6A7}" type="presParOf" srcId="{EBBA4CD4-61ED-4672-9386-970818082DC9}" destId="{FD17583B-4E6B-4E66-8BE6-C37F471C92C6}" srcOrd="1" destOrd="0" presId="urn:microsoft.com/office/officeart/2005/8/layout/orgChart1"/>
    <dgm:cxn modelId="{7AFD8DAE-4CF4-4A28-B512-E912EE2A330D}" type="presParOf" srcId="{FD17583B-4E6B-4E66-8BE6-C37F471C92C6}" destId="{4982C590-7807-4898-8F64-51C3F6D2FB84}" srcOrd="0" destOrd="0" presId="urn:microsoft.com/office/officeart/2005/8/layout/orgChart1"/>
    <dgm:cxn modelId="{6BC15F44-7D75-4C7B-93BB-F9EF69C03F1F}" type="presParOf" srcId="{4982C590-7807-4898-8F64-51C3F6D2FB84}" destId="{AB69DAAE-2301-4960-BC8E-214221C8DE97}" srcOrd="0" destOrd="0" presId="urn:microsoft.com/office/officeart/2005/8/layout/orgChart1"/>
    <dgm:cxn modelId="{BB535A9A-569E-4225-AFF0-2A24E47239D1}" type="presParOf" srcId="{4982C590-7807-4898-8F64-51C3F6D2FB84}" destId="{4241FD9A-33C0-4493-A618-DFE6DD8A540F}" srcOrd="1" destOrd="0" presId="urn:microsoft.com/office/officeart/2005/8/layout/orgChart1"/>
    <dgm:cxn modelId="{E1118EBB-B956-4DE9-AE64-9704BED5422D}" type="presParOf" srcId="{FD17583B-4E6B-4E66-8BE6-C37F471C92C6}" destId="{C62B7A11-BEFB-42F3-9F6A-8A36AE954D6C}" srcOrd="1" destOrd="0" presId="urn:microsoft.com/office/officeart/2005/8/layout/orgChart1"/>
    <dgm:cxn modelId="{E88C1B59-AFBA-4668-97BF-F789A6374B93}" type="presParOf" srcId="{FD17583B-4E6B-4E66-8BE6-C37F471C92C6}" destId="{CA0BBCDD-03ED-4DAC-9AB8-B5A20CB2FFA8}" srcOrd="2" destOrd="0" presId="urn:microsoft.com/office/officeart/2005/8/layout/orgChart1"/>
    <dgm:cxn modelId="{7E81B413-6D9C-47F0-A477-54331AB380B3}" type="presParOf" srcId="{EBBA4CD4-61ED-4672-9386-970818082DC9}" destId="{73916647-26C0-4B3C-BBC3-603166FE0FF4}" srcOrd="2" destOrd="0" presId="urn:microsoft.com/office/officeart/2005/8/layout/orgChart1"/>
    <dgm:cxn modelId="{53B66D68-ED5B-4A9E-8000-2D1CFF5D5770}" type="presParOf" srcId="{EBBA4CD4-61ED-4672-9386-970818082DC9}" destId="{E3C57EC8-4277-4937-B960-06EF76C8F6BA}" srcOrd="3" destOrd="0" presId="urn:microsoft.com/office/officeart/2005/8/layout/orgChart1"/>
    <dgm:cxn modelId="{BB984E37-B80F-461B-BFB9-2BD7AB5F25C8}" type="presParOf" srcId="{E3C57EC8-4277-4937-B960-06EF76C8F6BA}" destId="{F9F22186-A189-49C7-8FEF-34CF0310DF83}" srcOrd="0" destOrd="0" presId="urn:microsoft.com/office/officeart/2005/8/layout/orgChart1"/>
    <dgm:cxn modelId="{82777BB9-917E-4821-AFEE-7B8F1BC3396C}" type="presParOf" srcId="{F9F22186-A189-49C7-8FEF-34CF0310DF83}" destId="{A25DD895-7CD9-4269-B6E9-86A1B5224A26}" srcOrd="0" destOrd="0" presId="urn:microsoft.com/office/officeart/2005/8/layout/orgChart1"/>
    <dgm:cxn modelId="{7367A35A-485B-454F-A3E3-E2FDEF2B6EED}" type="presParOf" srcId="{F9F22186-A189-49C7-8FEF-34CF0310DF83}" destId="{70F49CF1-5A3C-41A2-AD61-B5D7B37034D5}" srcOrd="1" destOrd="0" presId="urn:microsoft.com/office/officeart/2005/8/layout/orgChart1"/>
    <dgm:cxn modelId="{7E0ABDF3-DA08-46FC-A0AD-45DD7F92A3B0}" type="presParOf" srcId="{E3C57EC8-4277-4937-B960-06EF76C8F6BA}" destId="{507236ED-488F-4D69-A81C-27E7D576F05B}" srcOrd="1" destOrd="0" presId="urn:microsoft.com/office/officeart/2005/8/layout/orgChart1"/>
    <dgm:cxn modelId="{039C015C-E465-4F3C-9A63-FF9A29C8AFBA}" type="presParOf" srcId="{E3C57EC8-4277-4937-B960-06EF76C8F6BA}" destId="{FB233B91-3FA8-42D4-8FAF-7565E1C803EC}" srcOrd="2" destOrd="0" presId="urn:microsoft.com/office/officeart/2005/8/layout/orgChart1"/>
    <dgm:cxn modelId="{E53A9592-0F16-46AD-ADF9-4BE5A04B09AB}" type="presParOf" srcId="{CA1B7DA4-1A94-46A9-A9FC-D0A85DF8E09F}" destId="{C3ABBF47-2583-4257-82C0-BB07D879D49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16647-26C0-4B3C-BBC3-603166FE0FF4}">
      <dsp:nvSpPr>
        <dsp:cNvPr id="0" name=""/>
        <dsp:cNvSpPr/>
      </dsp:nvSpPr>
      <dsp:spPr>
        <a:xfrm>
          <a:off x="4325502" y="1678568"/>
          <a:ext cx="2041110" cy="1516624"/>
        </a:xfrm>
        <a:custGeom>
          <a:avLst/>
          <a:gdLst/>
          <a:ahLst/>
          <a:cxnLst/>
          <a:rect l="0" t="0" r="0" b="0"/>
          <a:pathLst>
            <a:path>
              <a:moveTo>
                <a:pt x="0" y="0"/>
              </a:moveTo>
              <a:lnTo>
                <a:pt x="0" y="1125814"/>
              </a:lnTo>
              <a:lnTo>
                <a:pt x="2041110" y="1125814"/>
              </a:lnTo>
              <a:lnTo>
                <a:pt x="2041110" y="1516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B8566-05E5-422E-9C3E-E7695587C485}">
      <dsp:nvSpPr>
        <dsp:cNvPr id="0" name=""/>
        <dsp:cNvSpPr/>
      </dsp:nvSpPr>
      <dsp:spPr>
        <a:xfrm>
          <a:off x="1862986" y="1678568"/>
          <a:ext cx="2462515" cy="1516624"/>
        </a:xfrm>
        <a:custGeom>
          <a:avLst/>
          <a:gdLst/>
          <a:ahLst/>
          <a:cxnLst/>
          <a:rect l="0" t="0" r="0" b="0"/>
          <a:pathLst>
            <a:path>
              <a:moveTo>
                <a:pt x="2462515" y="0"/>
              </a:moveTo>
              <a:lnTo>
                <a:pt x="2462515" y="1125814"/>
              </a:lnTo>
              <a:lnTo>
                <a:pt x="0" y="1125814"/>
              </a:lnTo>
              <a:lnTo>
                <a:pt x="0" y="1516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850812-954C-45F5-BF95-5022AE80B000}">
      <dsp:nvSpPr>
        <dsp:cNvPr id="0" name=""/>
        <dsp:cNvSpPr/>
      </dsp:nvSpPr>
      <dsp:spPr>
        <a:xfrm>
          <a:off x="1353462" y="0"/>
          <a:ext cx="5944079" cy="16785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b="1" i="0" kern="1200" dirty="0" smtClean="0">
              <a:solidFill>
                <a:srgbClr val="A52A2A"/>
              </a:solidFill>
              <a:effectLst/>
              <a:latin typeface="Traditional Arabic"/>
            </a:rPr>
            <a:t>مذاهب القائلين </a:t>
          </a:r>
          <a:r>
            <a:rPr lang="ar-SA" sz="2800" b="1" i="0" kern="1200" dirty="0" smtClean="0">
              <a:solidFill>
                <a:srgbClr val="A52A2A"/>
              </a:solidFill>
              <a:effectLst/>
              <a:latin typeface="Traditional Arabic"/>
            </a:rPr>
            <a:t>بالصرفة</a:t>
          </a:r>
          <a:endParaRPr lang="ar-SA" sz="4000" b="1" i="0" kern="1200" dirty="0" smtClean="0">
            <a:solidFill>
              <a:srgbClr val="A52A2A"/>
            </a:solidFill>
            <a:effectLst/>
            <a:latin typeface="Traditional Arabic"/>
          </a:endParaRPr>
        </a:p>
        <a:p>
          <a:pPr lvl="0" algn="ctr" defTabSz="1778000" rtl="1">
            <a:lnSpc>
              <a:spcPct val="90000"/>
            </a:lnSpc>
            <a:spcBef>
              <a:spcPct val="0"/>
            </a:spcBef>
            <a:spcAft>
              <a:spcPct val="35000"/>
            </a:spcAft>
          </a:pPr>
          <a:r>
            <a:rPr lang="ar-SA" sz="1800" kern="1200" dirty="0" smtClean="0"/>
            <a:t>مما تقدم نتعرف على مذهبين</a:t>
          </a:r>
          <a:endParaRPr lang="en-US" sz="1800" kern="1200" dirty="0"/>
        </a:p>
      </dsp:txBody>
      <dsp:txXfrm>
        <a:off x="1353462" y="0"/>
        <a:ext cx="5944079" cy="1678568"/>
      </dsp:txXfrm>
    </dsp:sp>
    <dsp:sp modelId="{AB69DAAE-2301-4960-BC8E-214221C8DE97}">
      <dsp:nvSpPr>
        <dsp:cNvPr id="0" name=""/>
        <dsp:cNvSpPr/>
      </dsp:nvSpPr>
      <dsp:spPr>
        <a:xfrm>
          <a:off x="1984" y="3195193"/>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1">
            <a:lnSpc>
              <a:spcPct val="90000"/>
            </a:lnSpc>
            <a:spcBef>
              <a:spcPct val="0"/>
            </a:spcBef>
            <a:spcAft>
              <a:spcPct val="35000"/>
            </a:spcAft>
          </a:pPr>
          <a:r>
            <a:rPr lang="ar-SA" sz="1900" kern="1200" dirty="0" smtClean="0"/>
            <a:t/>
          </a:r>
          <a:br>
            <a:rPr lang="ar-SA" sz="1900" kern="1200" dirty="0" smtClean="0"/>
          </a:br>
          <a:r>
            <a:rPr lang="ar-SA" sz="1900" b="1" i="0" kern="1200" dirty="0" smtClean="0"/>
            <a:t>2 - الشريف المرتضى وابن سنان الخفاجي ومن تابعهما-: ذهبوا إلى أن الله سلب من العرب علومهم التي يحتاج إليها في معارضة القرآن والاتيان بمثله، ولو توجّهوا لما استطاعوا أن يأتوا بمثل القرآن.</a:t>
          </a:r>
          <a:r>
            <a:rPr lang="ar-SA" sz="1900" kern="1200" dirty="0" smtClean="0"/>
            <a:t/>
          </a:r>
          <a:br>
            <a:rPr lang="ar-SA" sz="1900" kern="1200" dirty="0" smtClean="0"/>
          </a:br>
          <a:r>
            <a:rPr lang="ar-SA" sz="1900" b="1" i="0" kern="1200" dirty="0" smtClean="0"/>
            <a:t>وكلا القولين مردود بأدلة نقلية وعقلية:</a:t>
          </a:r>
          <a:endParaRPr lang="en-US" sz="1900" kern="1200" dirty="0"/>
        </a:p>
      </dsp:txBody>
      <dsp:txXfrm>
        <a:off x="1984" y="3195193"/>
        <a:ext cx="3722005" cy="1861002"/>
      </dsp:txXfrm>
    </dsp:sp>
    <dsp:sp modelId="{A25DD895-7CD9-4269-B6E9-86A1B5224A26}">
      <dsp:nvSpPr>
        <dsp:cNvPr id="0" name=""/>
        <dsp:cNvSpPr/>
      </dsp:nvSpPr>
      <dsp:spPr>
        <a:xfrm>
          <a:off x="4505610" y="3195193"/>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
          </a:r>
          <a:br>
            <a:rPr lang="ar-SA" sz="1800" kern="1200" dirty="0" smtClean="0"/>
          </a:br>
          <a:r>
            <a:rPr lang="ar-SA" sz="1800" b="1" i="0" kern="1200" dirty="0" smtClean="0"/>
            <a:t>1 - النظام ومن تبعه: ذهبوا إلى أن العرب صرفوا عن المعارضة أصلا ولم يتوجّهوا إليها، ولو توجّهوا لقدروا على الاتيان بمثل القرآن</a:t>
          </a:r>
          <a:endParaRPr lang="en-US" sz="1800" kern="1200" dirty="0"/>
        </a:p>
      </dsp:txBody>
      <dsp:txXfrm>
        <a:off x="4505610" y="3195193"/>
        <a:ext cx="3722005" cy="186100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DCB341-7DDB-4D93-940B-E192AAE846DE}"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92199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CB341-7DDB-4D93-940B-E192AAE846DE}"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70386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CB341-7DDB-4D93-940B-E192AAE846DE}"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7099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CB341-7DDB-4D93-940B-E192AAE846DE}"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98214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DCB341-7DDB-4D93-940B-E192AAE846DE}"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83628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DCB341-7DDB-4D93-940B-E192AAE846DE}"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94390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DCB341-7DDB-4D93-940B-E192AAE846DE}" type="datetimeFigureOut">
              <a:rPr lang="en-US" smtClean="0"/>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411633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DCB341-7DDB-4D93-940B-E192AAE846DE}" type="datetimeFigureOut">
              <a:rPr lang="en-US" smtClean="0"/>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61240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CB341-7DDB-4D93-940B-E192AAE846DE}" type="datetimeFigureOut">
              <a:rPr lang="en-US" smtClean="0"/>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64299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CB341-7DDB-4D93-940B-E192AAE846DE}"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01014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CB341-7DDB-4D93-940B-E192AAE846DE}"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43428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CB341-7DDB-4D93-940B-E192AAE846DE}" type="datetimeFigureOut">
              <a:rPr lang="en-US" smtClean="0"/>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0B5C5-E262-4009-AA83-8396D3FAEC7C}" type="slidenum">
              <a:rPr lang="en-US" smtClean="0"/>
              <a:t>‹#›</a:t>
            </a:fld>
            <a:endParaRPr lang="en-US"/>
          </a:p>
        </p:txBody>
      </p:sp>
    </p:spTree>
    <p:extLst>
      <p:ext uri="{BB962C8B-B14F-4D97-AF65-F5344CB8AC3E}">
        <p14:creationId xmlns:p14="http://schemas.microsoft.com/office/powerpoint/2010/main" val="1038385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19199"/>
          </a:xfrm>
        </p:spPr>
        <p:txBody>
          <a:bodyPr>
            <a:normAutofit/>
          </a:bodyPr>
          <a:lstStyle/>
          <a:p>
            <a:r>
              <a:rPr lang="ar-SA" sz="6000" b="1" dirty="0" smtClean="0">
                <a:solidFill>
                  <a:srgbClr val="FF0000"/>
                </a:solidFill>
              </a:rPr>
              <a:t>الصّرْفَة</a:t>
            </a:r>
            <a:endParaRPr lang="en-US" sz="6000" b="1" dirty="0">
              <a:solidFill>
                <a:srgbClr val="FF0000"/>
              </a:solidFill>
            </a:endParaRPr>
          </a:p>
        </p:txBody>
      </p:sp>
      <p:sp>
        <p:nvSpPr>
          <p:cNvPr id="3" name="Subtitle 2"/>
          <p:cNvSpPr>
            <a:spLocks noGrp="1"/>
          </p:cNvSpPr>
          <p:nvPr>
            <p:ph type="subTitle" idx="1"/>
          </p:nvPr>
        </p:nvSpPr>
        <p:spPr>
          <a:xfrm>
            <a:off x="685800" y="1600200"/>
            <a:ext cx="7696200" cy="4572000"/>
          </a:xfrm>
          <a:ln>
            <a:noFill/>
          </a:ln>
        </p:spPr>
        <p:txBody>
          <a:bodyPr>
            <a:normAutofit fontScale="85000" lnSpcReduction="20000"/>
          </a:bodyPr>
          <a:lstStyle/>
          <a:p>
            <a:pPr algn="r" rtl="1"/>
            <a:r>
              <a:rPr lang="ar-SA" b="1" i="0" dirty="0" smtClean="0">
                <a:solidFill>
                  <a:srgbClr val="222222"/>
                </a:solidFill>
                <a:effectLst/>
                <a:latin typeface="Traditional Arabic"/>
              </a:rPr>
              <a:t>    </a:t>
            </a:r>
            <a:r>
              <a:rPr lang="ar-SA" b="1" i="0" dirty="0" smtClean="0">
                <a:solidFill>
                  <a:srgbClr val="FF0000"/>
                </a:solidFill>
                <a:effectLst/>
                <a:latin typeface="Traditional Arabic"/>
              </a:rPr>
              <a:t>مصدر القول بها: </a:t>
            </a:r>
          </a:p>
          <a:p>
            <a:pPr algn="r" rtl="1"/>
            <a:r>
              <a:rPr lang="ar-SA" b="1" i="0" dirty="0" smtClean="0">
                <a:solidFill>
                  <a:srgbClr val="222222"/>
                </a:solidFill>
                <a:effectLst/>
                <a:latin typeface="Traditional Arabic"/>
              </a:rPr>
              <a:t>لما أولع الناس بالفلسفة الدخيلة واطلع بعض المتفلسفين من المسلمين على أقوال البراهمة في كتابهم «الفيدا»،الذي يزعمون أنه يشتمل على مجموعة من الأشعار ليس في كلام الناس ما يماثلها؛ويقول جمهور علمائهم: إن البشر يعجزون عن أن يأتوا بمثلها لأن براهما صرفهم عن أن يأتوا بمثلها، </a:t>
            </a:r>
          </a:p>
          <a:p>
            <a:pPr algn="r" rtl="1"/>
            <a:r>
              <a:rPr lang="ar-SA" b="1" i="0" dirty="0" smtClean="0">
                <a:solidFill>
                  <a:srgbClr val="222222"/>
                </a:solidFill>
                <a:effectLst/>
                <a:latin typeface="Traditional Arabic"/>
              </a:rPr>
              <a:t>ولكن خاصتهم يقولون:</a:t>
            </a:r>
            <a:r>
              <a:rPr lang="ar-SA" dirty="0"/>
              <a:t> </a:t>
            </a:r>
            <a:r>
              <a:rPr lang="ar-SA" b="1" i="0" dirty="0" smtClean="0">
                <a:solidFill>
                  <a:srgbClr val="222222"/>
                </a:solidFill>
                <a:effectLst/>
                <a:latin typeface="Traditional Arabic"/>
              </a:rPr>
              <a:t>إن في مقدورهم أن يأتوا بمثلها ولكنهم ممنوعون من ذلك احتراما لها. فدفع ذلك بعضهم إلى إعتناق ذلك القول وتطبيقه على القرآن </a:t>
            </a:r>
          </a:p>
          <a:p>
            <a:pPr algn="r" rtl="1"/>
            <a:r>
              <a:rPr lang="ar-SA" b="1" i="0" dirty="0" smtClean="0">
                <a:solidFill>
                  <a:srgbClr val="222222"/>
                </a:solidFill>
                <a:effectLst/>
                <a:latin typeface="Traditional Arabic"/>
              </a:rPr>
              <a:t>وإن كان لا ينطبق - فقال قائلهم: إن العرب إذ عجزوا عن أن يأتوا بمثل القرآن ما كان عجزهم لأمر ذاتي من ألفاظه ومعانيه ونسجه ونظمه؛ بل كان لأن الله تعالى صرفهم عن أن يأتوا بمثله.</a:t>
            </a:r>
            <a:endParaRPr lang="en-US" dirty="0"/>
          </a:p>
        </p:txBody>
      </p:sp>
    </p:spTree>
    <p:extLst>
      <p:ext uri="{BB962C8B-B14F-4D97-AF65-F5344CB8AC3E}">
        <p14:creationId xmlns:p14="http://schemas.microsoft.com/office/powerpoint/2010/main" val="4030774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marL="0" indent="0" algn="r" rtl="1">
              <a:buNone/>
            </a:pPr>
            <a:r>
              <a:rPr lang="ar-SA" b="1" i="0" dirty="0" smtClean="0">
                <a:solidFill>
                  <a:srgbClr val="A52A2A"/>
                </a:solidFill>
                <a:effectLst/>
                <a:latin typeface="Traditional Arabic"/>
              </a:rPr>
              <a:t>وأما الأدلة العقلية</a:t>
            </a:r>
            <a:r>
              <a:rPr lang="ar-SA" b="1" i="0" dirty="0" smtClean="0">
                <a:solidFill>
                  <a:srgbClr val="222222"/>
                </a:solidFill>
                <a:effectLst/>
                <a:latin typeface="Traditional Arabic"/>
              </a:rPr>
              <a:t>:</a:t>
            </a:r>
            <a:r>
              <a:rPr lang="ar-SA" dirty="0" smtClean="0"/>
              <a:t/>
            </a:r>
            <a:br>
              <a:rPr lang="ar-SA" dirty="0" smtClean="0"/>
            </a:br>
            <a:r>
              <a:rPr lang="ar-SA" b="1" i="0" dirty="0" smtClean="0">
                <a:solidFill>
                  <a:srgbClr val="FF0000"/>
                </a:solidFill>
                <a:effectLst/>
                <a:latin typeface="Traditional Arabic"/>
              </a:rPr>
              <a:t>1 - </a:t>
            </a:r>
            <a:r>
              <a:rPr lang="ar-SA" sz="2600" b="1" i="0" dirty="0" smtClean="0">
                <a:solidFill>
                  <a:srgbClr val="222222"/>
                </a:solidFill>
                <a:effectLst/>
                <a:latin typeface="Traditional Arabic"/>
              </a:rPr>
              <a:t> فقول النظام ومن تبعه: «إن الله صرفهم بصرف الدواعي عن الاهتمام بالمعارضة» يكذبه الواقع التاريخي:</a:t>
            </a:r>
          </a:p>
          <a:p>
            <a:pPr marL="0" indent="0" algn="r" rtl="1">
              <a:buNone/>
            </a:pPr>
            <a:r>
              <a:rPr lang="ar-SA" sz="2600" b="1" dirty="0">
                <a:solidFill>
                  <a:srgbClr val="222222"/>
                </a:solidFill>
                <a:latin typeface="Traditional Arabic"/>
              </a:rPr>
              <a:t> </a:t>
            </a:r>
            <a:r>
              <a:rPr lang="ar-SA" sz="2600" b="1" dirty="0" smtClean="0">
                <a:solidFill>
                  <a:srgbClr val="FF0000"/>
                </a:solidFill>
                <a:latin typeface="Traditional Arabic"/>
              </a:rPr>
              <a:t>ف</a:t>
            </a:r>
            <a:r>
              <a:rPr lang="ar-SA" sz="2600" b="1" i="0" dirty="0" smtClean="0">
                <a:solidFill>
                  <a:srgbClr val="FF0000"/>
                </a:solidFill>
                <a:effectLst/>
                <a:latin typeface="Traditional Arabic"/>
              </a:rPr>
              <a:t>كيف يقال إنهم لم يهتموا بأمر القرآن والتوجّه لمعارضته وهم الذين لم يدّخروا وسعا في سبيل القضاء على القرآن والتخلص ممن أنزل عليه.</a:t>
            </a:r>
          </a:p>
          <a:p>
            <a:pPr marL="0" indent="0" algn="r" rtl="1">
              <a:buNone/>
            </a:pPr>
            <a:r>
              <a:rPr lang="ar-SA" sz="2600" dirty="0" smtClean="0"/>
              <a:t/>
            </a:r>
            <a:br>
              <a:rPr lang="ar-SA" sz="2600" dirty="0" smtClean="0"/>
            </a:br>
            <a:r>
              <a:rPr lang="ar-SA" sz="2600" b="1" i="0" dirty="0" smtClean="0">
                <a:solidFill>
                  <a:srgbClr val="222222"/>
                </a:solidFill>
                <a:effectLst/>
                <a:latin typeface="Traditional Arabic"/>
              </a:rPr>
              <a:t>- </a:t>
            </a:r>
            <a:r>
              <a:rPr lang="ar-SA" sz="2600" b="1" i="0" dirty="0" smtClean="0">
                <a:solidFill>
                  <a:srgbClr val="0070C0"/>
                </a:solidFill>
                <a:effectLst/>
                <a:latin typeface="Traditional Arabic"/>
              </a:rPr>
              <a:t>هل يقال ذلك وهم الذين أوفدوا عتبة بن ربيعة ليفاوض محمدا </a:t>
            </a:r>
            <a:r>
              <a:rPr lang="en-US" sz="3100" b="1" dirty="0">
                <a:solidFill>
                  <a:srgbClr val="0070C0"/>
                </a:solidFill>
                <a:latin typeface="Arial"/>
                <a:ea typeface="Times New Roman"/>
                <a:cs typeface="Arial"/>
                <a:sym typeface="AGA Arabesque"/>
              </a:rPr>
              <a:t></a:t>
            </a:r>
            <a:r>
              <a:rPr lang="ar-SA" sz="2600" b="1" i="0" dirty="0" smtClean="0">
                <a:solidFill>
                  <a:srgbClr val="0070C0"/>
                </a:solidFill>
                <a:effectLst/>
                <a:latin typeface="Traditional Arabic"/>
              </a:rPr>
              <a:t> على ترك سب آلهتهم وتسفيه أحلامهم وله مقابل ذلك الملك والمال والجاه والنساء وكل ما يرغب؟!.</a:t>
            </a:r>
            <a:r>
              <a:rPr lang="ar-SA" sz="2600" dirty="0" smtClean="0"/>
              <a:t/>
            </a:r>
            <a:br>
              <a:rPr lang="ar-SA" sz="2600" dirty="0" smtClean="0"/>
            </a:br>
            <a:r>
              <a:rPr lang="ar-SA" sz="2600" b="1" i="0" dirty="0" smtClean="0">
                <a:solidFill>
                  <a:srgbClr val="222222"/>
                </a:solidFill>
                <a:effectLst/>
                <a:latin typeface="Traditional Arabic"/>
              </a:rPr>
              <a:t>- أيقال ذلك وهم الذين وجهوا أشرافهم إلى عم النبي </a:t>
            </a:r>
            <a:r>
              <a:rPr lang="en-US" sz="3100" b="1" dirty="0">
                <a:solidFill>
                  <a:srgbClr val="000000"/>
                </a:solidFill>
                <a:latin typeface="Arial"/>
                <a:ea typeface="Times New Roman"/>
                <a:cs typeface="Arial"/>
                <a:sym typeface="AGA Arabesque"/>
              </a:rPr>
              <a:t></a:t>
            </a:r>
            <a:r>
              <a:rPr lang="ar-SA" sz="2500" b="1" dirty="0" smtClean="0">
                <a:solidFill>
                  <a:srgbClr val="0070C0"/>
                </a:solidFill>
                <a:latin typeface="Traditional Arabic"/>
              </a:rPr>
              <a:t> </a:t>
            </a:r>
            <a:r>
              <a:rPr lang="ar-SA" sz="2600" b="1" i="0" dirty="0" smtClean="0">
                <a:solidFill>
                  <a:srgbClr val="222222"/>
                </a:solidFill>
                <a:effectLst/>
                <a:latin typeface="Traditional Arabic"/>
              </a:rPr>
              <a:t>أبي طالب لكي يسلمهم محمدا يقتلوه ويعطوه بدله أنهد فتى في قريش، عمارة بن الوليد بن المغيرة؟!.</a:t>
            </a:r>
            <a:r>
              <a:rPr lang="ar-SA" sz="2600" dirty="0" smtClean="0"/>
              <a:t/>
            </a:r>
            <a:br>
              <a:rPr lang="ar-SA" sz="2600" dirty="0" smtClean="0"/>
            </a:br>
            <a:r>
              <a:rPr lang="ar-SA" sz="2600" b="1" i="0" dirty="0" smtClean="0">
                <a:solidFill>
                  <a:srgbClr val="222222"/>
                </a:solidFill>
                <a:effectLst/>
                <a:latin typeface="Traditional Arabic"/>
              </a:rPr>
              <a:t>- </a:t>
            </a:r>
            <a:r>
              <a:rPr lang="ar-SA" sz="2600" b="1" i="0" dirty="0" smtClean="0">
                <a:solidFill>
                  <a:schemeClr val="accent3">
                    <a:lumMod val="75000"/>
                  </a:schemeClr>
                </a:solidFill>
                <a:effectLst/>
                <a:latin typeface="Traditional Arabic"/>
              </a:rPr>
              <a:t>كيف يقال ذلك وهم الذين لمّا يئسوا من المفاوضات قرروا إرسال فتى من كل قبيلة لاغتيال محمد </a:t>
            </a:r>
            <a:r>
              <a:rPr lang="en-US" sz="3100" b="1" dirty="0">
                <a:solidFill>
                  <a:schemeClr val="accent3">
                    <a:lumMod val="75000"/>
                  </a:schemeClr>
                </a:solidFill>
                <a:latin typeface="Arial"/>
                <a:ea typeface="Times New Roman"/>
                <a:cs typeface="Arial"/>
                <a:sym typeface="AGA Arabesque"/>
              </a:rPr>
              <a:t></a:t>
            </a:r>
            <a:r>
              <a:rPr lang="ar-SA" sz="2600" b="1" i="0" dirty="0" smtClean="0">
                <a:solidFill>
                  <a:schemeClr val="accent3">
                    <a:lumMod val="75000"/>
                  </a:schemeClr>
                </a:solidFill>
                <a:effectLst/>
                <a:latin typeface="Traditional Arabic"/>
              </a:rPr>
              <a:t> في بيته لكي يتفرّق دمه في القبائل فلا يستطيع بنو هاشم حرب العرب جميعا فيضطرون إلى قبول ديته؟! </a:t>
            </a:r>
            <a:endParaRPr lang="en-US" sz="2600" dirty="0">
              <a:solidFill>
                <a:schemeClr val="accent3">
                  <a:lumMod val="75000"/>
                </a:schemeClr>
              </a:solidFill>
            </a:endParaRPr>
          </a:p>
        </p:txBody>
      </p:sp>
    </p:spTree>
    <p:extLst>
      <p:ext uri="{BB962C8B-B14F-4D97-AF65-F5344CB8AC3E}">
        <p14:creationId xmlns:p14="http://schemas.microsoft.com/office/powerpoint/2010/main" val="1958080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solidFill>
            <a:schemeClr val="accent3">
              <a:lumMod val="20000"/>
              <a:lumOff val="80000"/>
            </a:schemeClr>
          </a:solidFill>
        </p:spPr>
        <p:txBody>
          <a:bodyPr>
            <a:normAutofit fontScale="85000" lnSpcReduction="10000"/>
          </a:bodyPr>
          <a:lstStyle/>
          <a:p>
            <a:pPr marL="0" indent="0" algn="r" rtl="1">
              <a:buNone/>
            </a:pPr>
            <a:r>
              <a:rPr lang="ar-SA" dirty="0" smtClean="0"/>
              <a:t>ولما أنجاه الله منهم جمعوا الجيوش تلو الجيوش لخوض المعارك الضارية وهم يقدمون وقودا لها أبناءهم وفلذات أكبادهم في سبيل إطفاء نور الله والقضاء على دعوة محمد </a:t>
            </a:r>
            <a:r>
              <a:rPr lang="en-US" sz="3100" b="1" dirty="0">
                <a:solidFill>
                  <a:srgbClr val="000000"/>
                </a:solidFill>
                <a:latin typeface="Arial"/>
                <a:ea typeface="Times New Roman"/>
                <a:cs typeface="Arial"/>
                <a:sym typeface="AGA Arabesque"/>
              </a:rPr>
              <a:t></a:t>
            </a:r>
            <a:r>
              <a:rPr lang="ar-SA" sz="2500" b="1" dirty="0">
                <a:solidFill>
                  <a:srgbClr val="0070C0"/>
                </a:solidFill>
                <a:latin typeface="Traditional Arabic"/>
              </a:rPr>
              <a:t> </a:t>
            </a:r>
            <a:r>
              <a:rPr lang="ar-SA" dirty="0" smtClean="0"/>
              <a:t>.</a:t>
            </a:r>
          </a:p>
          <a:p>
            <a:pPr marL="0" indent="0" algn="r" rtl="1">
              <a:buNone/>
            </a:pPr>
            <a:r>
              <a:rPr lang="ar-SA" dirty="0" smtClean="0"/>
              <a:t>كل هذا وكان يكفيهم مؤنة ذلك ويبطل دعوة محمد </a:t>
            </a:r>
            <a:r>
              <a:rPr lang="en-US" sz="3100" b="1" dirty="0">
                <a:solidFill>
                  <a:srgbClr val="000000"/>
                </a:solidFill>
                <a:latin typeface="Arial"/>
                <a:ea typeface="Times New Roman"/>
                <a:cs typeface="Arial"/>
                <a:sym typeface="AGA Arabesque"/>
              </a:rPr>
              <a:t></a:t>
            </a:r>
            <a:r>
              <a:rPr lang="ar-SA" sz="2500" b="1" dirty="0">
                <a:solidFill>
                  <a:srgbClr val="0070C0"/>
                </a:solidFill>
                <a:latin typeface="Traditional Arabic"/>
              </a:rPr>
              <a:t> </a:t>
            </a:r>
            <a:r>
              <a:rPr lang="ar-SA" dirty="0" smtClean="0"/>
              <a:t>الإتيان بمثل أقصر سورة من سور القرآن، إن ترك المعارضة بالحرف واللسان واللجوء إلى الضرب والطعن بالسنان من قريش- ذؤابة العرب وأهل الحجا والنّهى فيهم- لدليل على إحساسهم بالعجز المطلق أمام آيات الله البينات.</a:t>
            </a:r>
          </a:p>
          <a:p>
            <a:pPr marL="0" indent="0" algn="r" rtl="1">
              <a:buNone/>
            </a:pPr>
            <a:r>
              <a:rPr lang="ar-SA" dirty="0" smtClean="0"/>
              <a:t>بل كان هذا العقل الراجح يمنعهم من ارتكاب حماقات مثل حماقات مسيلمة في زعمه الإتيان بمثل سور القرآن فأصبح أضحوكة الأجيال والأزمان. </a:t>
            </a:r>
          </a:p>
          <a:p>
            <a:pPr marL="0" indent="0" algn="r" rtl="1">
              <a:buNone/>
            </a:pPr>
            <a:r>
              <a:rPr lang="ar-SA" sz="3800" b="1" dirty="0" smtClean="0">
                <a:solidFill>
                  <a:srgbClr val="FF0000"/>
                </a:solidFill>
              </a:rPr>
              <a:t>2 - </a:t>
            </a:r>
            <a:r>
              <a:rPr lang="ar-SA" dirty="0" smtClean="0"/>
              <a:t>وعن </a:t>
            </a:r>
            <a:r>
              <a:rPr lang="ar-SA" b="1" dirty="0" smtClean="0"/>
              <a:t>قول المرتضى </a:t>
            </a:r>
            <a:r>
              <a:rPr lang="ar-SA" dirty="0" smtClean="0"/>
              <a:t>ومن شايعه: «أن الله سلب من العرب العلوم التي يحتاجون في معارضة القرآن»، نقول:</a:t>
            </a:r>
          </a:p>
          <a:p>
            <a:pPr marL="0" indent="0" algn="r" rtl="1">
              <a:buNone/>
            </a:pPr>
            <a:r>
              <a:rPr lang="ar-SA" dirty="0" smtClean="0"/>
              <a:t>- وهل انحطت علومهم وعقولهم بعد التحدّي عما كانت عليه قبل التحدّي؟! إننا إذا قارنّا بين أساليبهم في الكلام قبل بعثة محمد </a:t>
            </a:r>
            <a:r>
              <a:rPr lang="en-US" sz="3100" b="1" dirty="0">
                <a:solidFill>
                  <a:srgbClr val="000000"/>
                </a:solidFill>
                <a:latin typeface="Arial"/>
                <a:ea typeface="Times New Roman"/>
                <a:cs typeface="Arial"/>
                <a:sym typeface="AGA Arabesque"/>
              </a:rPr>
              <a:t></a:t>
            </a:r>
            <a:r>
              <a:rPr lang="ar-SA" sz="2500" b="1" dirty="0">
                <a:solidFill>
                  <a:srgbClr val="0070C0"/>
                </a:solidFill>
                <a:latin typeface="Traditional Arabic"/>
              </a:rPr>
              <a:t> </a:t>
            </a:r>
            <a:r>
              <a:rPr lang="ar-SA" dirty="0" smtClean="0"/>
              <a:t>وبعد البعثة لم نجد تفاوتا بين أساليبهم، وعلى هذا الزعم كان ينبغي أن تسف أساليبهم بعد التحدّي. </a:t>
            </a:r>
            <a:endParaRPr lang="en-US" dirty="0"/>
          </a:p>
        </p:txBody>
      </p:sp>
    </p:spTree>
    <p:extLst>
      <p:ext uri="{BB962C8B-B14F-4D97-AF65-F5344CB8AC3E}">
        <p14:creationId xmlns:p14="http://schemas.microsoft.com/office/powerpoint/2010/main" val="1579104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7500" lnSpcReduction="20000"/>
          </a:bodyPr>
          <a:lstStyle/>
          <a:p>
            <a:pPr marL="0" indent="0" algn="r" rtl="1">
              <a:buNone/>
            </a:pPr>
            <a:r>
              <a:rPr lang="ar-SA" dirty="0" smtClean="0"/>
              <a:t>ولو أن العلوم سلبت منهم فلماذا لم </a:t>
            </a:r>
            <a:r>
              <a:rPr lang="ar-SA" dirty="0" err="1" smtClean="0"/>
              <a:t>يلجأوا</a:t>
            </a:r>
            <a:r>
              <a:rPr lang="ar-SA" dirty="0" smtClean="0"/>
              <a:t> إلى كلام فصحائهم من القدماء الذين لم يحضروا عصر التنزيل ولم تسلب منهم العلوم، فيأتوا بقطعة شعرية أو خطبة محفلية فيعارضوا بها القرآن؟ </a:t>
            </a:r>
          </a:p>
          <a:p>
            <a:pPr marL="0" indent="0" algn="r" rtl="1">
              <a:buNone/>
            </a:pPr>
            <a:r>
              <a:rPr lang="ar-SA" dirty="0" smtClean="0"/>
              <a:t>ولماذا لم ينطقوا بهذا السلب ويشيعوا بأنهم سلبوا علومهم فلا يقدرون على معارضة القرآن؟.</a:t>
            </a:r>
          </a:p>
          <a:p>
            <a:pPr marL="0" indent="0" algn="r" rtl="1">
              <a:buNone/>
            </a:pPr>
            <a:r>
              <a:rPr lang="ar-SA" dirty="0" smtClean="0"/>
              <a:t>ولا يقال إن ذلك سيكون حجة عليهم ملزمة لهم لتصديقه، لأن باب الافتراء كان مفتوحا عندهم، فكانوا يستطيعون أن يدّعوا أن علومهم سلبت بطريق السحر كما افتروا إن تأثير القرآن على الأنفس إنما هو من قبيل السحر.</a:t>
            </a:r>
          </a:p>
          <a:p>
            <a:pPr marL="0" indent="0" algn="r" rtl="1">
              <a:buNone/>
            </a:pPr>
            <a:endParaRPr lang="ar-SA" dirty="0" smtClean="0"/>
          </a:p>
          <a:p>
            <a:pPr marL="0" indent="0" algn="r" rtl="1">
              <a:buNone/>
            </a:pPr>
            <a:r>
              <a:rPr lang="ar-SA" dirty="0" smtClean="0"/>
              <a:t>إن الذين ادعوا أن إعجاز القرآن كان بسلب العلوم، يثبتون للعرب قدرة هم لم يدعوها لأنفسهم، بل جاء على لسان أهل البيان منهم ما ظهر الحق عليه من غير إرادة منه (ما يقول هذا بشر).</a:t>
            </a:r>
          </a:p>
          <a:p>
            <a:pPr marL="0" indent="0" algn="r" rtl="1">
              <a:buNone/>
            </a:pPr>
            <a:endParaRPr lang="ar-SA" dirty="0" smtClean="0"/>
          </a:p>
          <a:p>
            <a:pPr marL="0" indent="0" algn="r" rtl="1">
              <a:buNone/>
            </a:pPr>
            <a:r>
              <a:rPr lang="ar-SA" dirty="0" smtClean="0"/>
              <a:t>وإن كان القرآن غير معجز بشيء ذاتي فيه، وإنما لم يعارضه العرب لصرف دواعيهم عن المعارضة أو لسلب العلوم منهم، فهل أحس </a:t>
            </a:r>
            <a:r>
              <a:rPr lang="ar-SA" dirty="0" smtClean="0">
                <a:solidFill>
                  <a:srgbClr val="FF0000"/>
                </a:solidFill>
              </a:rPr>
              <a:t>النّظّام</a:t>
            </a:r>
            <a:r>
              <a:rPr lang="ar-SA" dirty="0" smtClean="0"/>
              <a:t> </a:t>
            </a:r>
            <a:r>
              <a:rPr lang="ar-SA" dirty="0" smtClean="0">
                <a:solidFill>
                  <a:srgbClr val="FF0000"/>
                </a:solidFill>
              </a:rPr>
              <a:t>والمرتضى</a:t>
            </a:r>
            <a:r>
              <a:rPr lang="ar-SA" dirty="0" smtClean="0"/>
              <a:t> بما وصفوا العرب به من صرف وسلب؟ فلماذا لم يأتيا بمعارضة للقرآن، وكان النّظّام من الأذكياء الماهرين كما يشهد له تلميذه الجاحظ، والمرتضى مشهود له أنه كان من فرسان البلاغة والبيان؟.</a:t>
            </a:r>
          </a:p>
          <a:p>
            <a:pPr marL="0" indent="0" algn="r" rtl="1">
              <a:buNone/>
            </a:pPr>
            <a:endParaRPr lang="ar-SA" dirty="0" smtClean="0"/>
          </a:p>
        </p:txBody>
      </p:sp>
    </p:spTree>
    <p:extLst>
      <p:ext uri="{BB962C8B-B14F-4D97-AF65-F5344CB8AC3E}">
        <p14:creationId xmlns:p14="http://schemas.microsoft.com/office/powerpoint/2010/main" val="3222768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0" indent="0" algn="r" rtl="1">
              <a:buNone/>
            </a:pPr>
            <a:r>
              <a:rPr lang="ar-SA" b="1" dirty="0" smtClean="0">
                <a:solidFill>
                  <a:srgbClr val="222222"/>
                </a:solidFill>
                <a:latin typeface="Traditional Arabic"/>
              </a:rPr>
              <a:t>     إننا </a:t>
            </a:r>
            <a:r>
              <a:rPr lang="ar-SA" b="1" dirty="0">
                <a:solidFill>
                  <a:srgbClr val="222222"/>
                </a:solidFill>
                <a:latin typeface="Traditional Arabic"/>
              </a:rPr>
              <a:t>نقول إن تحدّي القرآن وإثبات العجز للناس ليس مقتصرا على عهد النبوة فقط بل هذا التحدّي قائم، وهذا العجز من البشر ثابت إلى قيام الساعة. فمن قال بالصرفة فليحاول هو، وهل يحسّ بشيء من الصرف أو السلب في نفسه؟.</a:t>
            </a:r>
          </a:p>
          <a:p>
            <a:pPr marL="0" indent="0" algn="r" rtl="1">
              <a:buNone/>
            </a:pPr>
            <a:r>
              <a:rPr lang="ar-SA" b="1" dirty="0" smtClean="0">
                <a:solidFill>
                  <a:srgbClr val="222222"/>
                </a:solidFill>
                <a:latin typeface="Traditional Arabic"/>
              </a:rPr>
              <a:t>     إن </a:t>
            </a:r>
            <a:r>
              <a:rPr lang="ar-SA" b="1" dirty="0">
                <a:solidFill>
                  <a:srgbClr val="222222"/>
                </a:solidFill>
                <a:latin typeface="Traditional Arabic"/>
              </a:rPr>
              <a:t>استعظام العرب لفصاحة القرآن وبلاغته وتعجبهم من ذلك لهو دليل على بطلان الصرفة، فلو كانوا مصروفين عن المعارضة بنوع من الصرف لكان تعجبهم للصرف لا للبيان المعجز. ولو كان هنالك سلب علومهم لكان الفرق بين كلامهم بعد التحدّي وكلامهم قبله كالفرق </a:t>
            </a:r>
            <a:r>
              <a:rPr lang="ar-SA" b="1" dirty="0" smtClean="0">
                <a:solidFill>
                  <a:srgbClr val="222222"/>
                </a:solidFill>
                <a:latin typeface="Traditional Arabic"/>
              </a:rPr>
              <a:t>بين </a:t>
            </a:r>
            <a:r>
              <a:rPr lang="ar-SA" b="1" i="0" dirty="0" smtClean="0">
                <a:solidFill>
                  <a:srgbClr val="222222"/>
                </a:solidFill>
                <a:effectLst/>
                <a:latin typeface="Traditional Arabic"/>
              </a:rPr>
              <a:t>كلامهم بعد التحدّي وبين القرآن، </a:t>
            </a:r>
            <a:r>
              <a:rPr lang="ar-SA" b="1" i="0" dirty="0" smtClean="0">
                <a:solidFill>
                  <a:srgbClr val="FF0000"/>
                </a:solidFill>
                <a:effectLst/>
                <a:latin typeface="Traditional Arabic"/>
              </a:rPr>
              <a:t>ولما لم يكن كذلك بطل القول بالصرفة</a:t>
            </a:r>
            <a:r>
              <a:rPr lang="ar-SA" b="1" i="0" dirty="0" smtClean="0">
                <a:solidFill>
                  <a:srgbClr val="222222"/>
                </a:solidFill>
                <a:effectLst/>
                <a:latin typeface="Traditional Arabic"/>
              </a:rPr>
              <a:t>.</a:t>
            </a:r>
            <a:r>
              <a:rPr lang="ar-SA" dirty="0" smtClean="0"/>
              <a:t/>
            </a:r>
            <a:br>
              <a:rPr lang="ar-SA" dirty="0" smtClean="0"/>
            </a:br>
            <a:r>
              <a:rPr lang="ar-SA" dirty="0" smtClean="0"/>
              <a:t/>
            </a:r>
            <a:br>
              <a:rPr lang="ar-SA" dirty="0" smtClean="0"/>
            </a:br>
            <a:endParaRPr lang="en-US" dirty="0"/>
          </a:p>
        </p:txBody>
      </p:sp>
    </p:spTree>
    <p:extLst>
      <p:ext uri="{BB962C8B-B14F-4D97-AF65-F5344CB8AC3E}">
        <p14:creationId xmlns:p14="http://schemas.microsoft.com/office/powerpoint/2010/main" val="1345313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A52A2A"/>
                </a:solidFill>
                <a:latin typeface="Traditional Arabic"/>
              </a:rPr>
              <a:t>الإعجاز عند علماء أهل السنة والجماعة</a:t>
            </a:r>
            <a:endParaRPr lang="ar-SA" dirty="0"/>
          </a:p>
        </p:txBody>
      </p:sp>
      <p:sp>
        <p:nvSpPr>
          <p:cNvPr id="3" name="عنصر نائب للمحتوى 2"/>
          <p:cNvSpPr>
            <a:spLocks noGrp="1"/>
          </p:cNvSpPr>
          <p:nvPr>
            <p:ph idx="1"/>
          </p:nvPr>
        </p:nvSpPr>
        <p:spPr>
          <a:xfrm>
            <a:off x="304800" y="1295400"/>
            <a:ext cx="8458200" cy="4830763"/>
          </a:xfrm>
        </p:spPr>
        <p:txBody>
          <a:bodyPr>
            <a:normAutofit fontScale="92500" lnSpcReduction="10000"/>
          </a:bodyPr>
          <a:lstStyle/>
          <a:p>
            <a:pPr marL="0" indent="0" algn="r" rtl="1">
              <a:buNone/>
            </a:pPr>
            <a:r>
              <a:rPr lang="ar-SA" sz="2600" dirty="0"/>
              <a:t>تصدّى علماء أهل السنّة </a:t>
            </a:r>
            <a:r>
              <a:rPr lang="ar-SA" sz="2600" dirty="0" smtClean="0"/>
              <a:t>للرد </a:t>
            </a:r>
            <a:r>
              <a:rPr lang="ar-SA" sz="2600" dirty="0"/>
              <a:t>على القائلين بالصرفة النافين للإعجاز الذاتي عن القرآن الكريم، وكان أسلوبهم في هذا الرد مشابها لأساليب علماء المعتزلة الذين تولّوا الردّ على النظام وأتباعه حيث كان </a:t>
            </a:r>
            <a:r>
              <a:rPr lang="ar-SA" sz="2600" dirty="0" smtClean="0"/>
              <a:t>طابع </a:t>
            </a:r>
            <a:r>
              <a:rPr lang="ar-SA" sz="2600" dirty="0"/>
              <a:t>هذه الردود بشكل </a:t>
            </a:r>
            <a:r>
              <a:rPr lang="ar-SA" sz="2600" dirty="0" smtClean="0"/>
              <a:t>عام </a:t>
            </a:r>
            <a:r>
              <a:rPr lang="ar-SA" sz="2600" b="1" dirty="0" smtClean="0">
                <a:solidFill>
                  <a:srgbClr val="FF0000"/>
                </a:solidFill>
              </a:rPr>
              <a:t>التوجه إلى</a:t>
            </a:r>
            <a:r>
              <a:rPr lang="ar-SA" sz="2600" dirty="0" smtClean="0"/>
              <a:t>:</a:t>
            </a:r>
          </a:p>
          <a:p>
            <a:pPr marL="0" indent="0" algn="r" rtl="1">
              <a:buNone/>
            </a:pPr>
            <a:endParaRPr lang="ar-SA" sz="2600" dirty="0"/>
          </a:p>
          <a:p>
            <a:pPr marL="0" indent="0" algn="r" rtl="1">
              <a:buNone/>
            </a:pPr>
            <a:r>
              <a:rPr lang="ar-SA" b="1" dirty="0">
                <a:solidFill>
                  <a:srgbClr val="FF0000"/>
                </a:solidFill>
              </a:rPr>
              <a:t>1- </a:t>
            </a:r>
            <a:r>
              <a:rPr lang="ar-SA" b="1" dirty="0" smtClean="0">
                <a:solidFill>
                  <a:srgbClr val="00B050"/>
                </a:solidFill>
              </a:rPr>
              <a:t>بيان </a:t>
            </a:r>
            <a:r>
              <a:rPr lang="ar-SA" b="1" dirty="0">
                <a:solidFill>
                  <a:srgbClr val="00B050"/>
                </a:solidFill>
              </a:rPr>
              <a:t>أساليب العرب في </a:t>
            </a:r>
            <a:r>
              <a:rPr lang="ar-SA" b="1" dirty="0" smtClean="0">
                <a:solidFill>
                  <a:srgbClr val="00B050"/>
                </a:solidFill>
              </a:rPr>
              <a:t>كلامهم </a:t>
            </a:r>
            <a:r>
              <a:rPr lang="ar-SA" dirty="0" smtClean="0"/>
              <a:t>في - </a:t>
            </a:r>
            <a:r>
              <a:rPr lang="ar-SA" dirty="0"/>
              <a:t>شعرهم </a:t>
            </a:r>
            <a:r>
              <a:rPr lang="ar-SA" dirty="0" smtClean="0"/>
              <a:t>ونثرهم - ثم </a:t>
            </a:r>
            <a:r>
              <a:rPr lang="ar-SA" dirty="0"/>
              <a:t>أخذ نماذج </a:t>
            </a:r>
            <a:r>
              <a:rPr lang="ar-SA" dirty="0" smtClean="0"/>
              <a:t>منه، </a:t>
            </a:r>
            <a:r>
              <a:rPr lang="ar-SA" dirty="0"/>
              <a:t>ودراسته وبيان وجوه البلاغة فيه </a:t>
            </a:r>
            <a:r>
              <a:rPr lang="ar-SA" dirty="0" smtClean="0"/>
              <a:t>( من </a:t>
            </a:r>
            <a:r>
              <a:rPr lang="ar-SA" dirty="0"/>
              <a:t>المجاز والتشبيه والاستعارة والكناية والسجع والتضمين وغير ذلك من أفانين القول </a:t>
            </a:r>
            <a:r>
              <a:rPr lang="ar-SA" dirty="0" smtClean="0"/>
              <a:t>فيه)،</a:t>
            </a:r>
            <a:endParaRPr lang="ar-SA" dirty="0"/>
          </a:p>
          <a:p>
            <a:pPr marL="0" indent="0" algn="r" rtl="1">
              <a:buNone/>
            </a:pPr>
            <a:r>
              <a:rPr lang="ar-SA" dirty="0">
                <a:solidFill>
                  <a:srgbClr val="0070C0"/>
                </a:solidFill>
              </a:rPr>
              <a:t>ثم </a:t>
            </a:r>
            <a:r>
              <a:rPr lang="ar-SA" dirty="0" smtClean="0">
                <a:solidFill>
                  <a:srgbClr val="0070C0"/>
                </a:solidFill>
              </a:rPr>
              <a:t>مقارنته بما </a:t>
            </a:r>
            <a:r>
              <a:rPr lang="ar-SA" dirty="0">
                <a:solidFill>
                  <a:srgbClr val="0070C0"/>
                </a:solidFill>
              </a:rPr>
              <a:t>ورد في القرآن الكريم من ألوان بلاغته</a:t>
            </a:r>
            <a:r>
              <a:rPr lang="ar-SA" dirty="0"/>
              <a:t> </a:t>
            </a:r>
            <a:r>
              <a:rPr lang="ar-SA" dirty="0">
                <a:solidFill>
                  <a:srgbClr val="FF0000"/>
                </a:solidFill>
              </a:rPr>
              <a:t>وإبراز مزايا ما ورد في القرآن الكريم على سائر الكلام، وأن المستوى الرفيع المذكور خارج عن طوق البشر معجز لقدرات المخلوقين</a:t>
            </a:r>
            <a:r>
              <a:rPr lang="ar-SA" dirty="0"/>
              <a:t>.</a:t>
            </a:r>
          </a:p>
        </p:txBody>
      </p:sp>
    </p:spTree>
    <p:extLst>
      <p:ext uri="{BB962C8B-B14F-4D97-AF65-F5344CB8AC3E}">
        <p14:creationId xmlns:p14="http://schemas.microsoft.com/office/powerpoint/2010/main" val="3441162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fontScale="92500" lnSpcReduction="20000"/>
          </a:bodyPr>
          <a:lstStyle/>
          <a:p>
            <a:pPr marL="0" indent="0" algn="r" rtl="1">
              <a:buNone/>
            </a:pPr>
            <a:r>
              <a:rPr lang="ar-SA" dirty="0">
                <a:solidFill>
                  <a:srgbClr val="FF0000"/>
                </a:solidFill>
              </a:rPr>
              <a:t>2 - </a:t>
            </a:r>
            <a:r>
              <a:rPr lang="ar-SA" b="1" dirty="0">
                <a:solidFill>
                  <a:srgbClr val="00B050"/>
                </a:solidFill>
              </a:rPr>
              <a:t>دراسة نماذج من الآيات الكريمة وبيان طريقة نظم الألفاظ واختيار الكلمات للدلالة على المعاني الجليلة التي لا عهد للبشر في طرقها</a:t>
            </a:r>
            <a:r>
              <a:rPr lang="ar-SA" dirty="0"/>
              <a:t> والتعرض لها، فهي هدايات قرآنية جليلة اختص القرآن الكريم بها.</a:t>
            </a:r>
          </a:p>
          <a:p>
            <a:pPr marL="0" indent="0" algn="r" rtl="1">
              <a:buNone/>
            </a:pPr>
            <a:r>
              <a:rPr lang="ar-SA" dirty="0"/>
              <a:t>نلحظ هذا الاتجاه في المناقشة والرد من خلال مؤلفات علماء اللغة وعلم الكلام والأدب والفقه والتفسير. فانظر مثلا في كلام </a:t>
            </a:r>
            <a:r>
              <a:rPr lang="ar-SA" dirty="0">
                <a:solidFill>
                  <a:srgbClr val="00B0F0"/>
                </a:solidFill>
              </a:rPr>
              <a:t>ابن قتيبة في كتابه «تأويل مشكل القرآن»</a:t>
            </a:r>
            <a:r>
              <a:rPr lang="ar-SA" dirty="0"/>
              <a:t>، وكذلك في كلام </a:t>
            </a:r>
            <a:r>
              <a:rPr lang="ar-SA" dirty="0">
                <a:solidFill>
                  <a:srgbClr val="00B0F0"/>
                </a:solidFill>
              </a:rPr>
              <a:t>الخطّابي في رسالته «بيان إعجاز القرآن»</a:t>
            </a:r>
            <a:r>
              <a:rPr lang="ar-SA" dirty="0"/>
              <a:t> فهم </a:t>
            </a:r>
            <a:r>
              <a:rPr lang="ar-SA" dirty="0" err="1" smtClean="0"/>
              <a:t>يبدأون</a:t>
            </a:r>
            <a:r>
              <a:rPr lang="ar-SA" dirty="0" smtClean="0"/>
              <a:t> </a:t>
            </a:r>
            <a:r>
              <a:rPr lang="ar-SA" dirty="0"/>
              <a:t>بالحديث عن البلاغة وعلومها وضرب الأمثلة من كلام العرب على ذلك ثم يصلون إلى إعجاز القرآن من خلال المقارنة.</a:t>
            </a:r>
          </a:p>
          <a:p>
            <a:pPr marL="0" indent="0" algn="r" rtl="1">
              <a:buNone/>
            </a:pPr>
            <a:r>
              <a:rPr lang="ar-SA" dirty="0">
                <a:solidFill>
                  <a:srgbClr val="C00000"/>
                </a:solidFill>
              </a:rPr>
              <a:t>إلا أن هذا اللون في البحث اختلف مساره على يد </a:t>
            </a:r>
            <a:r>
              <a:rPr lang="ar-SA" dirty="0" smtClean="0">
                <a:solidFill>
                  <a:srgbClr val="C00000"/>
                </a:solidFill>
              </a:rPr>
              <a:t>الباقلّاني </a:t>
            </a:r>
            <a:r>
              <a:rPr lang="ar-SA" sz="2200" dirty="0">
                <a:solidFill>
                  <a:srgbClr val="C00000"/>
                </a:solidFill>
              </a:rPr>
              <a:t>المتوفى سنة 403 هـ </a:t>
            </a:r>
            <a:r>
              <a:rPr lang="ar-SA" sz="2200" dirty="0" smtClean="0">
                <a:solidFill>
                  <a:srgbClr val="C00000"/>
                </a:solidFill>
              </a:rPr>
              <a:t>  </a:t>
            </a:r>
            <a:r>
              <a:rPr lang="ar-SA" dirty="0" smtClean="0">
                <a:solidFill>
                  <a:srgbClr val="C00000"/>
                </a:solidFill>
              </a:rPr>
              <a:t>حيث </a:t>
            </a:r>
            <a:r>
              <a:rPr lang="ar-SA" dirty="0">
                <a:solidFill>
                  <a:srgbClr val="C00000"/>
                </a:solidFill>
              </a:rPr>
              <a:t>قصد إلى بحث إعجاز القرآن ابتداء فجعل البحث في وجوهه نقطة البدء.</a:t>
            </a:r>
          </a:p>
        </p:txBody>
      </p:sp>
    </p:spTree>
    <p:extLst>
      <p:ext uri="{BB962C8B-B14F-4D97-AF65-F5344CB8AC3E}">
        <p14:creationId xmlns:p14="http://schemas.microsoft.com/office/powerpoint/2010/main" val="2159426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44562"/>
          </a:xfrm>
        </p:spPr>
        <p:txBody>
          <a:bodyPr>
            <a:normAutofit/>
          </a:bodyPr>
          <a:lstStyle/>
          <a:p>
            <a:r>
              <a:rPr lang="ar-SA" b="1" dirty="0">
                <a:solidFill>
                  <a:srgbClr val="A52A2A"/>
                </a:solidFill>
                <a:latin typeface="Traditional Arabic"/>
              </a:rPr>
              <a:t>الإعجاز في </a:t>
            </a:r>
            <a:r>
              <a:rPr lang="ar-SA" b="1" dirty="0" smtClean="0">
                <a:solidFill>
                  <a:srgbClr val="A52A2A"/>
                </a:solidFill>
                <a:latin typeface="Traditional Arabic"/>
              </a:rPr>
              <a:t>كتب أهل </a:t>
            </a:r>
            <a:r>
              <a:rPr lang="ar-SA" b="1" dirty="0">
                <a:solidFill>
                  <a:srgbClr val="A52A2A"/>
                </a:solidFill>
                <a:latin typeface="Traditional Arabic"/>
              </a:rPr>
              <a:t>السنّة والجماعة:</a:t>
            </a:r>
            <a:endParaRPr lang="ar-SA" dirty="0"/>
          </a:p>
        </p:txBody>
      </p:sp>
      <p:sp>
        <p:nvSpPr>
          <p:cNvPr id="3" name="عنصر نائب للمحتوى 2"/>
          <p:cNvSpPr>
            <a:spLocks noGrp="1"/>
          </p:cNvSpPr>
          <p:nvPr>
            <p:ph idx="1"/>
          </p:nvPr>
        </p:nvSpPr>
        <p:spPr>
          <a:xfrm>
            <a:off x="304800" y="1066800"/>
            <a:ext cx="8610600" cy="5486400"/>
          </a:xfrm>
        </p:spPr>
        <p:txBody>
          <a:bodyPr>
            <a:normAutofit fontScale="85000" lnSpcReduction="10000"/>
          </a:bodyPr>
          <a:lstStyle/>
          <a:p>
            <a:pPr marL="0" indent="0" algn="r" rtl="1">
              <a:buNone/>
            </a:pPr>
            <a:r>
              <a:rPr lang="ar-SA" b="1" dirty="0">
                <a:solidFill>
                  <a:srgbClr val="A52A2A"/>
                </a:solidFill>
                <a:latin typeface="Traditional Arabic"/>
              </a:rPr>
              <a:t>وجه الإعجاز عند </a:t>
            </a:r>
            <a:r>
              <a:rPr lang="ar-SA" b="1" dirty="0" smtClean="0">
                <a:solidFill>
                  <a:srgbClr val="A52A2A"/>
                </a:solidFill>
                <a:latin typeface="Traditional Arabic"/>
              </a:rPr>
              <a:t>الخطابي</a:t>
            </a:r>
            <a:r>
              <a:rPr lang="ar-SA" b="1" dirty="0" smtClean="0">
                <a:solidFill>
                  <a:srgbClr val="222222"/>
                </a:solidFill>
                <a:latin typeface="Traditional Arabic"/>
              </a:rPr>
              <a:t>:</a:t>
            </a:r>
          </a:p>
          <a:p>
            <a:pPr marL="0" indent="0" algn="r" rtl="1">
              <a:buNone/>
            </a:pPr>
            <a:r>
              <a:rPr lang="ar-SA" sz="3000" dirty="0" smtClean="0">
                <a:solidFill>
                  <a:srgbClr val="222222"/>
                </a:solidFill>
                <a:latin typeface="Traditional Arabic"/>
              </a:rPr>
              <a:t>وهو </a:t>
            </a:r>
            <a:r>
              <a:rPr lang="ar-SA" sz="3000" dirty="0">
                <a:solidFill>
                  <a:srgbClr val="222222"/>
                </a:solidFill>
                <a:latin typeface="Traditional Arabic"/>
              </a:rPr>
              <a:t>أبو سليمان حمد بن محمد بن إبراهيم الخطّابي المتوفى سنة 388 هـ. </a:t>
            </a:r>
            <a:r>
              <a:rPr lang="ar-SA" b="1" dirty="0" smtClean="0">
                <a:solidFill>
                  <a:srgbClr val="222222"/>
                </a:solidFill>
                <a:latin typeface="Traditional Arabic"/>
              </a:rPr>
              <a:t>وهو من علماء </a:t>
            </a:r>
            <a:r>
              <a:rPr lang="ar-SA" b="1" dirty="0">
                <a:solidFill>
                  <a:srgbClr val="222222"/>
                </a:solidFill>
                <a:latin typeface="Traditional Arabic"/>
              </a:rPr>
              <a:t>أهل السنّة والجماعة البارزين، وعرف بمؤلفاته الجليلة مثل «غريب </a:t>
            </a:r>
            <a:r>
              <a:rPr lang="ar-SA" b="1" dirty="0" smtClean="0">
                <a:solidFill>
                  <a:srgbClr val="222222"/>
                </a:solidFill>
                <a:latin typeface="Traditional Arabic"/>
              </a:rPr>
              <a:t>الحديث» و </a:t>
            </a:r>
            <a:r>
              <a:rPr lang="ar-SA" b="1" dirty="0">
                <a:solidFill>
                  <a:srgbClr val="222222"/>
                </a:solidFill>
                <a:latin typeface="Traditional Arabic"/>
              </a:rPr>
              <a:t>«معالم السنن» </a:t>
            </a:r>
            <a:r>
              <a:rPr lang="ar-SA" b="1" dirty="0" smtClean="0">
                <a:solidFill>
                  <a:srgbClr val="222222"/>
                </a:solidFill>
                <a:latin typeface="Traditional Arabic"/>
              </a:rPr>
              <a:t>و </a:t>
            </a:r>
            <a:r>
              <a:rPr lang="ar-SA" b="1" dirty="0">
                <a:solidFill>
                  <a:srgbClr val="222222"/>
                </a:solidFill>
                <a:latin typeface="Traditional Arabic"/>
              </a:rPr>
              <a:t>«بيان إعجاز القرآن».</a:t>
            </a:r>
            <a:r>
              <a:rPr lang="ar-SA" dirty="0"/>
              <a:t/>
            </a:r>
            <a:br>
              <a:rPr lang="ar-SA" dirty="0"/>
            </a:br>
            <a:r>
              <a:rPr lang="ar-SA" sz="3500" dirty="0">
                <a:solidFill>
                  <a:srgbClr val="222222"/>
                </a:solidFill>
                <a:latin typeface="Traditional Arabic"/>
              </a:rPr>
              <a:t>لقد اطّلع الخطابي على ما كتبه السابقون عن إعجاز القرآن كالجاحظ وابن قتيبة والرماني. وكان موضوع النظم القرآني هو ميدان البحث في كتابات </a:t>
            </a:r>
            <a:r>
              <a:rPr lang="ar-SA" sz="3500" dirty="0" err="1">
                <a:solidFill>
                  <a:srgbClr val="222222"/>
                </a:solidFill>
                <a:latin typeface="Traditional Arabic"/>
              </a:rPr>
              <a:t>المتصدّين</a:t>
            </a:r>
            <a:r>
              <a:rPr lang="ar-SA" sz="3500" dirty="0">
                <a:solidFill>
                  <a:srgbClr val="222222"/>
                </a:solidFill>
                <a:latin typeface="Traditional Arabic"/>
              </a:rPr>
              <a:t> لبيان وجه الإعجاز، إلا أن حديث الخطابي عن النظم القرآني يختلف بعض الاختلاف عن حديث الجاحظ </a:t>
            </a:r>
            <a:r>
              <a:rPr lang="ar-SA" sz="3500" dirty="0" smtClean="0">
                <a:solidFill>
                  <a:srgbClr val="222222"/>
                </a:solidFill>
                <a:latin typeface="Traditional Arabic"/>
              </a:rPr>
              <a:t>وابن </a:t>
            </a:r>
            <a:r>
              <a:rPr lang="ar-SA" sz="3500" dirty="0">
                <a:solidFill>
                  <a:srgbClr val="222222"/>
                </a:solidFill>
                <a:latin typeface="Traditional Arabic"/>
              </a:rPr>
              <a:t>قتيبة والرماني. فبينما اهتم السابقون ببيان وجوه المجاز والاستعارات والتشبيهات، واستخدام الألفاظ المختارة للدلالة على الأغراض المعيّنة، وقارنوا كل ذلك بما ورد عن العرب في أشعارهم </a:t>
            </a:r>
            <a:r>
              <a:rPr lang="ar-SA" sz="3500" dirty="0" smtClean="0">
                <a:solidFill>
                  <a:srgbClr val="222222"/>
                </a:solidFill>
                <a:latin typeface="Traditional Arabic"/>
              </a:rPr>
              <a:t>وفصيح </a:t>
            </a:r>
            <a:r>
              <a:rPr lang="ar-SA" sz="3500" dirty="0">
                <a:solidFill>
                  <a:srgbClr val="222222"/>
                </a:solidFill>
                <a:latin typeface="Traditional Arabic"/>
              </a:rPr>
              <a:t>كلامهم في محافلهم، وأبرزوا مزايا القرآن الكريم على كل ذلك، نجد الخطابي يضيف بعدا جديدا إلى مفهوم النظم حيث يقول</a:t>
            </a:r>
            <a:r>
              <a:rPr lang="ar-SA" sz="3500" dirty="0" smtClean="0">
                <a:solidFill>
                  <a:srgbClr val="222222"/>
                </a:solidFill>
                <a:latin typeface="Traditional Arabic"/>
              </a:rPr>
              <a:t>:</a:t>
            </a:r>
            <a:endParaRPr lang="ar-SA" sz="3500" dirty="0">
              <a:solidFill>
                <a:srgbClr val="222222"/>
              </a:solidFill>
              <a:latin typeface="Traditional Arabic"/>
            </a:endParaRPr>
          </a:p>
        </p:txBody>
      </p:sp>
    </p:spTree>
    <p:extLst>
      <p:ext uri="{BB962C8B-B14F-4D97-AF65-F5344CB8AC3E}">
        <p14:creationId xmlns:p14="http://schemas.microsoft.com/office/powerpoint/2010/main" val="184860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33400"/>
            <a:ext cx="8458200" cy="5943600"/>
          </a:xfrm>
        </p:spPr>
        <p:txBody>
          <a:bodyPr>
            <a:normAutofit/>
          </a:bodyPr>
          <a:lstStyle/>
          <a:p>
            <a:pPr marL="0" indent="0" algn="r" rtl="1">
              <a:buNone/>
            </a:pPr>
            <a:r>
              <a:rPr lang="ar-SA" dirty="0"/>
              <a:t>(وإنما يقوم الكلام بهذه الأشياء الثلاثة: </a:t>
            </a:r>
            <a:endParaRPr lang="ar-SA" dirty="0" smtClean="0"/>
          </a:p>
          <a:p>
            <a:pPr marL="0" indent="0" algn="r" rtl="1">
              <a:buNone/>
            </a:pPr>
            <a:r>
              <a:rPr lang="ar-SA" dirty="0" smtClean="0">
                <a:solidFill>
                  <a:srgbClr val="00B0F0"/>
                </a:solidFill>
              </a:rPr>
              <a:t>لفظ </a:t>
            </a:r>
            <a:r>
              <a:rPr lang="ar-SA" dirty="0">
                <a:solidFill>
                  <a:srgbClr val="00B0F0"/>
                </a:solidFill>
              </a:rPr>
              <a:t>حامل</a:t>
            </a:r>
            <a:r>
              <a:rPr lang="ar-SA" dirty="0" smtClean="0"/>
              <a:t>،</a:t>
            </a:r>
          </a:p>
          <a:p>
            <a:pPr marL="0" indent="0" algn="r" rtl="1">
              <a:buNone/>
            </a:pPr>
            <a:r>
              <a:rPr lang="ar-SA" dirty="0" smtClean="0"/>
              <a:t> </a:t>
            </a:r>
            <a:r>
              <a:rPr lang="ar-SA" dirty="0">
                <a:solidFill>
                  <a:srgbClr val="FF0000"/>
                </a:solidFill>
              </a:rPr>
              <a:t>ومعنى به قائم</a:t>
            </a:r>
            <a:r>
              <a:rPr lang="ar-SA" dirty="0"/>
              <a:t>، </a:t>
            </a:r>
            <a:endParaRPr lang="ar-SA" dirty="0" smtClean="0"/>
          </a:p>
          <a:p>
            <a:pPr marL="0" indent="0" algn="r" rtl="1">
              <a:buNone/>
            </a:pPr>
            <a:r>
              <a:rPr lang="ar-SA" dirty="0" smtClean="0">
                <a:solidFill>
                  <a:srgbClr val="00B050"/>
                </a:solidFill>
              </a:rPr>
              <a:t>ورباط </a:t>
            </a:r>
            <a:r>
              <a:rPr lang="ar-SA" dirty="0">
                <a:solidFill>
                  <a:srgbClr val="00B050"/>
                </a:solidFill>
              </a:rPr>
              <a:t>لهما ناظم</a:t>
            </a:r>
            <a:r>
              <a:rPr lang="ar-SA" dirty="0" smtClean="0">
                <a:solidFill>
                  <a:srgbClr val="00B050"/>
                </a:solidFill>
              </a:rPr>
              <a:t>.</a:t>
            </a:r>
          </a:p>
          <a:p>
            <a:pPr marL="0" indent="0" algn="r" rtl="1">
              <a:buNone/>
            </a:pPr>
            <a:r>
              <a:rPr lang="ar-SA" dirty="0" smtClean="0">
                <a:solidFill>
                  <a:srgbClr val="00B050"/>
                </a:solidFill>
              </a:rPr>
              <a:t> </a:t>
            </a:r>
            <a:r>
              <a:rPr lang="ar-SA" dirty="0"/>
              <a:t>وإذا تأملت القرآن وجدت هذه الأمور منه في غاية الشرف والفضيلة حتى لا ترى شيئا من </a:t>
            </a:r>
            <a:r>
              <a:rPr lang="ar-SA" dirty="0">
                <a:solidFill>
                  <a:srgbClr val="00B0F0"/>
                </a:solidFill>
              </a:rPr>
              <a:t>الألفاظ أفصح ولا أجزل ولا أعذب من ألفاظه،</a:t>
            </a:r>
            <a:r>
              <a:rPr lang="ar-SA" dirty="0"/>
              <a:t> ولا ترى </a:t>
            </a:r>
            <a:r>
              <a:rPr lang="ar-SA" dirty="0">
                <a:solidFill>
                  <a:srgbClr val="00B050"/>
                </a:solidFill>
              </a:rPr>
              <a:t>نظما أحسن تأليفا وأشد تلاؤما وتشاكلا من نظمه</a:t>
            </a:r>
            <a:r>
              <a:rPr lang="ar-SA" dirty="0"/>
              <a:t>، وأما </a:t>
            </a:r>
            <a:r>
              <a:rPr lang="ar-SA" dirty="0">
                <a:solidFill>
                  <a:srgbClr val="FF0000"/>
                </a:solidFill>
              </a:rPr>
              <a:t>المعاني فلا خفاء على ذي عقل أنها هي التي تشهد لها العقول بالتقدم في أبوابها والترقي إلى أعلى درجات الفضل من نعوتها وصفاتها</a:t>
            </a:r>
            <a:r>
              <a:rPr lang="ar-SA" dirty="0" smtClean="0"/>
              <a:t>).</a:t>
            </a:r>
            <a:endParaRPr lang="ar-SA" dirty="0"/>
          </a:p>
        </p:txBody>
      </p:sp>
    </p:spTree>
    <p:extLst>
      <p:ext uri="{BB962C8B-B14F-4D97-AF65-F5344CB8AC3E}">
        <p14:creationId xmlns:p14="http://schemas.microsoft.com/office/powerpoint/2010/main" val="1175408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914400"/>
            <a:ext cx="8610600" cy="5486400"/>
          </a:xfrm>
        </p:spPr>
        <p:txBody>
          <a:bodyPr>
            <a:normAutofit fontScale="92500" lnSpcReduction="20000"/>
          </a:bodyPr>
          <a:lstStyle/>
          <a:p>
            <a:pPr marL="0" indent="0" algn="r" rtl="1">
              <a:buNone/>
            </a:pPr>
            <a:r>
              <a:rPr lang="ar-SA" dirty="0"/>
              <a:t> والخطابي </a:t>
            </a:r>
            <a:r>
              <a:rPr lang="ar-SA" dirty="0" smtClean="0"/>
              <a:t>عندما </a:t>
            </a:r>
            <a:r>
              <a:rPr lang="ar-SA" dirty="0"/>
              <a:t>يطلق هذه الأوصاف العامة في النظم القرآني وألفاظه الفصيحة الجزلة ونظمه المتآلف المتلائم ومعانيه الفاضلة، لم يسق أمثلة تطبيقية من خلال نصوص </a:t>
            </a:r>
            <a:r>
              <a:rPr lang="ar-SA" dirty="0" err="1"/>
              <a:t>آي</a:t>
            </a:r>
            <a:r>
              <a:rPr lang="ar-SA" dirty="0"/>
              <a:t> الذكر كما فعل الجرجاني الذي جاء بعده.</a:t>
            </a:r>
          </a:p>
          <a:p>
            <a:pPr marL="0" indent="0" algn="r" rtl="1">
              <a:buNone/>
            </a:pPr>
            <a:endParaRPr lang="ar-SA" dirty="0"/>
          </a:p>
          <a:p>
            <a:pPr marL="0" indent="0" algn="r" rtl="1">
              <a:buNone/>
            </a:pPr>
            <a:r>
              <a:rPr lang="ar-SA" dirty="0"/>
              <a:t>    ولعل جانبا آخر تميّزت به نظرية الخطابي في الإعجاز وهو مزيتا القرآن الكريم التي قال عنها الخطابي: (صفتا الفخامة والعذوبة) يقول في ذلك:</a:t>
            </a:r>
          </a:p>
          <a:p>
            <a:pPr marL="0" indent="0" algn="r" rtl="1">
              <a:buNone/>
            </a:pPr>
            <a:r>
              <a:rPr lang="ar-SA" dirty="0"/>
              <a:t>( ... فحازت بلاغات القرآن من كل قسم من هذه الأقسام حصة، وأخذت من كل نوع من أنواعها </a:t>
            </a:r>
            <a:r>
              <a:rPr lang="ar-SA" dirty="0" smtClean="0"/>
              <a:t>شعبة، </a:t>
            </a:r>
            <a:r>
              <a:rPr lang="ar-SA" dirty="0"/>
              <a:t>فانتظم لها بامتزاج هذه الأوصاف نمط من الكلام يجمع صفتي الفخامة والعذوبة، وهما على الانفراد في نعوتهما كالمتضادّين لأن العذوبة نتاج السهولة، والجزالة والمتانة في الكلام تعالجان نوعا من الوعورة، </a:t>
            </a:r>
          </a:p>
        </p:txBody>
      </p:sp>
    </p:spTree>
    <p:extLst>
      <p:ext uri="{BB962C8B-B14F-4D97-AF65-F5344CB8AC3E}">
        <p14:creationId xmlns:p14="http://schemas.microsoft.com/office/powerpoint/2010/main" val="161110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6019800"/>
          </a:xfrm>
        </p:spPr>
        <p:txBody>
          <a:bodyPr>
            <a:normAutofit/>
          </a:bodyPr>
          <a:lstStyle/>
          <a:p>
            <a:pPr marL="0" indent="0" algn="r" rtl="1">
              <a:buNone/>
            </a:pPr>
            <a:r>
              <a:rPr lang="ar-SA" dirty="0"/>
              <a:t>فكان اجتماع الأمرين في نظمه مع نبوّ كل واحد منهما على الآخر فضيلة خصّ بها القرآن، يسرّها الله بلطيف قدرته من أمره، ليكون آية بينة لنبيه، ودلالة على صحة ما دعا إليه من أمر دينه).</a:t>
            </a:r>
          </a:p>
          <a:p>
            <a:pPr marL="0" indent="0" algn="r" rtl="1">
              <a:buNone/>
            </a:pPr>
            <a:r>
              <a:rPr lang="ar-SA" b="1" dirty="0">
                <a:solidFill>
                  <a:srgbClr val="FF0000"/>
                </a:solidFill>
              </a:rPr>
              <a:t>فهذه المزايا في نظم القرآن الكريم هي التي أعجزت العرب عن الإتيان بمثله أو بمثل أقصر سورة منه</a:t>
            </a:r>
            <a:r>
              <a:rPr lang="ar-SA" dirty="0" smtClean="0"/>
              <a:t>،</a:t>
            </a:r>
          </a:p>
          <a:p>
            <a:pPr marL="0" indent="0" algn="r" rtl="1">
              <a:buNone/>
            </a:pPr>
            <a:r>
              <a:rPr lang="ar-SA" dirty="0" smtClean="0"/>
              <a:t>(</a:t>
            </a:r>
            <a:r>
              <a:rPr lang="ar-SA" dirty="0"/>
              <a:t>لذا انقطع الخلق دونه وعجزوا عن معارضته بمثله أو مناقضته في شكله. ثم صار المعاندون له ممن كفر به وأنكره يقولون مرة إنه شعر لما رأوه كلاما منظوما، ومرة سحر إذ رأوه معجوزا عنه غير مقدور عليه، </a:t>
            </a:r>
          </a:p>
        </p:txBody>
      </p:sp>
    </p:spTree>
    <p:extLst>
      <p:ext uri="{BB962C8B-B14F-4D97-AF65-F5344CB8AC3E}">
        <p14:creationId xmlns:p14="http://schemas.microsoft.com/office/powerpoint/2010/main" val="365915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marL="0" indent="0" algn="r" rtl="1">
              <a:buNone/>
            </a:pPr>
            <a:r>
              <a:rPr lang="ar-SA" b="1" i="0" dirty="0" smtClean="0">
                <a:solidFill>
                  <a:srgbClr val="A52A2A"/>
                </a:solidFill>
                <a:effectLst/>
                <a:latin typeface="Traditional Arabic"/>
              </a:rPr>
              <a:t>حقيقة القول بالصرفة:</a:t>
            </a:r>
          </a:p>
          <a:p>
            <a:pPr marL="0" indent="0" algn="r" rtl="1">
              <a:buNone/>
            </a:pPr>
            <a:endParaRPr lang="ar-SA" b="1" dirty="0">
              <a:solidFill>
                <a:srgbClr val="A52A2A"/>
              </a:solidFill>
              <a:latin typeface="Traditional Arabic"/>
            </a:endParaRPr>
          </a:p>
          <a:p>
            <a:pPr marL="0" indent="0" algn="r" rtl="1">
              <a:buNone/>
            </a:pPr>
            <a:r>
              <a:rPr lang="ar-SA" dirty="0" smtClean="0"/>
              <a:t>قالوا: (لقد عُرف العرب منذ جاهليتهم بفصاحة الكلم، فلهم القصيد الطويل، والنثر البديع، والرجز اللطيف، والسجع الغريب، ولهم المعلقات، وقد كانت ندواتهم ومحافلهم تقام لمعرفة ما استجد من أفانين القول؛ </a:t>
            </a:r>
            <a:r>
              <a:rPr lang="ar-SA" dirty="0" smtClean="0">
                <a:solidFill>
                  <a:srgbClr val="0070C0"/>
                </a:solidFill>
              </a:rPr>
              <a:t>فكيف يعجزون عن الإتيان بمثل أقصر سور القرآن بمثل سطر واحد لا تتجاوز كلماته العشر؟!</a:t>
            </a:r>
            <a:r>
              <a:rPr lang="ar-SA" dirty="0" smtClean="0"/>
              <a:t> </a:t>
            </a:r>
            <a:r>
              <a:rPr lang="ar-SA" dirty="0" smtClean="0">
                <a:solidFill>
                  <a:schemeClr val="accent2">
                    <a:lumMod val="75000"/>
                  </a:schemeClr>
                </a:solidFill>
              </a:rPr>
              <a:t>فإن ثبت عجزهم فليس ذاك إلا أن صارفا صرفهم عن الاتيان بمثل القرآن أو بمثل سورة منه بأن سلب منهم العلوم التي تمكنهم معارضة القرآن بواسطتها، أو صرفهم عن الاهتمام بالمعارضة، ولولا ذلك لأمكنهم ذلك</a:t>
            </a:r>
            <a:r>
              <a:rPr lang="ar-SA" dirty="0" smtClean="0"/>
              <a:t>).</a:t>
            </a:r>
            <a:endParaRPr lang="en-US" dirty="0"/>
          </a:p>
        </p:txBody>
      </p:sp>
    </p:spTree>
    <p:extLst>
      <p:ext uri="{BB962C8B-B14F-4D97-AF65-F5344CB8AC3E}">
        <p14:creationId xmlns:p14="http://schemas.microsoft.com/office/powerpoint/2010/main" val="3694690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6019800"/>
          </a:xfrm>
        </p:spPr>
        <p:txBody>
          <a:bodyPr>
            <a:normAutofit/>
          </a:bodyPr>
          <a:lstStyle/>
          <a:p>
            <a:pPr marL="0" indent="0" algn="r" rtl="1">
              <a:buNone/>
            </a:pPr>
            <a:r>
              <a:rPr lang="ar-SA" dirty="0" smtClean="0"/>
              <a:t>وقد </a:t>
            </a:r>
            <a:r>
              <a:rPr lang="ar-SA" dirty="0"/>
              <a:t>كانوا يجدون له وقعا في القلوب وقرعا في النفوس يريبهم، فلم </a:t>
            </a:r>
            <a:r>
              <a:rPr lang="ar-SA" dirty="0" err="1"/>
              <a:t>يتمالكوا</a:t>
            </a:r>
            <a:r>
              <a:rPr lang="ar-SA" dirty="0"/>
              <a:t> أن يعترفوا به نوعا من الاعتراف، ولذلك قال </a:t>
            </a:r>
            <a:r>
              <a:rPr lang="ar-SA" dirty="0" smtClean="0"/>
              <a:t>قائلهم: </a:t>
            </a:r>
            <a:r>
              <a:rPr lang="ar-SA" b="1" dirty="0" smtClean="0">
                <a:solidFill>
                  <a:srgbClr val="FF0000"/>
                </a:solidFill>
              </a:rPr>
              <a:t>( </a:t>
            </a:r>
            <a:r>
              <a:rPr lang="ar-SA" b="1" dirty="0">
                <a:solidFill>
                  <a:srgbClr val="FF0000"/>
                </a:solidFill>
              </a:rPr>
              <a:t>إن له حلاوة وإن عليه طلاوة .. ).</a:t>
            </a:r>
          </a:p>
          <a:p>
            <a:pPr marL="0" indent="0" algn="r" rtl="1">
              <a:buNone/>
            </a:pPr>
            <a:r>
              <a:rPr lang="ar-SA" dirty="0"/>
              <a:t>وهكذا نجد الخطابي قد استوعب ما قاله سابقوه في وجه الإعجاز وعمّق مفهوم النظم القرآني بهذه التقسيمات.</a:t>
            </a:r>
          </a:p>
          <a:p>
            <a:pPr marL="0" indent="0" algn="r" rtl="1">
              <a:buNone/>
            </a:pPr>
            <a:endParaRPr lang="ar-SA" dirty="0"/>
          </a:p>
        </p:txBody>
      </p:sp>
    </p:spTree>
    <p:extLst>
      <p:ext uri="{BB962C8B-B14F-4D97-AF65-F5344CB8AC3E}">
        <p14:creationId xmlns:p14="http://schemas.microsoft.com/office/powerpoint/2010/main" val="485679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14400"/>
            <a:ext cx="8610600" cy="5562600"/>
          </a:xfrm>
        </p:spPr>
        <p:txBody>
          <a:bodyPr>
            <a:normAutofit fontScale="92500" lnSpcReduction="10000"/>
          </a:bodyPr>
          <a:lstStyle/>
          <a:p>
            <a:pPr marL="0" indent="0" algn="r" rtl="1">
              <a:buNone/>
            </a:pPr>
            <a:r>
              <a:rPr lang="ar-SA" dirty="0"/>
              <a:t>بالإضافة إلى ما تعرض له في كتابه في الرد على الصرفة والقائلين بها، وما أورده من وجوه أخرى في الإعجاز وإن لم يرتضها كالقول بالإعجاز الغيبي لأن </a:t>
            </a:r>
            <a:r>
              <a:rPr lang="ar-SA" dirty="0" smtClean="0"/>
              <a:t>ال</a:t>
            </a:r>
            <a:r>
              <a:rPr lang="ar-SA" dirty="0">
                <a:solidFill>
                  <a:prstClr val="black"/>
                </a:solidFill>
              </a:rPr>
              <a:t>إخبار </a:t>
            </a:r>
            <a:r>
              <a:rPr lang="ar-SA" dirty="0" smtClean="0">
                <a:solidFill>
                  <a:prstClr val="black"/>
                </a:solidFill>
              </a:rPr>
              <a:t>بالغيب لا تشتمل عليه </a:t>
            </a:r>
            <a:r>
              <a:rPr lang="ar-SA" dirty="0" smtClean="0"/>
              <a:t>جميع </a:t>
            </a:r>
            <a:r>
              <a:rPr lang="ar-SA" dirty="0"/>
              <a:t>سور </a:t>
            </a:r>
            <a:r>
              <a:rPr lang="ar-SA" dirty="0" smtClean="0"/>
              <a:t>القرآن، </a:t>
            </a:r>
            <a:r>
              <a:rPr lang="ar-SA" dirty="0"/>
              <a:t>وقد جعل كل سورة من القرآن معجزة قائمة بذاتها.</a:t>
            </a:r>
          </a:p>
          <a:p>
            <a:pPr marL="0" indent="0" algn="r" rtl="1">
              <a:buNone/>
            </a:pPr>
            <a:r>
              <a:rPr lang="ar-SA" dirty="0"/>
              <a:t>ثم يذكر من وجوه الإعجاز ما </a:t>
            </a:r>
            <a:r>
              <a:rPr lang="ar-SA" dirty="0" smtClean="0"/>
              <a:t>قال عنه</a:t>
            </a:r>
            <a:r>
              <a:rPr lang="ar-SA" dirty="0"/>
              <a:t>: </a:t>
            </a:r>
            <a:r>
              <a:rPr lang="ar-SA" dirty="0" smtClean="0"/>
              <a:t>«إن </a:t>
            </a:r>
            <a:r>
              <a:rPr lang="ar-SA" dirty="0"/>
              <a:t>الناس قد ذهبوا عنه فلا يكاد يعرفه إلا الشاذ من آحادهم وهو صنيعه بالقلوب وتأثيره في النفوس، فإنك لا تسمع كلاما غير القرآن منظوما أو منثورا إذا قرع السمع خلص له إلى القلب- من اللذة والحلاوة في الحال، ومن الروعة والمهابة في أخرى- ما يخلص من القرآن إليه، تستبشر به النفوس، وتنشرح له الصدور، حتى إذا أخذت حظها منه عادت مرتاعة، وقد عراها </a:t>
            </a:r>
            <a:r>
              <a:rPr lang="ar-SA" dirty="0" err="1"/>
              <a:t>الوجيب</a:t>
            </a:r>
            <a:r>
              <a:rPr lang="ar-SA" dirty="0"/>
              <a:t> والقلق وتغشاها الخوف والفرق، تقشعر منه الجلود وتنزعج له القلوب .. </a:t>
            </a:r>
          </a:p>
        </p:txBody>
      </p:sp>
    </p:spTree>
    <p:extLst>
      <p:ext uri="{BB962C8B-B14F-4D97-AF65-F5344CB8AC3E}">
        <p14:creationId xmlns:p14="http://schemas.microsoft.com/office/powerpoint/2010/main" val="4083406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6172200"/>
          </a:xfrm>
        </p:spPr>
        <p:txBody>
          <a:bodyPr>
            <a:normAutofit/>
          </a:bodyPr>
          <a:lstStyle/>
          <a:p>
            <a:pPr marL="0" indent="0" algn="r" rtl="1">
              <a:buNone/>
            </a:pPr>
            <a:r>
              <a:rPr lang="ar-SA" b="1" dirty="0">
                <a:solidFill>
                  <a:srgbClr val="FF0000"/>
                </a:solidFill>
                <a:latin typeface="Traditional Arabic"/>
              </a:rPr>
              <a:t>الباقلاني وكتابه «إعجاز القرآن»:</a:t>
            </a:r>
            <a:r>
              <a:rPr lang="ar-SA" dirty="0"/>
              <a:t/>
            </a:r>
            <a:br>
              <a:rPr lang="ar-SA" dirty="0"/>
            </a:br>
            <a:r>
              <a:rPr lang="ar-SA" dirty="0" smtClean="0"/>
              <a:t> </a:t>
            </a:r>
            <a:r>
              <a:rPr lang="ar-SA" sz="3000" dirty="0"/>
              <a:t>هو أبو بكر محمد بن الطيب بن محمد بن جعفر بن القاسم المعروف بالباقلاني أو ابن الباقلاني. ولد </a:t>
            </a:r>
            <a:r>
              <a:rPr lang="ar-SA" sz="3000" dirty="0" smtClean="0"/>
              <a:t>بالبصرة، </a:t>
            </a:r>
            <a:r>
              <a:rPr lang="ar-SA" sz="3000" dirty="0"/>
              <a:t>وتلقى العلم على أعلامها ثم استوطن بغداد وأخذ من علمائها، </a:t>
            </a:r>
            <a:r>
              <a:rPr lang="ar-SA" sz="3000" dirty="0" smtClean="0"/>
              <a:t>وتوفي بها </a:t>
            </a:r>
            <a:r>
              <a:rPr lang="ar-SA" sz="3000" dirty="0"/>
              <a:t>عام </a:t>
            </a:r>
            <a:r>
              <a:rPr lang="ar-SA" sz="2800" dirty="0" smtClean="0"/>
              <a:t>403</a:t>
            </a:r>
            <a:r>
              <a:rPr lang="ar-SA" sz="3000" dirty="0" smtClean="0"/>
              <a:t>هـ</a:t>
            </a:r>
            <a:r>
              <a:rPr lang="ar-SA" sz="3000" dirty="0"/>
              <a:t>.</a:t>
            </a:r>
          </a:p>
          <a:p>
            <a:pPr marL="0" indent="0" algn="r" rtl="1">
              <a:buNone/>
            </a:pPr>
            <a:r>
              <a:rPr lang="ar-SA" b="1" dirty="0" smtClean="0">
                <a:solidFill>
                  <a:schemeClr val="accent2"/>
                </a:solidFill>
              </a:rPr>
              <a:t>من </a:t>
            </a:r>
            <a:r>
              <a:rPr lang="ar-SA" b="1" dirty="0">
                <a:solidFill>
                  <a:schemeClr val="accent2"/>
                </a:solidFill>
              </a:rPr>
              <a:t>أشهر </a:t>
            </a:r>
            <a:r>
              <a:rPr lang="ar-SA" b="1" dirty="0" smtClean="0">
                <a:solidFill>
                  <a:schemeClr val="accent2"/>
                </a:solidFill>
              </a:rPr>
              <a:t>مؤلفاته : </a:t>
            </a:r>
          </a:p>
          <a:p>
            <a:pPr marL="0" indent="0" algn="r" rtl="1">
              <a:buNone/>
            </a:pPr>
            <a:r>
              <a:rPr lang="ar-SA" dirty="0" smtClean="0"/>
              <a:t>«</a:t>
            </a:r>
            <a:r>
              <a:rPr lang="ar-SA" dirty="0"/>
              <a:t>إعجاز </a:t>
            </a:r>
            <a:r>
              <a:rPr lang="ar-SA" dirty="0" smtClean="0"/>
              <a:t>القرآن » </a:t>
            </a:r>
          </a:p>
          <a:p>
            <a:pPr marL="0" indent="0" algn="r" rtl="1">
              <a:buNone/>
            </a:pPr>
            <a:r>
              <a:rPr lang="ar-SA" dirty="0" smtClean="0"/>
              <a:t>و«التمهيد</a:t>
            </a:r>
            <a:r>
              <a:rPr lang="ar-SA" dirty="0" smtClean="0"/>
              <a:t>» </a:t>
            </a:r>
            <a:endParaRPr lang="ar-SA" dirty="0" smtClean="0"/>
          </a:p>
          <a:p>
            <a:pPr marL="0" indent="0" algn="r" rtl="1">
              <a:buNone/>
            </a:pPr>
            <a:r>
              <a:rPr lang="ar-SA" dirty="0" smtClean="0"/>
              <a:t>و«هداية </a:t>
            </a:r>
            <a:r>
              <a:rPr lang="ar-SA" dirty="0"/>
              <a:t>المسترشدين والمقنع في معرفة أصول الدين</a:t>
            </a:r>
            <a:r>
              <a:rPr lang="ar-SA" dirty="0" smtClean="0"/>
              <a:t>» و«الانتصار </a:t>
            </a:r>
            <a:r>
              <a:rPr lang="ar-SA" dirty="0"/>
              <a:t>لصحة نقل القرآن والرد على من نحله الفساد بزيادة أو نقصان</a:t>
            </a:r>
            <a:r>
              <a:rPr lang="ar-SA" dirty="0" smtClean="0"/>
              <a:t>» وغيرها...</a:t>
            </a:r>
            <a:endParaRPr lang="ar-SA" dirty="0"/>
          </a:p>
        </p:txBody>
      </p:sp>
    </p:spTree>
    <p:extLst>
      <p:ext uri="{BB962C8B-B14F-4D97-AF65-F5344CB8AC3E}">
        <p14:creationId xmlns:p14="http://schemas.microsoft.com/office/powerpoint/2010/main" val="3702148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172200"/>
          </a:xfrm>
        </p:spPr>
        <p:txBody>
          <a:bodyPr>
            <a:normAutofit fontScale="92500" lnSpcReduction="20000"/>
          </a:bodyPr>
          <a:lstStyle/>
          <a:p>
            <a:pPr marL="0" indent="0" algn="r" rtl="1">
              <a:buNone/>
            </a:pPr>
            <a:r>
              <a:rPr lang="ar-SA" b="1" dirty="0" smtClean="0">
                <a:solidFill>
                  <a:schemeClr val="accent2"/>
                </a:solidFill>
              </a:rPr>
              <a:t>كتابه </a:t>
            </a:r>
            <a:r>
              <a:rPr lang="ar-SA" sz="3400" b="1" dirty="0">
                <a:solidFill>
                  <a:schemeClr val="accent2"/>
                </a:solidFill>
              </a:rPr>
              <a:t>«إعجاز «القرآن</a:t>
            </a:r>
            <a:r>
              <a:rPr lang="ar-SA" sz="3400" b="1" dirty="0" smtClean="0">
                <a:solidFill>
                  <a:schemeClr val="accent2"/>
                </a:solidFill>
              </a:rPr>
              <a:t>»:</a:t>
            </a:r>
            <a:endParaRPr lang="ar-SA" sz="3400" b="1" dirty="0">
              <a:solidFill>
                <a:schemeClr val="accent2"/>
              </a:solidFill>
            </a:endParaRPr>
          </a:p>
          <a:p>
            <a:pPr marL="0" indent="0" algn="r" rtl="1">
              <a:buNone/>
            </a:pPr>
            <a:r>
              <a:rPr lang="ar-SA" sz="3400" dirty="0" smtClean="0"/>
              <a:t>      </a:t>
            </a:r>
            <a:r>
              <a:rPr lang="ar-SA" sz="3500" dirty="0" smtClean="0"/>
              <a:t>يعتبر </a:t>
            </a:r>
            <a:r>
              <a:rPr lang="ar-SA" sz="3500" dirty="0" smtClean="0"/>
              <a:t>كتابه </a:t>
            </a:r>
            <a:r>
              <a:rPr lang="ar-SA" sz="3500" dirty="0"/>
              <a:t>من أوسع الكتب التي ألّفت لبيان إعجاز القرآن. وقصد إلى البحث مواجهة، وذكر كل قول يحتمل أو يرد على الإعجاز. وأكثر من الفصول التي تعرض فيها لآراء السابقين ومناقشتها والرد </a:t>
            </a:r>
            <a:r>
              <a:rPr lang="ar-SA" sz="3500" dirty="0" smtClean="0"/>
              <a:t>عليها - </a:t>
            </a:r>
            <a:r>
              <a:rPr lang="ar-SA" sz="3500" dirty="0"/>
              <a:t>إن خالف رأيه </a:t>
            </a:r>
            <a:r>
              <a:rPr lang="ar-SA" sz="3500" dirty="0" smtClean="0"/>
              <a:t>آراءهم - </a:t>
            </a:r>
            <a:r>
              <a:rPr lang="ar-SA" sz="3500" dirty="0"/>
              <a:t>وذكر أهمية البحث في إعجاز القرآن لأن نبوة محمد </a:t>
            </a:r>
            <a:r>
              <a:rPr lang="en-US" sz="4800" dirty="0">
                <a:solidFill>
                  <a:srgbClr val="000000"/>
                </a:solidFill>
                <a:latin typeface="Arial"/>
                <a:ea typeface="Times New Roman"/>
                <a:cs typeface="Arial"/>
                <a:sym typeface="AGA Arabesque"/>
              </a:rPr>
              <a:t></a:t>
            </a:r>
            <a:r>
              <a:rPr lang="ar-SA" sz="3500" b="1" dirty="0">
                <a:solidFill>
                  <a:srgbClr val="0070C0"/>
                </a:solidFill>
                <a:latin typeface="Traditional Arabic"/>
              </a:rPr>
              <a:t> </a:t>
            </a:r>
            <a:r>
              <a:rPr lang="ar-SA" sz="3500" dirty="0" smtClean="0"/>
              <a:t>مبنية </a:t>
            </a:r>
            <a:r>
              <a:rPr lang="ar-SA" sz="3500" dirty="0"/>
              <a:t>على دلالة معجزة القرآن.</a:t>
            </a:r>
          </a:p>
          <a:p>
            <a:pPr marL="0" indent="0" algn="r" rtl="1">
              <a:buNone/>
            </a:pPr>
            <a:r>
              <a:rPr lang="ar-SA" sz="3500" dirty="0"/>
              <a:t>وأفاض </a:t>
            </a:r>
            <a:r>
              <a:rPr lang="ar-SA" sz="3500" dirty="0" smtClean="0"/>
              <a:t>في </a:t>
            </a:r>
            <a:r>
              <a:rPr lang="ar-SA" sz="3500" dirty="0"/>
              <a:t>إبطال الصرفة وذكر جملة من وجوه إعجاز القرآن أجملها في ثلاثة وجوه:</a:t>
            </a:r>
          </a:p>
          <a:p>
            <a:pPr marL="0" indent="0" algn="r" rtl="1">
              <a:buNone/>
            </a:pPr>
            <a:r>
              <a:rPr lang="ar-SA" sz="3500" dirty="0" smtClean="0">
                <a:solidFill>
                  <a:srgbClr val="0070C0"/>
                </a:solidFill>
              </a:rPr>
              <a:t> 1 </a:t>
            </a:r>
            <a:r>
              <a:rPr lang="ar-SA" sz="3500" dirty="0">
                <a:solidFill>
                  <a:srgbClr val="0070C0"/>
                </a:solidFill>
              </a:rPr>
              <a:t>- الإخبار عن </a:t>
            </a:r>
            <a:r>
              <a:rPr lang="ar-SA" sz="3500" dirty="0" smtClean="0">
                <a:solidFill>
                  <a:srgbClr val="0070C0"/>
                </a:solidFill>
              </a:rPr>
              <a:t>الغيوب</a:t>
            </a:r>
            <a:r>
              <a:rPr lang="ar-SA" sz="3500" dirty="0" smtClean="0"/>
              <a:t>.</a:t>
            </a:r>
          </a:p>
          <a:p>
            <a:pPr marL="0" indent="0" algn="r" rtl="1">
              <a:buNone/>
            </a:pPr>
            <a:r>
              <a:rPr lang="ar-SA" sz="3500" dirty="0" smtClean="0"/>
              <a:t> </a:t>
            </a:r>
            <a:r>
              <a:rPr lang="ar-SA" sz="3500" dirty="0">
                <a:solidFill>
                  <a:srgbClr val="FF0000"/>
                </a:solidFill>
              </a:rPr>
              <a:t>2 - والإنباء عن قصص الأولين وسير </a:t>
            </a:r>
            <a:r>
              <a:rPr lang="ar-SA" sz="3500" dirty="0" smtClean="0">
                <a:solidFill>
                  <a:srgbClr val="FF0000"/>
                </a:solidFill>
              </a:rPr>
              <a:t>المتقدمين</a:t>
            </a:r>
            <a:r>
              <a:rPr lang="ar-SA" sz="3500" dirty="0" smtClean="0"/>
              <a:t>.</a:t>
            </a:r>
          </a:p>
          <a:p>
            <a:pPr marL="0" indent="0" algn="r" rtl="1">
              <a:buNone/>
            </a:pPr>
            <a:r>
              <a:rPr lang="ar-SA" sz="3500" dirty="0" smtClean="0"/>
              <a:t> </a:t>
            </a:r>
            <a:r>
              <a:rPr lang="ar-SA" sz="3500" dirty="0">
                <a:solidFill>
                  <a:srgbClr val="00B050"/>
                </a:solidFill>
              </a:rPr>
              <a:t>3 - وبراعة النظم والتأليف والرصف</a:t>
            </a:r>
            <a:r>
              <a:rPr lang="ar-SA" sz="3500" dirty="0"/>
              <a:t>، ثم فصل هذا الإجمال بضرب الأمثلة الكثيرة على كل وجه </a:t>
            </a:r>
            <a:r>
              <a:rPr lang="ar-SA" sz="3500" dirty="0" smtClean="0"/>
              <a:t>يذكره</a:t>
            </a:r>
            <a:r>
              <a:rPr lang="ar-SA" sz="3500" dirty="0" smtClean="0"/>
              <a:t>.</a:t>
            </a:r>
            <a:endParaRPr lang="ar-SA" sz="3500" dirty="0"/>
          </a:p>
        </p:txBody>
      </p:sp>
    </p:spTree>
    <p:extLst>
      <p:ext uri="{BB962C8B-B14F-4D97-AF65-F5344CB8AC3E}">
        <p14:creationId xmlns:p14="http://schemas.microsoft.com/office/powerpoint/2010/main" val="305620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172200"/>
          </a:xfrm>
        </p:spPr>
        <p:txBody>
          <a:bodyPr>
            <a:normAutofit lnSpcReduction="10000"/>
          </a:bodyPr>
          <a:lstStyle/>
          <a:p>
            <a:pPr marL="0" indent="0" algn="r" rtl="1">
              <a:buNone/>
            </a:pPr>
            <a:r>
              <a:rPr lang="ar-SA" sz="3400" dirty="0" smtClean="0"/>
              <a:t>وأغلب </a:t>
            </a:r>
            <a:r>
              <a:rPr lang="ar-SA" sz="3400" dirty="0"/>
              <a:t>الوجوه التي </a:t>
            </a:r>
            <a:r>
              <a:rPr lang="ar-SA" sz="3400" dirty="0" smtClean="0"/>
              <a:t>ذكرها تتعلق </a:t>
            </a:r>
            <a:r>
              <a:rPr lang="ar-SA" sz="3400" dirty="0"/>
              <a:t>بالإعجاز البياني. </a:t>
            </a:r>
            <a:endParaRPr lang="ar-SA" sz="3400" dirty="0" smtClean="0"/>
          </a:p>
          <a:p>
            <a:pPr marL="0" indent="0" algn="r" rtl="1">
              <a:buNone/>
            </a:pPr>
            <a:r>
              <a:rPr lang="ar-SA" sz="3400" dirty="0" smtClean="0"/>
              <a:t>ولعل </a:t>
            </a:r>
            <a:r>
              <a:rPr lang="ar-SA" sz="3400" dirty="0"/>
              <a:t>الجديد الذي أضافه على وجوه الإعجاز التي ذكرها من تقدّمه هو هذا التفصيل والردود المطولة التي ناقش فيها الآخرين، انظر مثلا الفصل الذي عقده في نفي الشعر عن القرآن والآخر في نفي السجع عن القرآن.</a:t>
            </a:r>
          </a:p>
          <a:p>
            <a:pPr marL="0" indent="0" algn="r" rtl="1">
              <a:buNone/>
            </a:pPr>
            <a:r>
              <a:rPr lang="ar-SA" sz="3400" dirty="0"/>
              <a:t>وقد أكثر الباقلاني من ذكر نصوص من خطب النبي </a:t>
            </a:r>
            <a:r>
              <a:rPr lang="en-US" sz="4000" dirty="0">
                <a:solidFill>
                  <a:srgbClr val="000000"/>
                </a:solidFill>
                <a:latin typeface="Arial"/>
                <a:ea typeface="Times New Roman"/>
                <a:cs typeface="Arial"/>
                <a:sym typeface="AGA Arabesque"/>
              </a:rPr>
              <a:t></a:t>
            </a:r>
            <a:r>
              <a:rPr lang="ar-SA" sz="3400" b="1" dirty="0">
                <a:solidFill>
                  <a:srgbClr val="0070C0"/>
                </a:solidFill>
                <a:latin typeface="Traditional Arabic"/>
              </a:rPr>
              <a:t> </a:t>
            </a:r>
            <a:r>
              <a:rPr lang="ar-SA" sz="3400" dirty="0" smtClean="0"/>
              <a:t>وخطب </a:t>
            </a:r>
            <a:r>
              <a:rPr lang="ar-SA" sz="3400" dirty="0"/>
              <a:t>أبي بكر وعمر وعثمان وعليّ وغيرهم من الصحابة والتابعين </a:t>
            </a:r>
            <a:r>
              <a:rPr lang="ar-SA" sz="1700" dirty="0"/>
              <a:t>رضوان الله عليهم</a:t>
            </a:r>
            <a:r>
              <a:rPr lang="ar-SA" sz="3400" dirty="0"/>
              <a:t>.</a:t>
            </a:r>
          </a:p>
          <a:p>
            <a:pPr marL="0" indent="0" algn="r" rtl="1">
              <a:buNone/>
            </a:pPr>
            <a:r>
              <a:rPr lang="ar-SA" sz="3400" dirty="0"/>
              <a:t>وكان قصده من سوق هذه النصوص الطويلة ليتدبرها العاقل (</a:t>
            </a:r>
            <a:r>
              <a:rPr lang="ar-SA" sz="3400" dirty="0" smtClean="0"/>
              <a:t>ويتأملها بسكون </a:t>
            </a:r>
            <a:r>
              <a:rPr lang="ar-SA" sz="3400" dirty="0"/>
              <a:t>طائر وخفض جناح وتفريغ لب وجمع عقل، </a:t>
            </a:r>
          </a:p>
        </p:txBody>
      </p:sp>
    </p:spTree>
    <p:extLst>
      <p:ext uri="{BB962C8B-B14F-4D97-AF65-F5344CB8AC3E}">
        <p14:creationId xmlns:p14="http://schemas.microsoft.com/office/powerpoint/2010/main" val="3697355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440363"/>
          </a:xfrm>
        </p:spPr>
        <p:txBody>
          <a:bodyPr>
            <a:normAutofit fontScale="92500" lnSpcReduction="20000"/>
          </a:bodyPr>
          <a:lstStyle/>
          <a:p>
            <a:pPr marL="0" indent="0" algn="r" rtl="1">
              <a:buNone/>
            </a:pPr>
            <a:r>
              <a:rPr lang="ar-SA" dirty="0" smtClean="0"/>
              <a:t>حتى </a:t>
            </a:r>
            <a:r>
              <a:rPr lang="ar-SA" dirty="0"/>
              <a:t>يقع له الفصل بين كلام الآدميين وبين كلام رب العالمين، ويعلم أن نظم القرآن يخالف نظمهم، ويتبين الحد الذي يتفاوت بين كلام البليغين والخطيبين والشاعرين؛ وبين نظم القرآن جملة).</a:t>
            </a:r>
          </a:p>
          <a:p>
            <a:pPr marL="0" indent="0" algn="r" rtl="1">
              <a:buNone/>
            </a:pPr>
            <a:r>
              <a:rPr lang="ar-SA" dirty="0"/>
              <a:t>كما اختار نماذج من الشعر المشهود له بالجودة من شعر امرئ القيس وشعر البحتري. ومن خلال نقده لقصيدة امرئ القيس وقصيدة البحتري ذكر بعض الآيات وأبرز وجوه الإعجاز فيها.</a:t>
            </a:r>
          </a:p>
          <a:p>
            <a:pPr marL="0" indent="0" algn="r" rtl="1">
              <a:buNone/>
            </a:pPr>
            <a:r>
              <a:rPr lang="ar-SA" dirty="0"/>
              <a:t>ثم تعرض لبيان القدر المعجز من القرآن وأقوال العلماء في ذلك ثم عقد فصلا عن حقيقة المعجزة، وخصص فصلا للرد على بعض الشبهات التي أثارها الملاحدة، ثم ختم كتابه بذكر مزايا للقرآن الكريم.</a:t>
            </a:r>
          </a:p>
          <a:p>
            <a:pPr marL="0" indent="0" algn="r" rtl="1">
              <a:buNone/>
            </a:pPr>
            <a:r>
              <a:rPr lang="ar-SA" dirty="0"/>
              <a:t>وهكذا نجد أن كتاب الباقلاني قد استوفى الجوانب التي تطرق لها في إعجاز القرآن بأسلوب مشرق، وحجة قوية بيّنة، وحماس منقطع النظير</a:t>
            </a:r>
            <a:r>
              <a:rPr lang="ar-SA" dirty="0" smtClean="0"/>
              <a:t>.</a:t>
            </a:r>
            <a:endParaRPr lang="ar-SA" dirty="0"/>
          </a:p>
        </p:txBody>
      </p:sp>
    </p:spTree>
    <p:extLst>
      <p:ext uri="{BB962C8B-B14F-4D97-AF65-F5344CB8AC3E}">
        <p14:creationId xmlns:p14="http://schemas.microsoft.com/office/powerpoint/2010/main" val="92784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7500" lnSpcReduction="20000"/>
          </a:bodyPr>
          <a:lstStyle/>
          <a:p>
            <a:pPr algn="r" rtl="1">
              <a:buFontTx/>
              <a:buChar char="-"/>
            </a:pPr>
            <a:r>
              <a:rPr lang="ar-SA" sz="4100" b="1" i="0" dirty="0" smtClean="0">
                <a:solidFill>
                  <a:srgbClr val="A52A2A"/>
                </a:solidFill>
                <a:effectLst/>
                <a:latin typeface="Traditional Arabic"/>
              </a:rPr>
              <a:t>القائلون بها:</a:t>
            </a:r>
          </a:p>
          <a:p>
            <a:pPr marL="0" indent="0" algn="r" rtl="1">
              <a:buNone/>
            </a:pPr>
            <a:r>
              <a:rPr lang="ar-SA" dirty="0" smtClean="0"/>
              <a:t/>
            </a:r>
            <a:br>
              <a:rPr lang="ar-SA" dirty="0" smtClean="0"/>
            </a:br>
            <a:r>
              <a:rPr lang="ar-SA" dirty="0" smtClean="0"/>
              <a:t>  </a:t>
            </a:r>
            <a:r>
              <a:rPr lang="ar-SA" b="1" i="0" dirty="0" smtClean="0">
                <a:solidFill>
                  <a:srgbClr val="FF0000"/>
                </a:solidFill>
                <a:effectLst/>
                <a:latin typeface="Traditional Arabic"/>
              </a:rPr>
              <a:t>1 - النّظّام: </a:t>
            </a:r>
            <a:r>
              <a:rPr lang="ar-SA" b="1" i="0" dirty="0" smtClean="0">
                <a:solidFill>
                  <a:srgbClr val="222222"/>
                </a:solidFill>
                <a:effectLst/>
                <a:latin typeface="Traditional Arabic"/>
              </a:rPr>
              <a:t>أبو إسحاق إبراهيم بن سيّار بن هانئ البصري، اقترن اسم الصرفة باسمه، واشتهر أنه أول المنادين بها والمظهرين لها. </a:t>
            </a:r>
          </a:p>
          <a:p>
            <a:pPr marL="0" indent="0" algn="r" rtl="1">
              <a:buNone/>
            </a:pPr>
            <a:r>
              <a:rPr lang="ar-SA" b="1" i="0" dirty="0" smtClean="0">
                <a:solidFill>
                  <a:srgbClr val="222222"/>
                </a:solidFill>
                <a:effectLst/>
                <a:latin typeface="Traditional Arabic"/>
              </a:rPr>
              <a:t>وقيل له النظام؛ لأنه كان ينظم الخرز في سوق البصرة. تتلمذ للعلاف في الاعتزال ثم انفرد عنه وكوّن له مذهبا خاصا، وعاشره في بغداد حينا ومات وهو شاب في نحو السادسة والثلاثين من عمره سنة 231 هـ. وكان أستاذ الجاحظ.</a:t>
            </a:r>
            <a:r>
              <a:rPr lang="ar-SA" dirty="0" smtClean="0"/>
              <a:t/>
            </a:r>
            <a:br>
              <a:rPr lang="ar-SA" dirty="0" smtClean="0"/>
            </a:br>
            <a:r>
              <a:rPr lang="ar-SA" b="1" i="0" dirty="0" smtClean="0">
                <a:solidFill>
                  <a:srgbClr val="222222"/>
                </a:solidFill>
                <a:effectLst/>
                <a:latin typeface="Traditional Arabic"/>
              </a:rPr>
              <a:t>عاشرالنّظام في شبابه قوما من الثنوية وقوما من السّمنيّة القائلين بتكافؤ الأدلة، وخالط بعد كبره قوما من ملاحدة الفلاسفة، ثم دوّن مذاهب الثنوية وبدع الفلاسفة وشبه الملاحدة في دين الإسلام، وأعجب بقول البراهمة بإبطال النبوات، ولم يجسر على إظهار هذا القول خوفا من السيف، </a:t>
            </a:r>
            <a:r>
              <a:rPr lang="ar-SA" b="1" i="0" dirty="0" smtClean="0">
                <a:solidFill>
                  <a:srgbClr val="0070C0"/>
                </a:solidFill>
                <a:effectLst/>
                <a:latin typeface="Traditional Arabic"/>
              </a:rPr>
              <a:t>فأنكر إعجاز القرآن في نظمه، وأنكر ما روي في معجزات نبينا </a:t>
            </a:r>
            <a:r>
              <a:rPr lang="en-US" sz="4000" b="1" dirty="0" smtClean="0">
                <a:solidFill>
                  <a:srgbClr val="000000"/>
                </a:solidFill>
                <a:effectLst/>
                <a:latin typeface="Arial"/>
                <a:ea typeface="Times New Roman"/>
                <a:cs typeface="Arial"/>
                <a:sym typeface="AGA Arabesque"/>
              </a:rPr>
              <a:t></a:t>
            </a:r>
            <a:r>
              <a:rPr lang="ar-SA" b="1" i="0" dirty="0" smtClean="0">
                <a:solidFill>
                  <a:srgbClr val="0070C0"/>
                </a:solidFill>
                <a:effectLst/>
                <a:latin typeface="Traditional Arabic"/>
              </a:rPr>
              <a:t> </a:t>
            </a:r>
            <a:r>
              <a:rPr lang="ar-SA" b="1" i="0" dirty="0" smtClean="0">
                <a:solidFill>
                  <a:srgbClr val="222222"/>
                </a:solidFill>
                <a:effectLst/>
                <a:latin typeface="Traditional Arabic"/>
              </a:rPr>
              <a:t>ليتوصل بإنكارها إلى إنكار نبوته </a:t>
            </a:r>
            <a:r>
              <a:rPr lang="en-US" sz="4000" b="1" dirty="0" smtClean="0">
                <a:solidFill>
                  <a:srgbClr val="000000"/>
                </a:solidFill>
                <a:latin typeface="Arial"/>
                <a:ea typeface="Times New Roman"/>
                <a:cs typeface="Arial"/>
                <a:sym typeface="AGA Arabesque"/>
              </a:rPr>
              <a:t></a:t>
            </a:r>
            <a:r>
              <a:rPr lang="ar-SA" sz="4000" b="1" dirty="0" smtClean="0">
                <a:solidFill>
                  <a:srgbClr val="000000"/>
                </a:solidFill>
                <a:latin typeface="Arial"/>
                <a:ea typeface="Times New Roman"/>
                <a:cs typeface="Arial"/>
                <a:sym typeface="AGA Arabesque"/>
              </a:rPr>
              <a:t> </a:t>
            </a:r>
            <a:r>
              <a:rPr lang="ar-SA" sz="4000" dirty="0" smtClean="0">
                <a:solidFill>
                  <a:srgbClr val="000000"/>
                </a:solidFill>
                <a:latin typeface="Arial"/>
                <a:ea typeface="Times New Roman"/>
                <a:cs typeface="Arial"/>
                <a:sym typeface="AGA Arabesque"/>
              </a:rPr>
              <a:t>وله غيرها من </a:t>
            </a:r>
            <a:r>
              <a:rPr lang="ar-SA" b="1" i="0" dirty="0" smtClean="0">
                <a:solidFill>
                  <a:srgbClr val="222222"/>
                </a:solidFill>
                <a:effectLst/>
                <a:latin typeface="Traditional Arabic"/>
              </a:rPr>
              <a:t>الآراء الشاذة والمعتقدات الباطلة...</a:t>
            </a:r>
            <a:endParaRPr lang="en-US" dirty="0">
              <a:solidFill>
                <a:schemeClr val="tx2">
                  <a:lumMod val="60000"/>
                  <a:lumOff val="40000"/>
                </a:schemeClr>
              </a:solidFill>
            </a:endParaRPr>
          </a:p>
        </p:txBody>
      </p:sp>
    </p:spTree>
    <p:extLst>
      <p:ext uri="{BB962C8B-B14F-4D97-AF65-F5344CB8AC3E}">
        <p14:creationId xmlns:p14="http://schemas.microsoft.com/office/powerpoint/2010/main" val="310164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lgn="r" rtl="1">
              <a:buNone/>
            </a:pPr>
            <a:r>
              <a:rPr lang="ar-SA" sz="3600" b="1" i="0" dirty="0" smtClean="0">
                <a:solidFill>
                  <a:srgbClr val="FF0000"/>
                </a:solidFill>
                <a:effectLst/>
                <a:latin typeface="Traditional Arabic"/>
              </a:rPr>
              <a:t>2 -</a:t>
            </a:r>
            <a:r>
              <a:rPr lang="ar-SA" b="1" i="0" dirty="0" smtClean="0">
                <a:solidFill>
                  <a:srgbClr val="FF0000"/>
                </a:solidFill>
                <a:effectLst/>
                <a:latin typeface="Traditional Arabic"/>
              </a:rPr>
              <a:t> الشريف المرتضى </a:t>
            </a:r>
            <a:r>
              <a:rPr lang="ar-SA" b="1" i="0" dirty="0" smtClean="0">
                <a:solidFill>
                  <a:srgbClr val="222222"/>
                </a:solidFill>
                <a:effectLst/>
                <a:latin typeface="Traditional Arabic"/>
              </a:rPr>
              <a:t>من الشيعة:</a:t>
            </a:r>
            <a:r>
              <a:rPr lang="ar-SA" dirty="0" smtClean="0"/>
              <a:t/>
            </a:r>
            <a:br>
              <a:rPr lang="ar-SA" dirty="0" smtClean="0"/>
            </a:br>
            <a:r>
              <a:rPr lang="ar-SA" b="1" i="0" dirty="0" smtClean="0">
                <a:solidFill>
                  <a:srgbClr val="222222"/>
                </a:solidFill>
                <a:effectLst/>
                <a:latin typeface="Traditional Arabic"/>
              </a:rPr>
              <a:t>علي بن الحسين بن موسى بن محمد، من أحفاد الحسين بن علي بن أبي طالب،أحد الأئمة في علم الكلام والأدب والشعر. يقول بالاعتزال. مولده ووفاته ببغداد. وله تصانيف كثيرة أشهرها:</a:t>
            </a:r>
          </a:p>
          <a:p>
            <a:pPr marL="0" indent="0" algn="r" rtl="1">
              <a:buNone/>
            </a:pPr>
            <a:r>
              <a:rPr lang="ar-SA" b="1" i="0" dirty="0" smtClean="0">
                <a:solidFill>
                  <a:srgbClr val="222222"/>
                </a:solidFill>
                <a:effectLst/>
                <a:latin typeface="Traditional Arabic"/>
              </a:rPr>
              <a:t>أمالي المرتضى، وديوان شعره. توفي:436.</a:t>
            </a:r>
          </a:p>
          <a:p>
            <a:pPr marL="0" indent="0" algn="r" rtl="1">
              <a:buNone/>
            </a:pPr>
            <a:r>
              <a:rPr lang="ar-SA" b="1" i="0" dirty="0" smtClean="0">
                <a:solidFill>
                  <a:srgbClr val="00B0F0"/>
                </a:solidFill>
                <a:effectLst/>
                <a:latin typeface="Traditional Arabic"/>
              </a:rPr>
              <a:t>ولكنه فسّر الصرفة بأن الله سلبهم العلوم التي يحتاج إليها في معارضة القرآن والإتيان بمثله. ومؤدّى كلامه أنهم أوتوا القدرة على المعارضة بما كانوا عليه من بيان وبلاغة وفصاحة، فهم قادرون على النظم والعبارات، ولكنهم عاجزون عن الإتيان بمثل القرآن بسبب أنهم سلبوا العلم الذي يستطيعون به محاكاة القرآن في معناه. </a:t>
            </a:r>
            <a:endParaRPr lang="en-US" dirty="0">
              <a:solidFill>
                <a:srgbClr val="00B0F0"/>
              </a:solidFill>
            </a:endParaRPr>
          </a:p>
        </p:txBody>
      </p:sp>
    </p:spTree>
    <p:extLst>
      <p:ext uri="{BB962C8B-B14F-4D97-AF65-F5344CB8AC3E}">
        <p14:creationId xmlns:p14="http://schemas.microsoft.com/office/powerpoint/2010/main" val="1672773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fontScale="62500" lnSpcReduction="20000"/>
          </a:bodyPr>
          <a:lstStyle/>
          <a:p>
            <a:pPr marL="0" indent="0" algn="r" rtl="1">
              <a:buNone/>
            </a:pPr>
            <a:r>
              <a:rPr lang="ar-SA" b="1" i="0" dirty="0" smtClean="0">
                <a:solidFill>
                  <a:srgbClr val="FF0000"/>
                </a:solidFill>
                <a:effectLst/>
                <a:latin typeface="Traditional Arabic"/>
              </a:rPr>
              <a:t>3 - </a:t>
            </a:r>
            <a:r>
              <a:rPr lang="ar-SA" b="1" i="0" dirty="0" smtClean="0">
                <a:solidFill>
                  <a:srgbClr val="222222"/>
                </a:solidFill>
                <a:effectLst/>
                <a:latin typeface="Traditional Arabic"/>
              </a:rPr>
              <a:t> </a:t>
            </a:r>
            <a:r>
              <a:rPr lang="ar-SA" sz="3800" b="1" i="0" dirty="0" smtClean="0">
                <a:solidFill>
                  <a:srgbClr val="FF0000"/>
                </a:solidFill>
                <a:effectLst/>
                <a:latin typeface="Traditional Arabic"/>
              </a:rPr>
              <a:t>ابن حزم </a:t>
            </a:r>
            <a:r>
              <a:rPr lang="ar-SA" sz="3800" b="1" dirty="0">
                <a:solidFill>
                  <a:srgbClr val="FF0000"/>
                </a:solidFill>
                <a:latin typeface="Traditional Arabic"/>
              </a:rPr>
              <a:t>الظاهري</a:t>
            </a:r>
            <a:r>
              <a:rPr lang="ar-SA" sz="3800" b="1" i="0" dirty="0" smtClean="0">
                <a:solidFill>
                  <a:srgbClr val="FF0000"/>
                </a:solidFill>
                <a:effectLst/>
                <a:latin typeface="Traditional Arabic"/>
              </a:rPr>
              <a:t> : </a:t>
            </a:r>
          </a:p>
          <a:p>
            <a:pPr marL="0" indent="0" algn="r" rtl="1">
              <a:buNone/>
            </a:pPr>
            <a:r>
              <a:rPr lang="ar-SA" sz="3800" b="1" i="0" dirty="0" smtClean="0">
                <a:effectLst/>
                <a:latin typeface="Traditional Arabic"/>
              </a:rPr>
              <a:t>أبو محمد علي بن أحمد بن سعيد بن حزم الأندلسي </a:t>
            </a:r>
            <a:r>
              <a:rPr lang="ar-SA" sz="3800" b="1" i="0" dirty="0" smtClean="0">
                <a:solidFill>
                  <a:srgbClr val="222222"/>
                </a:solidFill>
                <a:effectLst/>
                <a:latin typeface="Traditional Arabic"/>
              </a:rPr>
              <a:t>المتوفى سنة 456 هـ.</a:t>
            </a:r>
            <a:r>
              <a:rPr lang="ar-SA" sz="3800" dirty="0" smtClean="0"/>
              <a:t/>
            </a:r>
            <a:br>
              <a:rPr lang="ar-SA" sz="3800" dirty="0" smtClean="0"/>
            </a:br>
            <a:r>
              <a:rPr lang="ar-SA" sz="3800" b="1" i="0" dirty="0" smtClean="0">
                <a:solidFill>
                  <a:srgbClr val="222222"/>
                </a:solidFill>
                <a:effectLst/>
                <a:latin typeface="Traditional Arabic"/>
              </a:rPr>
              <a:t>عالم الأندلس في عصره، ولد بقرطبة، وكانت له ولأبيه من قبله رئاسة الوزراء وتدبير المملكة، فزهدها وانصرف إلى العلم والتأليف</a:t>
            </a:r>
            <a:r>
              <a:rPr lang="ar-SA" sz="3800" b="1" i="0" dirty="0" smtClean="0">
                <a:solidFill>
                  <a:srgbClr val="FF0000"/>
                </a:solidFill>
                <a:effectLst/>
                <a:latin typeface="Traditional Arabic"/>
              </a:rPr>
              <a:t>...</a:t>
            </a:r>
            <a:r>
              <a:rPr lang="ar-SA" sz="3800" b="1" i="0" dirty="0" smtClean="0">
                <a:solidFill>
                  <a:srgbClr val="222222"/>
                </a:solidFill>
                <a:effectLst/>
                <a:latin typeface="Traditional Arabic"/>
              </a:rPr>
              <a:t>أشهر مصنفاته: «الفصل في الملل والأهواء والنّحل»، و«المحلى» في الفقه،و«الإحكام في أصول الأحكام» وغيرها...</a:t>
            </a:r>
            <a:r>
              <a:rPr lang="ar-SA" sz="3800" dirty="0" smtClean="0"/>
              <a:t/>
            </a:r>
            <a:br>
              <a:rPr lang="ar-SA" sz="3800" dirty="0" smtClean="0"/>
            </a:br>
            <a:r>
              <a:rPr lang="ar-SA" sz="3800" b="1" i="0" dirty="0" smtClean="0">
                <a:solidFill>
                  <a:srgbClr val="222222"/>
                </a:solidFill>
                <a:effectLst/>
                <a:latin typeface="Traditional Arabic"/>
              </a:rPr>
              <a:t>قال في سبب الإعجاز: لم يقل أحد إن كلام غير الله معجز، لكن لمّا قاله الله تعالى، وجعله كلاما له، أصاره معجزا، ومنع من مماثلته .. ثم قال: وهذا برهان كاف لا يحتاج إلى غيره.</a:t>
            </a:r>
          </a:p>
          <a:p>
            <a:pPr marL="0" indent="0" algn="r" rtl="1">
              <a:buNone/>
            </a:pPr>
            <a:r>
              <a:rPr lang="ar-SA" sz="3800" b="1" i="0" dirty="0" smtClean="0">
                <a:solidFill>
                  <a:srgbClr val="222222"/>
                </a:solidFill>
                <a:effectLst/>
                <a:latin typeface="Traditional Arabic"/>
              </a:rPr>
              <a:t>يقول أبو زهرة</a:t>
            </a:r>
            <a:r>
              <a:rPr lang="ar-SA" sz="3800" b="1" i="0" dirty="0" smtClean="0">
                <a:solidFill>
                  <a:srgbClr val="0070C0"/>
                </a:solidFill>
                <a:effectLst/>
                <a:latin typeface="Traditional Arabic"/>
              </a:rPr>
              <a:t>:« ولئن كان كل من النّظّام والمرتضى متهما بنوع من التهمة في عقيدته، فالنظام قد اتّهم بالإلحاد والزندقة، والمرتضى اتّهم باطّلاعه على فلسفة المعتزلة وكلامهم، فإن ابن حزم لم يتّهم بشيء من ذلك، وإنما يفسر قوله بالصرفة تمشيا مع مبدئه في عدم جواز تعليل كلام الله وشرعه، فقد ألزم نفسه بالأخذ بظاهر النصوص من غير تعليل، فالاتجاه إلى تعليل الإعجاز الوارد في قوله تعالى: (فَإِنْ لَمْ تَفْعَلُوا وَلَنْ تَفْعَلُوا) وغيرها من الآيات بأن السبب فيه بلاغته التي علت عن طاقة العرب والتي جعلتهم يخرّون صاغرين بين يديه من غير مراء ولا جدال، يعدّ هذا تعليلا، وهو من باب الرأي الذي ينفيه».</a:t>
            </a:r>
          </a:p>
        </p:txBody>
      </p:sp>
    </p:spTree>
    <p:extLst>
      <p:ext uri="{BB962C8B-B14F-4D97-AF65-F5344CB8AC3E}">
        <p14:creationId xmlns:p14="http://schemas.microsoft.com/office/powerpoint/2010/main" val="3360088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962401"/>
          </a:xfrm>
        </p:spPr>
        <p:txBody>
          <a:bodyPr/>
          <a:lstStyle/>
          <a:p>
            <a:pPr marL="0" lvl="0" indent="0" algn="r" rtl="1">
              <a:buNone/>
            </a:pPr>
            <a:r>
              <a:rPr lang="ar-SA" sz="2400" b="1" dirty="0">
                <a:solidFill>
                  <a:srgbClr val="FF0000"/>
                </a:solidFill>
                <a:latin typeface="Traditional Arabic"/>
              </a:rPr>
              <a:t>4 - ابن سنان الخفاجي: </a:t>
            </a:r>
          </a:p>
          <a:p>
            <a:pPr marL="0" lvl="0" indent="0" algn="r" rtl="1">
              <a:buNone/>
            </a:pPr>
            <a:r>
              <a:rPr lang="ar-SA" sz="2000" b="1" dirty="0">
                <a:solidFill>
                  <a:srgbClr val="222222"/>
                </a:solidFill>
                <a:latin typeface="Traditional Arabic"/>
              </a:rPr>
              <a:t>أبو محمد عبد الله بن محمد بن سعيد بن سنان الخفاجي الحلبي، ينتسب إلى بني خفاجة من بني حَزْن المتوفى سنة (466) هـ. يقول في كتابه «سر الفصاحة»: وإذا عدنا إلى التحقيق وجدنا وجه إعجاز القرآن صرف العرب عن معارضته، بأن سلبوا العلوم التي بها كانوا يتمكّنون من المعارضة في وقت مرامهم ذلك </a:t>
            </a:r>
            <a:r>
              <a:rPr lang="ar-SA" sz="2000" b="1" dirty="0">
                <a:solidFill>
                  <a:srgbClr val="FF0000"/>
                </a:solidFill>
                <a:latin typeface="Traditional Arabic"/>
              </a:rPr>
              <a:t>...</a:t>
            </a:r>
            <a:r>
              <a:rPr lang="ar-SA" sz="2000" b="1" dirty="0">
                <a:solidFill>
                  <a:srgbClr val="222222"/>
                </a:solidFill>
                <a:latin typeface="Traditional Arabic"/>
              </a:rPr>
              <a:t> ومتى رجع الإنسان إلى نفسه، وكان معه أدنى معرفة بالتأليف المختار وجد في كلام العرب ما يضاهي القرآن في تأليفه) </a:t>
            </a:r>
            <a:endParaRPr lang="en-US" sz="2000" dirty="0">
              <a:solidFill>
                <a:srgbClr val="0070C0"/>
              </a:solidFill>
            </a:endParaRPr>
          </a:p>
          <a:p>
            <a:pPr marL="0" indent="0" algn="r" rtl="1">
              <a:buNone/>
            </a:pPr>
            <a:endParaRPr lang="en-US" dirty="0"/>
          </a:p>
        </p:txBody>
      </p:sp>
    </p:spTree>
    <p:extLst>
      <p:ext uri="{BB962C8B-B14F-4D97-AF65-F5344CB8AC3E}">
        <p14:creationId xmlns:p14="http://schemas.microsoft.com/office/powerpoint/2010/main" val="1958370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480213559"/>
              </p:ext>
            </p:extLst>
          </p:nvPr>
        </p:nvGraphicFramePr>
        <p:xfrm>
          <a:off x="533400" y="381000"/>
          <a:ext cx="8229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819400" y="5718068"/>
            <a:ext cx="3581400" cy="400110"/>
          </a:xfrm>
          <a:prstGeom prst="rect">
            <a:avLst/>
          </a:prstGeom>
          <a:solidFill>
            <a:srgbClr val="FFFF00"/>
          </a:solidFill>
        </p:spPr>
        <p:txBody>
          <a:bodyPr wrap="square" rtlCol="0">
            <a:spAutoFit/>
          </a:bodyPr>
          <a:lstStyle/>
          <a:p>
            <a:r>
              <a:rPr lang="ar-SA" sz="2000" b="1" dirty="0" smtClean="0">
                <a:solidFill>
                  <a:srgbClr val="FF0000"/>
                </a:solidFill>
              </a:rPr>
              <a:t>وكلا القولين مردود بأدلة نقلية وعقلية:</a:t>
            </a:r>
            <a:r>
              <a:rPr lang="ar-SA" sz="2000" b="1" dirty="0">
                <a:solidFill>
                  <a:srgbClr val="FF0000"/>
                </a:solidFill>
              </a:rPr>
              <a:t> </a:t>
            </a:r>
            <a:r>
              <a:rPr lang="ar-SA" sz="2000" b="1" dirty="0" smtClean="0">
                <a:solidFill>
                  <a:srgbClr val="FF0000"/>
                </a:solidFill>
              </a:rPr>
              <a:t> </a:t>
            </a:r>
          </a:p>
        </p:txBody>
      </p:sp>
    </p:spTree>
    <p:extLst>
      <p:ext uri="{BB962C8B-B14F-4D97-AF65-F5344CB8AC3E}">
        <p14:creationId xmlns:p14="http://schemas.microsoft.com/office/powerpoint/2010/main" val="3129600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marL="0" indent="0" algn="r" rtl="1">
              <a:buNone/>
            </a:pPr>
            <a:r>
              <a:rPr lang="ar-SA" b="1" i="0" dirty="0" smtClean="0">
                <a:solidFill>
                  <a:srgbClr val="A52A2A"/>
                </a:solidFill>
                <a:effectLst/>
                <a:latin typeface="Traditional Arabic"/>
              </a:rPr>
              <a:t>أما الأدلة النقلية</a:t>
            </a:r>
            <a:r>
              <a:rPr lang="ar-SA" b="1" i="0" dirty="0" smtClean="0">
                <a:solidFill>
                  <a:srgbClr val="222222"/>
                </a:solidFill>
                <a:effectLst/>
                <a:latin typeface="Traditional Arabic"/>
              </a:rPr>
              <a:t>:</a:t>
            </a:r>
            <a:r>
              <a:rPr lang="ar-SA" dirty="0" smtClean="0"/>
              <a:t/>
            </a:r>
            <a:br>
              <a:rPr lang="ar-SA" dirty="0" smtClean="0"/>
            </a:br>
            <a:r>
              <a:rPr lang="ar-SA" b="1" i="0" dirty="0" smtClean="0">
                <a:solidFill>
                  <a:srgbClr val="FF0000"/>
                </a:solidFill>
                <a:effectLst/>
                <a:latin typeface="Traditional Arabic"/>
              </a:rPr>
              <a:t>1 -</a:t>
            </a:r>
            <a:r>
              <a:rPr lang="ar-SA" b="1" i="0" dirty="0" smtClean="0">
                <a:solidFill>
                  <a:srgbClr val="222222"/>
                </a:solidFill>
                <a:effectLst/>
                <a:latin typeface="Traditional Arabic"/>
              </a:rPr>
              <a:t>أجمعت الأمة قبل ظهور القول بالصرفة على أن إعجاز القرآن ذاتي لاشتماله على ميزات جعلته يفضل كلام البشر. والقول بالصرفة يسلب عن القرآن إعجازه الذاتي، ويجعل المعجزة لهذا الصرف..</a:t>
            </a:r>
          </a:p>
          <a:p>
            <a:pPr marL="0" indent="0" algn="r" rtl="1">
              <a:buNone/>
            </a:pPr>
            <a:r>
              <a:rPr lang="ar-SA" b="1" i="0" dirty="0" smtClean="0">
                <a:solidFill>
                  <a:srgbClr val="FF0000"/>
                </a:solidFill>
                <a:effectLst/>
                <a:latin typeface="Traditional Arabic"/>
              </a:rPr>
              <a:t>2 - </a:t>
            </a:r>
            <a:r>
              <a:rPr lang="ar-SA" b="1" i="0" dirty="0" smtClean="0">
                <a:solidFill>
                  <a:srgbClr val="222222"/>
                </a:solidFill>
                <a:effectLst/>
                <a:latin typeface="Traditional Arabic"/>
              </a:rPr>
              <a:t>وصف الله </a:t>
            </a:r>
            <a:r>
              <a:rPr lang="ar-SA" sz="1400" b="1" i="0" dirty="0" smtClean="0">
                <a:solidFill>
                  <a:srgbClr val="222222"/>
                </a:solidFill>
                <a:effectLst/>
                <a:latin typeface="Traditional Arabic"/>
              </a:rPr>
              <a:t>سبحانه وتعالى </a:t>
            </a:r>
            <a:r>
              <a:rPr lang="ar-SA" b="1" i="0" dirty="0" smtClean="0">
                <a:solidFill>
                  <a:srgbClr val="222222"/>
                </a:solidFill>
                <a:effectLst/>
                <a:latin typeface="Traditional Arabic"/>
              </a:rPr>
              <a:t>القرآن بأوصاف ذاتية تجعله في منزلة لا تصل إليها المعجزات الأخرى، وبيّن أن وجود القرآن بينهم يتلى عليهم كافيا ومغنيا عن كل معجزة مادية أخرى: </a:t>
            </a:r>
            <a:r>
              <a:rPr lang="ar-SA" b="1" i="0" dirty="0" smtClean="0">
                <a:solidFill>
                  <a:srgbClr val="00B0F0"/>
                </a:solidFill>
                <a:effectLst/>
                <a:latin typeface="Traditional Arabic"/>
              </a:rPr>
              <a:t>(وَقالُوا لَوْلا أُنْزِلَ عَلَيْهِ آياتٌ مِنْ رَبِّهِ قُلْ إِنَّمَا الْآياتُ عِنْدَ اللَّهِ وَإِنَّما أَنَا نَذِيرٌ مُبِينٌ * أَوَلَمْ يَكْفِهِمْ أَنَّا أَنْزَلْنا عَلَيْكَ الْكِتابَ يُتْلى عَلَيْهِمْ إِنَّ فِي ذلِكَ لَرَحْمَةً وَذِكْرى لِقَوْمٍ يُؤْمِنُونَ) </a:t>
            </a:r>
            <a:r>
              <a:rPr lang="ar-SA" sz="1200" b="1" i="0" dirty="0" smtClean="0">
                <a:solidFill>
                  <a:srgbClr val="222222"/>
                </a:solidFill>
                <a:effectLst/>
                <a:latin typeface="Traditional Arabic"/>
              </a:rPr>
              <a:t>[العنكبوت: 50 - 51]</a:t>
            </a:r>
            <a:endParaRPr lang="en-US" sz="1200" dirty="0"/>
          </a:p>
        </p:txBody>
      </p:sp>
    </p:spTree>
    <p:extLst>
      <p:ext uri="{BB962C8B-B14F-4D97-AF65-F5344CB8AC3E}">
        <p14:creationId xmlns:p14="http://schemas.microsoft.com/office/powerpoint/2010/main" val="2023033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solidFill>
            <a:schemeClr val="accent6">
              <a:lumMod val="20000"/>
              <a:lumOff val="80000"/>
            </a:schemeClr>
          </a:solidFill>
        </p:spPr>
        <p:txBody>
          <a:bodyPr/>
          <a:lstStyle/>
          <a:p>
            <a:pPr marL="0" indent="0" algn="r" rtl="1">
              <a:buNone/>
            </a:pPr>
            <a:r>
              <a:rPr lang="ar-SA" dirty="0" smtClean="0">
                <a:solidFill>
                  <a:schemeClr val="accent6">
                    <a:lumMod val="75000"/>
                  </a:schemeClr>
                </a:solidFill>
              </a:rPr>
              <a:t>فهذه الأوصاف والمزايا توجب أن يكون إعجازه ذاتيا </a:t>
            </a:r>
            <a:r>
              <a:rPr lang="ar-SA" dirty="0" smtClean="0"/>
              <a:t>وقد قال سبحانه وتعالى: </a:t>
            </a:r>
            <a:r>
              <a:rPr lang="ar-SA" dirty="0" smtClean="0">
                <a:solidFill>
                  <a:srgbClr val="00B0F0"/>
                </a:solidFill>
              </a:rPr>
              <a:t>(وَلَوْ أَنَّ قُرْآناً سُيِّرَتْ بِهِ الْجِبالُ أَوْ قُطِّعَتْ بِهِ الْأَرْضُ أَوْ كُلِّمَ بِهِ الْمَوْتى بَلْ لِلَّهِ الْأَمْرُ جَمِيعاً) </a:t>
            </a:r>
            <a:r>
              <a:rPr lang="ar-SA" sz="1200" dirty="0" smtClean="0"/>
              <a:t>[الرعد: 31]. </a:t>
            </a:r>
            <a:r>
              <a:rPr lang="ar-SA" dirty="0" smtClean="0"/>
              <a:t>أي لو كان من شأن كتاب أن يظهر له أثر في مثل هذه الأشياء لكان هذا القرآن أولى من كل كتاب بذلك.</a:t>
            </a:r>
          </a:p>
          <a:p>
            <a:pPr marL="0" indent="0" algn="r" rtl="1">
              <a:buNone/>
            </a:pPr>
            <a:r>
              <a:rPr lang="ar-SA" dirty="0" smtClean="0"/>
              <a:t>ويقول جلّ شأنه: (</a:t>
            </a:r>
            <a:r>
              <a:rPr lang="ar-SA" dirty="0" smtClean="0">
                <a:solidFill>
                  <a:srgbClr val="00B0F0"/>
                </a:solidFill>
              </a:rPr>
              <a:t>اللَّهُ نَزَّلَ أَحْسَنَ الْحَدِيثِ كِتاباً مُتَشابِهاً مَثانِيَ تَقْشَعِرُّ مِنْهُ جُلُودُ الَّذِينَ يَخْشَوْنَ رَبَّهُمْ ثُمَّ تَلِينُ جُلُودُهُمْ وَقُلُوبُهُمْ إِلى ذِكْرِ اللَّهِ ذلِكَ هُدَى اللَّهِ يَهْدِي بِهِ مَنْ يَشاءُ وَمَنْ يُضْلِلِ اللَّهُ فَما لَهُ مِنْ هادٍ</a:t>
            </a:r>
            <a:r>
              <a:rPr lang="ar-SA" dirty="0" smtClean="0"/>
              <a:t>) </a:t>
            </a:r>
            <a:r>
              <a:rPr lang="ar-SA" sz="1200" dirty="0" smtClean="0"/>
              <a:t>[الزمر: 23]</a:t>
            </a:r>
            <a:r>
              <a:rPr lang="ar-SA" dirty="0" smtClean="0"/>
              <a:t>.</a:t>
            </a:r>
          </a:p>
          <a:p>
            <a:pPr marL="0" indent="0" algn="r" rtl="1">
              <a:buNone/>
            </a:pPr>
            <a:r>
              <a:rPr lang="ar-SA" dirty="0" smtClean="0">
                <a:solidFill>
                  <a:srgbClr val="FF0000"/>
                </a:solidFill>
              </a:rPr>
              <a:t>فالقول بالصرفة يسلب هذه الصفات الذاتية عن القرآن الكريم ويجعل الإعجاز في المنع الذي حال بينهم وبين الإتيان بمثله</a:t>
            </a:r>
            <a:r>
              <a:rPr lang="ar-SA" dirty="0" smtClean="0"/>
              <a:t>.</a:t>
            </a:r>
            <a:endParaRPr lang="en-US" dirty="0"/>
          </a:p>
        </p:txBody>
      </p:sp>
    </p:spTree>
    <p:extLst>
      <p:ext uri="{BB962C8B-B14F-4D97-AF65-F5344CB8AC3E}">
        <p14:creationId xmlns:p14="http://schemas.microsoft.com/office/powerpoint/2010/main" val="2521503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21702</TotalTime>
  <Words>1958</Words>
  <Application>Microsoft Office PowerPoint</Application>
  <PresentationFormat>عرض على الشاشة (3:4)‏</PresentationFormat>
  <Paragraphs>92</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Office Theme</vt:lpstr>
      <vt:lpstr>الصّرْفَة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الإعجاز عند علماء أهل السنة والجماعة</vt:lpstr>
      <vt:lpstr>عرض تقديمي في PowerPoint</vt:lpstr>
      <vt:lpstr>الإعجاز في كتب أهل السنّة والجماعة: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الصّرْفَة</dc:title>
  <dc:creator>User</dc:creator>
  <cp:lastModifiedBy>USER</cp:lastModifiedBy>
  <cp:revision>45</cp:revision>
  <dcterms:created xsi:type="dcterms:W3CDTF">2018-10-06T05:10:54Z</dcterms:created>
  <dcterms:modified xsi:type="dcterms:W3CDTF">2021-09-25T22:09:47Z</dcterms:modified>
</cp:coreProperties>
</file>