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77" r:id="rId5"/>
    <p:sldId id="278" r:id="rId6"/>
    <p:sldId id="259" r:id="rId7"/>
    <p:sldId id="260" r:id="rId8"/>
    <p:sldId id="266" r:id="rId9"/>
    <p:sldId id="261" r:id="rId10"/>
    <p:sldId id="262" r:id="rId11"/>
    <p:sldId id="263" r:id="rId12"/>
    <p:sldId id="265" r:id="rId13"/>
    <p:sldId id="264" r:id="rId14"/>
    <p:sldId id="279" r:id="rId15"/>
    <p:sldId id="271" r:id="rId16"/>
    <p:sldId id="272" r:id="rId17"/>
    <p:sldId id="273" r:id="rId18"/>
    <p:sldId id="280" r:id="rId19"/>
    <p:sldId id="283" r:id="rId20"/>
    <p:sldId id="281" r:id="rId21"/>
    <p:sldId id="282" r:id="rId22"/>
    <p:sldId id="284" r:id="rId23"/>
    <p:sldId id="26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98832A-BF79-4DCC-A8A5-D3B226D0408D}"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3B9057-3DCC-4CD5-89E8-645917ACBBD7}" type="slidenum">
              <a:rPr lang="en-US" smtClean="0"/>
              <a:t>‹#›</a:t>
            </a:fld>
            <a:endParaRPr lang="en-US"/>
          </a:p>
        </p:txBody>
      </p:sp>
    </p:spTree>
    <p:extLst>
      <p:ext uri="{BB962C8B-B14F-4D97-AF65-F5344CB8AC3E}">
        <p14:creationId xmlns:p14="http://schemas.microsoft.com/office/powerpoint/2010/main" val="2297297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3B9057-3DCC-4CD5-89E8-645917ACBBD7}" type="slidenum">
              <a:rPr lang="en-US" smtClean="0"/>
              <a:t>1</a:t>
            </a:fld>
            <a:endParaRPr lang="en-US"/>
          </a:p>
        </p:txBody>
      </p:sp>
    </p:spTree>
    <p:extLst>
      <p:ext uri="{BB962C8B-B14F-4D97-AF65-F5344CB8AC3E}">
        <p14:creationId xmlns:p14="http://schemas.microsoft.com/office/powerpoint/2010/main" val="521194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DC75F4-D79B-4CF0-8496-D152F47FDFC5}" type="datetime1">
              <a:rPr lang="en-US" smtClean="0"/>
              <a:t>9/23/2026</a:t>
            </a:fld>
            <a:endParaRPr lang="en-US"/>
          </a:p>
        </p:txBody>
      </p:sp>
      <p:sp>
        <p:nvSpPr>
          <p:cNvPr id="5" name="Footer Placeholder 4"/>
          <p:cNvSpPr>
            <a:spLocks noGrp="1"/>
          </p:cNvSpPr>
          <p:nvPr>
            <p:ph type="ftr" sz="quarter" idx="11"/>
          </p:nvPr>
        </p:nvSpPr>
        <p:spPr/>
        <p:txBody>
          <a:bodyPr/>
          <a:lstStyle/>
          <a:p>
            <a:r>
              <a:rPr lang="en-US" smtClean="0"/>
              <a:t>hala alrabiah</a:t>
            </a:r>
            <a:endParaRPr lang="en-US"/>
          </a:p>
        </p:txBody>
      </p:sp>
      <p:sp>
        <p:nvSpPr>
          <p:cNvPr id="6" name="Slide Number Placeholder 5"/>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74680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BA68B2-148B-4535-AE68-FA8D526FFD09}" type="datetime1">
              <a:rPr lang="en-US" smtClean="0"/>
              <a:t>9/23/2026</a:t>
            </a:fld>
            <a:endParaRPr lang="en-US"/>
          </a:p>
        </p:txBody>
      </p:sp>
      <p:sp>
        <p:nvSpPr>
          <p:cNvPr id="5" name="Footer Placeholder 4"/>
          <p:cNvSpPr>
            <a:spLocks noGrp="1"/>
          </p:cNvSpPr>
          <p:nvPr>
            <p:ph type="ftr" sz="quarter" idx="11"/>
          </p:nvPr>
        </p:nvSpPr>
        <p:spPr/>
        <p:txBody>
          <a:bodyPr/>
          <a:lstStyle/>
          <a:p>
            <a:r>
              <a:rPr lang="en-US" smtClean="0"/>
              <a:t>hala alrabiah</a:t>
            </a:r>
            <a:endParaRPr lang="en-US"/>
          </a:p>
        </p:txBody>
      </p:sp>
      <p:sp>
        <p:nvSpPr>
          <p:cNvPr id="6" name="Slide Number Placeholder 5"/>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1653725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FEF2C6-E72A-430A-BD58-2D40F909B19B}" type="datetime1">
              <a:rPr lang="en-US" smtClean="0"/>
              <a:t>9/23/2026</a:t>
            </a:fld>
            <a:endParaRPr lang="en-US"/>
          </a:p>
        </p:txBody>
      </p:sp>
      <p:sp>
        <p:nvSpPr>
          <p:cNvPr id="5" name="Footer Placeholder 4"/>
          <p:cNvSpPr>
            <a:spLocks noGrp="1"/>
          </p:cNvSpPr>
          <p:nvPr>
            <p:ph type="ftr" sz="quarter" idx="11"/>
          </p:nvPr>
        </p:nvSpPr>
        <p:spPr/>
        <p:txBody>
          <a:bodyPr/>
          <a:lstStyle/>
          <a:p>
            <a:r>
              <a:rPr lang="en-US" smtClean="0"/>
              <a:t>hala alrabiah</a:t>
            </a:r>
            <a:endParaRPr lang="en-US"/>
          </a:p>
        </p:txBody>
      </p:sp>
      <p:sp>
        <p:nvSpPr>
          <p:cNvPr id="6" name="Slide Number Placeholder 5"/>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262126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D5C9FD-9D88-4F58-BDB7-BFE517E640A3}" type="datetime1">
              <a:rPr lang="en-US" smtClean="0"/>
              <a:t>9/23/2026</a:t>
            </a:fld>
            <a:endParaRPr lang="en-US"/>
          </a:p>
        </p:txBody>
      </p:sp>
      <p:sp>
        <p:nvSpPr>
          <p:cNvPr id="6" name="Footer Placeholder 5"/>
          <p:cNvSpPr>
            <a:spLocks noGrp="1"/>
          </p:cNvSpPr>
          <p:nvPr>
            <p:ph type="ftr" sz="quarter" idx="11"/>
          </p:nvPr>
        </p:nvSpPr>
        <p:spPr/>
        <p:txBody>
          <a:bodyPr/>
          <a:lstStyle/>
          <a:p>
            <a:r>
              <a:rPr lang="en-US" smtClean="0"/>
              <a:t>hala alrabiah</a:t>
            </a:r>
            <a:endParaRPr lang="en-US"/>
          </a:p>
        </p:txBody>
      </p:sp>
      <p:sp>
        <p:nvSpPr>
          <p:cNvPr id="7" name="Slide Number Placeholder 6"/>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501205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1AF2F3-3BFD-4429-8EE6-C71A9A833DAA}" type="datetime1">
              <a:rPr lang="en-US" smtClean="0"/>
              <a:t>9/23/2026</a:t>
            </a:fld>
            <a:endParaRPr lang="en-US"/>
          </a:p>
        </p:txBody>
      </p:sp>
      <p:sp>
        <p:nvSpPr>
          <p:cNvPr id="8" name="Footer Placeholder 7"/>
          <p:cNvSpPr>
            <a:spLocks noGrp="1"/>
          </p:cNvSpPr>
          <p:nvPr>
            <p:ph type="ftr" sz="quarter" idx="11"/>
          </p:nvPr>
        </p:nvSpPr>
        <p:spPr/>
        <p:txBody>
          <a:bodyPr/>
          <a:lstStyle/>
          <a:p>
            <a:r>
              <a:rPr lang="en-US" smtClean="0"/>
              <a:t>hala alrabiah</a:t>
            </a:r>
            <a:endParaRPr lang="en-US"/>
          </a:p>
        </p:txBody>
      </p:sp>
      <p:sp>
        <p:nvSpPr>
          <p:cNvPr id="9" name="Slide Number Placeholder 8"/>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357546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B718B0-E5F4-4CE0-95BD-4865E902EB88}" type="datetime1">
              <a:rPr lang="en-US" smtClean="0"/>
              <a:t>9/23/2026</a:t>
            </a:fld>
            <a:endParaRPr lang="en-US"/>
          </a:p>
        </p:txBody>
      </p:sp>
      <p:sp>
        <p:nvSpPr>
          <p:cNvPr id="4" name="Footer Placeholder 3"/>
          <p:cNvSpPr>
            <a:spLocks noGrp="1"/>
          </p:cNvSpPr>
          <p:nvPr>
            <p:ph type="ftr" sz="quarter" idx="11"/>
          </p:nvPr>
        </p:nvSpPr>
        <p:spPr/>
        <p:txBody>
          <a:bodyPr/>
          <a:lstStyle/>
          <a:p>
            <a:r>
              <a:rPr lang="en-US" smtClean="0"/>
              <a:t>hala alrabiah</a:t>
            </a:r>
            <a:endParaRPr lang="en-US"/>
          </a:p>
        </p:txBody>
      </p:sp>
      <p:sp>
        <p:nvSpPr>
          <p:cNvPr id="5" name="Slide Number Placeholder 4"/>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2811534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708165-76A5-40DD-B181-B86043497574}" type="datetime1">
              <a:rPr lang="en-US" smtClean="0"/>
              <a:t>9/23/2026</a:t>
            </a:fld>
            <a:endParaRPr lang="en-US"/>
          </a:p>
        </p:txBody>
      </p:sp>
      <p:sp>
        <p:nvSpPr>
          <p:cNvPr id="3" name="Footer Placeholder 2"/>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2724066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CC7851-E971-4B84-81CF-6070D5FB2C9C}" type="datetime1">
              <a:rPr lang="en-US" smtClean="0"/>
              <a:t>9/23/2026</a:t>
            </a:fld>
            <a:endParaRPr lang="en-US"/>
          </a:p>
        </p:txBody>
      </p:sp>
      <p:sp>
        <p:nvSpPr>
          <p:cNvPr id="6" name="Footer Placeholder 5"/>
          <p:cNvSpPr>
            <a:spLocks noGrp="1"/>
          </p:cNvSpPr>
          <p:nvPr>
            <p:ph type="ftr" sz="quarter" idx="11"/>
          </p:nvPr>
        </p:nvSpPr>
        <p:spPr/>
        <p:txBody>
          <a:bodyPr/>
          <a:lstStyle/>
          <a:p>
            <a:r>
              <a:rPr lang="en-US" smtClean="0"/>
              <a:t>hala alrabiah</a:t>
            </a:r>
            <a:endParaRPr lang="en-US"/>
          </a:p>
        </p:txBody>
      </p:sp>
      <p:sp>
        <p:nvSpPr>
          <p:cNvPr id="7" name="Slide Number Placeholder 6"/>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1585754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F1C230-3A87-4FEC-A3A9-C4F94A262106}" type="datetime1">
              <a:rPr lang="en-US" smtClean="0"/>
              <a:t>9/23/2026</a:t>
            </a:fld>
            <a:endParaRPr lang="en-US"/>
          </a:p>
        </p:txBody>
      </p:sp>
      <p:sp>
        <p:nvSpPr>
          <p:cNvPr id="6" name="Footer Placeholder 5"/>
          <p:cNvSpPr>
            <a:spLocks noGrp="1"/>
          </p:cNvSpPr>
          <p:nvPr>
            <p:ph type="ftr" sz="quarter" idx="11"/>
          </p:nvPr>
        </p:nvSpPr>
        <p:spPr/>
        <p:txBody>
          <a:bodyPr/>
          <a:lstStyle/>
          <a:p>
            <a:r>
              <a:rPr lang="en-US" smtClean="0"/>
              <a:t>hala alrabiah</a:t>
            </a:r>
            <a:endParaRPr lang="en-US"/>
          </a:p>
        </p:txBody>
      </p:sp>
      <p:sp>
        <p:nvSpPr>
          <p:cNvPr id="7" name="Slide Number Placeholder 6"/>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3785716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D92C1C-5252-4D1C-A491-EA6E4345A4BD}" type="datetime1">
              <a:rPr lang="en-US" smtClean="0"/>
              <a:t>9/23/2026</a:t>
            </a:fld>
            <a:endParaRPr lang="en-US"/>
          </a:p>
        </p:txBody>
      </p:sp>
      <p:sp>
        <p:nvSpPr>
          <p:cNvPr id="5" name="Footer Placeholder 4"/>
          <p:cNvSpPr>
            <a:spLocks noGrp="1"/>
          </p:cNvSpPr>
          <p:nvPr>
            <p:ph type="ftr" sz="quarter" idx="11"/>
          </p:nvPr>
        </p:nvSpPr>
        <p:spPr/>
        <p:txBody>
          <a:bodyPr/>
          <a:lstStyle/>
          <a:p>
            <a:r>
              <a:rPr lang="en-US" smtClean="0"/>
              <a:t>hala alrabiah</a:t>
            </a:r>
            <a:endParaRPr lang="en-US"/>
          </a:p>
        </p:txBody>
      </p:sp>
      <p:sp>
        <p:nvSpPr>
          <p:cNvPr id="6" name="Slide Number Placeholder 5"/>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3862301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47240D-DB98-47EB-8C63-177D0CB1930D}" type="datetime1">
              <a:rPr lang="en-US" smtClean="0"/>
              <a:t>9/23/2026</a:t>
            </a:fld>
            <a:endParaRPr lang="en-US"/>
          </a:p>
        </p:txBody>
      </p:sp>
      <p:sp>
        <p:nvSpPr>
          <p:cNvPr id="5" name="Footer Placeholder 4"/>
          <p:cNvSpPr>
            <a:spLocks noGrp="1"/>
          </p:cNvSpPr>
          <p:nvPr>
            <p:ph type="ftr" sz="quarter" idx="11"/>
          </p:nvPr>
        </p:nvSpPr>
        <p:spPr/>
        <p:txBody>
          <a:bodyPr/>
          <a:lstStyle/>
          <a:p>
            <a:r>
              <a:rPr lang="en-US" smtClean="0"/>
              <a:t>hala alrabiah</a:t>
            </a:r>
            <a:endParaRPr lang="en-US"/>
          </a:p>
        </p:txBody>
      </p:sp>
      <p:sp>
        <p:nvSpPr>
          <p:cNvPr id="6" name="Slide Number Placeholder 5"/>
          <p:cNvSpPr>
            <a:spLocks noGrp="1"/>
          </p:cNvSpPr>
          <p:nvPr>
            <p:ph type="sldNum" sz="quarter" idx="12"/>
          </p:nvPr>
        </p:nvSpPr>
        <p:spPr/>
        <p:txBody>
          <a:bodyPr/>
          <a:lstStyle/>
          <a:p>
            <a:fld id="{BD7174D4-1787-485D-A440-20C44618AF28}" type="slidenum">
              <a:rPr lang="en-US" smtClean="0"/>
              <a:t>‹#›</a:t>
            </a:fld>
            <a:endParaRPr lang="en-US"/>
          </a:p>
        </p:txBody>
      </p:sp>
    </p:spTree>
    <p:extLst>
      <p:ext uri="{BB962C8B-B14F-4D97-AF65-F5344CB8AC3E}">
        <p14:creationId xmlns:p14="http://schemas.microsoft.com/office/powerpoint/2010/main" val="308005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42287-CB30-40BA-8CB7-7D26778764B8}" type="datetime1">
              <a:rPr lang="en-US" smtClean="0"/>
              <a:t>9/23/2026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hala alrabiah</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7174D4-1787-485D-A440-20C44618AF28}" type="slidenum">
              <a:rPr lang="en-US" smtClean="0"/>
              <a:t>‹#›</a:t>
            </a:fld>
            <a:endParaRPr lang="en-US"/>
          </a:p>
        </p:txBody>
      </p:sp>
    </p:spTree>
    <p:extLst>
      <p:ext uri="{BB962C8B-B14F-4D97-AF65-F5344CB8AC3E}">
        <p14:creationId xmlns:p14="http://schemas.microsoft.com/office/powerpoint/2010/main" val="657802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71215"/>
            <a:ext cx="9144000" cy="1114235"/>
          </a:xfrm>
        </p:spPr>
        <p:txBody>
          <a:bodyPr>
            <a:normAutofit fontScale="90000"/>
          </a:bodyPr>
          <a:lstStyle/>
          <a:p>
            <a:pPr rtl="1"/>
            <a:r>
              <a:rPr lang="ar-SA" b="1" dirty="0" smtClean="0">
                <a:solidFill>
                  <a:srgbClr val="C00000"/>
                </a:solidFill>
              </a:rPr>
              <a:t>نباتات الزيوت العطرية </a:t>
            </a:r>
            <a:r>
              <a:rPr lang="en-US" b="1" dirty="0" smtClean="0">
                <a:solidFill>
                  <a:srgbClr val="C00000"/>
                </a:solidFill>
              </a:rPr>
              <a:t> Volatile oil   </a:t>
            </a:r>
            <a:endParaRPr lang="en-US" b="1" dirty="0">
              <a:solidFill>
                <a:srgbClr val="C00000"/>
              </a:solidFill>
            </a:endParaRPr>
          </a:p>
        </p:txBody>
      </p:sp>
      <p:sp>
        <p:nvSpPr>
          <p:cNvPr id="3" name="Subtitle 2"/>
          <p:cNvSpPr>
            <a:spLocks noGrp="1"/>
          </p:cNvSpPr>
          <p:nvPr>
            <p:ph type="subTitle" idx="1"/>
          </p:nvPr>
        </p:nvSpPr>
        <p:spPr>
          <a:xfrm>
            <a:off x="713232" y="5696712"/>
            <a:ext cx="1621536" cy="512064"/>
          </a:xfrm>
        </p:spPr>
        <p:txBody>
          <a:bodyPr/>
          <a:lstStyle/>
          <a:p>
            <a:pPr algn="l"/>
            <a:r>
              <a:rPr lang="ar-SA" b="1" dirty="0">
                <a:solidFill>
                  <a:srgbClr val="0070C0"/>
                </a:solidFill>
              </a:rPr>
              <a:t>محاضرة </a:t>
            </a:r>
            <a:r>
              <a:rPr lang="ar-SA" b="1" dirty="0" smtClean="0">
                <a:solidFill>
                  <a:srgbClr val="0070C0"/>
                </a:solidFill>
              </a:rPr>
              <a:t>8</a:t>
            </a:r>
          </a:p>
          <a:p>
            <a:pPr algn="l"/>
            <a:endParaRPr lang="en-US" dirty="0">
              <a:solidFill>
                <a:srgbClr val="0070C0"/>
              </a:solidFill>
            </a:endParaRPr>
          </a:p>
        </p:txBody>
      </p:sp>
      <p:pic>
        <p:nvPicPr>
          <p:cNvPr id="4" name="Picture 3"/>
          <p:cNvPicPr>
            <a:picLocks noChangeAspect="1"/>
          </p:cNvPicPr>
          <p:nvPr/>
        </p:nvPicPr>
        <p:blipFill>
          <a:blip r:embed="rId3"/>
          <a:stretch>
            <a:fillRect/>
          </a:stretch>
        </p:blipFill>
        <p:spPr>
          <a:xfrm>
            <a:off x="561022" y="299465"/>
            <a:ext cx="4513898" cy="2523832"/>
          </a:xfrm>
          <a:prstGeom prst="rect">
            <a:avLst/>
          </a:prstGeom>
        </p:spPr>
      </p:pic>
      <p:pic>
        <p:nvPicPr>
          <p:cNvPr id="1026"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0847" y="4033368"/>
            <a:ext cx="5690305" cy="26924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6556248" y="299465"/>
            <a:ext cx="5331553" cy="2523832"/>
          </a:xfrm>
          <a:prstGeom prst="rect">
            <a:avLst/>
          </a:prstGeom>
        </p:spPr>
      </p:pic>
      <p:sp>
        <p:nvSpPr>
          <p:cNvPr id="5" name="Footer Placeholder 4"/>
          <p:cNvSpPr>
            <a:spLocks noGrp="1"/>
          </p:cNvSpPr>
          <p:nvPr>
            <p:ph type="ftr" sz="quarter" idx="11"/>
          </p:nvPr>
        </p:nvSpPr>
        <p:spPr/>
        <p:txBody>
          <a:bodyPr/>
          <a:lstStyle/>
          <a:p>
            <a:r>
              <a:rPr lang="en-US" smtClean="0"/>
              <a:t>hala alrabiah</a:t>
            </a:r>
            <a:endParaRPr lang="en-US"/>
          </a:p>
        </p:txBody>
      </p:sp>
      <p:sp>
        <p:nvSpPr>
          <p:cNvPr id="6" name="Slide Number Placeholder 5"/>
          <p:cNvSpPr>
            <a:spLocks noGrp="1"/>
          </p:cNvSpPr>
          <p:nvPr>
            <p:ph type="sldNum" sz="quarter" idx="12"/>
          </p:nvPr>
        </p:nvSpPr>
        <p:spPr/>
        <p:txBody>
          <a:bodyPr/>
          <a:lstStyle/>
          <a:p>
            <a:fld id="{BD7174D4-1787-485D-A440-20C44618AF28}" type="slidenum">
              <a:rPr lang="en-US" smtClean="0"/>
              <a:t>1</a:t>
            </a:fld>
            <a:endParaRPr lang="en-US"/>
          </a:p>
        </p:txBody>
      </p:sp>
    </p:spTree>
    <p:extLst>
      <p:ext uri="{BB962C8B-B14F-4D97-AF65-F5344CB8AC3E}">
        <p14:creationId xmlns:p14="http://schemas.microsoft.com/office/powerpoint/2010/main" val="2611534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5176" y="164592"/>
            <a:ext cx="11786616" cy="6592824"/>
          </a:xfrm>
        </p:spPr>
        <p:txBody>
          <a:bodyPr>
            <a:normAutofit fontScale="70000" lnSpcReduction="20000"/>
          </a:bodyPr>
          <a:lstStyle/>
          <a:p>
            <a:pPr marL="0" indent="0" algn="r" rtl="1">
              <a:lnSpc>
                <a:spcPct val="150000"/>
              </a:lnSpc>
              <a:buNone/>
            </a:pPr>
            <a:r>
              <a:rPr lang="ar-SA" dirty="0">
                <a:solidFill>
                  <a:srgbClr val="7030A0"/>
                </a:solidFill>
              </a:rPr>
              <a:t>يطلق على الزيوت الطيارة</a:t>
            </a:r>
            <a:r>
              <a:rPr lang="en-US" dirty="0">
                <a:solidFill>
                  <a:srgbClr val="7030A0"/>
                </a:solidFill>
              </a:rPr>
              <a:t> Volatile oil </a:t>
            </a:r>
            <a:r>
              <a:rPr lang="ar-SA" dirty="0">
                <a:solidFill>
                  <a:srgbClr val="7030A0"/>
                </a:solidFill>
              </a:rPr>
              <a:t>   الزيوت العطرية  </a:t>
            </a:r>
            <a:r>
              <a:rPr lang="en-US" dirty="0">
                <a:solidFill>
                  <a:srgbClr val="7030A0"/>
                </a:solidFill>
              </a:rPr>
              <a:t>  Aromatic oil</a:t>
            </a:r>
            <a:r>
              <a:rPr lang="ar-SA" dirty="0">
                <a:solidFill>
                  <a:srgbClr val="7030A0"/>
                </a:solidFill>
              </a:rPr>
              <a:t> أو الزيوت الأساسية</a:t>
            </a:r>
            <a:r>
              <a:rPr lang="en-US" dirty="0">
                <a:solidFill>
                  <a:srgbClr val="7030A0"/>
                </a:solidFill>
              </a:rPr>
              <a:t> Essential oils  </a:t>
            </a:r>
            <a:r>
              <a:rPr lang="ar-SA" dirty="0">
                <a:solidFill>
                  <a:srgbClr val="7030A0"/>
                </a:solidFill>
              </a:rPr>
              <a:t>  </a:t>
            </a:r>
            <a:endParaRPr lang="en-US" dirty="0">
              <a:solidFill>
                <a:srgbClr val="7030A0"/>
              </a:solidFill>
            </a:endParaRPr>
          </a:p>
          <a:p>
            <a:pPr algn="r" rtl="1">
              <a:lnSpc>
                <a:spcPct val="150000"/>
              </a:lnSpc>
            </a:pPr>
            <a:r>
              <a:rPr lang="ar-SA" dirty="0">
                <a:solidFill>
                  <a:srgbClr val="0070C0"/>
                </a:solidFill>
              </a:rPr>
              <a:t>هي عبارة عن مواد لها خاصية التبخر او التطاير بسرعة ولذا سميت "الزيوت الطيارة" او الزيوت الاثيرية اي انها تشبه الاثير في سرعة تبخرها</a:t>
            </a:r>
            <a:r>
              <a:rPr lang="ar-SA" dirty="0"/>
              <a:t>، وتسمى ايضاً الزيوت العطرية او الزيوت </a:t>
            </a:r>
            <a:r>
              <a:rPr lang="ar-SA" dirty="0" smtClean="0"/>
              <a:t>الجوهرية</a:t>
            </a:r>
            <a:r>
              <a:rPr lang="ar-SA" dirty="0"/>
              <a:t> </a:t>
            </a:r>
            <a:r>
              <a:rPr lang="ar-SA" dirty="0" smtClean="0"/>
              <a:t>.</a:t>
            </a:r>
            <a:endParaRPr lang="en-US" dirty="0" smtClean="0"/>
          </a:p>
          <a:p>
            <a:pPr algn="r" rtl="1">
              <a:lnSpc>
                <a:spcPct val="150000"/>
              </a:lnSpc>
            </a:pPr>
            <a:r>
              <a:rPr lang="ar-SA" dirty="0" smtClean="0"/>
              <a:t> </a:t>
            </a:r>
            <a:r>
              <a:rPr lang="ar-SA" dirty="0">
                <a:solidFill>
                  <a:srgbClr val="00B050"/>
                </a:solidFill>
              </a:rPr>
              <a:t>وتوجد الزيوت الطيارة اما في شعيرات غدية في اوراق وازهار </a:t>
            </a:r>
            <a:r>
              <a:rPr lang="ar-SA" dirty="0" smtClean="0">
                <a:solidFill>
                  <a:srgbClr val="00B050"/>
                </a:solidFill>
              </a:rPr>
              <a:t>النباتات. </a:t>
            </a:r>
          </a:p>
          <a:p>
            <a:pPr algn="r" rtl="1">
              <a:lnSpc>
                <a:spcPct val="150000"/>
              </a:lnSpc>
            </a:pPr>
            <a:r>
              <a:rPr lang="ar-SA" dirty="0" smtClean="0">
                <a:solidFill>
                  <a:srgbClr val="00B050"/>
                </a:solidFill>
              </a:rPr>
              <a:t>او </a:t>
            </a:r>
            <a:r>
              <a:rPr lang="ar-SA" dirty="0">
                <a:solidFill>
                  <a:srgbClr val="00B050"/>
                </a:solidFill>
              </a:rPr>
              <a:t>خلايا نسيجية مثل النسيج البرانشيمي للقشور </a:t>
            </a:r>
            <a:r>
              <a:rPr lang="ar-SA" dirty="0" smtClean="0">
                <a:solidFill>
                  <a:srgbClr val="00B050"/>
                </a:solidFill>
              </a:rPr>
              <a:t>.</a:t>
            </a:r>
          </a:p>
          <a:p>
            <a:pPr algn="r" rtl="1">
              <a:lnSpc>
                <a:spcPct val="150000"/>
              </a:lnSpc>
            </a:pPr>
            <a:r>
              <a:rPr lang="ar-SA" dirty="0" smtClean="0">
                <a:solidFill>
                  <a:srgbClr val="00B050"/>
                </a:solidFill>
              </a:rPr>
              <a:t>والريزومات </a:t>
            </a:r>
            <a:r>
              <a:rPr lang="ar-SA" dirty="0">
                <a:solidFill>
                  <a:srgbClr val="00B050"/>
                </a:solidFill>
              </a:rPr>
              <a:t>والجذور والثمار</a:t>
            </a:r>
            <a:r>
              <a:rPr lang="ar-SA" dirty="0" smtClean="0"/>
              <a:t>.</a:t>
            </a:r>
            <a:endParaRPr lang="en-US" dirty="0" smtClean="0"/>
          </a:p>
          <a:p>
            <a:pPr algn="r" rtl="1">
              <a:lnSpc>
                <a:spcPct val="150000"/>
              </a:lnSpc>
            </a:pPr>
            <a:r>
              <a:rPr lang="ar-SA" dirty="0" smtClean="0"/>
              <a:t> </a:t>
            </a:r>
            <a:r>
              <a:rPr lang="ar-SA" dirty="0"/>
              <a:t>وتوجد الزيوت الطيارة على هيئة مادة سائلة عند درجة الحرارة العادية </a:t>
            </a:r>
            <a:r>
              <a:rPr lang="ar-SA" dirty="0">
                <a:solidFill>
                  <a:srgbClr val="FF0000"/>
                </a:solidFill>
              </a:rPr>
              <a:t>عدا اليانسون الذي يوجد على هيئة مادة صلبة عند درجة </a:t>
            </a:r>
            <a:r>
              <a:rPr lang="ar-SA" dirty="0" smtClean="0">
                <a:solidFill>
                  <a:srgbClr val="FF0000"/>
                </a:solidFill>
                <a:cs typeface="+mj-cs"/>
              </a:rPr>
              <a:t>15</a:t>
            </a:r>
            <a:r>
              <a:rPr lang="en-US" dirty="0" smtClean="0">
                <a:solidFill>
                  <a:srgbClr val="FF0000"/>
                </a:solidFill>
                <a:cs typeface="+mj-cs"/>
              </a:rPr>
              <a:t>°</a:t>
            </a:r>
            <a:r>
              <a:rPr lang="ar-SA" dirty="0" smtClean="0">
                <a:solidFill>
                  <a:srgbClr val="FF0000"/>
                </a:solidFill>
                <a:cs typeface="+mj-cs"/>
              </a:rPr>
              <a:t>م </a:t>
            </a:r>
            <a:r>
              <a:rPr lang="ar-SA" dirty="0" smtClean="0">
                <a:solidFill>
                  <a:srgbClr val="FF0000"/>
                </a:solidFill>
              </a:rPr>
              <a:t>و زيت </a:t>
            </a:r>
            <a:r>
              <a:rPr lang="ar-SA" dirty="0">
                <a:solidFill>
                  <a:srgbClr val="FF0000"/>
                </a:solidFill>
              </a:rPr>
              <a:t>الورد عند درجة </a:t>
            </a:r>
            <a:r>
              <a:rPr lang="ar-SA" dirty="0" smtClean="0">
                <a:solidFill>
                  <a:srgbClr val="FF0000"/>
                </a:solidFill>
              </a:rPr>
              <a:t>18</a:t>
            </a:r>
            <a:r>
              <a:rPr lang="en-US" dirty="0" smtClean="0">
                <a:solidFill>
                  <a:srgbClr val="FF0000"/>
                </a:solidFill>
              </a:rPr>
              <a:t>° </a:t>
            </a:r>
            <a:r>
              <a:rPr lang="ar-SA" dirty="0" smtClean="0">
                <a:solidFill>
                  <a:srgbClr val="FF0000"/>
                </a:solidFill>
              </a:rPr>
              <a:t>م.</a:t>
            </a:r>
            <a:endParaRPr lang="en-US" dirty="0" smtClean="0">
              <a:solidFill>
                <a:srgbClr val="FF0000"/>
              </a:solidFill>
            </a:endParaRPr>
          </a:p>
          <a:p>
            <a:pPr algn="r" rtl="1">
              <a:lnSpc>
                <a:spcPct val="150000"/>
              </a:lnSpc>
            </a:pPr>
            <a:r>
              <a:rPr lang="ar-SA" dirty="0" smtClean="0"/>
              <a:t> </a:t>
            </a:r>
            <a:r>
              <a:rPr lang="ar-SA" dirty="0"/>
              <a:t>والزيوت الطيارة عديمة اللون خاصة عند بداية تحضيرها وعندما تتعرض للهواء تتأكسد وتتحول الى لون اصفر </a:t>
            </a:r>
            <a:r>
              <a:rPr lang="ar-SA" dirty="0" smtClean="0"/>
              <a:t>فاتح </a:t>
            </a:r>
            <a:r>
              <a:rPr lang="ar-SA" dirty="0"/>
              <a:t>ثم الى بني مع طول </a:t>
            </a:r>
            <a:r>
              <a:rPr lang="ar-SA" dirty="0" smtClean="0"/>
              <a:t>التخزين.</a:t>
            </a:r>
            <a:endParaRPr lang="en-US" dirty="0" smtClean="0"/>
          </a:p>
          <a:p>
            <a:pPr algn="r" rtl="1">
              <a:lnSpc>
                <a:spcPct val="150000"/>
              </a:lnSpc>
            </a:pPr>
            <a:r>
              <a:rPr lang="ar-SA" dirty="0" smtClean="0">
                <a:solidFill>
                  <a:srgbClr val="0070C0"/>
                </a:solidFill>
              </a:rPr>
              <a:t> </a:t>
            </a:r>
            <a:r>
              <a:rPr lang="ar-SA" dirty="0">
                <a:solidFill>
                  <a:srgbClr val="0070C0"/>
                </a:solidFill>
              </a:rPr>
              <a:t>ويوجد زيت واحد له خاصية اللون الازرق وهو زيت البابونج لاحتوائه على مركب </a:t>
            </a:r>
            <a:r>
              <a:rPr lang="ar-SA" b="1" dirty="0" smtClean="0">
                <a:solidFill>
                  <a:srgbClr val="0070C0"/>
                </a:solidFill>
              </a:rPr>
              <a:t>الازولين**</a:t>
            </a:r>
            <a:r>
              <a:rPr lang="ar-SA" dirty="0" smtClean="0">
                <a:solidFill>
                  <a:srgbClr val="0070C0"/>
                </a:solidFill>
              </a:rPr>
              <a:t> </a:t>
            </a:r>
            <a:r>
              <a:rPr lang="ar-SA" dirty="0">
                <a:solidFill>
                  <a:srgbClr val="0070C0"/>
                </a:solidFill>
              </a:rPr>
              <a:t>الذي له خاصية اللون </a:t>
            </a:r>
            <a:r>
              <a:rPr lang="ar-SA" dirty="0" smtClean="0">
                <a:solidFill>
                  <a:srgbClr val="0070C0"/>
                </a:solidFill>
              </a:rPr>
              <a:t>الازرق.</a:t>
            </a:r>
          </a:p>
          <a:p>
            <a:pPr marL="0" indent="0" algn="r">
              <a:buNone/>
            </a:pPr>
            <a:r>
              <a:rPr lang="ar-SA" sz="2300" dirty="0" smtClean="0">
                <a:solidFill>
                  <a:srgbClr val="7030A0"/>
                </a:solidFill>
              </a:rPr>
              <a:t>** الازولين : هو </a:t>
            </a:r>
            <a:r>
              <a:rPr lang="ar-SA" sz="2300" dirty="0">
                <a:solidFill>
                  <a:srgbClr val="7030A0"/>
                </a:solidFill>
              </a:rPr>
              <a:t>مركب كيميائي عضوي طبيعي يُستخلص عادةً من زيت </a:t>
            </a:r>
            <a:r>
              <a:rPr lang="ar-SA" sz="2300" b="1" dirty="0">
                <a:solidFill>
                  <a:srgbClr val="7030A0"/>
                </a:solidFill>
              </a:rPr>
              <a:t>البابونج</a:t>
            </a:r>
            <a:r>
              <a:rPr lang="ar-SA" sz="2300" dirty="0">
                <a:solidFill>
                  <a:srgbClr val="7030A0"/>
                </a:solidFill>
              </a:rPr>
              <a:t> (الزهرة التي تُستخدم عادةً لصنع شاي الأعشاب المهدئ)، ويتميز بلونه الأزرق الغامق ورائحته العطرة المميزة.</a:t>
            </a:r>
          </a:p>
          <a:p>
            <a:pPr marL="0" indent="0" algn="r">
              <a:buNone/>
            </a:pPr>
            <a:r>
              <a:rPr lang="ar-SA" sz="2300" dirty="0">
                <a:solidFill>
                  <a:srgbClr val="7030A0"/>
                </a:solidFill>
              </a:rPr>
              <a:t>يُعد الأزولين من المكونات الشهيرة والفعالة جداً في منتجات العناية بالبشرة ومستحضرات </a:t>
            </a:r>
            <a:r>
              <a:rPr lang="ar-SA" sz="2300" dirty="0" smtClean="0">
                <a:solidFill>
                  <a:srgbClr val="7030A0"/>
                </a:solidFill>
              </a:rPr>
              <a:t>التجميل</a:t>
            </a:r>
            <a:r>
              <a:rPr lang="ar-SA" dirty="0" smtClean="0"/>
              <a:t>.</a:t>
            </a:r>
            <a:endParaRPr lang="ar-SA" dirty="0"/>
          </a:p>
          <a:p>
            <a:pPr algn="r" rtl="1">
              <a:lnSpc>
                <a:spcPct val="150000"/>
              </a:lnSpc>
            </a:pPr>
            <a:endParaRPr lang="en-US" dirty="0">
              <a:solidFill>
                <a:srgbClr val="0070C0"/>
              </a:solidFill>
            </a:endParaRPr>
          </a:p>
          <a:p>
            <a:pPr marL="0" indent="0" algn="r">
              <a:lnSpc>
                <a:spcPct val="150000"/>
              </a:lnSpc>
              <a:buNone/>
            </a:pPr>
            <a:endParaRPr lang="en-US" dirty="0"/>
          </a:p>
        </p:txBody>
      </p:sp>
      <p:sp>
        <p:nvSpPr>
          <p:cNvPr id="2" name="Footer Placeholder 1"/>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2</a:t>
            </a:fld>
            <a:endParaRPr lang="en-US" dirty="0"/>
          </a:p>
        </p:txBody>
      </p:sp>
    </p:spTree>
    <p:extLst>
      <p:ext uri="{BB962C8B-B14F-4D97-AF65-F5344CB8AC3E}">
        <p14:creationId xmlns:p14="http://schemas.microsoft.com/office/powerpoint/2010/main" val="2174929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 y="256032"/>
            <a:ext cx="12051792" cy="6300216"/>
          </a:xfrm>
        </p:spPr>
        <p:txBody>
          <a:bodyPr>
            <a:normAutofit fontScale="92500" lnSpcReduction="10000"/>
          </a:bodyPr>
          <a:lstStyle/>
          <a:p>
            <a:pPr algn="r" rtl="1">
              <a:lnSpc>
                <a:spcPct val="200000"/>
              </a:lnSpc>
              <a:buFont typeface="Wingdings" panose="05000000000000000000" pitchFamily="2" charset="2"/>
              <a:buChar char="§"/>
            </a:pPr>
            <a:r>
              <a:rPr lang="ar-SA" sz="2400" dirty="0">
                <a:solidFill>
                  <a:srgbClr val="00B050"/>
                </a:solidFill>
              </a:rPr>
              <a:t>والزيوت الطيارة لها في العادة رائحة جميلة وخاصة تلك الزيوت التي تحتوي في تركيبها على</a:t>
            </a:r>
            <a:r>
              <a:rPr lang="en-US" sz="2400" dirty="0">
                <a:solidFill>
                  <a:srgbClr val="00B050"/>
                </a:solidFill>
              </a:rPr>
              <a:t> </a:t>
            </a:r>
            <a:r>
              <a:rPr lang="en-US" sz="2400" dirty="0" smtClean="0">
                <a:solidFill>
                  <a:srgbClr val="00B050"/>
                </a:solidFill>
              </a:rPr>
              <a:t>OH </a:t>
            </a:r>
            <a:r>
              <a:rPr lang="ar-SA" sz="2400" dirty="0" smtClean="0">
                <a:solidFill>
                  <a:srgbClr val="00B050"/>
                </a:solidFill>
              </a:rPr>
              <a:t>او</a:t>
            </a:r>
            <a:r>
              <a:rPr lang="en-US" sz="2400" dirty="0" smtClean="0">
                <a:solidFill>
                  <a:srgbClr val="00B050"/>
                </a:solidFill>
              </a:rPr>
              <a:t>CHO </a:t>
            </a:r>
            <a:r>
              <a:rPr lang="ar-SA" sz="2400" dirty="0" smtClean="0">
                <a:solidFill>
                  <a:srgbClr val="00B050"/>
                </a:solidFill>
              </a:rPr>
              <a:t> او </a:t>
            </a:r>
            <a:r>
              <a:rPr lang="en-US" sz="2400" dirty="0" smtClean="0">
                <a:solidFill>
                  <a:srgbClr val="00B050"/>
                </a:solidFill>
              </a:rPr>
              <a:t>O</a:t>
            </a:r>
            <a:r>
              <a:rPr lang="ar-SA" sz="2400" dirty="0" smtClean="0">
                <a:solidFill>
                  <a:srgbClr val="00B050"/>
                </a:solidFill>
              </a:rPr>
              <a:t>   .</a:t>
            </a:r>
          </a:p>
          <a:p>
            <a:pPr algn="r" rtl="1">
              <a:lnSpc>
                <a:spcPct val="200000"/>
              </a:lnSpc>
              <a:buFont typeface="Wingdings" panose="05000000000000000000" pitchFamily="2" charset="2"/>
              <a:buChar char="§"/>
            </a:pPr>
            <a:r>
              <a:rPr lang="en-US" sz="2400" dirty="0" smtClean="0"/>
              <a:t> </a:t>
            </a:r>
            <a:r>
              <a:rPr lang="ar-SA" sz="2400" dirty="0">
                <a:solidFill>
                  <a:srgbClr val="7030A0"/>
                </a:solidFill>
              </a:rPr>
              <a:t>والزيوت الطيارة لا تترك اثراً بعد ثوان عند وقوعها على اي مادة حيث تتبخر بسرعة عكس الزيوت الثابتة التي تترك أثراً لا يزول الا بغسله </a:t>
            </a:r>
            <a:r>
              <a:rPr lang="ar-SA" sz="2400" dirty="0" smtClean="0">
                <a:solidFill>
                  <a:srgbClr val="7030A0"/>
                </a:solidFill>
              </a:rPr>
              <a:t>جيداً ، </a:t>
            </a:r>
            <a:r>
              <a:rPr lang="ar-SA" sz="2400" dirty="0">
                <a:solidFill>
                  <a:srgbClr val="7030A0"/>
                </a:solidFill>
              </a:rPr>
              <a:t>مثل زيت الذره وزيت الزيتون والسمسم والخروع وغير </a:t>
            </a:r>
            <a:r>
              <a:rPr lang="ar-SA" sz="2400" dirty="0" smtClean="0">
                <a:solidFill>
                  <a:srgbClr val="7030A0"/>
                </a:solidFill>
              </a:rPr>
              <a:t>ذلك .</a:t>
            </a:r>
            <a:endParaRPr lang="en-US" sz="2400" dirty="0">
              <a:solidFill>
                <a:srgbClr val="7030A0"/>
              </a:solidFill>
            </a:endParaRPr>
          </a:p>
          <a:p>
            <a:pPr algn="r" rtl="1">
              <a:lnSpc>
                <a:spcPct val="200000"/>
              </a:lnSpc>
              <a:buFont typeface="Wingdings" panose="05000000000000000000" pitchFamily="2" charset="2"/>
              <a:buChar char="§"/>
            </a:pPr>
            <a:r>
              <a:rPr lang="ar-SA" sz="2400" dirty="0"/>
              <a:t>هي الزيوت التي تتبخر أو تتطاير دون تحلل , وهذا ما يميزها عن الزيوت </a:t>
            </a:r>
            <a:r>
              <a:rPr lang="ar-SA" sz="2400" dirty="0" smtClean="0"/>
              <a:t>الثابتة </a:t>
            </a:r>
            <a:r>
              <a:rPr lang="en-US" sz="2400" dirty="0" smtClean="0"/>
              <a:t>.</a:t>
            </a:r>
            <a:endParaRPr lang="ar-SA" sz="2400" dirty="0" smtClean="0"/>
          </a:p>
          <a:p>
            <a:pPr algn="r" rtl="1">
              <a:lnSpc>
                <a:spcPct val="200000"/>
              </a:lnSpc>
              <a:buFont typeface="Wingdings" panose="05000000000000000000" pitchFamily="2" charset="2"/>
              <a:buChar char="Ø"/>
            </a:pPr>
            <a:r>
              <a:rPr lang="ar-SA" sz="2400" b="1" u="sng" dirty="0">
                <a:solidFill>
                  <a:srgbClr val="C00000"/>
                </a:solidFill>
              </a:rPr>
              <a:t>تتواجد الزيوت الطيارة في النبات بشكلين</a:t>
            </a:r>
            <a:r>
              <a:rPr lang="en-US" sz="2400" b="1" u="sng" dirty="0">
                <a:solidFill>
                  <a:srgbClr val="C00000"/>
                </a:solidFill>
              </a:rPr>
              <a:t> :</a:t>
            </a:r>
          </a:p>
          <a:p>
            <a:pPr marL="457200" lvl="0" indent="-457200" algn="r" rtl="1">
              <a:lnSpc>
                <a:spcPct val="200000"/>
              </a:lnSpc>
              <a:buFont typeface="+mj-lt"/>
              <a:buAutoNum type="arabicParenR"/>
            </a:pPr>
            <a:r>
              <a:rPr lang="ar-SA" sz="2400" dirty="0">
                <a:solidFill>
                  <a:srgbClr val="002060"/>
                </a:solidFill>
              </a:rPr>
              <a:t>حالة حرة كما في زيت الورد والنعناع والريحان</a:t>
            </a:r>
            <a:endParaRPr lang="en-US" sz="2400" dirty="0">
              <a:solidFill>
                <a:srgbClr val="002060"/>
              </a:solidFill>
            </a:endParaRPr>
          </a:p>
          <a:p>
            <a:pPr marL="457200" lvl="0" indent="-457200" algn="r" rtl="1">
              <a:lnSpc>
                <a:spcPct val="200000"/>
              </a:lnSpc>
              <a:buFont typeface="+mj-lt"/>
              <a:buAutoNum type="arabicParenR"/>
            </a:pPr>
            <a:r>
              <a:rPr lang="ar-SA" sz="2400" dirty="0">
                <a:solidFill>
                  <a:srgbClr val="002060"/>
                </a:solidFill>
              </a:rPr>
              <a:t>بشكل مركبات </a:t>
            </a:r>
            <a:r>
              <a:rPr lang="ar-SA" sz="2400" dirty="0" smtClean="0">
                <a:solidFill>
                  <a:srgbClr val="002060"/>
                </a:solidFill>
              </a:rPr>
              <a:t>غليكوزيدية** </a:t>
            </a:r>
            <a:r>
              <a:rPr lang="ar-SA" sz="2400" dirty="0">
                <a:solidFill>
                  <a:srgbClr val="002060"/>
                </a:solidFill>
              </a:rPr>
              <a:t>مثل زيت اللوز وزيت الخردل وزيت الفانيليا </a:t>
            </a:r>
            <a:r>
              <a:rPr lang="ar-SA" sz="2400" dirty="0" smtClean="0">
                <a:solidFill>
                  <a:srgbClr val="002060"/>
                </a:solidFill>
              </a:rPr>
              <a:t>.</a:t>
            </a:r>
          </a:p>
          <a:p>
            <a:pPr marL="0" lvl="0" indent="0" algn="r" rtl="1">
              <a:lnSpc>
                <a:spcPct val="200000"/>
              </a:lnSpc>
              <a:buNone/>
            </a:pPr>
            <a:r>
              <a:rPr lang="ar-SA" sz="1700" dirty="0" smtClean="0">
                <a:solidFill>
                  <a:srgbClr val="7030A0"/>
                </a:solidFill>
              </a:rPr>
              <a:t>**المركب الجليكوسيدي :هو </a:t>
            </a:r>
            <a:r>
              <a:rPr lang="ar-SA" sz="1700" dirty="0">
                <a:solidFill>
                  <a:srgbClr val="7030A0"/>
                </a:solidFill>
              </a:rPr>
              <a:t>مركب كيميائي يتكون عندما يرتبط جزيء سكر بجزيء آخر (قد يكون سكراً آخر أو مادة غير سكرية) من خلال رابطة كيميائية تُسمى "الرابطة الجليكوسيدية".</a:t>
            </a:r>
            <a:endParaRPr lang="en-US" sz="1700" dirty="0">
              <a:solidFill>
                <a:srgbClr val="7030A0"/>
              </a:solidFill>
            </a:endParaRPr>
          </a:p>
          <a:p>
            <a:pPr marL="0" indent="0" algn="r" rtl="1">
              <a:lnSpc>
                <a:spcPct val="150000"/>
              </a:lnSpc>
              <a:buNone/>
            </a:pPr>
            <a:endParaRPr lang="en-US" sz="2400" dirty="0"/>
          </a:p>
          <a:p>
            <a:pPr marL="0" indent="0" algn="r">
              <a:lnSpc>
                <a:spcPct val="150000"/>
              </a:lnSpc>
              <a:buNone/>
            </a:pPr>
            <a:endParaRPr lang="en-US" sz="2400" dirty="0"/>
          </a:p>
        </p:txBody>
      </p:sp>
      <p:sp>
        <p:nvSpPr>
          <p:cNvPr id="2" name="Footer Placeholder 1"/>
          <p:cNvSpPr>
            <a:spLocks noGrp="1"/>
          </p:cNvSpPr>
          <p:nvPr>
            <p:ph type="ftr" sz="quarter" idx="11"/>
          </p:nvPr>
        </p:nvSpPr>
        <p:spPr/>
        <p:txBody>
          <a:bodyPr/>
          <a:lstStyle/>
          <a:p>
            <a:r>
              <a:rPr lang="en-US" dirty="0" err="1" smtClean="0"/>
              <a:t>hala</a:t>
            </a:r>
            <a:r>
              <a:rPr lang="en-US" dirty="0" smtClean="0"/>
              <a:t> </a:t>
            </a:r>
            <a:r>
              <a:rPr lang="en-US" dirty="0" err="1" smtClean="0"/>
              <a:t>alrabiah</a:t>
            </a:r>
            <a:endParaRPr lang="en-US" dirty="0"/>
          </a:p>
        </p:txBody>
      </p:sp>
      <p:sp>
        <p:nvSpPr>
          <p:cNvPr id="4" name="Slide Number Placeholder 3"/>
          <p:cNvSpPr>
            <a:spLocks noGrp="1"/>
          </p:cNvSpPr>
          <p:nvPr>
            <p:ph type="sldNum" sz="quarter" idx="12"/>
          </p:nvPr>
        </p:nvSpPr>
        <p:spPr/>
        <p:txBody>
          <a:bodyPr/>
          <a:lstStyle/>
          <a:p>
            <a:fld id="{BD7174D4-1787-485D-A440-20C44618AF28}" type="slidenum">
              <a:rPr lang="en-US" smtClean="0"/>
              <a:t>3</a:t>
            </a:fld>
            <a:endParaRPr lang="en-US" dirty="0"/>
          </a:p>
        </p:txBody>
      </p:sp>
    </p:spTree>
    <p:extLst>
      <p:ext uri="{BB962C8B-B14F-4D97-AF65-F5344CB8AC3E}">
        <p14:creationId xmlns:p14="http://schemas.microsoft.com/office/powerpoint/2010/main" val="3351771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hala alrabiah</a:t>
            </a:r>
            <a:endParaRPr lang="en-US"/>
          </a:p>
        </p:txBody>
      </p:sp>
      <p:sp>
        <p:nvSpPr>
          <p:cNvPr id="3" name="Slide Number Placeholder 2"/>
          <p:cNvSpPr>
            <a:spLocks noGrp="1"/>
          </p:cNvSpPr>
          <p:nvPr>
            <p:ph type="sldNum" sz="quarter" idx="12"/>
          </p:nvPr>
        </p:nvSpPr>
        <p:spPr/>
        <p:txBody>
          <a:bodyPr/>
          <a:lstStyle/>
          <a:p>
            <a:fld id="{BD7174D4-1787-485D-A440-20C44618AF28}" type="slidenum">
              <a:rPr lang="en-US" smtClean="0"/>
              <a:t>4</a:t>
            </a:fld>
            <a:endParaRPr lang="en-US"/>
          </a:p>
        </p:txBody>
      </p:sp>
      <p:sp>
        <p:nvSpPr>
          <p:cNvPr id="4" name="Rectangle 3"/>
          <p:cNvSpPr/>
          <p:nvPr/>
        </p:nvSpPr>
        <p:spPr>
          <a:xfrm>
            <a:off x="338328" y="580728"/>
            <a:ext cx="11678412" cy="5078313"/>
          </a:xfrm>
          <a:prstGeom prst="rect">
            <a:avLst/>
          </a:prstGeom>
        </p:spPr>
        <p:txBody>
          <a:bodyPr wrap="square">
            <a:spAutoFit/>
          </a:bodyPr>
          <a:lstStyle/>
          <a:p>
            <a:pPr algn="r">
              <a:lnSpc>
                <a:spcPct val="150000"/>
              </a:lnSpc>
            </a:pPr>
            <a:r>
              <a:rPr lang="ar-SA" sz="2400" b="1" u="sng" dirty="0">
                <a:solidFill>
                  <a:srgbClr val="C00000"/>
                </a:solidFill>
              </a:rPr>
              <a:t>أولاً: خواص الزيوت </a:t>
            </a:r>
            <a:r>
              <a:rPr lang="ar-SA" sz="2400" b="1" u="sng" dirty="0" smtClean="0">
                <a:solidFill>
                  <a:srgbClr val="C00000"/>
                </a:solidFill>
              </a:rPr>
              <a:t>العطرية</a:t>
            </a:r>
            <a:r>
              <a:rPr lang="en-US" sz="2400" dirty="0">
                <a:solidFill>
                  <a:srgbClr val="000000"/>
                </a:solidFill>
                <a:latin typeface="HelveticaNeue"/>
                <a:ea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a:p>
            <a:pPr algn="just" rtl="1">
              <a:lnSpc>
                <a:spcPct val="150000"/>
              </a:lnSpc>
            </a:pPr>
            <a:r>
              <a:rPr lang="ar-SA" sz="2400" dirty="0" smtClean="0">
                <a:solidFill>
                  <a:srgbClr val="000000"/>
                </a:solidFill>
                <a:latin typeface="HelveticaNeue"/>
                <a:ea typeface="Times New Roman" panose="02020603050405020304" pitchFamily="18" charset="0"/>
              </a:rPr>
              <a:t>١</a:t>
            </a:r>
            <a:r>
              <a:rPr lang="en-US" sz="2400" dirty="0" smtClean="0">
                <a:solidFill>
                  <a:srgbClr val="000000"/>
                </a:solidFill>
                <a:latin typeface="HelveticaNeue"/>
                <a:ea typeface="Times New Roman" panose="02020603050405020304" pitchFamily="18" charset="0"/>
              </a:rPr>
              <a:t>  -  </a:t>
            </a:r>
            <a:r>
              <a:rPr lang="ar-SA" sz="2400" dirty="0">
                <a:solidFill>
                  <a:srgbClr val="000000"/>
                </a:solidFill>
                <a:latin typeface="HelveticaNeue"/>
                <a:ea typeface="Times New Roman" panose="02020603050405020304" pitchFamily="18" charset="0"/>
              </a:rPr>
              <a:t>تت</a:t>
            </a:r>
            <a:r>
              <a:rPr lang="ar-SA" sz="2400" dirty="0">
                <a:solidFill>
                  <a:srgbClr val="002060"/>
                </a:solidFill>
                <a:latin typeface="HelveticaNeue"/>
                <a:ea typeface="Times New Roman" panose="02020603050405020304" pitchFamily="18" charset="0"/>
              </a:rPr>
              <a:t>ميز الزيوت العطرية عن الزيوت الدهنية في أنها تتبخر (أو تتطاير) عند تعرضها للهواء.</a:t>
            </a:r>
            <a:endParaRPr lang="en-US" sz="2400" dirty="0">
              <a:solidFill>
                <a:srgbClr val="002060"/>
              </a:solidFill>
              <a:latin typeface="Times New Roman" panose="02020603050405020304" pitchFamily="18" charset="0"/>
              <a:ea typeface="Times New Roman" panose="02020603050405020304" pitchFamily="18" charset="0"/>
            </a:endParaRPr>
          </a:p>
          <a:p>
            <a:pPr algn="r" rtl="1">
              <a:lnSpc>
                <a:spcPct val="150000"/>
              </a:lnSpc>
            </a:pPr>
            <a:r>
              <a:rPr lang="fa-IR" sz="2400" dirty="0" smtClean="0">
                <a:solidFill>
                  <a:srgbClr val="000000"/>
                </a:solidFill>
                <a:latin typeface="HelveticaNeue"/>
                <a:ea typeface="Times New Roman" panose="02020603050405020304" pitchFamily="18" charset="0"/>
              </a:rPr>
              <a:t>۲</a:t>
            </a:r>
            <a:r>
              <a:rPr lang="en-US" sz="2400" dirty="0" smtClean="0">
                <a:solidFill>
                  <a:srgbClr val="000000"/>
                </a:solidFill>
                <a:latin typeface="HelveticaNeue"/>
                <a:ea typeface="Times New Roman" panose="02020603050405020304" pitchFamily="18" charset="0"/>
              </a:rPr>
              <a:t> -  </a:t>
            </a:r>
            <a:r>
              <a:rPr lang="ar-SA" sz="2400" dirty="0">
                <a:solidFill>
                  <a:srgbClr val="000000"/>
                </a:solidFill>
                <a:latin typeface="HelveticaNeue"/>
                <a:ea typeface="Times New Roman" panose="02020603050405020304" pitchFamily="18" charset="0"/>
              </a:rPr>
              <a:t>لها طعم مستساغ ورائحة عطرية قوية</a:t>
            </a:r>
            <a:r>
              <a:rPr lang="en-US" sz="2400" dirty="0">
                <a:solidFill>
                  <a:srgbClr val="000000"/>
                </a:solidFill>
                <a:latin typeface="HelveticaNeue"/>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p>
            <a:pPr algn="r" rtl="1">
              <a:lnSpc>
                <a:spcPct val="150000"/>
              </a:lnSpc>
            </a:pPr>
            <a:r>
              <a:rPr lang="ar-SA" sz="2400" dirty="0">
                <a:solidFill>
                  <a:srgbClr val="000000"/>
                </a:solidFill>
                <a:latin typeface="HelveticaNeue"/>
                <a:ea typeface="Times New Roman" panose="02020603050405020304" pitchFamily="18" charset="0"/>
              </a:rPr>
              <a:t>٣ </a:t>
            </a:r>
            <a:r>
              <a:rPr lang="en-US" sz="2400" dirty="0" smtClean="0">
                <a:solidFill>
                  <a:srgbClr val="000000"/>
                </a:solidFill>
                <a:latin typeface="HelveticaNeue"/>
                <a:ea typeface="Times New Roman" panose="02020603050405020304" pitchFamily="18" charset="0"/>
              </a:rPr>
              <a:t> - </a:t>
            </a:r>
            <a:r>
              <a:rPr lang="ar-SA" sz="2400" dirty="0">
                <a:solidFill>
                  <a:srgbClr val="002060"/>
                </a:solidFill>
                <a:latin typeface="HelveticaNeue"/>
                <a:ea typeface="Times New Roman" panose="02020603050405020304" pitchFamily="18" charset="0"/>
              </a:rPr>
              <a:t>يمكن استخلاصها من الأنسجة النباتية دون أن يتغير تركيبها</a:t>
            </a:r>
            <a:r>
              <a:rPr lang="en-US" sz="2400" dirty="0">
                <a:solidFill>
                  <a:srgbClr val="002060"/>
                </a:solidFill>
                <a:latin typeface="HelveticaNeue"/>
                <a:ea typeface="Times New Roman" panose="02020603050405020304" pitchFamily="18" charset="0"/>
              </a:rPr>
              <a:t>.</a:t>
            </a:r>
            <a:endParaRPr lang="en-US" sz="2400" dirty="0">
              <a:solidFill>
                <a:srgbClr val="002060"/>
              </a:solidFill>
              <a:latin typeface="Times New Roman" panose="02020603050405020304" pitchFamily="18" charset="0"/>
              <a:ea typeface="Times New Roman" panose="02020603050405020304" pitchFamily="18" charset="0"/>
            </a:endParaRPr>
          </a:p>
          <a:p>
            <a:pPr algn="r" rtl="1">
              <a:lnSpc>
                <a:spcPct val="150000"/>
              </a:lnSpc>
            </a:pPr>
            <a:r>
              <a:rPr lang="ar-SA" sz="2400" dirty="0" smtClean="0">
                <a:solidFill>
                  <a:srgbClr val="000000"/>
                </a:solidFill>
                <a:latin typeface="HelveticaNeue"/>
                <a:ea typeface="Times New Roman" panose="02020603050405020304" pitchFamily="18" charset="0"/>
              </a:rPr>
              <a:t>٤</a:t>
            </a:r>
            <a:r>
              <a:rPr lang="en-US" sz="2400" dirty="0" smtClean="0">
                <a:solidFill>
                  <a:srgbClr val="000000"/>
                </a:solidFill>
                <a:latin typeface="HelveticaNeue"/>
                <a:ea typeface="Times New Roman" panose="02020603050405020304" pitchFamily="18" charset="0"/>
              </a:rPr>
              <a:t> -  </a:t>
            </a:r>
            <a:r>
              <a:rPr lang="ar-SA" sz="2400" dirty="0">
                <a:solidFill>
                  <a:srgbClr val="000000"/>
                </a:solidFill>
                <a:latin typeface="HelveticaNeue"/>
                <a:ea typeface="Times New Roman" panose="02020603050405020304" pitchFamily="18" charset="0"/>
              </a:rPr>
              <a:t>لها تركيب كيميائي معقد جدًا</a:t>
            </a:r>
            <a:r>
              <a:rPr lang="en-US" sz="2400" dirty="0">
                <a:solidFill>
                  <a:srgbClr val="000000"/>
                </a:solidFill>
                <a:latin typeface="HelveticaNeue"/>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p>
            <a:pPr algn="r" rtl="1">
              <a:lnSpc>
                <a:spcPct val="150000"/>
              </a:lnSpc>
            </a:pPr>
            <a:r>
              <a:rPr lang="ar-SA" sz="2400" dirty="0" smtClean="0">
                <a:solidFill>
                  <a:srgbClr val="002060"/>
                </a:solidFill>
                <a:latin typeface="HelveticaNeue"/>
                <a:ea typeface="Times New Roman" panose="02020603050405020304" pitchFamily="18" charset="0"/>
              </a:rPr>
              <a:t>٥</a:t>
            </a:r>
            <a:r>
              <a:rPr lang="en-US" sz="2400" dirty="0" smtClean="0">
                <a:solidFill>
                  <a:srgbClr val="002060"/>
                </a:solidFill>
                <a:latin typeface="HelveticaNeue"/>
                <a:ea typeface="Times New Roman" panose="02020603050405020304" pitchFamily="18" charset="0"/>
              </a:rPr>
              <a:t> -  </a:t>
            </a:r>
            <a:r>
              <a:rPr lang="ar-SA" sz="2400" dirty="0">
                <a:solidFill>
                  <a:srgbClr val="002060"/>
                </a:solidFill>
                <a:latin typeface="HelveticaNeue"/>
                <a:ea typeface="Times New Roman" panose="02020603050405020304" pitchFamily="18" charset="0"/>
              </a:rPr>
              <a:t>تنقسم إلى قسمين أساسين: التربنتينات (هيدروكربونات)، والزيوت </a:t>
            </a:r>
            <a:r>
              <a:rPr lang="ar-SA" sz="2400" dirty="0" smtClean="0">
                <a:solidFill>
                  <a:srgbClr val="002060"/>
                </a:solidFill>
                <a:latin typeface="HelveticaNeue"/>
                <a:ea typeface="Times New Roman" panose="02020603050405020304" pitchFamily="18" charset="0"/>
              </a:rPr>
              <a:t>المؤكسدة( كربون وهيدروجين واكسجين ) وهي روح الزيت العطري.</a:t>
            </a:r>
            <a:r>
              <a:rPr lang="en-US" sz="2400" dirty="0">
                <a:solidFill>
                  <a:srgbClr val="002060"/>
                </a:solidFill>
                <a:latin typeface="HelveticaNeue"/>
                <a:ea typeface="Times New Roman" panose="02020603050405020304" pitchFamily="18" charset="0"/>
              </a:rPr>
              <a:t> </a:t>
            </a:r>
            <a:endParaRPr lang="en-US" sz="2400" dirty="0">
              <a:solidFill>
                <a:srgbClr val="002060"/>
              </a:solidFill>
              <a:latin typeface="Times New Roman" panose="02020603050405020304" pitchFamily="18" charset="0"/>
              <a:ea typeface="Times New Roman" panose="02020603050405020304" pitchFamily="18" charset="0"/>
            </a:endParaRPr>
          </a:p>
          <a:p>
            <a:pPr algn="r" rtl="1">
              <a:lnSpc>
                <a:spcPct val="150000"/>
              </a:lnSpc>
            </a:pPr>
            <a:r>
              <a:rPr lang="ar-SA" sz="2400" dirty="0">
                <a:solidFill>
                  <a:srgbClr val="000000"/>
                </a:solidFill>
                <a:latin typeface="HelveticaNeue"/>
                <a:ea typeface="Times New Roman" panose="02020603050405020304" pitchFamily="18" charset="0"/>
              </a:rPr>
              <a:t>٦</a:t>
            </a:r>
            <a:r>
              <a:rPr lang="ar-SA" sz="2400" dirty="0" smtClean="0">
                <a:solidFill>
                  <a:srgbClr val="000000"/>
                </a:solidFill>
                <a:latin typeface="HelveticaNeue"/>
                <a:ea typeface="Times New Roman" panose="02020603050405020304" pitchFamily="18" charset="0"/>
              </a:rPr>
              <a:t>‎</a:t>
            </a:r>
            <a:r>
              <a:rPr lang="en-US" sz="2400" dirty="0" smtClean="0">
                <a:solidFill>
                  <a:srgbClr val="000000"/>
                </a:solidFill>
                <a:latin typeface="HelveticaNeue"/>
                <a:ea typeface="Times New Roman" panose="02020603050405020304" pitchFamily="18" charset="0"/>
              </a:rPr>
              <a:t> -  </a:t>
            </a:r>
            <a:r>
              <a:rPr lang="ar-SA" sz="2400" dirty="0" smtClean="0">
                <a:solidFill>
                  <a:srgbClr val="000000"/>
                </a:solidFill>
                <a:latin typeface="HelveticaNeue"/>
                <a:ea typeface="Times New Roman" panose="02020603050405020304" pitchFamily="18" charset="0"/>
              </a:rPr>
              <a:t>هي ناتج </a:t>
            </a:r>
            <a:r>
              <a:rPr lang="ar-SA" sz="2400" dirty="0">
                <a:solidFill>
                  <a:srgbClr val="000000"/>
                </a:solidFill>
                <a:latin typeface="HelveticaNeue"/>
                <a:ea typeface="Times New Roman" panose="02020603050405020304" pitchFamily="18" charset="0"/>
              </a:rPr>
              <a:t>ثانوي من الأيض أكثر مما هي مواد </a:t>
            </a:r>
            <a:r>
              <a:rPr lang="ar-SA" sz="2400" dirty="0" smtClean="0">
                <a:solidFill>
                  <a:srgbClr val="000000"/>
                </a:solidFill>
                <a:latin typeface="HelveticaNeue"/>
                <a:ea typeface="Times New Roman" panose="02020603050405020304" pitchFamily="18" charset="0"/>
              </a:rPr>
              <a:t>غذائية.</a:t>
            </a:r>
            <a:endParaRPr lang="en-US" sz="2400" dirty="0">
              <a:latin typeface="Times New Roman" panose="02020603050405020304" pitchFamily="18" charset="0"/>
              <a:ea typeface="Times New Roman" panose="02020603050405020304" pitchFamily="18" charset="0"/>
            </a:endParaRPr>
          </a:p>
          <a:p>
            <a:pPr algn="r" rtl="1">
              <a:lnSpc>
                <a:spcPct val="150000"/>
              </a:lnSpc>
            </a:pPr>
            <a:r>
              <a:rPr lang="ar-SA" sz="2400" dirty="0" smtClean="0">
                <a:solidFill>
                  <a:srgbClr val="000000"/>
                </a:solidFill>
                <a:latin typeface="HelveticaNeue"/>
                <a:ea typeface="Times New Roman" panose="02020603050405020304" pitchFamily="18" charset="0"/>
              </a:rPr>
              <a:t>٦</a:t>
            </a:r>
            <a:r>
              <a:rPr lang="en-US" sz="2400" dirty="0">
                <a:solidFill>
                  <a:srgbClr val="000000"/>
                </a:solidFill>
                <a:latin typeface="HelveticaNeue"/>
                <a:ea typeface="Times New Roman" panose="02020603050405020304" pitchFamily="18" charset="0"/>
              </a:rPr>
              <a:t>- </a:t>
            </a:r>
            <a:r>
              <a:rPr lang="ar-SA" sz="2400" dirty="0" smtClean="0">
                <a:solidFill>
                  <a:srgbClr val="000000"/>
                </a:solidFill>
                <a:latin typeface="HelveticaNeue"/>
                <a:ea typeface="Times New Roman" panose="02020603050405020304" pitchFamily="18" charset="0"/>
              </a:rPr>
              <a:t> قد </a:t>
            </a:r>
            <a:r>
              <a:rPr lang="ar-SA" sz="2400" dirty="0">
                <a:solidFill>
                  <a:srgbClr val="000000"/>
                </a:solidFill>
                <a:latin typeface="HelveticaNeue"/>
                <a:ea typeface="Times New Roman" panose="02020603050405020304" pitchFamily="18" charset="0"/>
              </a:rPr>
              <a:t>تؤثر على النتح والعمليات الفسيولوجية الأخرى</a:t>
            </a:r>
            <a:r>
              <a:rPr lang="en-US" sz="2400" dirty="0">
                <a:solidFill>
                  <a:srgbClr val="000000"/>
                </a:solidFill>
                <a:latin typeface="HelveticaNeue"/>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48668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hala alrabiah</a:t>
            </a:r>
            <a:endParaRPr lang="en-US"/>
          </a:p>
        </p:txBody>
      </p:sp>
      <p:sp>
        <p:nvSpPr>
          <p:cNvPr id="3" name="Slide Number Placeholder 2"/>
          <p:cNvSpPr>
            <a:spLocks noGrp="1"/>
          </p:cNvSpPr>
          <p:nvPr>
            <p:ph type="sldNum" sz="quarter" idx="12"/>
          </p:nvPr>
        </p:nvSpPr>
        <p:spPr/>
        <p:txBody>
          <a:bodyPr/>
          <a:lstStyle/>
          <a:p>
            <a:fld id="{BD7174D4-1787-485D-A440-20C44618AF28}" type="slidenum">
              <a:rPr lang="en-US" smtClean="0"/>
              <a:t>5</a:t>
            </a:fld>
            <a:endParaRPr lang="en-US"/>
          </a:p>
        </p:txBody>
      </p:sp>
      <p:sp>
        <p:nvSpPr>
          <p:cNvPr id="4" name="Rectangle 3"/>
          <p:cNvSpPr/>
          <p:nvPr/>
        </p:nvSpPr>
        <p:spPr>
          <a:xfrm>
            <a:off x="740664" y="434099"/>
            <a:ext cx="10799064" cy="5262979"/>
          </a:xfrm>
          <a:prstGeom prst="rect">
            <a:avLst/>
          </a:prstGeom>
        </p:spPr>
        <p:txBody>
          <a:bodyPr wrap="square">
            <a:spAutoFit/>
          </a:bodyPr>
          <a:lstStyle/>
          <a:p>
            <a:pPr algn="r" rtl="1">
              <a:lnSpc>
                <a:spcPct val="200000"/>
              </a:lnSpc>
            </a:pPr>
            <a:r>
              <a:rPr lang="ar-SA" sz="2400" b="1" u="sng" dirty="0">
                <a:solidFill>
                  <a:srgbClr val="C00000"/>
                </a:solidFill>
                <a:latin typeface="HelveticaNeue"/>
                <a:ea typeface="Times New Roman" panose="02020603050405020304" pitchFamily="18" charset="0"/>
              </a:rPr>
              <a:t>أهمية الزيوت العطرية للنبات</a:t>
            </a:r>
            <a:endParaRPr lang="en-US" sz="2400" b="1" u="sng" dirty="0">
              <a:solidFill>
                <a:srgbClr val="C00000"/>
              </a:solidFill>
              <a:latin typeface="Times New Roman" panose="02020603050405020304" pitchFamily="18" charset="0"/>
              <a:ea typeface="Times New Roman" panose="02020603050405020304" pitchFamily="18" charset="0"/>
            </a:endParaRPr>
          </a:p>
          <a:p>
            <a:pPr algn="r" rtl="1">
              <a:lnSpc>
                <a:spcPct val="200000"/>
              </a:lnSpc>
            </a:pPr>
            <a:r>
              <a:rPr lang="ar-SA" sz="2400" dirty="0">
                <a:solidFill>
                  <a:srgbClr val="000000"/>
                </a:solidFill>
                <a:latin typeface="HelveticaNeue"/>
                <a:ea typeface="Times New Roman" panose="02020603050405020304" pitchFamily="18" charset="0"/>
              </a:rPr>
              <a:t>‎</a:t>
            </a:r>
            <a:r>
              <a:rPr lang="fa-IR" sz="2400" dirty="0">
                <a:solidFill>
                  <a:srgbClr val="7030A0"/>
                </a:solidFill>
                <a:latin typeface="HelveticaNeue"/>
                <a:ea typeface="Times New Roman" panose="02020603050405020304" pitchFamily="18" charset="0"/>
              </a:rPr>
              <a:t>۱</a:t>
            </a:r>
            <a:r>
              <a:rPr lang="en-US" sz="2400" dirty="0">
                <a:solidFill>
                  <a:srgbClr val="7030A0"/>
                </a:solidFill>
                <a:latin typeface="HelveticaNeue"/>
                <a:ea typeface="Times New Roman" panose="02020603050405020304" pitchFamily="18" charset="0"/>
              </a:rPr>
              <a:t>-  </a:t>
            </a:r>
            <a:r>
              <a:rPr lang="ar-SA" sz="2400" dirty="0">
                <a:solidFill>
                  <a:srgbClr val="7030A0"/>
                </a:solidFill>
                <a:latin typeface="HelveticaNeue"/>
                <a:ea typeface="Times New Roman" panose="02020603050405020304" pitchFamily="18" charset="0"/>
              </a:rPr>
              <a:t> </a:t>
            </a:r>
            <a:r>
              <a:rPr lang="ar-SA" sz="2400" dirty="0">
                <a:latin typeface="HelveticaNeue"/>
                <a:ea typeface="Times New Roman" panose="02020603050405020304" pitchFamily="18" charset="0"/>
              </a:rPr>
              <a:t>ربما كان للرائحة والطعم المميز اللذين تكسبهما للنبات خاصية إجتذاب الحشرات وغيرها من الحيوانات التي تلعب دورًا في التلقيح أو إنتشار الثمار والبذور.</a:t>
            </a:r>
            <a:r>
              <a:rPr lang="en-US" sz="2400" dirty="0">
                <a:latin typeface="HelveticaNeue"/>
                <a:ea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a:p>
            <a:pPr algn="r" rtl="1">
              <a:lnSpc>
                <a:spcPct val="200000"/>
              </a:lnSpc>
            </a:pPr>
            <a:r>
              <a:rPr lang="ar-SA" sz="2400" dirty="0">
                <a:latin typeface="HelveticaNeue"/>
                <a:ea typeface="Times New Roman" panose="02020603050405020304" pitchFamily="18" charset="0"/>
              </a:rPr>
              <a:t>٢</a:t>
            </a:r>
            <a:r>
              <a:rPr lang="en-US" sz="2400" dirty="0">
                <a:latin typeface="HelveticaNeue"/>
                <a:ea typeface="Times New Roman" panose="02020603050405020304" pitchFamily="18" charset="0"/>
              </a:rPr>
              <a:t>- </a:t>
            </a:r>
            <a:r>
              <a:rPr lang="ar-SA" sz="2400" dirty="0">
                <a:latin typeface="HelveticaNeue"/>
                <a:ea typeface="Times New Roman" panose="02020603050405020304" pitchFamily="18" charset="0"/>
              </a:rPr>
              <a:t> قد تؤدي إلى طرد الأعداء حينما توجد بتركيز كبير</a:t>
            </a:r>
            <a:r>
              <a:rPr lang="en-US" sz="2400" dirty="0">
                <a:latin typeface="HelveticaNeue"/>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p>
            <a:pPr algn="r" rtl="1">
              <a:lnSpc>
                <a:spcPct val="200000"/>
              </a:lnSpc>
            </a:pPr>
            <a:r>
              <a:rPr lang="ar-SA" sz="2400" dirty="0">
                <a:latin typeface="HelveticaNeue"/>
                <a:ea typeface="Times New Roman" panose="02020603050405020304" pitchFamily="18" charset="0"/>
              </a:rPr>
              <a:t>٣</a:t>
            </a:r>
            <a:r>
              <a:rPr lang="en-US" sz="2400" dirty="0">
                <a:latin typeface="HelveticaNeue"/>
                <a:ea typeface="Times New Roman" panose="02020603050405020304" pitchFamily="18" charset="0"/>
              </a:rPr>
              <a:t>- </a:t>
            </a:r>
            <a:r>
              <a:rPr lang="ar-SA" sz="2400" dirty="0">
                <a:latin typeface="HelveticaNeue"/>
                <a:ea typeface="Times New Roman" panose="02020603050405020304" pitchFamily="18" charset="0"/>
              </a:rPr>
              <a:t> قد يكون لها قيمة مطهرة ومضادة للبكتيريا</a:t>
            </a:r>
            <a:r>
              <a:rPr lang="en-US" sz="2400" dirty="0">
                <a:latin typeface="HelveticaNeue"/>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p>
            <a:pPr algn="r" rtl="1">
              <a:lnSpc>
                <a:spcPct val="200000"/>
              </a:lnSpc>
            </a:pPr>
            <a:r>
              <a:rPr lang="ar-SA" sz="2400" dirty="0">
                <a:latin typeface="HelveticaNeue"/>
                <a:ea typeface="Times New Roman" panose="02020603050405020304" pitchFamily="18" charset="0"/>
              </a:rPr>
              <a:t>٤</a:t>
            </a:r>
            <a:r>
              <a:rPr lang="en-US" sz="2400" dirty="0">
                <a:latin typeface="HelveticaNeue"/>
                <a:ea typeface="Times New Roman" panose="02020603050405020304" pitchFamily="18" charset="0"/>
              </a:rPr>
              <a:t>- </a:t>
            </a:r>
            <a:r>
              <a:rPr lang="ar-SA" sz="2400" dirty="0">
                <a:latin typeface="HelveticaNeue"/>
                <a:ea typeface="Times New Roman" panose="02020603050405020304" pitchFamily="18" charset="0"/>
              </a:rPr>
              <a:t> هناك بعض الأدلة على أن لها دوراً في منح الهيدروجين في تفاعلات الأكسدة</a:t>
            </a:r>
            <a:r>
              <a:rPr lang="ar-SA" sz="2400" dirty="0">
                <a:latin typeface="Times New Roman" panose="02020603050405020304" pitchFamily="18" charset="0"/>
                <a:ea typeface="Times New Roman" panose="02020603050405020304" pitchFamily="18" charset="0"/>
                <a:cs typeface="HelveticaNeue"/>
              </a:rPr>
              <a:t> </a:t>
            </a:r>
            <a:r>
              <a:rPr lang="ar-SA" sz="2400" dirty="0">
                <a:latin typeface="HelveticaNeue"/>
                <a:ea typeface="Times New Roman" panose="02020603050405020304" pitchFamily="18" charset="0"/>
              </a:rPr>
              <a:t>‎والإختزال .</a:t>
            </a:r>
            <a:endParaRPr lang="en-US" sz="2400" dirty="0">
              <a:latin typeface="Times New Roman" panose="02020603050405020304" pitchFamily="18" charset="0"/>
              <a:ea typeface="Times New Roman" panose="02020603050405020304" pitchFamily="18" charset="0"/>
            </a:endParaRPr>
          </a:p>
          <a:p>
            <a:pPr algn="r" rtl="1">
              <a:lnSpc>
                <a:spcPct val="200000"/>
              </a:lnSpc>
            </a:pPr>
            <a:r>
              <a:rPr lang="ar-SA" sz="2400" dirty="0">
                <a:latin typeface="HelveticaNeue"/>
                <a:ea typeface="Times New Roman" panose="02020603050405020304" pitchFamily="18" charset="0"/>
              </a:rPr>
              <a:t>‎٥</a:t>
            </a:r>
            <a:r>
              <a:rPr lang="en-US" sz="2400" dirty="0">
                <a:latin typeface="HelveticaNeue"/>
                <a:ea typeface="Times New Roman" panose="02020603050405020304" pitchFamily="18" charset="0"/>
              </a:rPr>
              <a:t>- </a:t>
            </a:r>
            <a:r>
              <a:rPr lang="ar-SA" sz="2400" dirty="0">
                <a:latin typeface="HelveticaNeue"/>
                <a:ea typeface="Times New Roman" panose="02020603050405020304" pitchFamily="18" charset="0"/>
              </a:rPr>
              <a:t> يمكن أن تكون مصادر للطاقة الكامنة</a:t>
            </a:r>
            <a:r>
              <a:rPr lang="en-US" sz="2400" dirty="0" smtClean="0">
                <a:latin typeface="HelveticaNeue"/>
                <a:ea typeface="Times New Roman" panose="02020603050405020304" pitchFamily="18" charset="0"/>
              </a:rPr>
              <a:t>.</a:t>
            </a:r>
            <a:r>
              <a:rPr lang="ar-SA" sz="2400" dirty="0" smtClean="0">
                <a:latin typeface="HelveticaNeue"/>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
        <p:nvSpPr>
          <p:cNvPr id="5" name="Rectangle 4"/>
          <p:cNvSpPr/>
          <p:nvPr/>
        </p:nvSpPr>
        <p:spPr>
          <a:xfrm>
            <a:off x="-91441" y="5740651"/>
            <a:ext cx="12061371" cy="523220"/>
          </a:xfrm>
          <a:prstGeom prst="rect">
            <a:avLst/>
          </a:prstGeom>
        </p:spPr>
        <p:txBody>
          <a:bodyPr wrap="square">
            <a:spAutoFit/>
          </a:bodyPr>
          <a:lstStyle/>
          <a:p>
            <a:pPr algn="r"/>
            <a:r>
              <a:rPr lang="ar-SA" sz="1400" dirty="0" smtClean="0">
                <a:solidFill>
                  <a:srgbClr val="7030A0"/>
                </a:solidFill>
              </a:rPr>
              <a:t>**عملية </a:t>
            </a:r>
            <a:r>
              <a:rPr lang="ar-SA" sz="1400" dirty="0">
                <a:solidFill>
                  <a:srgbClr val="7030A0"/>
                </a:solidFill>
              </a:rPr>
              <a:t>استخلاص الزيت العطري (سواء بالتقطير أو العصر) تلغي السوائل والماء وتكثف "خلاصة" الطاقة النباتية؛ فقطرات معدودة من الزيت تحمل طاقة مئات الجرامات من النبتة </a:t>
            </a:r>
            <a:r>
              <a:rPr lang="ar-SA" sz="1400" dirty="0" smtClean="0">
                <a:solidFill>
                  <a:srgbClr val="7030A0"/>
                </a:solidFill>
              </a:rPr>
              <a:t>الأصلية(طاقة روابط البناء الضوئي) ، </a:t>
            </a:r>
            <a:r>
              <a:rPr lang="ar-SA" sz="1400" dirty="0">
                <a:solidFill>
                  <a:srgbClr val="7030A0"/>
                </a:solidFill>
              </a:rPr>
              <a:t>مما يجعلها غنية بالطاقة الكيميائية الكامنة القابلة للانطلاق عند تبخرها أو تفاعلها.</a:t>
            </a:r>
            <a:endParaRPr lang="en-US" sz="1400" dirty="0">
              <a:solidFill>
                <a:srgbClr val="7030A0"/>
              </a:solidFill>
            </a:endParaRPr>
          </a:p>
        </p:txBody>
      </p:sp>
    </p:spTree>
    <p:extLst>
      <p:ext uri="{BB962C8B-B14F-4D97-AF65-F5344CB8AC3E}">
        <p14:creationId xmlns:p14="http://schemas.microsoft.com/office/powerpoint/2010/main" val="1574694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872" y="164592"/>
            <a:ext cx="11859768" cy="6400800"/>
          </a:xfrm>
        </p:spPr>
        <p:txBody>
          <a:bodyPr>
            <a:normAutofit/>
          </a:bodyPr>
          <a:lstStyle/>
          <a:p>
            <a:pPr marL="0" indent="0" algn="r" rtl="1">
              <a:lnSpc>
                <a:spcPct val="150000"/>
              </a:lnSpc>
              <a:buNone/>
            </a:pPr>
            <a:r>
              <a:rPr lang="ar-SA" b="1" u="sng" dirty="0">
                <a:solidFill>
                  <a:srgbClr val="C00000"/>
                </a:solidFill>
              </a:rPr>
              <a:t>مصدر الزيوت الطيارة</a:t>
            </a:r>
            <a:r>
              <a:rPr lang="en-US" b="1" u="sng" dirty="0">
                <a:solidFill>
                  <a:srgbClr val="C00000"/>
                </a:solidFill>
              </a:rPr>
              <a:t>:</a:t>
            </a:r>
            <a:endParaRPr lang="en-US" u="sng" dirty="0">
              <a:solidFill>
                <a:srgbClr val="C00000"/>
              </a:solidFill>
            </a:endParaRPr>
          </a:p>
          <a:p>
            <a:pPr marL="0" indent="0" algn="r" rtl="1">
              <a:lnSpc>
                <a:spcPct val="150000"/>
              </a:lnSpc>
              <a:buNone/>
            </a:pPr>
            <a:r>
              <a:rPr lang="ar-SA" sz="2400" dirty="0"/>
              <a:t>تعتبر النباتات المصدر الأساسي للحصول على الزيوت </a:t>
            </a:r>
            <a:r>
              <a:rPr lang="ar-SA" sz="2400" dirty="0" smtClean="0"/>
              <a:t>الطيارة ، </a:t>
            </a:r>
            <a:r>
              <a:rPr lang="ar-SA" sz="2400" dirty="0"/>
              <a:t>تتواجد في العديد من الفصائل </a:t>
            </a:r>
            <a:r>
              <a:rPr lang="ar-SA" sz="2400" dirty="0" smtClean="0"/>
              <a:t>النباتية </a:t>
            </a:r>
            <a:r>
              <a:rPr lang="en-US" sz="2400" dirty="0" smtClean="0"/>
              <a:t>  </a:t>
            </a:r>
            <a:r>
              <a:rPr lang="en-US" dirty="0" smtClean="0"/>
              <a:t>:</a:t>
            </a:r>
            <a:r>
              <a:rPr lang="ar-SA" dirty="0" smtClean="0"/>
              <a:t> </a:t>
            </a:r>
            <a:endParaRPr lang="en-US" dirty="0"/>
          </a:p>
          <a:p>
            <a:pPr lvl="0" algn="r" rtl="1">
              <a:lnSpc>
                <a:spcPct val="150000"/>
              </a:lnSpc>
              <a:buFont typeface="Wingdings" panose="05000000000000000000" pitchFamily="2" charset="2"/>
              <a:buChar char="§"/>
            </a:pPr>
            <a:r>
              <a:rPr lang="ar-SA" sz="2400" dirty="0">
                <a:solidFill>
                  <a:srgbClr val="7030A0"/>
                </a:solidFill>
              </a:rPr>
              <a:t>الفصيلة </a:t>
            </a:r>
            <a:r>
              <a:rPr lang="ar-SA" sz="2400" dirty="0" smtClean="0">
                <a:solidFill>
                  <a:srgbClr val="7030A0"/>
                </a:solidFill>
              </a:rPr>
              <a:t>الآسية </a:t>
            </a:r>
            <a:r>
              <a:rPr lang="en-US" sz="2400" dirty="0" smtClean="0">
                <a:solidFill>
                  <a:srgbClr val="7030A0"/>
                </a:solidFill>
              </a:rPr>
              <a:t> </a:t>
            </a:r>
            <a:r>
              <a:rPr lang="en-US" sz="2400" dirty="0" err="1">
                <a:solidFill>
                  <a:srgbClr val="7030A0"/>
                </a:solidFill>
              </a:rPr>
              <a:t>Myrtaceae</a:t>
            </a:r>
            <a:endParaRPr lang="en-US" sz="2400" dirty="0">
              <a:solidFill>
                <a:srgbClr val="7030A0"/>
              </a:solidFill>
            </a:endParaRPr>
          </a:p>
          <a:p>
            <a:pPr lvl="0" algn="r" rtl="1">
              <a:lnSpc>
                <a:spcPct val="150000"/>
              </a:lnSpc>
              <a:buFont typeface="Wingdings" panose="05000000000000000000" pitchFamily="2" charset="2"/>
              <a:buChar char="§"/>
            </a:pPr>
            <a:r>
              <a:rPr lang="ar-SA" sz="2400" dirty="0">
                <a:solidFill>
                  <a:srgbClr val="7030A0"/>
                </a:solidFill>
              </a:rPr>
              <a:t>الفصيلة الخيمية</a:t>
            </a:r>
            <a:r>
              <a:rPr lang="en-US" sz="2400" dirty="0">
                <a:solidFill>
                  <a:srgbClr val="7030A0"/>
                </a:solidFill>
              </a:rPr>
              <a:t> </a:t>
            </a:r>
            <a:r>
              <a:rPr lang="en-US" sz="2400" dirty="0" err="1" smtClean="0">
                <a:solidFill>
                  <a:srgbClr val="7030A0"/>
                </a:solidFill>
              </a:rPr>
              <a:t>Apiaceae</a:t>
            </a:r>
            <a:r>
              <a:rPr lang="en-US" sz="2400" dirty="0" smtClean="0">
                <a:solidFill>
                  <a:srgbClr val="7030A0"/>
                </a:solidFill>
              </a:rPr>
              <a:t> </a:t>
            </a:r>
            <a:r>
              <a:rPr lang="ar-SA" sz="2400" dirty="0" smtClean="0">
                <a:solidFill>
                  <a:srgbClr val="7030A0"/>
                </a:solidFill>
              </a:rPr>
              <a:t>    </a:t>
            </a:r>
            <a:endParaRPr lang="en-US" sz="2400" dirty="0">
              <a:solidFill>
                <a:srgbClr val="7030A0"/>
              </a:solidFill>
            </a:endParaRPr>
          </a:p>
          <a:p>
            <a:pPr lvl="0" algn="r" rtl="1">
              <a:lnSpc>
                <a:spcPct val="150000"/>
              </a:lnSpc>
              <a:buFont typeface="Wingdings" panose="05000000000000000000" pitchFamily="2" charset="2"/>
              <a:buChar char="§"/>
            </a:pPr>
            <a:r>
              <a:rPr lang="ar-SA" sz="2400" dirty="0">
                <a:solidFill>
                  <a:srgbClr val="7030A0"/>
                </a:solidFill>
              </a:rPr>
              <a:t>الفصيلة الشفوية</a:t>
            </a:r>
            <a:r>
              <a:rPr lang="en-US" sz="2400" dirty="0">
                <a:solidFill>
                  <a:srgbClr val="7030A0"/>
                </a:solidFill>
              </a:rPr>
              <a:t> </a:t>
            </a:r>
            <a:r>
              <a:rPr lang="en-US" sz="2400" dirty="0" err="1" smtClean="0">
                <a:solidFill>
                  <a:srgbClr val="7030A0"/>
                </a:solidFill>
              </a:rPr>
              <a:t>Lamiaceae</a:t>
            </a:r>
            <a:r>
              <a:rPr lang="en-US" sz="2400" dirty="0" smtClean="0">
                <a:solidFill>
                  <a:srgbClr val="7030A0"/>
                </a:solidFill>
              </a:rPr>
              <a:t> </a:t>
            </a:r>
            <a:r>
              <a:rPr lang="ar-SA" sz="2400" dirty="0" smtClean="0">
                <a:solidFill>
                  <a:srgbClr val="7030A0"/>
                </a:solidFill>
              </a:rPr>
              <a:t>  </a:t>
            </a:r>
            <a:endParaRPr lang="en-US" sz="2400" dirty="0">
              <a:solidFill>
                <a:srgbClr val="7030A0"/>
              </a:solidFill>
            </a:endParaRPr>
          </a:p>
          <a:p>
            <a:pPr lvl="0" algn="r" rtl="1">
              <a:lnSpc>
                <a:spcPct val="150000"/>
              </a:lnSpc>
              <a:buFont typeface="Wingdings" panose="05000000000000000000" pitchFamily="2" charset="2"/>
              <a:buChar char="§"/>
            </a:pPr>
            <a:r>
              <a:rPr lang="ar-SA" sz="2400" dirty="0">
                <a:solidFill>
                  <a:srgbClr val="7030A0"/>
                </a:solidFill>
              </a:rPr>
              <a:t>الفصيلة المركبة</a:t>
            </a:r>
            <a:r>
              <a:rPr lang="en-US" sz="2400" dirty="0">
                <a:solidFill>
                  <a:srgbClr val="7030A0"/>
                </a:solidFill>
              </a:rPr>
              <a:t> </a:t>
            </a:r>
            <a:r>
              <a:rPr lang="en-US" sz="2400" dirty="0" err="1" smtClean="0">
                <a:solidFill>
                  <a:srgbClr val="7030A0"/>
                </a:solidFill>
              </a:rPr>
              <a:t>Asteraceae</a:t>
            </a:r>
            <a:r>
              <a:rPr lang="en-US" sz="2400" dirty="0" smtClean="0">
                <a:solidFill>
                  <a:srgbClr val="7030A0"/>
                </a:solidFill>
              </a:rPr>
              <a:t> </a:t>
            </a:r>
            <a:r>
              <a:rPr lang="ar-SA" sz="2400" dirty="0" smtClean="0">
                <a:solidFill>
                  <a:srgbClr val="7030A0"/>
                </a:solidFill>
              </a:rPr>
              <a:t>  </a:t>
            </a:r>
            <a:endParaRPr lang="en-US" sz="2400" dirty="0">
              <a:solidFill>
                <a:srgbClr val="7030A0"/>
              </a:solidFill>
            </a:endParaRPr>
          </a:p>
          <a:p>
            <a:pPr lvl="0" algn="r" rtl="1">
              <a:lnSpc>
                <a:spcPct val="150000"/>
              </a:lnSpc>
              <a:buFont typeface="Wingdings" panose="05000000000000000000" pitchFamily="2" charset="2"/>
              <a:buChar char="§"/>
            </a:pPr>
            <a:r>
              <a:rPr lang="ar-SA" sz="2400" dirty="0">
                <a:solidFill>
                  <a:srgbClr val="7030A0"/>
                </a:solidFill>
              </a:rPr>
              <a:t>الفصيلة </a:t>
            </a:r>
            <a:r>
              <a:rPr lang="ar-SA" sz="2400" dirty="0" smtClean="0">
                <a:solidFill>
                  <a:srgbClr val="7030A0"/>
                </a:solidFill>
              </a:rPr>
              <a:t>السذابية </a:t>
            </a:r>
            <a:r>
              <a:rPr lang="en-US" sz="2400" dirty="0" smtClean="0">
                <a:solidFill>
                  <a:srgbClr val="7030A0"/>
                </a:solidFill>
              </a:rPr>
              <a:t> </a:t>
            </a:r>
            <a:r>
              <a:rPr lang="en-US" sz="2400" dirty="0" err="1" smtClean="0">
                <a:solidFill>
                  <a:srgbClr val="7030A0"/>
                </a:solidFill>
              </a:rPr>
              <a:t>Rutaceae</a:t>
            </a:r>
            <a:r>
              <a:rPr lang="ar-SA" sz="2400" dirty="0" smtClean="0">
                <a:solidFill>
                  <a:srgbClr val="7030A0"/>
                </a:solidFill>
              </a:rPr>
              <a:t> </a:t>
            </a:r>
            <a:endParaRPr lang="en-US" sz="2400" dirty="0">
              <a:solidFill>
                <a:srgbClr val="7030A0"/>
              </a:solidFill>
            </a:endParaRPr>
          </a:p>
          <a:p>
            <a:pPr lvl="0" algn="r" rtl="1">
              <a:lnSpc>
                <a:spcPct val="150000"/>
              </a:lnSpc>
              <a:buFont typeface="Wingdings" panose="05000000000000000000" pitchFamily="2" charset="2"/>
              <a:buChar char="§"/>
            </a:pPr>
            <a:r>
              <a:rPr lang="ar-SA" sz="2400" dirty="0">
                <a:solidFill>
                  <a:srgbClr val="7030A0"/>
                </a:solidFill>
              </a:rPr>
              <a:t>الفصيلة الصنوبرية</a:t>
            </a:r>
            <a:r>
              <a:rPr lang="en-US" sz="2400" dirty="0">
                <a:solidFill>
                  <a:srgbClr val="7030A0"/>
                </a:solidFill>
              </a:rPr>
              <a:t> </a:t>
            </a:r>
            <a:r>
              <a:rPr lang="en-US" sz="2400" dirty="0" err="1" smtClean="0">
                <a:solidFill>
                  <a:srgbClr val="7030A0"/>
                </a:solidFill>
              </a:rPr>
              <a:t>Pinaceae</a:t>
            </a:r>
            <a:r>
              <a:rPr lang="en-US" sz="2400" dirty="0" smtClean="0">
                <a:solidFill>
                  <a:srgbClr val="7030A0"/>
                </a:solidFill>
              </a:rPr>
              <a:t> </a:t>
            </a:r>
            <a:r>
              <a:rPr lang="ar-SA" sz="2400" dirty="0" smtClean="0">
                <a:solidFill>
                  <a:srgbClr val="7030A0"/>
                </a:solidFill>
              </a:rPr>
              <a:t> </a:t>
            </a:r>
            <a:endParaRPr lang="en-US" sz="2400" dirty="0">
              <a:solidFill>
                <a:srgbClr val="7030A0"/>
              </a:solidFill>
            </a:endParaRPr>
          </a:p>
          <a:p>
            <a:pPr marL="0" indent="0" algn="r" rtl="1">
              <a:lnSpc>
                <a:spcPct val="150000"/>
              </a:lnSpc>
              <a:buNone/>
            </a:pPr>
            <a:r>
              <a:rPr lang="ar-SA" sz="2400" dirty="0">
                <a:solidFill>
                  <a:srgbClr val="00B050"/>
                </a:solidFill>
              </a:rPr>
              <a:t>تنتج الزيوت الطيارة في النباتات كنواتج ثانوية أثناء عملية الاستقلاب ، وأماكن وجود الزيوت الطيارة في </a:t>
            </a:r>
            <a:r>
              <a:rPr lang="ar-SA" sz="2400" dirty="0" smtClean="0">
                <a:solidFill>
                  <a:srgbClr val="00B050"/>
                </a:solidFill>
              </a:rPr>
              <a:t>النبات </a:t>
            </a:r>
            <a:r>
              <a:rPr lang="en-US" dirty="0" smtClean="0">
                <a:solidFill>
                  <a:srgbClr val="00B050"/>
                </a:solidFill>
              </a:rPr>
              <a:t>:</a:t>
            </a:r>
            <a:endParaRPr lang="en-US" dirty="0">
              <a:solidFill>
                <a:srgbClr val="00B050"/>
              </a:solidFill>
            </a:endParaRPr>
          </a:p>
          <a:p>
            <a:pPr marL="0" indent="0" algn="r">
              <a:lnSpc>
                <a:spcPct val="150000"/>
              </a:lnSpc>
              <a:buNone/>
            </a:pPr>
            <a:endParaRPr lang="en-US" dirty="0"/>
          </a:p>
        </p:txBody>
      </p:sp>
      <p:sp>
        <p:nvSpPr>
          <p:cNvPr id="2" name="Footer Placeholder 1"/>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6</a:t>
            </a:fld>
            <a:endParaRPr lang="en-US"/>
          </a:p>
        </p:txBody>
      </p:sp>
    </p:spTree>
    <p:extLst>
      <p:ext uri="{BB962C8B-B14F-4D97-AF65-F5344CB8AC3E}">
        <p14:creationId xmlns:p14="http://schemas.microsoft.com/office/powerpoint/2010/main" val="206895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 y="0"/>
            <a:ext cx="11897867" cy="6858000"/>
          </a:xfrm>
        </p:spPr>
        <p:txBody>
          <a:bodyPr>
            <a:noAutofit/>
          </a:bodyPr>
          <a:lstStyle/>
          <a:p>
            <a:pPr marL="0" indent="0" algn="r" rtl="1">
              <a:lnSpc>
                <a:spcPct val="100000"/>
              </a:lnSpc>
              <a:buNone/>
            </a:pPr>
            <a:r>
              <a:rPr lang="ar-SA" sz="2000" b="1" u="sng" dirty="0" smtClean="0">
                <a:solidFill>
                  <a:srgbClr val="C00000"/>
                </a:solidFill>
              </a:rPr>
              <a:t>أماكن </a:t>
            </a:r>
            <a:r>
              <a:rPr lang="ar-SA" sz="2000" b="1" u="sng" dirty="0">
                <a:solidFill>
                  <a:srgbClr val="C00000"/>
                </a:solidFill>
              </a:rPr>
              <a:t>وجود الزيوت الطيارة في </a:t>
            </a:r>
            <a:r>
              <a:rPr lang="ar-SA" sz="2000" b="1" u="sng" dirty="0" smtClean="0">
                <a:solidFill>
                  <a:srgbClr val="C00000"/>
                </a:solidFill>
              </a:rPr>
              <a:t>النبات </a:t>
            </a:r>
            <a:r>
              <a:rPr lang="en-US" sz="2000" b="1" u="sng" dirty="0" smtClean="0">
                <a:solidFill>
                  <a:srgbClr val="C00000"/>
                </a:solidFill>
              </a:rPr>
              <a:t> </a:t>
            </a:r>
            <a:endParaRPr lang="ar-SA" sz="2000" b="1" u="sng" dirty="0" smtClean="0">
              <a:solidFill>
                <a:srgbClr val="C00000"/>
              </a:solidFill>
            </a:endParaRPr>
          </a:p>
          <a:p>
            <a:pPr marL="0" indent="0" algn="r" rtl="1">
              <a:lnSpc>
                <a:spcPct val="100000"/>
              </a:lnSpc>
              <a:buNone/>
            </a:pPr>
            <a:r>
              <a:rPr lang="ar-SA" sz="2000" b="1" dirty="0" smtClean="0">
                <a:solidFill>
                  <a:schemeClr val="accent6">
                    <a:lumMod val="75000"/>
                  </a:schemeClr>
                </a:solidFill>
              </a:rPr>
              <a:t>‎</a:t>
            </a:r>
            <a:r>
              <a:rPr lang="ar-SA" sz="2000" dirty="0">
                <a:solidFill>
                  <a:srgbClr val="00B050"/>
                </a:solidFill>
              </a:rPr>
              <a:t>تفرز الزيوت العطرية في غدد داخلية أو في تركيبات تشبه </a:t>
            </a:r>
            <a:r>
              <a:rPr lang="ar-SA" sz="2000" dirty="0" smtClean="0">
                <a:solidFill>
                  <a:srgbClr val="00B050"/>
                </a:solidFill>
              </a:rPr>
              <a:t>الشعيرات.</a:t>
            </a:r>
          </a:p>
          <a:p>
            <a:pPr marL="0" indent="0" algn="r" rtl="1">
              <a:lnSpc>
                <a:spcPct val="100000"/>
              </a:lnSpc>
              <a:buNone/>
            </a:pPr>
            <a:r>
              <a:rPr lang="ar-SA" sz="2000" dirty="0" smtClean="0">
                <a:solidFill>
                  <a:srgbClr val="00B050"/>
                </a:solidFill>
              </a:rPr>
              <a:t> </a:t>
            </a:r>
            <a:r>
              <a:rPr lang="ar-SA" sz="2000" dirty="0">
                <a:solidFill>
                  <a:srgbClr val="00B050"/>
                </a:solidFill>
              </a:rPr>
              <a:t>وفي بعض الحالات، كما في زيت عنب القطا (زيت البتول) وزيت الخردل، لا توجد في النبات ولكن تتكون نتيجة تفاعلات كيميائية تحدث حينما يستخلص مسحوق النسيج النباتي </a:t>
            </a:r>
            <a:r>
              <a:rPr lang="ar-SA" sz="2000" dirty="0" smtClean="0">
                <a:solidFill>
                  <a:srgbClr val="00B050"/>
                </a:solidFill>
              </a:rPr>
              <a:t>بالماء**. </a:t>
            </a:r>
            <a:endParaRPr lang="ar-SA" sz="2000" dirty="0" smtClean="0">
              <a:solidFill>
                <a:srgbClr val="00B050"/>
              </a:solidFill>
            </a:endParaRPr>
          </a:p>
          <a:p>
            <a:pPr marL="0" indent="0" algn="r" rtl="1">
              <a:lnSpc>
                <a:spcPct val="100000"/>
              </a:lnSpc>
              <a:buNone/>
            </a:pPr>
            <a:r>
              <a:rPr lang="ar-SA" sz="2000" dirty="0" smtClean="0">
                <a:solidFill>
                  <a:srgbClr val="00B050"/>
                </a:solidFill>
              </a:rPr>
              <a:t>قد </a:t>
            </a:r>
            <a:r>
              <a:rPr lang="ar-SA" sz="2000" dirty="0">
                <a:solidFill>
                  <a:srgbClr val="00B050"/>
                </a:solidFill>
              </a:rPr>
              <a:t>يكون أي جزء من أجزاء النبات مصدرًا للزيوت </a:t>
            </a:r>
            <a:r>
              <a:rPr lang="ar-SA" sz="2000" dirty="0" smtClean="0">
                <a:solidFill>
                  <a:srgbClr val="00B050"/>
                </a:solidFill>
              </a:rPr>
              <a:t>العطرية. </a:t>
            </a:r>
            <a:endParaRPr lang="ar-SA" sz="2000" u="sng" dirty="0" smtClean="0">
              <a:solidFill>
                <a:srgbClr val="00B050"/>
              </a:solidFill>
            </a:endParaRPr>
          </a:p>
          <a:p>
            <a:pPr marL="0" indent="0" algn="r" rtl="1">
              <a:lnSpc>
                <a:spcPct val="100000"/>
              </a:lnSpc>
              <a:buNone/>
            </a:pPr>
            <a:r>
              <a:rPr lang="ar-SA" sz="1800" b="1" u="sng" dirty="0" smtClean="0">
                <a:solidFill>
                  <a:schemeClr val="accent2">
                    <a:lumMod val="75000"/>
                  </a:schemeClr>
                </a:solidFill>
              </a:rPr>
              <a:t>1)   خلايا </a:t>
            </a:r>
            <a:r>
              <a:rPr lang="ar-SA" sz="1800" b="1" u="sng" dirty="0">
                <a:solidFill>
                  <a:schemeClr val="accent2">
                    <a:lumMod val="75000"/>
                  </a:schemeClr>
                </a:solidFill>
              </a:rPr>
              <a:t>زيتية</a:t>
            </a:r>
            <a:r>
              <a:rPr lang="en-US" sz="1800" b="1" u="sng" dirty="0">
                <a:solidFill>
                  <a:schemeClr val="accent2">
                    <a:lumMod val="75000"/>
                  </a:schemeClr>
                </a:solidFill>
              </a:rPr>
              <a:t> :</a:t>
            </a:r>
          </a:p>
          <a:p>
            <a:pPr marL="0" indent="0" algn="r" rtl="1">
              <a:lnSpc>
                <a:spcPct val="100000"/>
              </a:lnSpc>
              <a:buNone/>
            </a:pPr>
            <a:r>
              <a:rPr lang="ar-SA" sz="1800" dirty="0"/>
              <a:t>عبارة عن خلايا برانشيمية متحورة </a:t>
            </a:r>
            <a:r>
              <a:rPr lang="ar-SA" sz="1800" dirty="0" smtClean="0"/>
              <a:t>توجد </a:t>
            </a:r>
            <a:r>
              <a:rPr lang="ar-SA" sz="1800" dirty="0"/>
              <a:t>في أنواع الفصيلة الفلفلية</a:t>
            </a:r>
            <a:r>
              <a:rPr lang="en-US" sz="1800" dirty="0"/>
              <a:t> </a:t>
            </a:r>
            <a:r>
              <a:rPr lang="en-US" sz="1800" dirty="0" err="1" smtClean="0"/>
              <a:t>Piperaceae</a:t>
            </a:r>
            <a:r>
              <a:rPr lang="en-US" sz="1800" dirty="0" smtClean="0"/>
              <a:t> </a:t>
            </a:r>
            <a:r>
              <a:rPr lang="ar-SA" sz="1800" dirty="0" smtClean="0"/>
              <a:t>  كالفلفل </a:t>
            </a:r>
            <a:r>
              <a:rPr lang="ar-SA" sz="1800" dirty="0"/>
              <a:t>الأسود و الفصيلة الزنجبيلية</a:t>
            </a:r>
            <a:r>
              <a:rPr lang="en-US" sz="1800" dirty="0"/>
              <a:t> </a:t>
            </a:r>
            <a:endParaRPr lang="ar-SA" sz="1800" dirty="0" smtClean="0"/>
          </a:p>
          <a:p>
            <a:pPr marL="0" indent="0" algn="r" rtl="1">
              <a:lnSpc>
                <a:spcPct val="100000"/>
              </a:lnSpc>
              <a:buNone/>
            </a:pPr>
            <a:r>
              <a:rPr lang="en-US" sz="1800" dirty="0" err="1" smtClean="0"/>
              <a:t>Zingiberaceae</a:t>
            </a:r>
            <a:r>
              <a:rPr lang="en-US" sz="1800" dirty="0" smtClean="0"/>
              <a:t> </a:t>
            </a:r>
          </a:p>
          <a:p>
            <a:pPr marL="457200" indent="-457200" algn="r" rtl="1">
              <a:lnSpc>
                <a:spcPct val="100000"/>
              </a:lnSpc>
              <a:buFont typeface="+mj-lt"/>
              <a:buAutoNum type="arabicParenR" startAt="2"/>
            </a:pPr>
            <a:r>
              <a:rPr lang="ar-SA" sz="1800" b="1" u="sng" dirty="0" smtClean="0">
                <a:solidFill>
                  <a:schemeClr val="accent2">
                    <a:lumMod val="75000"/>
                  </a:schemeClr>
                </a:solidFill>
              </a:rPr>
              <a:t>قنوات إفرازية</a:t>
            </a:r>
            <a:r>
              <a:rPr lang="en-US" sz="1800" b="1" u="sng" dirty="0" smtClean="0">
                <a:solidFill>
                  <a:schemeClr val="accent2">
                    <a:lumMod val="75000"/>
                  </a:schemeClr>
                </a:solidFill>
              </a:rPr>
              <a:t> :</a:t>
            </a:r>
          </a:p>
          <a:p>
            <a:pPr marL="0" indent="0" algn="r" rtl="1">
              <a:lnSpc>
                <a:spcPct val="100000"/>
              </a:lnSpc>
              <a:buNone/>
            </a:pPr>
            <a:r>
              <a:rPr lang="ar-SA" sz="1800" dirty="0" smtClean="0"/>
              <a:t>عبارة </a:t>
            </a:r>
            <a:r>
              <a:rPr lang="ar-SA" sz="1800" dirty="0"/>
              <a:t>عن قنوات تفرز الزيوت الطيارة من الجدر الداخلية لها وتمر عبر </a:t>
            </a:r>
            <a:r>
              <a:rPr lang="ar-SA" sz="1800" dirty="0" smtClean="0"/>
              <a:t>قنوات</a:t>
            </a:r>
            <a:r>
              <a:rPr lang="en-US" sz="1800" dirty="0" smtClean="0"/>
              <a:t> </a:t>
            </a:r>
            <a:r>
              <a:rPr lang="ar-SA" sz="1800" dirty="0" smtClean="0"/>
              <a:t>تسمى </a:t>
            </a:r>
            <a:r>
              <a:rPr lang="ar-SA" sz="1800" dirty="0"/>
              <a:t>الأنابيب الغدية , تكثر هذه في ثمار نباتات الفصيلة </a:t>
            </a:r>
            <a:r>
              <a:rPr lang="ar-SA" sz="1800" dirty="0" smtClean="0"/>
              <a:t>الخيمية</a:t>
            </a:r>
            <a:endParaRPr lang="en-US" sz="1800" dirty="0"/>
          </a:p>
          <a:p>
            <a:pPr marL="457200" indent="-457200" algn="r" rtl="1">
              <a:lnSpc>
                <a:spcPct val="100000"/>
              </a:lnSpc>
              <a:buFont typeface="+mj-lt"/>
              <a:buAutoNum type="arabicParenR" startAt="3"/>
            </a:pPr>
            <a:r>
              <a:rPr lang="ar-SA" sz="1800" b="1" dirty="0" smtClean="0">
                <a:solidFill>
                  <a:schemeClr val="accent2">
                    <a:lumMod val="75000"/>
                  </a:schemeClr>
                </a:solidFill>
              </a:rPr>
              <a:t> </a:t>
            </a:r>
            <a:r>
              <a:rPr lang="ar-SA" sz="1800" b="1" u="sng" dirty="0">
                <a:solidFill>
                  <a:schemeClr val="accent2">
                    <a:lumMod val="75000"/>
                  </a:schemeClr>
                </a:solidFill>
              </a:rPr>
              <a:t>جيوب مفرزة</a:t>
            </a:r>
            <a:r>
              <a:rPr lang="en-US" sz="1800" b="1" u="sng" dirty="0">
                <a:solidFill>
                  <a:schemeClr val="accent2">
                    <a:lumMod val="75000"/>
                  </a:schemeClr>
                </a:solidFill>
              </a:rPr>
              <a:t> </a:t>
            </a:r>
            <a:r>
              <a:rPr lang="en-US" sz="1800" b="1" u="sng" dirty="0" smtClean="0">
                <a:solidFill>
                  <a:schemeClr val="accent2">
                    <a:lumMod val="75000"/>
                  </a:schemeClr>
                </a:solidFill>
              </a:rPr>
              <a:t>:</a:t>
            </a:r>
          </a:p>
          <a:p>
            <a:pPr marL="0" indent="0" algn="r" rtl="1">
              <a:lnSpc>
                <a:spcPct val="100000"/>
              </a:lnSpc>
              <a:buNone/>
            </a:pPr>
            <a:r>
              <a:rPr lang="ar-SA" sz="1800" dirty="0"/>
              <a:t>مثل الجيوب التحللية الموجودة في نباتات الفصيلة السذابية كما في جنس </a:t>
            </a:r>
            <a:r>
              <a:rPr lang="en-US" sz="1800" dirty="0"/>
              <a:t>  </a:t>
            </a:r>
            <a:r>
              <a:rPr lang="en-US" sz="1800" i="1" dirty="0"/>
              <a:t>Citrus lemon</a:t>
            </a:r>
            <a:r>
              <a:rPr lang="en-US" sz="1800" dirty="0"/>
              <a:t> </a:t>
            </a:r>
            <a:r>
              <a:rPr lang="ar-SA" sz="1800" dirty="0"/>
              <a:t>و </a:t>
            </a:r>
            <a:r>
              <a:rPr lang="en-US" sz="1800" i="1" dirty="0"/>
              <a:t>Citrus </a:t>
            </a:r>
            <a:r>
              <a:rPr lang="en-US" sz="1800" i="1" dirty="0" err="1"/>
              <a:t>aurantum</a:t>
            </a:r>
            <a:endParaRPr lang="en-US" sz="1800" b="1" u="sng" dirty="0">
              <a:solidFill>
                <a:schemeClr val="accent2">
                  <a:lumMod val="75000"/>
                </a:schemeClr>
              </a:solidFill>
            </a:endParaRPr>
          </a:p>
          <a:p>
            <a:pPr marL="457200" indent="-457200" algn="r" rtl="1">
              <a:lnSpc>
                <a:spcPct val="100000"/>
              </a:lnSpc>
              <a:buFont typeface="+mj-lt"/>
              <a:buAutoNum type="arabicParenR" startAt="4"/>
            </a:pPr>
            <a:r>
              <a:rPr lang="ar-SA" sz="1800" b="1" u="sng" dirty="0" smtClean="0">
                <a:solidFill>
                  <a:schemeClr val="accent2">
                    <a:lumMod val="75000"/>
                  </a:schemeClr>
                </a:solidFill>
              </a:rPr>
              <a:t>غدد </a:t>
            </a:r>
            <a:r>
              <a:rPr lang="ar-SA" sz="1800" b="1" u="sng" dirty="0">
                <a:solidFill>
                  <a:schemeClr val="accent2">
                    <a:lumMod val="75000"/>
                  </a:schemeClr>
                </a:solidFill>
              </a:rPr>
              <a:t>مفرزة</a:t>
            </a:r>
            <a:r>
              <a:rPr lang="en-US" sz="1800" b="1" u="sng" dirty="0">
                <a:solidFill>
                  <a:schemeClr val="accent2">
                    <a:lumMod val="75000"/>
                  </a:schemeClr>
                </a:solidFill>
              </a:rPr>
              <a:t> :</a:t>
            </a:r>
          </a:p>
          <a:p>
            <a:pPr marL="0" indent="0" algn="r" rtl="1">
              <a:lnSpc>
                <a:spcPct val="100000"/>
              </a:lnSpc>
              <a:buNone/>
            </a:pPr>
            <a:r>
              <a:rPr lang="ar-SA" sz="1800" dirty="0" smtClean="0"/>
              <a:t>عبارة عن زوائد بمثابة امتداد لخلايا البشرة العلوية والسفلية للأوراق</a:t>
            </a:r>
            <a:r>
              <a:rPr lang="en-US" sz="1800" dirty="0" smtClean="0"/>
              <a:t> </a:t>
            </a:r>
            <a:r>
              <a:rPr lang="ar-SA" sz="1800" dirty="0" smtClean="0"/>
              <a:t>وبتلات الأزهار , كما في نباتات الفصيلة الشفوية</a:t>
            </a:r>
            <a:r>
              <a:rPr lang="en-US" sz="1800" dirty="0" err="1" smtClean="0"/>
              <a:t>Lamiaceae</a:t>
            </a:r>
            <a:r>
              <a:rPr lang="en-US" sz="1800" dirty="0" smtClean="0"/>
              <a:t>   </a:t>
            </a:r>
            <a:r>
              <a:rPr lang="ar-SA" sz="1800" dirty="0" smtClean="0"/>
              <a:t> كالنعناع.</a:t>
            </a:r>
          </a:p>
          <a:p>
            <a:pPr marL="0" indent="0" algn="r" rtl="1">
              <a:lnSpc>
                <a:spcPct val="100000"/>
              </a:lnSpc>
              <a:buNone/>
            </a:pPr>
            <a:r>
              <a:rPr lang="ar-SA" sz="1200" dirty="0" smtClean="0">
                <a:solidFill>
                  <a:srgbClr val="7030A0"/>
                </a:solidFill>
              </a:rPr>
              <a:t>** في </a:t>
            </a:r>
            <a:r>
              <a:rPr lang="ar-SA" sz="1200" dirty="0">
                <a:solidFill>
                  <a:srgbClr val="7030A0"/>
                </a:solidFill>
              </a:rPr>
              <a:t>الحالة الطبيعية داخل النبتة الحية (مثل نبات الخردل أو البتول)، لا يوجد الزيت العطري جاهزاً أو طياراً بصورته النهائية، بل يوجد في صورتين منفصلتين تماماً داخل الخلايا لمنع إيذاء النبتة لنفسها:   المادة الخام (المركب السكري أو الجلوكوزيدي): وهي مواد كيميائية كامنة وغير عطرية وغير ضارة. </a:t>
            </a:r>
            <a:r>
              <a:rPr lang="ar-SA" sz="1200" dirty="0" smtClean="0">
                <a:solidFill>
                  <a:srgbClr val="7030A0"/>
                </a:solidFill>
              </a:rPr>
              <a:t>،  </a:t>
            </a:r>
            <a:r>
              <a:rPr lang="ar-SA" sz="1200" dirty="0">
                <a:solidFill>
                  <a:srgbClr val="7030A0"/>
                </a:solidFill>
              </a:rPr>
              <a:t>إنزيم خاص (بروتين محفز): وهو المسؤول عن إحداث التغيير. </a:t>
            </a:r>
            <a:r>
              <a:rPr lang="ar-SA" sz="1200" dirty="0" smtClean="0">
                <a:solidFill>
                  <a:srgbClr val="7030A0"/>
                </a:solidFill>
              </a:rPr>
              <a:t>عند </a:t>
            </a:r>
            <a:r>
              <a:rPr lang="ar-SA" sz="1200" dirty="0">
                <a:solidFill>
                  <a:srgbClr val="7030A0"/>
                </a:solidFill>
              </a:rPr>
              <a:t>طحن النسيج النباتي وإضافته إلى الماء، تتمزق جدران الخلايا، ويلتقي الإزنزيم بالمواد الخام بوجود الماء (الذي يعتبر وسيطاً أساسياً لحدوث التفاعل الكيميائي) التفاعل الكيميائي السريع: يقوم الإنزيم بتحليل المادة الخام وتكسير روابطها فوراً، وينتج عن هذا التفاعل ظهور الزيت العطري الفعّال.</a:t>
            </a:r>
            <a:endParaRPr lang="en-US" sz="1200" dirty="0">
              <a:solidFill>
                <a:srgbClr val="7030A0"/>
              </a:solidFill>
            </a:endParaRPr>
          </a:p>
        </p:txBody>
      </p:sp>
      <p:sp>
        <p:nvSpPr>
          <p:cNvPr id="4" name="Slide Number Placeholder 3"/>
          <p:cNvSpPr>
            <a:spLocks noGrp="1"/>
          </p:cNvSpPr>
          <p:nvPr>
            <p:ph type="sldNum" sz="quarter" idx="12"/>
          </p:nvPr>
        </p:nvSpPr>
        <p:spPr/>
        <p:txBody>
          <a:bodyPr/>
          <a:lstStyle/>
          <a:p>
            <a:fld id="{BD7174D4-1787-485D-A440-20C44618AF28}" type="slidenum">
              <a:rPr lang="en-US" smtClean="0"/>
              <a:t>7</a:t>
            </a:fld>
            <a:endParaRPr lang="en-US" dirty="0"/>
          </a:p>
        </p:txBody>
      </p:sp>
    </p:spTree>
    <p:extLst>
      <p:ext uri="{BB962C8B-B14F-4D97-AF65-F5344CB8AC3E}">
        <p14:creationId xmlns:p14="http://schemas.microsoft.com/office/powerpoint/2010/main" val="35031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8872"/>
            <a:ext cx="11795760" cy="6537960"/>
          </a:xfrm>
        </p:spPr>
        <p:txBody>
          <a:bodyPr>
            <a:normAutofit/>
          </a:bodyPr>
          <a:lstStyle/>
          <a:p>
            <a:pPr marL="0" indent="0" algn="r">
              <a:buNone/>
            </a:pPr>
            <a:r>
              <a:rPr lang="ar-SA" sz="2400" b="1" u="sng" dirty="0" smtClean="0"/>
              <a:t>وبصفة عامة تخزن الزيوت الطيارة في اعضاء واجزاء مختلفة من النبات على النحو الاتي :</a:t>
            </a:r>
            <a:endParaRPr lang="en-US" sz="2400" dirty="0"/>
          </a:p>
        </p:txBody>
      </p:sp>
      <p:sp>
        <p:nvSpPr>
          <p:cNvPr id="11" name="Slide Number Placeholder 10"/>
          <p:cNvSpPr>
            <a:spLocks noGrp="1"/>
          </p:cNvSpPr>
          <p:nvPr>
            <p:ph type="sldNum" sz="quarter" idx="12"/>
          </p:nvPr>
        </p:nvSpPr>
        <p:spPr/>
        <p:txBody>
          <a:bodyPr/>
          <a:lstStyle/>
          <a:p>
            <a:fld id="{BD7174D4-1787-485D-A440-20C44618AF28}" type="slidenum">
              <a:rPr lang="en-US" smtClean="0"/>
              <a:t>8</a:t>
            </a:fld>
            <a:endParaRPr lang="en-US"/>
          </a:p>
        </p:txBody>
      </p:sp>
      <p:sp>
        <p:nvSpPr>
          <p:cNvPr id="9" name="Rectangle 8"/>
          <p:cNvSpPr/>
          <p:nvPr/>
        </p:nvSpPr>
        <p:spPr>
          <a:xfrm>
            <a:off x="228600" y="470523"/>
            <a:ext cx="11347704" cy="6186309"/>
          </a:xfrm>
          <a:prstGeom prst="rect">
            <a:avLst/>
          </a:prstGeom>
        </p:spPr>
        <p:txBody>
          <a:bodyPr wrap="square">
            <a:spAutoFit/>
          </a:bodyPr>
          <a:lstStyle/>
          <a:p>
            <a:pPr marL="457200" indent="-457200" algn="r" rtl="1">
              <a:lnSpc>
                <a:spcPct val="150000"/>
              </a:lnSpc>
              <a:buClr>
                <a:srgbClr val="00B050"/>
              </a:buClr>
              <a:buFont typeface="+mj-lt"/>
              <a:buAutoNum type="arabicParenR"/>
            </a:pPr>
            <a:r>
              <a:rPr lang="ar-SA" sz="2400" b="1" dirty="0" smtClean="0">
                <a:solidFill>
                  <a:srgbClr val="00B050"/>
                </a:solidFill>
                <a:latin typeface="HelveticaNeue"/>
                <a:ea typeface="Times New Roman" panose="02020603050405020304" pitchFamily="18" charset="0"/>
              </a:rPr>
              <a:t>الأزهار</a:t>
            </a:r>
            <a:r>
              <a:rPr lang="ar-SA" sz="2400" b="1" dirty="0">
                <a:solidFill>
                  <a:srgbClr val="00B050"/>
                </a:solidFill>
                <a:latin typeface="HelveticaNeue"/>
                <a:ea typeface="Times New Roman" panose="02020603050405020304" pitchFamily="18" charset="0"/>
              </a:rPr>
              <a:t>. </a:t>
            </a:r>
            <a:r>
              <a:rPr lang="ar-SA" sz="2400" dirty="0">
                <a:solidFill>
                  <a:srgbClr val="000000"/>
                </a:solidFill>
                <a:latin typeface="HelveticaNeue"/>
                <a:ea typeface="Times New Roman" panose="02020603050405020304" pitchFamily="18" charset="0"/>
              </a:rPr>
              <a:t>مثل الورد </a:t>
            </a:r>
            <a:r>
              <a:rPr lang="ar-SA" sz="2400" dirty="0" smtClean="0">
                <a:solidFill>
                  <a:srgbClr val="000000"/>
                </a:solidFill>
                <a:latin typeface="HelveticaNeue"/>
                <a:ea typeface="Times New Roman" panose="02020603050405020304" pitchFamily="18" charset="0"/>
              </a:rPr>
              <a:t>الدمشقی</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damascena</a:t>
            </a:r>
            <a:r>
              <a:rPr lang="ar-SA" sz="2400" i="1" dirty="0" smtClean="0">
                <a:solidFill>
                  <a:srgbClr val="000000"/>
                </a:solidFill>
                <a:latin typeface="HelveticaNeue"/>
                <a:ea typeface="Times New Roman" panose="02020603050405020304" pitchFamily="18" charset="0"/>
              </a:rPr>
              <a:t> </a:t>
            </a:r>
            <a:r>
              <a:rPr lang="en-US" sz="2400" dirty="0" smtClean="0">
                <a:solidFill>
                  <a:srgbClr val="000000"/>
                </a:solidFill>
                <a:latin typeface="HelveticaNeue"/>
                <a:ea typeface="Times New Roman" panose="02020603050405020304" pitchFamily="18" charset="0"/>
              </a:rPr>
              <a:t> </a:t>
            </a:r>
            <a:r>
              <a:rPr lang="en-US" sz="2400" i="1" dirty="0" smtClean="0">
                <a:solidFill>
                  <a:srgbClr val="000000"/>
                </a:solidFill>
                <a:latin typeface="HelveticaNeue"/>
                <a:ea typeface="Times New Roman" panose="02020603050405020304" pitchFamily="18" charset="0"/>
              </a:rPr>
              <a:t>Rosa</a:t>
            </a:r>
            <a:r>
              <a:rPr lang="ar-SA" sz="2400" dirty="0" smtClean="0">
                <a:solidFill>
                  <a:srgbClr val="000000"/>
                </a:solidFill>
                <a:latin typeface="HelveticaNeue"/>
                <a:ea typeface="Times New Roman" panose="02020603050405020304" pitchFamily="18" charset="0"/>
              </a:rPr>
              <a:t>، </a:t>
            </a:r>
            <a:r>
              <a:rPr lang="ar-SA" sz="2400" dirty="0">
                <a:solidFill>
                  <a:srgbClr val="000000"/>
                </a:solidFill>
                <a:latin typeface="HelveticaNeue"/>
                <a:ea typeface="Times New Roman" panose="02020603050405020304" pitchFamily="18" charset="0"/>
              </a:rPr>
              <a:t>الفتنه </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Acacia </a:t>
            </a:r>
            <a:r>
              <a:rPr lang="en-US" sz="2400" i="1" dirty="0" err="1">
                <a:solidFill>
                  <a:srgbClr val="000000"/>
                </a:solidFill>
                <a:latin typeface="HelveticaNeue"/>
                <a:ea typeface="Times New Roman" panose="02020603050405020304" pitchFamily="18" charset="0"/>
              </a:rPr>
              <a:t>farnesiana</a:t>
            </a:r>
            <a:r>
              <a:rPr lang="ar-SA" sz="2400" dirty="0">
                <a:solidFill>
                  <a:srgbClr val="000000"/>
                </a:solidFill>
                <a:latin typeface="HelveticaNeue"/>
                <a:ea typeface="Times New Roman" panose="02020603050405020304" pitchFamily="18" charset="0"/>
              </a:rPr>
              <a:t>، الخزامي الحقيقي </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Lavendula</a:t>
            </a:r>
            <a:r>
              <a:rPr lang="en-US" sz="2400" i="1"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angustifolia</a:t>
            </a:r>
            <a:r>
              <a:rPr lang="ar-SA" sz="2400" dirty="0">
                <a:solidFill>
                  <a:srgbClr val="000000"/>
                </a:solidFill>
                <a:latin typeface="HelveticaNeue"/>
                <a:ea typeface="Times New Roman" panose="02020603050405020304" pitchFamily="18" charset="0"/>
              </a:rPr>
              <a:t>، البرتقال </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Citrus </a:t>
            </a:r>
            <a:r>
              <a:rPr lang="en-US" sz="2400" i="1" dirty="0" err="1">
                <a:solidFill>
                  <a:srgbClr val="000000"/>
                </a:solidFill>
                <a:latin typeface="HelveticaNeue"/>
                <a:ea typeface="Times New Roman" panose="02020603050405020304" pitchFamily="18" charset="0"/>
              </a:rPr>
              <a:t>sinensis</a:t>
            </a:r>
            <a:r>
              <a:rPr lang="ar-SA" sz="2400" dirty="0">
                <a:solidFill>
                  <a:srgbClr val="000000"/>
                </a:solidFill>
                <a:latin typeface="HelveticaNeue"/>
                <a:ea typeface="Times New Roman" panose="02020603050405020304" pitchFamily="18" charset="0"/>
              </a:rPr>
              <a:t>، البنفسج</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Viola </a:t>
            </a:r>
            <a:r>
              <a:rPr lang="en-US" sz="2400" i="1" dirty="0" err="1" smtClean="0">
                <a:solidFill>
                  <a:srgbClr val="000000"/>
                </a:solidFill>
                <a:latin typeface="HelveticaNeue"/>
                <a:ea typeface="Times New Roman" panose="02020603050405020304" pitchFamily="18" charset="0"/>
              </a:rPr>
              <a:t>odorata</a:t>
            </a:r>
            <a:r>
              <a:rPr lang="ar-SA" sz="2400" i="1" dirty="0" smtClean="0">
                <a:solidFill>
                  <a:srgbClr val="000000"/>
                </a:solidFill>
                <a:latin typeface="HelveticaNeue"/>
                <a:ea typeface="Times New Roman" panose="02020603050405020304" pitchFamily="18" charset="0"/>
              </a:rPr>
              <a:t> </a:t>
            </a:r>
            <a:r>
              <a:rPr lang="ar-SA" sz="2400" dirty="0" smtClean="0">
                <a:solidFill>
                  <a:srgbClr val="000000"/>
                </a:solidFill>
                <a:latin typeface="HelveticaNeue"/>
                <a:ea typeface="Times New Roman" panose="02020603050405020304" pitchFamily="18" charset="0"/>
              </a:rPr>
              <a:t>، </a:t>
            </a:r>
            <a:r>
              <a:rPr lang="ar-SA" sz="2400" dirty="0">
                <a:solidFill>
                  <a:srgbClr val="000000"/>
                </a:solidFill>
                <a:latin typeface="HelveticaNeue"/>
                <a:ea typeface="Times New Roman" panose="02020603050405020304" pitchFamily="18" charset="0"/>
              </a:rPr>
              <a:t>الياسمين الأصفر</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Jasminum</a:t>
            </a:r>
            <a:r>
              <a:rPr lang="en-US" sz="2400" i="1"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officina</a:t>
            </a:r>
            <a:r>
              <a:rPr lang="en-US" sz="2400" dirty="0" err="1">
                <a:solidFill>
                  <a:srgbClr val="000000"/>
                </a:solidFill>
                <a:latin typeface="HelveticaNeue"/>
                <a:ea typeface="Times New Roman" panose="02020603050405020304" pitchFamily="18" charset="0"/>
              </a:rPr>
              <a:t>le</a:t>
            </a:r>
            <a:r>
              <a:rPr lang="ar-SA" sz="2400" dirty="0">
                <a:solidFill>
                  <a:srgbClr val="000000"/>
                </a:solidFill>
                <a:latin typeface="HelveticaNeue"/>
                <a:ea typeface="Times New Roman" panose="02020603050405020304" pitchFamily="18" charset="0"/>
              </a:rPr>
              <a:t>، والقرنفل</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Dianthus </a:t>
            </a:r>
            <a:r>
              <a:rPr lang="en-US" sz="2400" i="1" dirty="0" err="1">
                <a:solidFill>
                  <a:srgbClr val="000000"/>
                </a:solidFill>
                <a:latin typeface="HelveticaNeue"/>
                <a:ea typeface="Times New Roman" panose="02020603050405020304" pitchFamily="18" charset="0"/>
              </a:rPr>
              <a:t>caryophyllus</a:t>
            </a:r>
            <a:r>
              <a:rPr lang="ar-SA" sz="2400" dirty="0">
                <a:solidFill>
                  <a:srgbClr val="000000"/>
                </a:solidFill>
                <a:latin typeface="HelveticaNeue"/>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p>
            <a:pPr marL="457200" indent="-457200" algn="r" rtl="1">
              <a:lnSpc>
                <a:spcPct val="150000"/>
              </a:lnSpc>
              <a:buClr>
                <a:srgbClr val="00B050"/>
              </a:buClr>
              <a:buFont typeface="+mj-lt"/>
              <a:buAutoNum type="arabicParenR"/>
            </a:pPr>
            <a:r>
              <a:rPr lang="ar-SA" sz="2400" b="1" dirty="0" smtClean="0">
                <a:solidFill>
                  <a:srgbClr val="00B050"/>
                </a:solidFill>
                <a:latin typeface="HelveticaNeue"/>
                <a:ea typeface="Times New Roman" panose="02020603050405020304" pitchFamily="18" charset="0"/>
              </a:rPr>
              <a:t>الثمار</a:t>
            </a:r>
            <a:r>
              <a:rPr lang="ar-SA" sz="2400" b="1" dirty="0">
                <a:solidFill>
                  <a:srgbClr val="00B050"/>
                </a:solidFill>
                <a:latin typeface="HelveticaNeue"/>
                <a:ea typeface="Times New Roman" panose="02020603050405020304" pitchFamily="18" charset="0"/>
              </a:rPr>
              <a:t>. </a:t>
            </a:r>
            <a:r>
              <a:rPr lang="ar-SA" sz="2400" dirty="0">
                <a:solidFill>
                  <a:srgbClr val="000000"/>
                </a:solidFill>
                <a:latin typeface="HelveticaNeue"/>
                <a:ea typeface="Times New Roman" panose="02020603050405020304" pitchFamily="18" charset="0"/>
              </a:rPr>
              <a:t>مثل البرتقال</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Citrus </a:t>
            </a:r>
            <a:r>
              <a:rPr lang="en-US" sz="2400" i="1" dirty="0" err="1">
                <a:solidFill>
                  <a:srgbClr val="000000"/>
                </a:solidFill>
                <a:latin typeface="HelveticaNeue"/>
                <a:ea typeface="Times New Roman" panose="02020603050405020304" pitchFamily="18" charset="0"/>
              </a:rPr>
              <a:t>sinensis</a:t>
            </a:r>
            <a:r>
              <a:rPr lang="ar-SA" sz="2400" dirty="0">
                <a:solidFill>
                  <a:srgbClr val="000000"/>
                </a:solidFill>
                <a:latin typeface="HelveticaNeue"/>
                <a:ea typeface="Times New Roman" panose="02020603050405020304" pitchFamily="18" charset="0"/>
              </a:rPr>
              <a:t>، وليمون أضاليا</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Citrus x </a:t>
            </a:r>
            <a:r>
              <a:rPr lang="en-US" sz="2400" i="1" dirty="0" err="1">
                <a:solidFill>
                  <a:srgbClr val="000000"/>
                </a:solidFill>
                <a:latin typeface="HelveticaNeue"/>
                <a:ea typeface="Times New Roman" panose="02020603050405020304" pitchFamily="18" charset="0"/>
              </a:rPr>
              <a:t>limon</a:t>
            </a:r>
            <a:r>
              <a:rPr lang="en-US" sz="2400" i="1" dirty="0">
                <a:solidFill>
                  <a:srgbClr val="000000"/>
                </a:solidFill>
                <a:latin typeface="HelveticaNeue"/>
                <a:ea typeface="Times New Roman" panose="02020603050405020304" pitchFamily="18" charset="0"/>
              </a:rPr>
              <a:t>.</a:t>
            </a:r>
            <a:endParaRPr lang="en-US" sz="2400" i="1" dirty="0">
              <a:latin typeface="Times New Roman" panose="02020603050405020304" pitchFamily="18" charset="0"/>
              <a:ea typeface="Times New Roman" panose="02020603050405020304" pitchFamily="18" charset="0"/>
            </a:endParaRPr>
          </a:p>
          <a:p>
            <a:pPr marL="457200" indent="-457200" algn="r" rtl="1">
              <a:lnSpc>
                <a:spcPct val="150000"/>
              </a:lnSpc>
              <a:buClr>
                <a:srgbClr val="00B050"/>
              </a:buClr>
              <a:buFont typeface="+mj-lt"/>
              <a:buAutoNum type="arabicParenR"/>
            </a:pPr>
            <a:r>
              <a:rPr lang="ar-SA" sz="2400" b="1" dirty="0" smtClean="0">
                <a:solidFill>
                  <a:srgbClr val="00B050"/>
                </a:solidFill>
                <a:latin typeface="HelveticaNeue"/>
                <a:ea typeface="Times New Roman" panose="02020603050405020304" pitchFamily="18" charset="0"/>
              </a:rPr>
              <a:t>‎</a:t>
            </a:r>
            <a:r>
              <a:rPr lang="en-US" sz="2400" b="1" dirty="0" smtClean="0">
                <a:solidFill>
                  <a:srgbClr val="00B050"/>
                </a:solidFill>
                <a:latin typeface="HelveticaNeue"/>
                <a:ea typeface="Times New Roman" panose="02020603050405020304" pitchFamily="18" charset="0"/>
              </a:rPr>
              <a:t> </a:t>
            </a:r>
            <a:r>
              <a:rPr lang="ar-SA" sz="2400" b="1" dirty="0">
                <a:solidFill>
                  <a:srgbClr val="00B050"/>
                </a:solidFill>
                <a:latin typeface="HelveticaNeue"/>
                <a:ea typeface="Times New Roman" panose="02020603050405020304" pitchFamily="18" charset="0"/>
              </a:rPr>
              <a:t>الأوراق. </a:t>
            </a:r>
            <a:r>
              <a:rPr lang="ar-SA" sz="2400" dirty="0">
                <a:solidFill>
                  <a:srgbClr val="000000"/>
                </a:solidFill>
                <a:latin typeface="HelveticaNeue"/>
                <a:ea typeface="Times New Roman" panose="02020603050405020304" pitchFamily="18" charset="0"/>
              </a:rPr>
              <a:t>مثل النعناع </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Mentha</a:t>
            </a:r>
            <a:r>
              <a:rPr lang="en-US" sz="2400" i="1"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piperita</a:t>
            </a:r>
            <a:r>
              <a:rPr lang="ar-SA" sz="2400" dirty="0">
                <a:solidFill>
                  <a:srgbClr val="000000"/>
                </a:solidFill>
                <a:latin typeface="HelveticaNeue"/>
                <a:ea typeface="Times New Roman" panose="02020603050405020304" pitchFamily="18" charset="0"/>
              </a:rPr>
              <a:t>، بلارجوني</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Pelargonium </a:t>
            </a:r>
            <a:r>
              <a:rPr lang="en-US" sz="2400" i="1" dirty="0" err="1">
                <a:solidFill>
                  <a:srgbClr val="000000"/>
                </a:solidFill>
                <a:latin typeface="HelveticaNeue"/>
                <a:ea typeface="Times New Roman" panose="02020603050405020304" pitchFamily="18" charset="0"/>
              </a:rPr>
              <a:t>odoratissimum</a:t>
            </a:r>
            <a:r>
              <a:rPr lang="ar-SA" sz="2400" dirty="0">
                <a:solidFill>
                  <a:srgbClr val="000000"/>
                </a:solidFill>
                <a:latin typeface="HelveticaNeue"/>
                <a:ea typeface="Times New Roman" panose="02020603050405020304" pitchFamily="18" charset="0"/>
              </a:rPr>
              <a:t>، أذخر مكي</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Cymbopogon</a:t>
            </a:r>
            <a:r>
              <a:rPr lang="en-US" sz="2400" i="1"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nardus</a:t>
            </a:r>
            <a:r>
              <a:rPr lang="en-US" sz="2400" i="1" dirty="0">
                <a:solidFill>
                  <a:srgbClr val="000000"/>
                </a:solidFill>
                <a:latin typeface="HelveticaNeue"/>
                <a:ea typeface="Times New Roman" panose="02020603050405020304" pitchFamily="18" charset="0"/>
              </a:rPr>
              <a:t> </a:t>
            </a:r>
            <a:r>
              <a:rPr lang="ar-SA" sz="2400" dirty="0">
                <a:solidFill>
                  <a:srgbClr val="000000"/>
                </a:solidFill>
                <a:latin typeface="HelveticaNeue"/>
                <a:ea typeface="Times New Roman" panose="02020603050405020304" pitchFamily="18" charset="0"/>
              </a:rPr>
              <a:t>وحشيشة الليمون </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Cymbopogon</a:t>
            </a:r>
            <a:r>
              <a:rPr lang="en-US" sz="2400" i="1" dirty="0">
                <a:solidFill>
                  <a:srgbClr val="000000"/>
                </a:solidFill>
                <a:latin typeface="HelveticaNeue"/>
                <a:ea typeface="Times New Roman" panose="02020603050405020304" pitchFamily="18" charset="0"/>
              </a:rPr>
              <a:t> citrate</a:t>
            </a:r>
            <a:r>
              <a:rPr lang="ar-SA" sz="2400" dirty="0">
                <a:solidFill>
                  <a:srgbClr val="000000"/>
                </a:solidFill>
                <a:latin typeface="HelveticaNeue"/>
                <a:ea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a:p>
            <a:pPr marL="457200" indent="-457200" algn="r" rtl="1">
              <a:lnSpc>
                <a:spcPct val="150000"/>
              </a:lnSpc>
              <a:buClr>
                <a:srgbClr val="00B050"/>
              </a:buClr>
              <a:buFont typeface="+mj-lt"/>
              <a:buAutoNum type="arabicParenR"/>
            </a:pPr>
            <a:r>
              <a:rPr lang="en-US" sz="2400" b="1" dirty="0" smtClean="0">
                <a:solidFill>
                  <a:srgbClr val="000000"/>
                </a:solidFill>
                <a:latin typeface="HelveticaNeue"/>
                <a:ea typeface="Times New Roman" panose="02020603050405020304" pitchFamily="18" charset="0"/>
              </a:rPr>
              <a:t> </a:t>
            </a:r>
            <a:r>
              <a:rPr lang="ar-SA" sz="2400" b="1" dirty="0">
                <a:solidFill>
                  <a:srgbClr val="00B050"/>
                </a:solidFill>
                <a:latin typeface="HelveticaNeue"/>
                <a:ea typeface="Times New Roman" panose="02020603050405020304" pitchFamily="18" charset="0"/>
              </a:rPr>
              <a:t>القلف. </a:t>
            </a:r>
            <a:r>
              <a:rPr lang="ar-SA" sz="2400" dirty="0">
                <a:solidFill>
                  <a:srgbClr val="000000"/>
                </a:solidFill>
                <a:latin typeface="HelveticaNeue"/>
                <a:ea typeface="Times New Roman" panose="02020603050405020304" pitchFamily="18" charset="0"/>
              </a:rPr>
              <a:t>مثل القرفة </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Cinnamomum</a:t>
            </a:r>
            <a:r>
              <a:rPr lang="en-US" sz="2400" i="1" dirty="0">
                <a:solidFill>
                  <a:srgbClr val="000000"/>
                </a:solidFill>
                <a:latin typeface="HelveticaNeue"/>
                <a:ea typeface="Times New Roman" panose="02020603050405020304" pitchFamily="18" charset="0"/>
              </a:rPr>
              <a:t> spp</a:t>
            </a:r>
            <a:r>
              <a:rPr lang="en-US" sz="2400" dirty="0">
                <a:solidFill>
                  <a:srgbClr val="000000"/>
                </a:solidFill>
                <a:latin typeface="HelveticaNeue"/>
                <a:ea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a:p>
            <a:pPr marL="457200" indent="-457200" algn="r" rtl="1">
              <a:lnSpc>
                <a:spcPct val="150000"/>
              </a:lnSpc>
              <a:buClr>
                <a:srgbClr val="00B050"/>
              </a:buClr>
              <a:buFont typeface="+mj-lt"/>
              <a:buAutoNum type="arabicParenR"/>
            </a:pPr>
            <a:r>
              <a:rPr lang="en-US" sz="2400" b="1" dirty="0" smtClean="0">
                <a:solidFill>
                  <a:srgbClr val="000000"/>
                </a:solidFill>
                <a:latin typeface="HelveticaNeue"/>
                <a:ea typeface="Times New Roman" panose="02020603050405020304" pitchFamily="18" charset="0"/>
              </a:rPr>
              <a:t> </a:t>
            </a:r>
            <a:r>
              <a:rPr lang="ar-SA" sz="2400" b="1" dirty="0">
                <a:solidFill>
                  <a:srgbClr val="00B050"/>
                </a:solidFill>
                <a:latin typeface="HelveticaNeue"/>
                <a:ea typeface="Times New Roman" panose="02020603050405020304" pitchFamily="18" charset="0"/>
              </a:rPr>
              <a:t>الجذور أو الريزومات </a:t>
            </a:r>
            <a:r>
              <a:rPr lang="ar-SA" sz="2400" b="1" dirty="0">
                <a:solidFill>
                  <a:srgbClr val="000000"/>
                </a:solidFill>
                <a:latin typeface="HelveticaNeue"/>
                <a:ea typeface="Times New Roman" panose="02020603050405020304" pitchFamily="18" charset="0"/>
              </a:rPr>
              <a:t>م</a:t>
            </a:r>
            <a:r>
              <a:rPr lang="ar-SA" sz="2400" dirty="0">
                <a:solidFill>
                  <a:srgbClr val="000000"/>
                </a:solidFill>
                <a:latin typeface="HelveticaNeue"/>
                <a:ea typeface="Times New Roman" panose="02020603050405020304" pitchFamily="18" charset="0"/>
              </a:rPr>
              <a:t>ثل نبات الزنجبيل </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Zingiber</a:t>
            </a:r>
            <a:r>
              <a:rPr lang="en-US" sz="2400" i="1"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officinale</a:t>
            </a:r>
            <a:r>
              <a:rPr lang="ar-SA" sz="2400" dirty="0">
                <a:solidFill>
                  <a:srgbClr val="000000"/>
                </a:solidFill>
                <a:latin typeface="HelveticaNeue"/>
                <a:ea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a:p>
            <a:pPr marL="457200" indent="-457200" algn="r" rtl="1">
              <a:lnSpc>
                <a:spcPct val="150000"/>
              </a:lnSpc>
              <a:buClr>
                <a:srgbClr val="00B050"/>
              </a:buClr>
              <a:buFont typeface="+mj-lt"/>
              <a:buAutoNum type="arabicParenR"/>
            </a:pPr>
            <a:r>
              <a:rPr lang="en-US" sz="2400" b="1" dirty="0" smtClean="0">
                <a:solidFill>
                  <a:srgbClr val="000000"/>
                </a:solidFill>
                <a:latin typeface="HelveticaNeue"/>
                <a:ea typeface="Times New Roman" panose="02020603050405020304" pitchFamily="18" charset="0"/>
              </a:rPr>
              <a:t> </a:t>
            </a:r>
            <a:r>
              <a:rPr lang="ar-SA" sz="2400" b="1" dirty="0">
                <a:solidFill>
                  <a:srgbClr val="00B050"/>
                </a:solidFill>
                <a:latin typeface="HelveticaNeue"/>
                <a:ea typeface="Times New Roman" panose="02020603050405020304" pitchFamily="18" charset="0"/>
              </a:rPr>
              <a:t>الخشب. </a:t>
            </a:r>
            <a:r>
              <a:rPr lang="ar-SA" sz="2400" dirty="0">
                <a:solidFill>
                  <a:srgbClr val="000000"/>
                </a:solidFill>
                <a:latin typeface="HelveticaNeue"/>
                <a:ea typeface="Times New Roman" panose="02020603050405020304" pitchFamily="18" charset="0"/>
              </a:rPr>
              <a:t>مثل خشب الصندل الأبيض </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Santalum</a:t>
            </a:r>
            <a:r>
              <a:rPr lang="en-US" sz="2400" i="1" dirty="0">
                <a:solidFill>
                  <a:srgbClr val="000000"/>
                </a:solidFill>
                <a:latin typeface="HelveticaNeue"/>
                <a:ea typeface="Times New Roman" panose="02020603050405020304" pitchFamily="18" charset="0"/>
              </a:rPr>
              <a:t> album</a:t>
            </a:r>
            <a:r>
              <a:rPr lang="ar-SA" sz="2400" dirty="0">
                <a:solidFill>
                  <a:srgbClr val="000000"/>
                </a:solidFill>
                <a:latin typeface="HelveticaNeue"/>
                <a:ea typeface="Times New Roman" panose="02020603050405020304" pitchFamily="18" charset="0"/>
              </a:rPr>
              <a:t>، الكافور</a:t>
            </a:r>
            <a:r>
              <a:rPr lang="en-US" sz="2400" dirty="0">
                <a:solidFill>
                  <a:srgbClr val="000000"/>
                </a:solidFill>
                <a:latin typeface="HelveticaNeue"/>
                <a:ea typeface="Times New Roman" panose="02020603050405020304" pitchFamily="18" charset="0"/>
              </a:rPr>
              <a:t> </a:t>
            </a:r>
            <a:r>
              <a:rPr lang="en-US" sz="2400" i="1" dirty="0">
                <a:solidFill>
                  <a:srgbClr val="000000"/>
                </a:solidFill>
                <a:latin typeface="HelveticaNeue"/>
                <a:ea typeface="Times New Roman" panose="02020603050405020304" pitchFamily="18" charset="0"/>
              </a:rPr>
              <a:t>Eucalyptus spp</a:t>
            </a:r>
            <a:r>
              <a:rPr lang="en-US" sz="2400" dirty="0">
                <a:solidFill>
                  <a:srgbClr val="000000"/>
                </a:solidFill>
                <a:latin typeface="HelveticaNeue"/>
                <a:ea typeface="Times New Roman" panose="02020603050405020304" pitchFamily="18" charset="0"/>
              </a:rPr>
              <a:t>.  </a:t>
            </a:r>
            <a:r>
              <a:rPr lang="ar-SA" sz="2400" dirty="0">
                <a:solidFill>
                  <a:srgbClr val="000000"/>
                </a:solidFill>
                <a:latin typeface="HelveticaNeue"/>
                <a:ea typeface="Times New Roman" panose="02020603050405020304" pitchFamily="18" charset="0"/>
              </a:rPr>
              <a:t>والسدر الأحمر الشرقي </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Juniperus</a:t>
            </a:r>
            <a:r>
              <a:rPr lang="en-US" sz="2400" i="1"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virginiana</a:t>
            </a:r>
            <a:r>
              <a:rPr lang="ar-SA" sz="2400" i="1" dirty="0">
                <a:solidFill>
                  <a:srgbClr val="000000"/>
                </a:solidFill>
                <a:latin typeface="HelveticaNeue"/>
                <a:ea typeface="Times New Roman" panose="02020603050405020304" pitchFamily="18" charset="0"/>
              </a:rPr>
              <a:t>  </a:t>
            </a:r>
            <a:endParaRPr lang="en-US" sz="2400" i="1" dirty="0">
              <a:latin typeface="Times New Roman" panose="02020603050405020304" pitchFamily="18" charset="0"/>
              <a:ea typeface="Times New Roman" panose="02020603050405020304" pitchFamily="18" charset="0"/>
            </a:endParaRPr>
          </a:p>
          <a:p>
            <a:pPr marL="457200" indent="-457200" algn="r" rtl="1">
              <a:lnSpc>
                <a:spcPct val="150000"/>
              </a:lnSpc>
              <a:buClr>
                <a:srgbClr val="00B050"/>
              </a:buClr>
              <a:buFont typeface="+mj-lt"/>
              <a:buAutoNum type="arabicParenR"/>
            </a:pPr>
            <a:r>
              <a:rPr lang="en-US" sz="2400" b="1" dirty="0" smtClean="0">
                <a:solidFill>
                  <a:srgbClr val="000000"/>
                </a:solidFill>
                <a:latin typeface="HelveticaNeue"/>
                <a:ea typeface="Times New Roman" panose="02020603050405020304" pitchFamily="18" charset="0"/>
              </a:rPr>
              <a:t> </a:t>
            </a:r>
            <a:r>
              <a:rPr lang="ar-SA" sz="2400" b="1" dirty="0">
                <a:solidFill>
                  <a:srgbClr val="00B050"/>
                </a:solidFill>
                <a:latin typeface="HelveticaNeue"/>
                <a:ea typeface="Times New Roman" panose="02020603050405020304" pitchFamily="18" charset="0"/>
              </a:rPr>
              <a:t>البذور. </a:t>
            </a:r>
            <a:r>
              <a:rPr lang="ar-SA" sz="2400" dirty="0">
                <a:solidFill>
                  <a:srgbClr val="000000"/>
                </a:solidFill>
                <a:latin typeface="HelveticaNeue"/>
                <a:ea typeface="Times New Roman" panose="02020603050405020304" pitchFamily="18" charset="0"/>
              </a:rPr>
              <a:t>مثل نبات الحبهان</a:t>
            </a:r>
            <a:r>
              <a:rPr lang="en-US" sz="2400"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Elettaria</a:t>
            </a:r>
            <a:r>
              <a:rPr lang="en-US" sz="2400" i="1" dirty="0">
                <a:solidFill>
                  <a:srgbClr val="000000"/>
                </a:solidFill>
                <a:latin typeface="HelveticaNeue"/>
                <a:ea typeface="Times New Roman" panose="02020603050405020304" pitchFamily="18" charset="0"/>
              </a:rPr>
              <a:t> </a:t>
            </a:r>
            <a:r>
              <a:rPr lang="en-US" sz="2400" i="1" dirty="0" err="1">
                <a:solidFill>
                  <a:srgbClr val="000000"/>
                </a:solidFill>
                <a:latin typeface="HelveticaNeue"/>
                <a:ea typeface="Times New Roman" panose="02020603050405020304" pitchFamily="18" charset="0"/>
              </a:rPr>
              <a:t>cardamomum</a:t>
            </a:r>
            <a:r>
              <a:rPr lang="en-US" sz="2400" i="1" dirty="0">
                <a:solidFill>
                  <a:srgbClr val="000000"/>
                </a:solidFill>
                <a:latin typeface="HelveticaNeue"/>
                <a:ea typeface="Times New Roman" panose="02020603050405020304" pitchFamily="18" charset="0"/>
              </a:rPr>
              <a:t> </a:t>
            </a:r>
            <a:r>
              <a:rPr lang="ar-SA" sz="2400" i="1" dirty="0" smtClean="0">
                <a:solidFill>
                  <a:srgbClr val="000000"/>
                </a:solidFill>
                <a:latin typeface="HelveticaNeue"/>
                <a:ea typeface="Times New Roman" panose="02020603050405020304" pitchFamily="18" charset="0"/>
              </a:rPr>
              <a:t>( الهيل) </a:t>
            </a:r>
            <a:endParaRPr lang="en-US" sz="24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90369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744" y="64008"/>
            <a:ext cx="11759184" cy="6574536"/>
          </a:xfrm>
        </p:spPr>
        <p:txBody>
          <a:bodyPr>
            <a:normAutofit/>
          </a:bodyPr>
          <a:lstStyle/>
          <a:p>
            <a:pPr marL="0" indent="0" algn="r" rtl="1">
              <a:lnSpc>
                <a:spcPct val="150000"/>
              </a:lnSpc>
              <a:buNone/>
            </a:pPr>
            <a:r>
              <a:rPr lang="ar-SA" sz="2400" b="1" u="sng" dirty="0">
                <a:solidFill>
                  <a:srgbClr val="C00000"/>
                </a:solidFill>
              </a:rPr>
              <a:t>استخلاص الزيوت الطيارة</a:t>
            </a:r>
            <a:endParaRPr lang="en-US" sz="2400" b="1" u="sng" dirty="0">
              <a:solidFill>
                <a:srgbClr val="C00000"/>
              </a:solidFill>
            </a:endParaRPr>
          </a:p>
          <a:p>
            <a:pPr marL="0" indent="0" algn="r" rtl="1">
              <a:lnSpc>
                <a:spcPct val="150000"/>
              </a:lnSpc>
              <a:buNone/>
            </a:pPr>
            <a:r>
              <a:rPr lang="ar-SA" sz="2400" b="1" dirty="0"/>
              <a:t>يتم بواسطة الطرق التالية:</a:t>
            </a:r>
            <a:endParaRPr lang="en-US" sz="2400" b="1" dirty="0"/>
          </a:p>
          <a:p>
            <a:pPr marL="0" indent="0" algn="r" rtl="1">
              <a:lnSpc>
                <a:spcPct val="200000"/>
              </a:lnSpc>
              <a:buNone/>
            </a:pPr>
            <a:r>
              <a:rPr lang="ar-SA" sz="2400" b="1" dirty="0">
                <a:solidFill>
                  <a:srgbClr val="7030A0"/>
                </a:solidFill>
              </a:rPr>
              <a:t>1- التقطير </a:t>
            </a:r>
            <a:r>
              <a:rPr lang="ar-SA" sz="2400" b="1" dirty="0" smtClean="0">
                <a:solidFill>
                  <a:srgbClr val="7030A0"/>
                </a:solidFill>
              </a:rPr>
              <a:t>بواسطة </a:t>
            </a:r>
            <a:r>
              <a:rPr lang="ar-SA" sz="2400" b="1" dirty="0">
                <a:solidFill>
                  <a:srgbClr val="7030A0"/>
                </a:solidFill>
              </a:rPr>
              <a:t>بخار الماء </a:t>
            </a:r>
            <a:r>
              <a:rPr lang="en-US" sz="2400" b="1" dirty="0">
                <a:solidFill>
                  <a:srgbClr val="7030A0"/>
                </a:solidFill>
              </a:rPr>
              <a:t>Distillation</a:t>
            </a:r>
            <a:r>
              <a:rPr lang="ar-SA" sz="2400" b="1" dirty="0">
                <a:solidFill>
                  <a:srgbClr val="7030A0"/>
                </a:solidFill>
              </a:rPr>
              <a:t>:</a:t>
            </a:r>
            <a:endParaRPr lang="en-US" sz="2400" b="1" dirty="0">
              <a:solidFill>
                <a:srgbClr val="7030A0"/>
              </a:solidFill>
            </a:endParaRPr>
          </a:p>
          <a:p>
            <a:pPr marL="0" indent="0" algn="r" rtl="1">
              <a:lnSpc>
                <a:spcPct val="200000"/>
              </a:lnSpc>
              <a:buNone/>
            </a:pPr>
            <a:r>
              <a:rPr lang="ar-SA" sz="2400" b="1" dirty="0">
                <a:solidFill>
                  <a:srgbClr val="7030A0"/>
                </a:solidFill>
              </a:rPr>
              <a:t>ويعتمد على أن السوائل التي لا تختلط مع الماء والتي تغلي في درجات حرارةعالية تتقطر بسرعة وبدرجة حرارة أخفض بكثير من درجة غليانها الأصلية </a:t>
            </a:r>
            <a:r>
              <a:rPr lang="ar-SA" sz="2400" b="1" dirty="0" smtClean="0">
                <a:solidFill>
                  <a:srgbClr val="7030A0"/>
                </a:solidFill>
              </a:rPr>
              <a:t>من خلال </a:t>
            </a:r>
            <a:r>
              <a:rPr lang="ar-SA" sz="2400" b="1" dirty="0">
                <a:solidFill>
                  <a:srgbClr val="7030A0"/>
                </a:solidFill>
              </a:rPr>
              <a:t>مرور تيار من بخار الماء </a:t>
            </a:r>
            <a:r>
              <a:rPr lang="ar-SA" sz="2400" b="1" dirty="0" smtClean="0">
                <a:solidFill>
                  <a:srgbClr val="7030A0"/>
                </a:solidFill>
              </a:rPr>
              <a:t>فيها.</a:t>
            </a:r>
            <a:endParaRPr lang="en-US" sz="2400" b="1" dirty="0">
              <a:solidFill>
                <a:srgbClr val="7030A0"/>
              </a:solidFill>
            </a:endParaRPr>
          </a:p>
          <a:p>
            <a:pPr marL="0" indent="0" algn="r" rtl="1">
              <a:lnSpc>
                <a:spcPct val="200000"/>
              </a:lnSpc>
              <a:buNone/>
            </a:pPr>
            <a:r>
              <a:rPr lang="ar-SA" sz="2400" b="1" dirty="0">
                <a:solidFill>
                  <a:srgbClr val="0070C0"/>
                </a:solidFill>
              </a:rPr>
              <a:t>2- المذيبات العضوية : تستخدم </a:t>
            </a:r>
            <a:r>
              <a:rPr lang="ar-SA" sz="2400" b="1" dirty="0" smtClean="0">
                <a:solidFill>
                  <a:srgbClr val="0070C0"/>
                </a:solidFill>
              </a:rPr>
              <a:t>لاستخلاص بعض </a:t>
            </a:r>
            <a:r>
              <a:rPr lang="ar-SA" sz="2400" b="1" dirty="0">
                <a:solidFill>
                  <a:srgbClr val="0070C0"/>
                </a:solidFill>
              </a:rPr>
              <a:t>زيوت الأزهار حيث أن </a:t>
            </a:r>
            <a:r>
              <a:rPr lang="ar-SA" sz="2400" b="1" dirty="0" smtClean="0">
                <a:solidFill>
                  <a:srgbClr val="0070C0"/>
                </a:solidFill>
              </a:rPr>
              <a:t>رائحة الأزهار </a:t>
            </a:r>
            <a:r>
              <a:rPr lang="ar-SA" sz="2400" b="1" dirty="0">
                <a:solidFill>
                  <a:srgbClr val="0070C0"/>
                </a:solidFill>
              </a:rPr>
              <a:t>تتغير تغيراً واضحاً إذا لجأنا إلى التقطير ببخار الماء</a:t>
            </a:r>
            <a:endParaRPr lang="en-US" sz="2400" b="1" dirty="0">
              <a:solidFill>
                <a:srgbClr val="0070C0"/>
              </a:solidFill>
            </a:endParaRPr>
          </a:p>
          <a:p>
            <a:pPr marL="0" indent="0" algn="r" rtl="1">
              <a:lnSpc>
                <a:spcPct val="200000"/>
              </a:lnSpc>
              <a:buNone/>
            </a:pPr>
            <a:r>
              <a:rPr lang="ar-SA" sz="2400" b="1" dirty="0">
                <a:solidFill>
                  <a:srgbClr val="00B050"/>
                </a:solidFill>
              </a:rPr>
              <a:t>3- الاستخلاص بالضغط: تستعمل هذه الطريقة في استخلاص الزيوت الطيارة التي تتاثر بارتفاع درجة الحرارة.</a:t>
            </a:r>
            <a:endParaRPr lang="en-US" sz="2400" b="1" dirty="0">
              <a:solidFill>
                <a:srgbClr val="00B050"/>
              </a:solidFill>
            </a:endParaRPr>
          </a:p>
          <a:p>
            <a:pPr marL="0" indent="0" algn="r" rtl="1">
              <a:lnSpc>
                <a:spcPct val="150000"/>
              </a:lnSpc>
              <a:buNone/>
            </a:pPr>
            <a:endParaRPr lang="en-US" sz="2400" dirty="0"/>
          </a:p>
        </p:txBody>
      </p:sp>
      <p:sp>
        <p:nvSpPr>
          <p:cNvPr id="2" name="Footer Placeholder 1"/>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9</a:t>
            </a:fld>
            <a:endParaRPr lang="en-US"/>
          </a:p>
        </p:txBody>
      </p:sp>
    </p:spTree>
    <p:extLst>
      <p:ext uri="{BB962C8B-B14F-4D97-AF65-F5344CB8AC3E}">
        <p14:creationId xmlns:p14="http://schemas.microsoft.com/office/powerpoint/2010/main" val="3870571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9456" y="82296"/>
            <a:ext cx="11795760" cy="6537960"/>
          </a:xfrm>
        </p:spPr>
        <p:txBody>
          <a:bodyPr>
            <a:normAutofit lnSpcReduction="10000"/>
          </a:bodyPr>
          <a:lstStyle/>
          <a:p>
            <a:pPr marL="0" indent="0" algn="r" rtl="1">
              <a:lnSpc>
                <a:spcPct val="150000"/>
              </a:lnSpc>
              <a:buNone/>
            </a:pPr>
            <a:r>
              <a:rPr lang="ar-SA" sz="2400" b="1" u="sng" dirty="0">
                <a:solidFill>
                  <a:srgbClr val="C00000"/>
                </a:solidFill>
              </a:rPr>
              <a:t>اعتبارات اختيار طريقة استخلاص الزيت الطيار:</a:t>
            </a:r>
            <a:endParaRPr lang="en-US" sz="2400" u="sng" dirty="0">
              <a:solidFill>
                <a:srgbClr val="C00000"/>
              </a:solidFill>
            </a:endParaRPr>
          </a:p>
          <a:p>
            <a:pPr marL="0" indent="0" algn="r" rtl="1">
              <a:lnSpc>
                <a:spcPct val="150000"/>
              </a:lnSpc>
              <a:buNone/>
            </a:pPr>
            <a:r>
              <a:rPr lang="ar-SA" sz="2400" dirty="0"/>
              <a:t>1- نسبة تواجد الزيت الطيار في النبات ومدى ارتفاع أو انخفاض </a:t>
            </a:r>
            <a:r>
              <a:rPr lang="ar-SA" sz="2400" dirty="0" smtClean="0"/>
              <a:t>نسبته .</a:t>
            </a:r>
            <a:endParaRPr lang="en-US" sz="2400" dirty="0"/>
          </a:p>
          <a:p>
            <a:pPr marL="0" indent="0" algn="r" rtl="1">
              <a:lnSpc>
                <a:spcPct val="150000"/>
              </a:lnSpc>
              <a:buNone/>
            </a:pPr>
            <a:r>
              <a:rPr lang="ar-SA" sz="2400" dirty="0"/>
              <a:t>2- نوعية العضو النباتي الحامل للزيت الطيار سواء كان ورقة أو ساق أو ثمار </a:t>
            </a:r>
            <a:r>
              <a:rPr lang="ar-SA" sz="2400" dirty="0" smtClean="0"/>
              <a:t>، </a:t>
            </a:r>
            <a:r>
              <a:rPr lang="ar-SA" sz="2400" dirty="0"/>
              <a:t>وإن كان طازجاً أم </a:t>
            </a:r>
            <a:r>
              <a:rPr lang="ar-SA" sz="2400" dirty="0" smtClean="0"/>
              <a:t>مجفف .</a:t>
            </a:r>
            <a:endParaRPr lang="en-US" sz="2400" dirty="0"/>
          </a:p>
          <a:p>
            <a:pPr marL="0" indent="0" algn="r" rtl="1">
              <a:lnSpc>
                <a:spcPct val="150000"/>
              </a:lnSpc>
              <a:buNone/>
            </a:pPr>
            <a:r>
              <a:rPr lang="ar-SA" sz="2400" dirty="0"/>
              <a:t>3- حالة تواجد الزيت الطيار بالأنسجة النباتية على الحالة الحرة أو هيئة مركبات </a:t>
            </a:r>
            <a:r>
              <a:rPr lang="ar-SA" sz="2400" dirty="0" smtClean="0"/>
              <a:t>غليكوزيدية .</a:t>
            </a:r>
            <a:endParaRPr lang="en-US" sz="2400" dirty="0"/>
          </a:p>
          <a:p>
            <a:pPr marL="0" indent="0" algn="r" rtl="1">
              <a:lnSpc>
                <a:spcPct val="150000"/>
              </a:lnSpc>
              <a:buNone/>
            </a:pPr>
            <a:r>
              <a:rPr lang="ar-SA" sz="2400" dirty="0"/>
              <a:t>4- مدى ثبات الزيت الطيار </a:t>
            </a:r>
            <a:r>
              <a:rPr lang="ar-SA" sz="2400" dirty="0" smtClean="0"/>
              <a:t>، </a:t>
            </a:r>
            <a:r>
              <a:rPr lang="ar-SA" sz="2400" dirty="0"/>
              <a:t>ويتوقف ذلك على تركيبه الكيميائي ومدى تحمل مكوناته لارتفاع درجة الحرارة </a:t>
            </a:r>
            <a:r>
              <a:rPr lang="ar-SA" sz="2400" dirty="0" smtClean="0"/>
              <a:t>.</a:t>
            </a:r>
          </a:p>
          <a:p>
            <a:pPr marL="0" indent="0" algn="r" rtl="1">
              <a:lnSpc>
                <a:spcPct val="150000"/>
              </a:lnSpc>
              <a:buNone/>
            </a:pPr>
            <a:r>
              <a:rPr lang="ar-SA" sz="2400" b="1" u="sng" dirty="0">
                <a:solidFill>
                  <a:srgbClr val="C00000"/>
                </a:solidFill>
              </a:rPr>
              <a:t>اهمية الزيوت الطيارة للنبات :</a:t>
            </a:r>
          </a:p>
          <a:p>
            <a:pPr marL="0" indent="0" algn="r" rtl="1">
              <a:lnSpc>
                <a:spcPct val="150000"/>
              </a:lnSpc>
              <a:buNone/>
            </a:pPr>
            <a:r>
              <a:rPr lang="ar-SA" sz="2400" dirty="0"/>
              <a:t>1- تساعد في جذب الحشرات للتلقيح</a:t>
            </a:r>
          </a:p>
          <a:p>
            <a:pPr marL="0" indent="0" algn="r" rtl="1">
              <a:lnSpc>
                <a:spcPct val="150000"/>
              </a:lnSpc>
              <a:buNone/>
            </a:pPr>
            <a:r>
              <a:rPr lang="ar-SA" sz="2400" dirty="0"/>
              <a:t>2- تقي النبات من الحيوانات والطفيليات اي كمواد طاردة </a:t>
            </a:r>
          </a:p>
          <a:p>
            <a:pPr marL="0" indent="0" algn="r" rtl="1">
              <a:lnSpc>
                <a:spcPct val="150000"/>
              </a:lnSpc>
              <a:buNone/>
            </a:pPr>
            <a:r>
              <a:rPr lang="ar-SA" sz="2400" dirty="0"/>
              <a:t>3- تحد من اثر الحرارة على النبات ، الامر الذي يؤدي الى خفض معدل النتح وبالتالي يساعد النبات على الاحتفاظ بمحتواه المائي </a:t>
            </a:r>
            <a:r>
              <a:rPr lang="ar-SA" sz="2400" dirty="0" smtClean="0"/>
              <a:t>.</a:t>
            </a:r>
            <a:endParaRPr lang="en-US" sz="2400" dirty="0"/>
          </a:p>
        </p:txBody>
      </p:sp>
      <p:sp>
        <p:nvSpPr>
          <p:cNvPr id="2" name="Footer Placeholder 1"/>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10</a:t>
            </a:fld>
            <a:endParaRPr lang="en-US"/>
          </a:p>
        </p:txBody>
      </p:sp>
    </p:spTree>
    <p:extLst>
      <p:ext uri="{BB962C8B-B14F-4D97-AF65-F5344CB8AC3E}">
        <p14:creationId xmlns:p14="http://schemas.microsoft.com/office/powerpoint/2010/main" val="3726253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872" y="109728"/>
            <a:ext cx="11987784" cy="6519672"/>
          </a:xfrm>
        </p:spPr>
        <p:txBody>
          <a:bodyPr>
            <a:normAutofit fontScale="85000" lnSpcReduction="20000"/>
          </a:bodyPr>
          <a:lstStyle/>
          <a:p>
            <a:pPr marL="0" indent="0" algn="r" rtl="1">
              <a:lnSpc>
                <a:spcPct val="150000"/>
              </a:lnSpc>
              <a:buNone/>
            </a:pPr>
            <a:r>
              <a:rPr lang="ar-SA" b="1" u="sng" dirty="0">
                <a:solidFill>
                  <a:srgbClr val="C00000"/>
                </a:solidFill>
              </a:rPr>
              <a:t>كيمياء الزيوت الطيارة</a:t>
            </a:r>
            <a:endParaRPr lang="en-US" u="sng" dirty="0">
              <a:solidFill>
                <a:srgbClr val="C00000"/>
              </a:solidFill>
            </a:endParaRPr>
          </a:p>
          <a:p>
            <a:pPr marL="0" indent="0" algn="r" rtl="1">
              <a:lnSpc>
                <a:spcPct val="150000"/>
              </a:lnSpc>
              <a:buNone/>
            </a:pPr>
            <a:r>
              <a:rPr lang="ar-SA" b="1" dirty="0"/>
              <a:t>تتكون معظم الزيوت الطيارة من</a:t>
            </a:r>
            <a:r>
              <a:rPr lang="en-US" b="1" dirty="0"/>
              <a:t> :</a:t>
            </a:r>
          </a:p>
          <a:p>
            <a:pPr marL="514350" lvl="0" indent="-514350" algn="r" rtl="1">
              <a:lnSpc>
                <a:spcPct val="150000"/>
              </a:lnSpc>
              <a:buFont typeface="+mj-lt"/>
              <a:buAutoNum type="arabicParenR"/>
            </a:pPr>
            <a:r>
              <a:rPr lang="ar-SA" dirty="0">
                <a:solidFill>
                  <a:srgbClr val="002060"/>
                </a:solidFill>
              </a:rPr>
              <a:t>الهيدروكربونات </a:t>
            </a:r>
            <a:r>
              <a:rPr lang="ar-SA" dirty="0" smtClean="0">
                <a:solidFill>
                  <a:srgbClr val="002060"/>
                </a:solidFill>
              </a:rPr>
              <a:t>التربينية </a:t>
            </a:r>
            <a:r>
              <a:rPr lang="ar-SA" dirty="0">
                <a:solidFill>
                  <a:srgbClr val="002060"/>
                </a:solidFill>
              </a:rPr>
              <a:t>( مشتقات الإيزوبرين )</a:t>
            </a:r>
            <a:endParaRPr lang="en-US" dirty="0">
              <a:solidFill>
                <a:srgbClr val="002060"/>
              </a:solidFill>
            </a:endParaRPr>
          </a:p>
          <a:p>
            <a:pPr marL="514350" lvl="0" indent="-514350" algn="r" rtl="1">
              <a:lnSpc>
                <a:spcPct val="150000"/>
              </a:lnSpc>
              <a:buFont typeface="+mj-lt"/>
              <a:buAutoNum type="arabicParenR"/>
            </a:pPr>
            <a:r>
              <a:rPr lang="ar-SA" dirty="0">
                <a:solidFill>
                  <a:srgbClr val="002060"/>
                </a:solidFill>
              </a:rPr>
              <a:t>مركبات أوكسجينية مشتقة من الهيدروكربونات ( كحولات - </a:t>
            </a:r>
            <a:r>
              <a:rPr lang="ar-SA" dirty="0" smtClean="0">
                <a:solidFill>
                  <a:srgbClr val="002060"/>
                </a:solidFill>
              </a:rPr>
              <a:t>ايثيرات </a:t>
            </a:r>
            <a:r>
              <a:rPr lang="ar-SA" dirty="0">
                <a:solidFill>
                  <a:srgbClr val="002060"/>
                </a:solidFill>
              </a:rPr>
              <a:t>- كيتونات - فينولات </a:t>
            </a:r>
            <a:r>
              <a:rPr lang="ar-SA" dirty="0" smtClean="0">
                <a:solidFill>
                  <a:srgbClr val="002060"/>
                </a:solidFill>
              </a:rPr>
              <a:t>– الدهيدات - </a:t>
            </a:r>
            <a:r>
              <a:rPr lang="ar-SA" dirty="0">
                <a:solidFill>
                  <a:srgbClr val="002060"/>
                </a:solidFill>
              </a:rPr>
              <a:t>بالاضافة للمركبات الكبريتية )</a:t>
            </a:r>
            <a:endParaRPr lang="en-US" dirty="0">
              <a:solidFill>
                <a:srgbClr val="002060"/>
              </a:solidFill>
            </a:endParaRPr>
          </a:p>
          <a:p>
            <a:pPr marL="0" indent="0" algn="r" rtl="1">
              <a:lnSpc>
                <a:spcPct val="150000"/>
              </a:lnSpc>
              <a:buNone/>
            </a:pPr>
            <a:r>
              <a:rPr lang="ar-SA" b="1" u="sng" dirty="0">
                <a:solidFill>
                  <a:srgbClr val="0070C0"/>
                </a:solidFill>
              </a:rPr>
              <a:t>ملاحظة</a:t>
            </a:r>
            <a:r>
              <a:rPr lang="en-US" b="1" u="sng" dirty="0">
                <a:solidFill>
                  <a:srgbClr val="0070C0"/>
                </a:solidFill>
              </a:rPr>
              <a:t> </a:t>
            </a:r>
            <a:r>
              <a:rPr lang="en-US" b="1" u="sng" dirty="0" smtClean="0">
                <a:solidFill>
                  <a:srgbClr val="0070C0"/>
                </a:solidFill>
              </a:rPr>
              <a:t>:</a:t>
            </a:r>
            <a:r>
              <a:rPr lang="ar-SA" b="1" u="sng" dirty="0" smtClean="0">
                <a:solidFill>
                  <a:srgbClr val="0070C0"/>
                </a:solidFill>
              </a:rPr>
              <a:t>   </a:t>
            </a:r>
            <a:endParaRPr lang="en-US" dirty="0">
              <a:solidFill>
                <a:srgbClr val="0070C0"/>
              </a:solidFill>
            </a:endParaRPr>
          </a:p>
          <a:p>
            <a:pPr algn="r" rtl="1">
              <a:lnSpc>
                <a:spcPct val="150000"/>
              </a:lnSpc>
              <a:buFont typeface="Wingdings" panose="05000000000000000000" pitchFamily="2" charset="2"/>
              <a:buChar char="§"/>
            </a:pPr>
            <a:r>
              <a:rPr lang="ar-SA" dirty="0" smtClean="0">
                <a:solidFill>
                  <a:srgbClr val="0070C0"/>
                </a:solidFill>
              </a:rPr>
              <a:t>يوجد </a:t>
            </a:r>
            <a:r>
              <a:rPr lang="ar-SA" dirty="0">
                <a:solidFill>
                  <a:srgbClr val="0070C0"/>
                </a:solidFill>
              </a:rPr>
              <a:t>بعض الزيوت الطيارة </a:t>
            </a:r>
            <a:r>
              <a:rPr lang="ar-SA" dirty="0" smtClean="0">
                <a:solidFill>
                  <a:srgbClr val="0070C0"/>
                </a:solidFill>
              </a:rPr>
              <a:t>يحتوي على الهيدروكربونات </a:t>
            </a:r>
            <a:r>
              <a:rPr lang="ar-SA" dirty="0">
                <a:solidFill>
                  <a:srgbClr val="0070C0"/>
                </a:solidFill>
              </a:rPr>
              <a:t>فقط , وتحوي كمية قليلة من المركبات الأوكسجينية مثل زيت </a:t>
            </a:r>
            <a:r>
              <a:rPr lang="ar-SA" dirty="0" smtClean="0">
                <a:solidFill>
                  <a:srgbClr val="0070C0"/>
                </a:solidFill>
              </a:rPr>
              <a:t>التربين</a:t>
            </a:r>
            <a:r>
              <a:rPr lang="en-US" dirty="0" smtClean="0">
                <a:solidFill>
                  <a:srgbClr val="0070C0"/>
                </a:solidFill>
              </a:rPr>
              <a:t> </a:t>
            </a:r>
            <a:endParaRPr lang="en-US" dirty="0">
              <a:solidFill>
                <a:srgbClr val="0070C0"/>
              </a:solidFill>
            </a:endParaRPr>
          </a:p>
          <a:p>
            <a:pPr algn="r" rtl="1">
              <a:lnSpc>
                <a:spcPct val="150000"/>
              </a:lnSpc>
              <a:buFont typeface="Wingdings" panose="05000000000000000000" pitchFamily="2" charset="2"/>
              <a:buChar char="§"/>
            </a:pPr>
            <a:r>
              <a:rPr lang="ar-SA" dirty="0" smtClean="0">
                <a:solidFill>
                  <a:srgbClr val="0070C0"/>
                </a:solidFill>
              </a:rPr>
              <a:t>بعض </a:t>
            </a:r>
            <a:r>
              <a:rPr lang="ar-SA" dirty="0">
                <a:solidFill>
                  <a:srgbClr val="0070C0"/>
                </a:solidFill>
              </a:rPr>
              <a:t>الزيوت الطيارة تحوي مركبات أوكسجينية فقط مثل زيت القرنفل</a:t>
            </a:r>
            <a:r>
              <a:rPr lang="en-US" dirty="0">
                <a:solidFill>
                  <a:srgbClr val="0070C0"/>
                </a:solidFill>
              </a:rPr>
              <a:t> .</a:t>
            </a:r>
          </a:p>
          <a:p>
            <a:pPr algn="r" rtl="1">
              <a:lnSpc>
                <a:spcPct val="150000"/>
              </a:lnSpc>
              <a:buFont typeface="Wingdings" panose="05000000000000000000" pitchFamily="2" charset="2"/>
              <a:buChar char="§"/>
            </a:pPr>
            <a:r>
              <a:rPr lang="ar-SA" dirty="0" smtClean="0">
                <a:solidFill>
                  <a:srgbClr val="0070C0"/>
                </a:solidFill>
              </a:rPr>
              <a:t>تعتمد </a:t>
            </a:r>
            <a:r>
              <a:rPr lang="ar-SA" dirty="0">
                <a:solidFill>
                  <a:srgbClr val="0070C0"/>
                </a:solidFill>
              </a:rPr>
              <a:t>رائحة أي زيت طيار بصفة أساسية على المركبات الأوكسيجينية التي تذوب في الماء بنسب متفاوتة كما في ماء الزهر والورد</a:t>
            </a:r>
            <a:r>
              <a:rPr lang="en-US" dirty="0">
                <a:solidFill>
                  <a:srgbClr val="0070C0"/>
                </a:solidFill>
              </a:rPr>
              <a:t> .</a:t>
            </a:r>
          </a:p>
          <a:p>
            <a:pPr marL="0" indent="0" algn="r">
              <a:lnSpc>
                <a:spcPct val="150000"/>
              </a:lnSpc>
              <a:buNone/>
            </a:pPr>
            <a:endParaRPr lang="en-US" dirty="0"/>
          </a:p>
        </p:txBody>
      </p:sp>
      <p:sp>
        <p:nvSpPr>
          <p:cNvPr id="2" name="Footer Placeholder 1"/>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11</a:t>
            </a:fld>
            <a:endParaRPr lang="en-US"/>
          </a:p>
        </p:txBody>
      </p:sp>
    </p:spTree>
    <p:extLst>
      <p:ext uri="{BB962C8B-B14F-4D97-AF65-F5344CB8AC3E}">
        <p14:creationId xmlns:p14="http://schemas.microsoft.com/office/powerpoint/2010/main" val="397850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83464"/>
            <a:ext cx="11649456" cy="5980176"/>
          </a:xfrm>
        </p:spPr>
        <p:txBody>
          <a:bodyPr>
            <a:noAutofit/>
          </a:bodyPr>
          <a:lstStyle/>
          <a:p>
            <a:pPr marL="0" indent="0" algn="r" rtl="1">
              <a:lnSpc>
                <a:spcPct val="150000"/>
              </a:lnSpc>
              <a:buNone/>
            </a:pPr>
            <a:r>
              <a:rPr lang="ar-SA" sz="2400" b="1" u="sng" dirty="0" smtClean="0">
                <a:solidFill>
                  <a:srgbClr val="C00000"/>
                </a:solidFill>
              </a:rPr>
              <a:t>ثانيًا</a:t>
            </a:r>
            <a:r>
              <a:rPr lang="ar-SA" sz="2400" b="1" u="sng" dirty="0">
                <a:solidFill>
                  <a:srgbClr val="C00000"/>
                </a:solidFill>
              </a:rPr>
              <a:t>: الإستخدامات الصناعية للزيوت العطرية:</a:t>
            </a:r>
          </a:p>
          <a:p>
            <a:pPr marL="0" indent="0" algn="r" rtl="1">
              <a:lnSpc>
                <a:spcPct val="150000"/>
              </a:lnSpc>
              <a:buNone/>
            </a:pPr>
            <a:r>
              <a:rPr lang="ar-SA" sz="2400" dirty="0"/>
              <a:t>۱- تستعمل في صناعة العطور والروائح والصابون ومزيلات الرائحة ومعاجين الأسنان ‎وغيرها من مستحضرات الزينة.</a:t>
            </a:r>
          </a:p>
          <a:p>
            <a:pPr marL="0" indent="0" algn="r" rtl="1">
              <a:lnSpc>
                <a:spcPct val="150000"/>
              </a:lnSpc>
              <a:buNone/>
            </a:pPr>
            <a:r>
              <a:rPr lang="ar-SA" sz="2400" dirty="0"/>
              <a:t>‎۲- تستعمل كطيب أو عطر للحلوى والمثلجات والمشروبات وفي الطبخ.</a:t>
            </a:r>
          </a:p>
          <a:p>
            <a:pPr marL="0" indent="0" algn="r" rtl="1">
              <a:lnSpc>
                <a:spcPct val="150000"/>
              </a:lnSpc>
              <a:buNone/>
            </a:pPr>
            <a:r>
              <a:rPr lang="ar-SA" sz="2400" dirty="0"/>
              <a:t>‎٣- لبعضها خواص علاجية ومطهرة أو مضادة للبكتريا.</a:t>
            </a:r>
          </a:p>
          <a:p>
            <a:pPr marL="0" indent="0" algn="r" rtl="1">
              <a:lnSpc>
                <a:spcPct val="150000"/>
              </a:lnSpc>
              <a:buNone/>
            </a:pPr>
            <a:r>
              <a:rPr lang="ar-SA" sz="2400" dirty="0"/>
              <a:t>٤- يستخدم بعضها في </a:t>
            </a:r>
            <a:r>
              <a:rPr lang="ar-SA" sz="2400" dirty="0" smtClean="0"/>
              <a:t>جعل الانسجه اكثر وضوحا</a:t>
            </a:r>
            <a:r>
              <a:rPr lang="ar-SA" sz="2400" dirty="0" smtClean="0">
                <a:solidFill>
                  <a:srgbClr val="7030A0"/>
                </a:solidFill>
              </a:rPr>
              <a:t>( بدون شوائب )  </a:t>
            </a:r>
            <a:r>
              <a:rPr lang="ar-SA" sz="2400" dirty="0" smtClean="0"/>
              <a:t>عند التحضيرات المجهريه النسيجيه </a:t>
            </a:r>
            <a:r>
              <a:rPr lang="ar-SA" sz="1800" dirty="0" smtClean="0">
                <a:solidFill>
                  <a:srgbClr val="7030A0"/>
                </a:solidFill>
              </a:rPr>
              <a:t>.( تقلل معامل الانكسار ).</a:t>
            </a:r>
            <a:endParaRPr lang="ar-SA" sz="1800" dirty="0">
              <a:solidFill>
                <a:srgbClr val="7030A0"/>
              </a:solidFill>
            </a:endParaRPr>
          </a:p>
          <a:p>
            <a:pPr marL="0" indent="0" algn="r" rtl="1">
              <a:lnSpc>
                <a:spcPct val="150000"/>
              </a:lnSpc>
              <a:buNone/>
            </a:pPr>
            <a:r>
              <a:rPr lang="ar-SA" sz="2400" dirty="0"/>
              <a:t>٥- تستعمل كمذيبات في صناعة الدهان والورنيش.</a:t>
            </a:r>
          </a:p>
          <a:p>
            <a:pPr marL="0" indent="0" algn="r" rtl="1">
              <a:lnSpc>
                <a:spcPct val="150000"/>
              </a:lnSpc>
              <a:buNone/>
            </a:pPr>
            <a:r>
              <a:rPr lang="ar-SA" sz="2400" dirty="0"/>
              <a:t>٦- تدخل في صناعة المبيدات الحشرية. </a:t>
            </a:r>
          </a:p>
          <a:p>
            <a:pPr marL="0" indent="0" algn="r" rtl="1">
              <a:lnSpc>
                <a:spcPct val="150000"/>
              </a:lnSpc>
              <a:buNone/>
            </a:pPr>
            <a:r>
              <a:rPr lang="ar-SA" sz="2400" dirty="0"/>
              <a:t>٧‎- صناعة منتجات متعددة مثل العلـك والطبـاق وحبر الطباعة</a:t>
            </a:r>
            <a:endParaRPr lang="en-US" sz="2400" dirty="0"/>
          </a:p>
        </p:txBody>
      </p:sp>
      <p:sp>
        <p:nvSpPr>
          <p:cNvPr id="9" name="Slide Number Placeholder 8"/>
          <p:cNvSpPr>
            <a:spLocks noGrp="1"/>
          </p:cNvSpPr>
          <p:nvPr>
            <p:ph type="sldNum" sz="quarter" idx="12"/>
          </p:nvPr>
        </p:nvSpPr>
        <p:spPr/>
        <p:txBody>
          <a:bodyPr/>
          <a:lstStyle/>
          <a:p>
            <a:fld id="{BD7174D4-1787-485D-A440-20C44618AF28}" type="slidenum">
              <a:rPr lang="en-US" smtClean="0"/>
              <a:t>12</a:t>
            </a:fld>
            <a:endParaRPr lang="en-US"/>
          </a:p>
        </p:txBody>
      </p:sp>
    </p:spTree>
    <p:extLst>
      <p:ext uri="{BB962C8B-B14F-4D97-AF65-F5344CB8AC3E}">
        <p14:creationId xmlns:p14="http://schemas.microsoft.com/office/powerpoint/2010/main" val="288467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448" y="0"/>
            <a:ext cx="11932920" cy="6775704"/>
          </a:xfrm>
        </p:spPr>
        <p:txBody>
          <a:bodyPr>
            <a:normAutofit/>
          </a:bodyPr>
          <a:lstStyle/>
          <a:p>
            <a:pPr marL="0" indent="0" algn="r" rtl="1">
              <a:lnSpc>
                <a:spcPct val="150000"/>
              </a:lnSpc>
              <a:buNone/>
            </a:pPr>
            <a:r>
              <a:rPr lang="ar-SA" sz="2400" b="1" u="sng" dirty="0">
                <a:solidFill>
                  <a:srgbClr val="C00000"/>
                </a:solidFill>
              </a:rPr>
              <a:t>ما الأهمية الدوائية للزيوت الطيارة</a:t>
            </a:r>
            <a:endParaRPr lang="en-US" sz="2400" b="1" u="sng" dirty="0">
              <a:solidFill>
                <a:srgbClr val="C00000"/>
              </a:solidFill>
            </a:endParaRPr>
          </a:p>
          <a:p>
            <a:pPr marL="0" indent="0" algn="r" rtl="1">
              <a:lnSpc>
                <a:spcPct val="150000"/>
              </a:lnSpc>
              <a:buNone/>
            </a:pPr>
            <a:r>
              <a:rPr lang="ar-SA" sz="2400" dirty="0"/>
              <a:t>تستخدم الزيوت الطيارة او مشتقاتها بكثرة فمنها ما يستخدم للرائحة مثل العطورات الموجودة في الاسواق ومنها ما يستخدم طبيا كزيت النعناع والبابونج والينسون والكزبرة كطاردة للغازات ومهضمة ومنها ما يستخدم كمطهر مثل الحلتيت </a:t>
            </a:r>
            <a:r>
              <a:rPr lang="ar-SA" sz="2400" dirty="0" smtClean="0"/>
              <a:t>والمر</a:t>
            </a:r>
          </a:p>
          <a:p>
            <a:pPr marL="0" indent="0" algn="r" rtl="1">
              <a:lnSpc>
                <a:spcPct val="150000"/>
              </a:lnSpc>
              <a:buNone/>
            </a:pPr>
            <a:r>
              <a:rPr lang="ar-SA" sz="1800" dirty="0" smtClean="0">
                <a:solidFill>
                  <a:srgbClr val="7030A0"/>
                </a:solidFill>
              </a:rPr>
              <a:t>( تانينات زيتيه )</a:t>
            </a:r>
            <a:r>
              <a:rPr lang="ar-SA" sz="2400" dirty="0" smtClean="0"/>
              <a:t>  </a:t>
            </a:r>
            <a:r>
              <a:rPr lang="ar-SA" sz="2400" dirty="0"/>
              <a:t>وبعضها يستخدم كطاردة للحشرات مثل زيت </a:t>
            </a:r>
            <a:r>
              <a:rPr lang="ar-SA" sz="2400" b="1" dirty="0"/>
              <a:t>السترونيلا</a:t>
            </a:r>
            <a:r>
              <a:rPr lang="ar-SA" sz="2400" dirty="0"/>
              <a:t> وبعضها يستخدم كطارد للديدان مثل زيت </a:t>
            </a:r>
            <a:r>
              <a:rPr lang="ar-SA" sz="2400" b="1" dirty="0" smtClean="0"/>
              <a:t>الشنبوديم </a:t>
            </a:r>
            <a:r>
              <a:rPr lang="ar-SA" sz="2400" b="1" dirty="0" smtClean="0">
                <a:solidFill>
                  <a:srgbClr val="7030A0"/>
                </a:solidFill>
              </a:rPr>
              <a:t>والزيوت </a:t>
            </a:r>
            <a:r>
              <a:rPr lang="ar-SA" sz="2400" b="1" dirty="0">
                <a:solidFill>
                  <a:srgbClr val="7030A0"/>
                </a:solidFill>
              </a:rPr>
              <a:t>الطيارة عندما تكون مركزة وبعد خروجها من النبات حارقة.</a:t>
            </a:r>
            <a:endParaRPr lang="en-US" sz="2400" b="1" dirty="0">
              <a:solidFill>
                <a:srgbClr val="7030A0"/>
              </a:solidFill>
            </a:endParaRPr>
          </a:p>
          <a:p>
            <a:pPr marL="0" indent="0" algn="r" rtl="1">
              <a:lnSpc>
                <a:spcPct val="150000"/>
              </a:lnSpc>
              <a:buNone/>
            </a:pPr>
            <a:r>
              <a:rPr lang="ar-SA" sz="2400" b="1" u="sng" dirty="0">
                <a:solidFill>
                  <a:srgbClr val="C00000"/>
                </a:solidFill>
              </a:rPr>
              <a:t>دور الزيوت الطيارة على الصعيد الطبي والصيدلاني :</a:t>
            </a:r>
            <a:endParaRPr lang="en-US" sz="2400" u="sng" dirty="0">
              <a:solidFill>
                <a:srgbClr val="C00000"/>
              </a:solidFill>
            </a:endParaRPr>
          </a:p>
          <a:p>
            <a:pPr marL="457200" indent="-457200" algn="r" rtl="1">
              <a:lnSpc>
                <a:spcPct val="100000"/>
              </a:lnSpc>
              <a:buFont typeface="+mj-lt"/>
              <a:buAutoNum type="arabicParenR"/>
            </a:pPr>
            <a:r>
              <a:rPr lang="ar-SA" sz="2400" dirty="0" smtClean="0"/>
              <a:t> </a:t>
            </a:r>
            <a:r>
              <a:rPr lang="ar-SA" sz="2400" dirty="0"/>
              <a:t>تستعمل كمحسنات للطعم لأغلب المستحضرات الصيدلانية</a:t>
            </a:r>
            <a:endParaRPr lang="en-US" sz="2400" dirty="0"/>
          </a:p>
          <a:p>
            <a:pPr marL="457200" indent="-457200" algn="r" rtl="1">
              <a:lnSpc>
                <a:spcPct val="100000"/>
              </a:lnSpc>
              <a:buFont typeface="+mj-lt"/>
              <a:buAutoNum type="arabicParenR"/>
            </a:pPr>
            <a:r>
              <a:rPr lang="ar-SA" sz="2400" dirty="0" smtClean="0"/>
              <a:t>منشطة</a:t>
            </a:r>
            <a:endParaRPr lang="en-US" sz="2400" dirty="0"/>
          </a:p>
          <a:p>
            <a:pPr marL="457200" indent="-457200" algn="r" rtl="1">
              <a:lnSpc>
                <a:spcPct val="100000"/>
              </a:lnSpc>
              <a:buFont typeface="+mj-lt"/>
              <a:buAutoNum type="arabicParenR"/>
            </a:pPr>
            <a:r>
              <a:rPr lang="ar-SA" sz="2400" dirty="0"/>
              <a:t>تستعمل كطاردة للديدان .</a:t>
            </a:r>
            <a:endParaRPr lang="en-US" sz="2400" dirty="0"/>
          </a:p>
          <a:p>
            <a:pPr marL="457200" indent="-457200" algn="r" rtl="1">
              <a:lnSpc>
                <a:spcPct val="100000"/>
              </a:lnSpc>
              <a:buFont typeface="+mj-lt"/>
              <a:buAutoNum type="arabicParenR"/>
            </a:pPr>
            <a:r>
              <a:rPr lang="ar-SA" sz="2400" dirty="0" smtClean="0"/>
              <a:t> </a:t>
            </a:r>
            <a:r>
              <a:rPr lang="ar-SA" sz="2400" dirty="0"/>
              <a:t>مطهرة للمجاري البولية والتنفسية</a:t>
            </a:r>
            <a:endParaRPr lang="en-US" sz="2400" dirty="0"/>
          </a:p>
          <a:p>
            <a:pPr marL="0" indent="0" algn="r">
              <a:lnSpc>
                <a:spcPct val="150000"/>
              </a:lnSpc>
              <a:buNone/>
            </a:pPr>
            <a:endParaRPr lang="en-US" sz="2400" dirty="0"/>
          </a:p>
        </p:txBody>
      </p:sp>
      <p:sp>
        <p:nvSpPr>
          <p:cNvPr id="2" name="Footer Placeholder 1"/>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13</a:t>
            </a:fld>
            <a:endParaRPr lang="en-US"/>
          </a:p>
        </p:txBody>
      </p:sp>
    </p:spTree>
    <p:extLst>
      <p:ext uri="{BB962C8B-B14F-4D97-AF65-F5344CB8AC3E}">
        <p14:creationId xmlns:p14="http://schemas.microsoft.com/office/powerpoint/2010/main" val="973309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hala alrabiah</a:t>
            </a:r>
            <a:endParaRPr lang="en-US"/>
          </a:p>
        </p:txBody>
      </p:sp>
      <p:sp>
        <p:nvSpPr>
          <p:cNvPr id="3" name="Slide Number Placeholder 2"/>
          <p:cNvSpPr>
            <a:spLocks noGrp="1"/>
          </p:cNvSpPr>
          <p:nvPr>
            <p:ph type="sldNum" sz="quarter" idx="12"/>
          </p:nvPr>
        </p:nvSpPr>
        <p:spPr/>
        <p:txBody>
          <a:bodyPr/>
          <a:lstStyle/>
          <a:p>
            <a:fld id="{BD7174D4-1787-485D-A440-20C44618AF28}" type="slidenum">
              <a:rPr lang="en-US" smtClean="0"/>
              <a:t>14</a:t>
            </a:fld>
            <a:endParaRPr lang="en-US"/>
          </a:p>
        </p:txBody>
      </p:sp>
      <p:sp>
        <p:nvSpPr>
          <p:cNvPr id="4" name="Rectangle 3"/>
          <p:cNvSpPr/>
          <p:nvPr/>
        </p:nvSpPr>
        <p:spPr>
          <a:xfrm>
            <a:off x="429768" y="361516"/>
            <a:ext cx="11247120" cy="2862322"/>
          </a:xfrm>
          <a:prstGeom prst="rect">
            <a:avLst/>
          </a:prstGeom>
        </p:spPr>
        <p:txBody>
          <a:bodyPr wrap="square">
            <a:spAutoFit/>
          </a:bodyPr>
          <a:lstStyle/>
          <a:p>
            <a:pPr algn="just" rtl="1">
              <a:lnSpc>
                <a:spcPct val="150000"/>
              </a:lnSpc>
            </a:pPr>
            <a:r>
              <a:rPr lang="ar-SA" sz="2400" b="1" u="sng" dirty="0">
                <a:solidFill>
                  <a:srgbClr val="7030A0"/>
                </a:solidFill>
                <a:latin typeface="HelveticaNeue"/>
                <a:ea typeface="Times New Roman" panose="02020603050405020304" pitchFamily="18" charset="0"/>
              </a:rPr>
              <a:t>أولا : الزيوت العطرية المستخرجة من الأزهار</a:t>
            </a:r>
            <a:endParaRPr lang="en-US" sz="2400" b="1" u="sng" dirty="0">
              <a:solidFill>
                <a:srgbClr val="7030A0"/>
              </a:solidFill>
              <a:latin typeface="Times New Roman" panose="02020603050405020304" pitchFamily="18" charset="0"/>
              <a:ea typeface="Times New Roman" panose="02020603050405020304" pitchFamily="18" charset="0"/>
            </a:endParaRPr>
          </a:p>
          <a:p>
            <a:pPr algn="just" rtl="1">
              <a:lnSpc>
                <a:spcPct val="150000"/>
              </a:lnSpc>
            </a:pPr>
            <a:r>
              <a:rPr lang="ar-SA" sz="2400" b="1" dirty="0" smtClean="0">
                <a:solidFill>
                  <a:srgbClr val="00B050"/>
                </a:solidFill>
                <a:latin typeface="HelveticaNeue"/>
                <a:ea typeface="Times New Roman" panose="02020603050405020304" pitchFamily="18" charset="0"/>
                <a:cs typeface="Times New Roman" panose="02020603050405020304" pitchFamily="18" charset="0"/>
              </a:rPr>
              <a:t>1- ورد </a:t>
            </a:r>
            <a:r>
              <a:rPr lang="ar-SA" sz="2400" b="1" dirty="0">
                <a:solidFill>
                  <a:srgbClr val="00B050"/>
                </a:solidFill>
                <a:latin typeface="HelveticaNeue"/>
                <a:ea typeface="Times New Roman" panose="02020603050405020304" pitchFamily="18" charset="0"/>
                <a:cs typeface="Times New Roman" panose="02020603050405020304" pitchFamily="18" charset="0"/>
              </a:rPr>
              <a:t>دمشقي</a:t>
            </a:r>
            <a:r>
              <a:rPr lang="en-US" sz="2400" b="1" dirty="0">
                <a:solidFill>
                  <a:srgbClr val="00B050"/>
                </a:solidFill>
                <a:latin typeface="HelveticaNeue"/>
                <a:ea typeface="Times New Roman" panose="02020603050405020304" pitchFamily="18" charset="0"/>
                <a:cs typeface="Times New Roman" panose="02020603050405020304" pitchFamily="18" charset="0"/>
              </a:rPr>
              <a:t> </a:t>
            </a:r>
            <a:r>
              <a:rPr lang="en-US" sz="2400" b="1" i="1" dirty="0">
                <a:solidFill>
                  <a:srgbClr val="00B050"/>
                </a:solidFill>
                <a:latin typeface="HelveticaNeue"/>
                <a:ea typeface="Times New Roman" panose="02020603050405020304" pitchFamily="18" charset="0"/>
                <a:cs typeface="Times New Roman" panose="02020603050405020304" pitchFamily="18" charset="0"/>
              </a:rPr>
              <a:t>Rosa </a:t>
            </a:r>
            <a:r>
              <a:rPr lang="en-US" sz="2400" b="1" i="1" dirty="0" err="1">
                <a:solidFill>
                  <a:srgbClr val="00B050"/>
                </a:solidFill>
                <a:latin typeface="HelveticaNeue"/>
                <a:ea typeface="Times New Roman" panose="02020603050405020304" pitchFamily="18" charset="0"/>
                <a:cs typeface="Times New Roman" panose="02020603050405020304" pitchFamily="18" charset="0"/>
              </a:rPr>
              <a:t>damascena</a:t>
            </a:r>
            <a:r>
              <a:rPr lang="en-US" sz="2400" b="1" i="1" dirty="0">
                <a:solidFill>
                  <a:srgbClr val="00B050"/>
                </a:solidFill>
                <a:latin typeface="HelveticaNeue"/>
                <a:ea typeface="Times New Roman" panose="02020603050405020304" pitchFamily="18" charset="0"/>
                <a:cs typeface="Times New Roman" panose="02020603050405020304" pitchFamily="18" charset="0"/>
              </a:rPr>
              <a:t> </a:t>
            </a:r>
            <a:r>
              <a:rPr lang="ar-SA" sz="2400" b="1" dirty="0">
                <a:solidFill>
                  <a:srgbClr val="00B050"/>
                </a:solidFill>
                <a:latin typeface="HelveticaNeue"/>
                <a:ea typeface="Times New Roman" panose="02020603050405020304" pitchFamily="18" charset="0"/>
                <a:cs typeface="Times New Roman" panose="02020603050405020304" pitchFamily="18" charset="0"/>
              </a:rPr>
              <a:t>، ويتبع الفصيلة الوردية </a:t>
            </a:r>
            <a:r>
              <a:rPr lang="en-US" sz="2400" b="1" dirty="0">
                <a:solidFill>
                  <a:srgbClr val="00B050"/>
                </a:solidFill>
                <a:latin typeface="HelveticaNeue"/>
                <a:ea typeface="Times New Roman" panose="02020603050405020304" pitchFamily="18" charset="0"/>
                <a:cs typeface="Times New Roman" panose="02020603050405020304" pitchFamily="18" charset="0"/>
              </a:rPr>
              <a:t> </a:t>
            </a:r>
            <a:r>
              <a:rPr lang="en-US" sz="2400" b="1" dirty="0" err="1">
                <a:solidFill>
                  <a:srgbClr val="00B050"/>
                </a:solidFill>
                <a:latin typeface="HelveticaNeue"/>
                <a:ea typeface="Times New Roman" panose="02020603050405020304" pitchFamily="18" charset="0"/>
                <a:cs typeface="Times New Roman" panose="02020603050405020304" pitchFamily="18" charset="0"/>
              </a:rPr>
              <a:t>Rosaceae</a:t>
            </a:r>
            <a:r>
              <a:rPr lang="en-US" sz="2400" b="1" dirty="0">
                <a:solidFill>
                  <a:srgbClr val="00B050"/>
                </a:solidFill>
                <a:latin typeface="HelveticaNeue"/>
                <a:ea typeface="Times New Roman" panose="02020603050405020304" pitchFamily="18" charset="0"/>
                <a:cs typeface="Times New Roman" panose="02020603050405020304" pitchFamily="18" charset="0"/>
              </a:rPr>
              <a:t> </a:t>
            </a:r>
            <a:r>
              <a:rPr lang="ar-SA" sz="2400" b="1" dirty="0" smtClean="0">
                <a:solidFill>
                  <a:srgbClr val="00B050"/>
                </a:solidFill>
                <a:latin typeface="HelveticaNeue"/>
                <a:ea typeface="Times New Roman" panose="02020603050405020304" pitchFamily="18" charset="0"/>
                <a:cs typeface="Times New Roman" panose="02020603050405020304" pitchFamily="18" charset="0"/>
              </a:rPr>
              <a:t>. </a:t>
            </a:r>
            <a:r>
              <a:rPr lang="ar-SA" sz="2400" dirty="0" smtClean="0">
                <a:solidFill>
                  <a:srgbClr val="000000"/>
                </a:solidFill>
                <a:latin typeface="HelveticaNeue"/>
                <a:ea typeface="Times New Roman" panose="02020603050405020304" pitchFamily="18" charset="0"/>
                <a:cs typeface="Times New Roman" panose="02020603050405020304" pitchFamily="18" charset="0"/>
              </a:rPr>
              <a:t>يستخرج </a:t>
            </a:r>
            <a:r>
              <a:rPr lang="ar-SA" sz="2400" dirty="0">
                <a:solidFill>
                  <a:srgbClr val="000000"/>
                </a:solidFill>
                <a:latin typeface="HelveticaNeue"/>
                <a:ea typeface="Times New Roman" panose="02020603050405020304" pitchFamily="18" charset="0"/>
                <a:cs typeface="Times New Roman" panose="02020603050405020304" pitchFamily="18" charset="0"/>
              </a:rPr>
              <a:t>من أزهار هذا النبات زيت قيم يسمى </a:t>
            </a:r>
            <a:r>
              <a:rPr lang="ar-SA" sz="2400" b="1" dirty="0">
                <a:solidFill>
                  <a:srgbClr val="000000"/>
                </a:solidFill>
                <a:latin typeface="HelveticaNeue"/>
                <a:ea typeface="Times New Roman" panose="02020603050405020304" pitchFamily="18" charset="0"/>
                <a:cs typeface="Times New Roman" panose="02020603050405020304" pitchFamily="18" charset="0"/>
              </a:rPr>
              <a:t>بالعطر أو عطر الورد وزيت الورد،</a:t>
            </a:r>
            <a:r>
              <a:rPr lang="ar-SA" sz="2400" dirty="0">
                <a:solidFill>
                  <a:srgbClr val="000000"/>
                </a:solidFill>
                <a:latin typeface="HelveticaNeue"/>
                <a:ea typeface="Times New Roman" panose="02020603050405020304" pitchFamily="18" charset="0"/>
                <a:cs typeface="Times New Roman" panose="02020603050405020304" pitchFamily="18" charset="0"/>
              </a:rPr>
              <a:t> وهو زيت عديم اللون في أول الأمر، ولكنه يتدرج إلى اللون الأصفر، أو الأخضر. ويعتبر هذا الزيت من أقدم الزيوت العطرية ومن أهمها في فن العطور</a:t>
            </a:r>
            <a:r>
              <a:rPr lang="ar-SA" sz="2400" dirty="0">
                <a:solidFill>
                  <a:srgbClr val="000000"/>
                </a:solidFill>
                <a:ea typeface="Times New Roman" panose="02020603050405020304" pitchFamily="18" charset="0"/>
                <a:cs typeface="HelveticaNeue"/>
              </a:rPr>
              <a:t> </a:t>
            </a:r>
            <a:endParaRPr lang="ar-SA" sz="2400" dirty="0" smtClean="0">
              <a:solidFill>
                <a:srgbClr val="000000"/>
              </a:solidFill>
              <a:ea typeface="Times New Roman" panose="02020603050405020304" pitchFamily="18" charset="0"/>
              <a:cs typeface="HelveticaNeue"/>
            </a:endParaRPr>
          </a:p>
          <a:p>
            <a:pPr algn="just" rtl="1">
              <a:lnSpc>
                <a:spcPct val="150000"/>
              </a:lnSpc>
            </a:pPr>
            <a:endParaRPr lang="ar-SA" sz="2400" dirty="0" smtClean="0">
              <a:solidFill>
                <a:srgbClr val="000000"/>
              </a:solidFill>
              <a:ea typeface="Times New Roman" panose="02020603050405020304" pitchFamily="18" charset="0"/>
              <a:cs typeface="HelveticaNeue"/>
            </a:endParaRPr>
          </a:p>
        </p:txBody>
      </p:sp>
      <p:pic>
        <p:nvPicPr>
          <p:cNvPr id="5" name="Picture 4"/>
          <p:cNvPicPr>
            <a:picLocks noChangeAspect="1"/>
          </p:cNvPicPr>
          <p:nvPr/>
        </p:nvPicPr>
        <p:blipFill>
          <a:blip r:embed="rId2"/>
          <a:stretch>
            <a:fillRect/>
          </a:stretch>
        </p:blipFill>
        <p:spPr>
          <a:xfrm>
            <a:off x="1133665" y="2743200"/>
            <a:ext cx="9839325" cy="3530536"/>
          </a:xfrm>
          <a:prstGeom prst="rect">
            <a:avLst/>
          </a:prstGeom>
        </p:spPr>
      </p:pic>
    </p:spTree>
    <p:extLst>
      <p:ext uri="{BB962C8B-B14F-4D97-AF65-F5344CB8AC3E}">
        <p14:creationId xmlns:p14="http://schemas.microsoft.com/office/powerpoint/2010/main" val="1393958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15</a:t>
            </a:fld>
            <a:endParaRPr lang="en-US"/>
          </a:p>
        </p:txBody>
      </p:sp>
      <p:sp>
        <p:nvSpPr>
          <p:cNvPr id="5" name="Rectangle 4"/>
          <p:cNvSpPr/>
          <p:nvPr/>
        </p:nvSpPr>
        <p:spPr>
          <a:xfrm>
            <a:off x="548640" y="301752"/>
            <a:ext cx="11036808" cy="2802690"/>
          </a:xfrm>
          <a:prstGeom prst="rect">
            <a:avLst/>
          </a:prstGeom>
        </p:spPr>
        <p:txBody>
          <a:bodyPr wrap="square">
            <a:spAutoFit/>
          </a:bodyPr>
          <a:lstStyle/>
          <a:p>
            <a:pPr algn="just" rtl="1">
              <a:lnSpc>
                <a:spcPct val="150000"/>
              </a:lnSpc>
            </a:pPr>
            <a:r>
              <a:rPr lang="ar-SA" sz="2400" b="1" dirty="0" smtClean="0">
                <a:solidFill>
                  <a:srgbClr val="00B050"/>
                </a:solidFill>
              </a:rPr>
              <a:t>2- </a:t>
            </a:r>
            <a:r>
              <a:rPr lang="en-US" sz="2400" b="1" dirty="0" smtClean="0">
                <a:solidFill>
                  <a:srgbClr val="00B050"/>
                </a:solidFill>
              </a:rPr>
              <a:t> </a:t>
            </a:r>
            <a:r>
              <a:rPr lang="ar-SA" sz="2400" b="1" dirty="0">
                <a:solidFill>
                  <a:srgbClr val="00B050"/>
                </a:solidFill>
              </a:rPr>
              <a:t>خزامى حقيقي</a:t>
            </a:r>
            <a:r>
              <a:rPr lang="en-US" sz="2400" b="1" dirty="0">
                <a:solidFill>
                  <a:srgbClr val="00B050"/>
                </a:solidFill>
              </a:rPr>
              <a:t> </a:t>
            </a:r>
            <a:r>
              <a:rPr lang="en-US" sz="2400" b="1" i="1" dirty="0" err="1">
                <a:solidFill>
                  <a:srgbClr val="00B050"/>
                </a:solidFill>
              </a:rPr>
              <a:t>Lavendula</a:t>
            </a:r>
            <a:r>
              <a:rPr lang="en-US" sz="2400" b="1" i="1" dirty="0">
                <a:solidFill>
                  <a:srgbClr val="00B050"/>
                </a:solidFill>
              </a:rPr>
              <a:t> </a:t>
            </a:r>
            <a:r>
              <a:rPr lang="en-US" sz="2400" b="1" i="1" dirty="0" err="1">
                <a:solidFill>
                  <a:srgbClr val="00B050"/>
                </a:solidFill>
              </a:rPr>
              <a:t>angustifolia</a:t>
            </a:r>
            <a:r>
              <a:rPr lang="en-US" sz="2400" b="1" i="1" dirty="0">
                <a:solidFill>
                  <a:srgbClr val="00B050"/>
                </a:solidFill>
              </a:rPr>
              <a:t> </a:t>
            </a:r>
            <a:r>
              <a:rPr lang="ar-SA" sz="2400" b="1" dirty="0">
                <a:solidFill>
                  <a:srgbClr val="00B050"/>
                </a:solidFill>
              </a:rPr>
              <a:t>، ويتبع ‎الفصيلة الشفوية </a:t>
            </a:r>
            <a:r>
              <a:rPr lang="en-US" sz="2400" b="1" dirty="0" err="1">
                <a:solidFill>
                  <a:srgbClr val="00B050"/>
                </a:solidFill>
              </a:rPr>
              <a:t>Labiatae</a:t>
            </a:r>
            <a:r>
              <a:rPr lang="ar-SA" sz="2400" dirty="0"/>
              <a:t>، </a:t>
            </a:r>
            <a:r>
              <a:rPr lang="ar-SA" sz="2400" dirty="0" smtClean="0"/>
              <a:t>يستخرج </a:t>
            </a:r>
            <a:r>
              <a:rPr lang="ar-SA" sz="2400" dirty="0"/>
              <a:t>من أزهارها عطر اللونده القديم الإستعمال منذ العصر الروماني. </a:t>
            </a:r>
            <a:endParaRPr lang="ar-SA" sz="2400" dirty="0" smtClean="0"/>
          </a:p>
          <a:p>
            <a:pPr algn="just" rtl="1">
              <a:lnSpc>
                <a:spcPct val="150000"/>
              </a:lnSpc>
            </a:pPr>
            <a:r>
              <a:rPr lang="ar-SA" sz="2400" dirty="0" smtClean="0"/>
              <a:t>من </a:t>
            </a:r>
            <a:r>
              <a:rPr lang="ar-SA" sz="2400" dirty="0"/>
              <a:t>خصائصه أنه يبعد الحشرات ولذلك يحبذ زراعته بالقرب من النوافذ، يوضع أيضًا في منديل بالقرب من الملابس في الدواليب لتعطير الملابس، كما يستخدم طبيًا في علاج الصداع ويضاف أيضًا لماء لحمام لعلاج ألم العضلات، وهو مهدئ فعال ضد عض الحشرات </a:t>
            </a:r>
            <a:endParaRPr lang="en-US" sz="2400" dirty="0"/>
          </a:p>
        </p:txBody>
      </p:sp>
      <p:pic>
        <p:nvPicPr>
          <p:cNvPr id="6" name="Picture 5"/>
          <p:cNvPicPr>
            <a:picLocks noChangeAspect="1"/>
          </p:cNvPicPr>
          <p:nvPr/>
        </p:nvPicPr>
        <p:blipFill>
          <a:blip r:embed="rId2"/>
          <a:stretch>
            <a:fillRect/>
          </a:stretch>
        </p:blipFill>
        <p:spPr>
          <a:xfrm>
            <a:off x="966787" y="3205026"/>
            <a:ext cx="10258425" cy="3251908"/>
          </a:xfrm>
          <a:prstGeom prst="rect">
            <a:avLst/>
          </a:prstGeom>
        </p:spPr>
      </p:pic>
    </p:spTree>
    <p:extLst>
      <p:ext uri="{BB962C8B-B14F-4D97-AF65-F5344CB8AC3E}">
        <p14:creationId xmlns:p14="http://schemas.microsoft.com/office/powerpoint/2010/main" val="3397066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hala alrabiah</a:t>
            </a:r>
            <a:endParaRPr lang="en-US"/>
          </a:p>
        </p:txBody>
      </p:sp>
      <p:sp>
        <p:nvSpPr>
          <p:cNvPr id="5" name="Slide Number Placeholder 4"/>
          <p:cNvSpPr>
            <a:spLocks noGrp="1"/>
          </p:cNvSpPr>
          <p:nvPr>
            <p:ph type="sldNum" sz="quarter" idx="12"/>
          </p:nvPr>
        </p:nvSpPr>
        <p:spPr/>
        <p:txBody>
          <a:bodyPr/>
          <a:lstStyle/>
          <a:p>
            <a:fld id="{BD7174D4-1787-485D-A440-20C44618AF28}" type="slidenum">
              <a:rPr lang="en-US" smtClean="0"/>
              <a:t>16</a:t>
            </a:fld>
            <a:endParaRPr lang="en-US"/>
          </a:p>
        </p:txBody>
      </p:sp>
      <p:sp>
        <p:nvSpPr>
          <p:cNvPr id="2" name="Rectangle 1"/>
          <p:cNvSpPr/>
          <p:nvPr/>
        </p:nvSpPr>
        <p:spPr>
          <a:xfrm>
            <a:off x="365760" y="516517"/>
            <a:ext cx="11119104" cy="2492990"/>
          </a:xfrm>
          <a:prstGeom prst="rect">
            <a:avLst/>
          </a:prstGeom>
        </p:spPr>
        <p:txBody>
          <a:bodyPr wrap="square">
            <a:spAutoFit/>
          </a:bodyPr>
          <a:lstStyle/>
          <a:p>
            <a:pPr algn="r" rtl="1"/>
            <a:r>
              <a:rPr lang="ar-SA" sz="2400" b="1" u="sng" dirty="0">
                <a:solidFill>
                  <a:srgbClr val="7030A0"/>
                </a:solidFill>
                <a:latin typeface="HelveticaNeue"/>
                <a:ea typeface="Times New Roman" panose="02020603050405020304" pitchFamily="18" charset="0"/>
              </a:rPr>
              <a:t>ثانيًا : الزيوت العطرية المستخرجة من الثمار والبذور </a:t>
            </a:r>
            <a:endParaRPr lang="en-US" sz="2400" b="1" u="sng" dirty="0">
              <a:solidFill>
                <a:srgbClr val="7030A0"/>
              </a:solidFill>
              <a:latin typeface="Times New Roman" panose="02020603050405020304" pitchFamily="18" charset="0"/>
              <a:ea typeface="Times New Roman" panose="02020603050405020304" pitchFamily="18" charset="0"/>
            </a:endParaRPr>
          </a:p>
          <a:p>
            <a:pPr algn="r" rtl="1"/>
            <a:r>
              <a:rPr lang="en-US" sz="2400" dirty="0">
                <a:solidFill>
                  <a:srgbClr val="000000"/>
                </a:solidFill>
                <a:latin typeface="HelveticaNeue"/>
                <a:ea typeface="Times New Roman" panose="02020603050405020304" pitchFamily="18" charset="0"/>
              </a:rPr>
              <a:t> </a:t>
            </a:r>
            <a:endParaRPr lang="en-US" sz="2400" dirty="0">
              <a:latin typeface="Times New Roman" panose="02020603050405020304" pitchFamily="18" charset="0"/>
              <a:ea typeface="Times New Roman" panose="02020603050405020304" pitchFamily="18" charset="0"/>
            </a:endParaRPr>
          </a:p>
          <a:p>
            <a:pPr algn="r" rtl="1">
              <a:lnSpc>
                <a:spcPct val="150000"/>
              </a:lnSpc>
            </a:pPr>
            <a:r>
              <a:rPr lang="ar-SA" sz="2400" b="1" dirty="0" smtClean="0">
                <a:solidFill>
                  <a:srgbClr val="00B050"/>
                </a:solidFill>
                <a:latin typeface="HelveticaNeue"/>
                <a:ea typeface="Times New Roman" panose="02020603050405020304" pitchFamily="18" charset="0"/>
                <a:cs typeface="+mj-cs"/>
              </a:rPr>
              <a:t>1- </a:t>
            </a:r>
            <a:r>
              <a:rPr lang="en-US" sz="2400" b="1" dirty="0" smtClean="0">
                <a:solidFill>
                  <a:srgbClr val="00B050"/>
                </a:solidFill>
                <a:latin typeface="HelveticaNeue"/>
                <a:ea typeface="Times New Roman" panose="02020603050405020304" pitchFamily="18" charset="0"/>
                <a:cs typeface="+mj-cs"/>
              </a:rPr>
              <a:t> </a:t>
            </a:r>
            <a:r>
              <a:rPr lang="ar-SA" sz="2400" b="1" dirty="0">
                <a:solidFill>
                  <a:srgbClr val="00B050"/>
                </a:solidFill>
                <a:latin typeface="HelveticaNeue"/>
                <a:ea typeface="Times New Roman" panose="02020603050405020304" pitchFamily="18" charset="0"/>
                <a:cs typeface="+mj-cs"/>
              </a:rPr>
              <a:t>ليمون أضاليا</a:t>
            </a:r>
            <a:r>
              <a:rPr lang="en-US" sz="2400" b="1" dirty="0">
                <a:solidFill>
                  <a:srgbClr val="00B050"/>
                </a:solidFill>
                <a:latin typeface="HelveticaNeue"/>
                <a:ea typeface="Times New Roman" panose="02020603050405020304" pitchFamily="18" charset="0"/>
                <a:cs typeface="+mj-cs"/>
              </a:rPr>
              <a:t> </a:t>
            </a:r>
            <a:r>
              <a:rPr lang="en-US" sz="2400" b="1" i="1" dirty="0">
                <a:solidFill>
                  <a:srgbClr val="00B050"/>
                </a:solidFill>
                <a:latin typeface="HelveticaNeue"/>
                <a:ea typeface="Times New Roman" panose="02020603050405020304" pitchFamily="18" charset="0"/>
                <a:cs typeface="+mj-cs"/>
              </a:rPr>
              <a:t>Citrus x </a:t>
            </a:r>
            <a:r>
              <a:rPr lang="en-US" sz="2400" b="1" i="1" dirty="0" err="1">
                <a:solidFill>
                  <a:srgbClr val="00B050"/>
                </a:solidFill>
                <a:latin typeface="HelveticaNeue"/>
                <a:ea typeface="Times New Roman" panose="02020603050405020304" pitchFamily="18" charset="0"/>
                <a:cs typeface="+mj-cs"/>
              </a:rPr>
              <a:t>limon</a:t>
            </a:r>
            <a:r>
              <a:rPr lang="en-US" sz="2400" b="1" i="1" dirty="0">
                <a:solidFill>
                  <a:srgbClr val="00B050"/>
                </a:solidFill>
                <a:latin typeface="HelveticaNeue"/>
                <a:ea typeface="Times New Roman" panose="02020603050405020304" pitchFamily="18" charset="0"/>
                <a:cs typeface="+mj-cs"/>
              </a:rPr>
              <a:t> </a:t>
            </a:r>
            <a:r>
              <a:rPr lang="ar-SA" sz="2400" b="1" dirty="0">
                <a:solidFill>
                  <a:srgbClr val="00B050"/>
                </a:solidFill>
                <a:latin typeface="HelveticaNeue"/>
                <a:ea typeface="Times New Roman" panose="02020603050405020304" pitchFamily="18" charset="0"/>
                <a:cs typeface="+mj-cs"/>
              </a:rPr>
              <a:t>، ويتبع الفصيلة السذبية</a:t>
            </a:r>
            <a:r>
              <a:rPr lang="ar-SA" sz="2400" b="1" dirty="0">
                <a:solidFill>
                  <a:srgbClr val="00B050"/>
                </a:solidFill>
                <a:ea typeface="Times New Roman" panose="02020603050405020304" pitchFamily="18" charset="0"/>
                <a:cs typeface="+mj-cs"/>
              </a:rPr>
              <a:t> </a:t>
            </a:r>
            <a:r>
              <a:rPr lang="en-US" sz="2400" dirty="0" smtClean="0">
                <a:solidFill>
                  <a:srgbClr val="000000"/>
                </a:solidFill>
                <a:latin typeface="HelveticaNeue"/>
                <a:ea typeface="Times New Roman" panose="02020603050405020304" pitchFamily="18" charset="0"/>
                <a:cs typeface="+mj-cs"/>
              </a:rPr>
              <a:t>.</a:t>
            </a:r>
            <a:r>
              <a:rPr lang="en-US" sz="2400" b="1" dirty="0" err="1" smtClean="0">
                <a:solidFill>
                  <a:srgbClr val="00B050"/>
                </a:solidFill>
                <a:latin typeface="HelveticaNeue"/>
                <a:ea typeface="Times New Roman" panose="02020603050405020304" pitchFamily="18" charset="0"/>
                <a:cs typeface="+mj-cs"/>
              </a:rPr>
              <a:t>Rutaceae</a:t>
            </a:r>
            <a:r>
              <a:rPr lang="en-US" sz="2400" dirty="0" smtClean="0">
                <a:solidFill>
                  <a:srgbClr val="000000"/>
                </a:solidFill>
                <a:latin typeface="HelveticaNeue"/>
                <a:ea typeface="Times New Roman" panose="02020603050405020304" pitchFamily="18" charset="0"/>
                <a:cs typeface="+mj-cs"/>
              </a:rPr>
              <a:t> </a:t>
            </a:r>
            <a:r>
              <a:rPr lang="ar-SA" sz="2400" dirty="0" smtClean="0">
                <a:solidFill>
                  <a:srgbClr val="000000"/>
                </a:solidFill>
                <a:latin typeface="HelveticaNeue"/>
                <a:ea typeface="Times New Roman" panose="02020603050405020304" pitchFamily="18" charset="0"/>
                <a:cs typeface="+mj-cs"/>
              </a:rPr>
              <a:t> يحضر </a:t>
            </a:r>
            <a:r>
              <a:rPr lang="ar-SA" sz="2400" dirty="0">
                <a:solidFill>
                  <a:srgbClr val="000000"/>
                </a:solidFill>
                <a:latin typeface="HelveticaNeue"/>
                <a:ea typeface="Times New Roman" panose="02020603050405020304" pitchFamily="18" charset="0"/>
                <a:cs typeface="+mj-cs"/>
              </a:rPr>
              <a:t>الزيت المستخرج من هذا النبات بعصر قشور ثماره، وهو زيت أخضر اللون له رائحة رقيقة جميلة، ويستعمل لتعطير صابون الزينة وصناعة العطور المخلطة </a:t>
            </a:r>
            <a:endParaRPr lang="en-US" sz="2400" dirty="0">
              <a:cs typeface="+mj-cs"/>
            </a:endParaRPr>
          </a:p>
        </p:txBody>
      </p:sp>
      <p:pic>
        <p:nvPicPr>
          <p:cNvPr id="6" name="Picture 5"/>
          <p:cNvPicPr>
            <a:picLocks noChangeAspect="1"/>
          </p:cNvPicPr>
          <p:nvPr/>
        </p:nvPicPr>
        <p:blipFill>
          <a:blip r:embed="rId2"/>
          <a:stretch>
            <a:fillRect/>
          </a:stretch>
        </p:blipFill>
        <p:spPr>
          <a:xfrm>
            <a:off x="1895475" y="2950325"/>
            <a:ext cx="8401050" cy="3501479"/>
          </a:xfrm>
          <a:prstGeom prst="rect">
            <a:avLst/>
          </a:prstGeom>
        </p:spPr>
      </p:pic>
    </p:spTree>
    <p:extLst>
      <p:ext uri="{BB962C8B-B14F-4D97-AF65-F5344CB8AC3E}">
        <p14:creationId xmlns:p14="http://schemas.microsoft.com/office/powerpoint/2010/main" val="1237065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17</a:t>
            </a:fld>
            <a:endParaRPr lang="en-US"/>
          </a:p>
        </p:txBody>
      </p:sp>
      <p:sp>
        <p:nvSpPr>
          <p:cNvPr id="5" name="Rectangle 4"/>
          <p:cNvSpPr/>
          <p:nvPr/>
        </p:nvSpPr>
        <p:spPr>
          <a:xfrm>
            <a:off x="859536" y="413480"/>
            <a:ext cx="11210544" cy="2308324"/>
          </a:xfrm>
          <a:prstGeom prst="rect">
            <a:avLst/>
          </a:prstGeom>
        </p:spPr>
        <p:txBody>
          <a:bodyPr wrap="square">
            <a:spAutoFit/>
          </a:bodyPr>
          <a:lstStyle/>
          <a:p>
            <a:pPr algn="r" rtl="1">
              <a:lnSpc>
                <a:spcPct val="150000"/>
              </a:lnSpc>
            </a:pPr>
            <a:r>
              <a:rPr lang="ar-SA" sz="2400" b="1" dirty="0" smtClean="0">
                <a:solidFill>
                  <a:srgbClr val="00B050"/>
                </a:solidFill>
                <a:latin typeface="HelveticaNeue"/>
                <a:ea typeface="Times New Roman" panose="02020603050405020304" pitchFamily="18" charset="0"/>
                <a:cs typeface="Times New Roman" panose="02020603050405020304" pitchFamily="18" charset="0"/>
              </a:rPr>
              <a:t>2- </a:t>
            </a:r>
            <a:r>
              <a:rPr lang="en-US" sz="2400" dirty="0" smtClean="0">
                <a:solidFill>
                  <a:srgbClr val="000000"/>
                </a:solidFill>
                <a:latin typeface="HelveticaNeue"/>
                <a:ea typeface="Times New Roman" panose="02020603050405020304" pitchFamily="18" charset="0"/>
                <a:cs typeface="Times New Roman" panose="02020603050405020304" pitchFamily="18" charset="0"/>
              </a:rPr>
              <a:t> </a:t>
            </a:r>
            <a:r>
              <a:rPr lang="ar-SA" sz="2400" b="1" dirty="0">
                <a:solidFill>
                  <a:srgbClr val="00B050"/>
                </a:solidFill>
                <a:latin typeface="HelveticaNeue"/>
                <a:ea typeface="Times New Roman" panose="02020603050405020304" pitchFamily="18" charset="0"/>
                <a:cs typeface="Times New Roman" panose="02020603050405020304" pitchFamily="18" charset="0"/>
              </a:rPr>
              <a:t>حبهان أو هيل </a:t>
            </a:r>
            <a:r>
              <a:rPr lang="en-US" sz="2400" b="1" dirty="0" smtClean="0">
                <a:solidFill>
                  <a:srgbClr val="00B050"/>
                </a:solidFill>
                <a:latin typeface="HelveticaNeue"/>
                <a:ea typeface="Times New Roman" panose="02020603050405020304" pitchFamily="18" charset="0"/>
                <a:cs typeface="Times New Roman" panose="02020603050405020304" pitchFamily="18" charset="0"/>
              </a:rPr>
              <a:t> </a:t>
            </a:r>
            <a:r>
              <a:rPr lang="en-US" sz="2400" b="1" i="1" dirty="0" err="1" smtClean="0">
                <a:solidFill>
                  <a:srgbClr val="00B050"/>
                </a:solidFill>
                <a:latin typeface="HelveticaNeue"/>
                <a:ea typeface="Times New Roman" panose="02020603050405020304" pitchFamily="18" charset="0"/>
                <a:cs typeface="Times New Roman" panose="02020603050405020304" pitchFamily="18" charset="0"/>
              </a:rPr>
              <a:t>Elettaria</a:t>
            </a:r>
            <a:r>
              <a:rPr lang="en-US" sz="2400" b="1" i="1" dirty="0" smtClean="0">
                <a:solidFill>
                  <a:srgbClr val="00B050"/>
                </a:solidFill>
                <a:latin typeface="HelveticaNeue"/>
                <a:ea typeface="Times New Roman" panose="02020603050405020304" pitchFamily="18" charset="0"/>
                <a:cs typeface="Times New Roman" panose="02020603050405020304" pitchFamily="18" charset="0"/>
              </a:rPr>
              <a:t> </a:t>
            </a:r>
            <a:r>
              <a:rPr lang="en-US" sz="2400" b="1" i="1" dirty="0" err="1" smtClean="0">
                <a:solidFill>
                  <a:srgbClr val="00B050"/>
                </a:solidFill>
                <a:latin typeface="HelveticaNeue"/>
                <a:ea typeface="Times New Roman" panose="02020603050405020304" pitchFamily="18" charset="0"/>
                <a:cs typeface="Times New Roman" panose="02020603050405020304" pitchFamily="18" charset="0"/>
              </a:rPr>
              <a:t>cardamomum</a:t>
            </a:r>
            <a:r>
              <a:rPr lang="ar-SA" sz="2400" b="1" dirty="0" smtClean="0">
                <a:solidFill>
                  <a:srgbClr val="00B050"/>
                </a:solidFill>
                <a:latin typeface="HelveticaNeue"/>
                <a:ea typeface="Times New Roman" panose="02020603050405020304" pitchFamily="18" charset="0"/>
                <a:cs typeface="Times New Roman" panose="02020603050405020304" pitchFamily="18" charset="0"/>
              </a:rPr>
              <a:t>، </a:t>
            </a:r>
            <a:r>
              <a:rPr lang="ar-SA" sz="2400" b="1" dirty="0">
                <a:solidFill>
                  <a:srgbClr val="00B050"/>
                </a:solidFill>
                <a:latin typeface="HelveticaNeue"/>
                <a:ea typeface="Times New Roman" panose="02020603050405020304" pitchFamily="18" charset="0"/>
                <a:cs typeface="Times New Roman" panose="02020603050405020304" pitchFamily="18" charset="0"/>
              </a:rPr>
              <a:t>ويتبع الفصيلة الزنجبارية</a:t>
            </a:r>
            <a:r>
              <a:rPr lang="ar-SA" sz="2400" b="1" dirty="0">
                <a:solidFill>
                  <a:srgbClr val="00B050"/>
                </a:solidFill>
                <a:ea typeface="Times New Roman" panose="02020603050405020304" pitchFamily="18" charset="0"/>
                <a:cs typeface="HelveticaNeue"/>
              </a:rPr>
              <a:t> </a:t>
            </a:r>
            <a:r>
              <a:rPr lang="ar-SA" sz="2400" b="1" dirty="0">
                <a:solidFill>
                  <a:srgbClr val="00B050"/>
                </a:solidFill>
                <a:latin typeface="HelveticaNeue"/>
                <a:ea typeface="Times New Roman" panose="02020603050405020304" pitchFamily="18" charset="0"/>
                <a:cs typeface="Times New Roman" panose="02020603050405020304" pitchFamily="18" charset="0"/>
              </a:rPr>
              <a:t> </a:t>
            </a:r>
            <a:r>
              <a:rPr lang="en-US" sz="2400" b="1" dirty="0" err="1">
                <a:solidFill>
                  <a:srgbClr val="00B050"/>
                </a:solidFill>
                <a:latin typeface="HelveticaNeue"/>
                <a:ea typeface="Times New Roman" panose="02020603050405020304" pitchFamily="18" charset="0"/>
                <a:cs typeface="Times New Roman" panose="02020603050405020304" pitchFamily="18" charset="0"/>
              </a:rPr>
              <a:t>Zingiberaceae</a:t>
            </a:r>
            <a:r>
              <a:rPr lang="en-US" sz="2400" b="1" dirty="0">
                <a:solidFill>
                  <a:srgbClr val="00B050"/>
                </a:solidFill>
                <a:latin typeface="HelveticaNeue"/>
                <a:ea typeface="Times New Roman" panose="02020603050405020304" pitchFamily="18" charset="0"/>
                <a:cs typeface="Times New Roman" panose="02020603050405020304" pitchFamily="18" charset="0"/>
              </a:rPr>
              <a:t> </a:t>
            </a:r>
            <a:r>
              <a:rPr lang="ar-SA" sz="2400" b="1" dirty="0">
                <a:solidFill>
                  <a:srgbClr val="00B050"/>
                </a:solidFill>
                <a:latin typeface="HelveticaNeue"/>
                <a:ea typeface="Times New Roman" panose="02020603050405020304" pitchFamily="18" charset="0"/>
                <a:cs typeface="Times New Roman" panose="02020603050405020304" pitchFamily="18" charset="0"/>
              </a:rPr>
              <a:t> </a:t>
            </a:r>
            <a:r>
              <a:rPr lang="ar-SA" sz="2400" dirty="0" smtClean="0">
                <a:solidFill>
                  <a:srgbClr val="000000"/>
                </a:solidFill>
                <a:latin typeface="HelveticaNeue"/>
                <a:ea typeface="Times New Roman" panose="02020603050405020304" pitchFamily="18" charset="0"/>
                <a:cs typeface="Times New Roman" panose="02020603050405020304" pitchFamily="18" charset="0"/>
              </a:rPr>
              <a:t>. يحتوي </a:t>
            </a:r>
            <a:r>
              <a:rPr lang="ar-SA" sz="2400" dirty="0">
                <a:solidFill>
                  <a:srgbClr val="000000"/>
                </a:solidFill>
                <a:latin typeface="HelveticaNeue"/>
                <a:ea typeface="Times New Roman" panose="02020603050405020304" pitchFamily="18" charset="0"/>
                <a:cs typeface="Times New Roman" panose="02020603050405020304" pitchFamily="18" charset="0"/>
              </a:rPr>
              <a:t>زيت حب الهيل على خلاصات راتنجية ويتركب بصورة أساسيه مـن زيوت عطرية ثابتة وطيارة وخلاصة راتنجية بالإضافة إلى بعض المعادن الهامة مثل </a:t>
            </a:r>
            <a:r>
              <a:rPr lang="ar-SA" sz="2400" b="1" dirty="0">
                <a:solidFill>
                  <a:srgbClr val="000000"/>
                </a:solidFill>
                <a:latin typeface="HelveticaNeue"/>
                <a:ea typeface="Times New Roman" panose="02020603050405020304" pitchFamily="18" charset="0"/>
                <a:cs typeface="Times New Roman" panose="02020603050405020304" pitchFamily="18" charset="0"/>
              </a:rPr>
              <a:t>الكالسيوم و الحديد</a:t>
            </a:r>
            <a:r>
              <a:rPr lang="ar-SA" sz="2400" dirty="0">
                <a:solidFill>
                  <a:srgbClr val="000000"/>
                </a:solidFill>
                <a:latin typeface="HelveticaNeue"/>
                <a:ea typeface="Times New Roman" panose="02020603050405020304" pitchFamily="18" charset="0"/>
                <a:cs typeface="Times New Roman" panose="02020603050405020304" pitchFamily="18" charset="0"/>
              </a:rPr>
              <a:t>، ومن الجدير بالذكر انه نجح بعض المزارعين السعوديين في تجربة زراعة الهيل في محافظة </a:t>
            </a:r>
            <a:r>
              <a:rPr lang="ar-SA" sz="2400" dirty="0" smtClean="0">
                <a:solidFill>
                  <a:srgbClr val="000000"/>
                </a:solidFill>
                <a:latin typeface="HelveticaNeue"/>
                <a:ea typeface="Times New Roman" panose="02020603050405020304" pitchFamily="18" charset="0"/>
                <a:cs typeface="Times New Roman" panose="02020603050405020304" pitchFamily="18" charset="0"/>
              </a:rPr>
              <a:t>الأسياح.</a:t>
            </a:r>
            <a:endParaRPr lang="en-US" sz="2400" dirty="0"/>
          </a:p>
        </p:txBody>
      </p:sp>
      <p:pic>
        <p:nvPicPr>
          <p:cNvPr id="6" name="صورة 15" descr="صورة تحتوي على فاكهة, حزمة, ركام, طبخ&#10;&#10;تم إنشاء الوصف تلقائياً"/>
          <p:cNvPicPr/>
          <p:nvPr/>
        </p:nvPicPr>
        <p:blipFill rotWithShape="1">
          <a:blip r:embed="rId2" cstate="print">
            <a:extLst>
              <a:ext uri="{28A0092B-C50C-407E-A947-70E740481C1C}">
                <a14:useLocalDpi xmlns:a14="http://schemas.microsoft.com/office/drawing/2010/main" val="0"/>
              </a:ext>
            </a:extLst>
          </a:blip>
          <a:srcRect l="12210" r="8430"/>
          <a:stretch/>
        </p:blipFill>
        <p:spPr bwMode="auto">
          <a:xfrm>
            <a:off x="1951608" y="3201099"/>
            <a:ext cx="3297047" cy="2495613"/>
          </a:xfrm>
          <a:prstGeom prst="rect">
            <a:avLst/>
          </a:prstGeom>
          <a:ln>
            <a:noFill/>
          </a:ln>
          <a:extLst>
            <a:ext uri="{53640926-AAD7-44D8-BBD7-CCE9431645EC}">
              <a14:shadowObscured xmlns:a14="http://schemas.microsoft.com/office/drawing/2010/main"/>
            </a:ext>
          </a:extLst>
        </p:spPr>
      </p:pic>
      <p:pic>
        <p:nvPicPr>
          <p:cNvPr id="8" name="صورة 14" descr="صورة تحتوي على نبات, نافذة, شجرة&#10;&#10;تم إنشاء الوصف تلقائياً"/>
          <p:cNvPicPr/>
          <p:nvPr/>
        </p:nvPicPr>
        <p:blipFill rotWithShape="1">
          <a:blip r:embed="rId3" cstate="print">
            <a:extLst>
              <a:ext uri="{28A0092B-C50C-407E-A947-70E740481C1C}">
                <a14:useLocalDpi xmlns:a14="http://schemas.microsoft.com/office/drawing/2010/main" val="0"/>
              </a:ext>
            </a:extLst>
          </a:blip>
          <a:srcRect l="7930" t="8649" r="11510"/>
          <a:stretch/>
        </p:blipFill>
        <p:spPr bwMode="auto">
          <a:xfrm>
            <a:off x="6428232" y="3201099"/>
            <a:ext cx="3273933" cy="2495613"/>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4627092" y="5841865"/>
            <a:ext cx="2736647" cy="369332"/>
          </a:xfrm>
          <a:prstGeom prst="rect">
            <a:avLst/>
          </a:prstGeom>
        </p:spPr>
        <p:txBody>
          <a:bodyPr wrap="none">
            <a:spAutoFit/>
          </a:bodyPr>
          <a:lstStyle/>
          <a:p>
            <a:r>
              <a:rPr lang="en-US" b="1" dirty="0">
                <a:solidFill>
                  <a:srgbClr val="00B050"/>
                </a:solidFill>
                <a:latin typeface="HelveticaNeue"/>
                <a:ea typeface="Times New Roman" panose="02020603050405020304" pitchFamily="18" charset="0"/>
                <a:cs typeface="Times New Roman" panose="02020603050405020304" pitchFamily="18" charset="0"/>
              </a:rPr>
              <a:t> </a:t>
            </a:r>
            <a:r>
              <a:rPr lang="en-US" b="1" i="1" dirty="0" err="1">
                <a:solidFill>
                  <a:srgbClr val="00B050"/>
                </a:solidFill>
                <a:latin typeface="HelveticaNeue"/>
                <a:ea typeface="Times New Roman" panose="02020603050405020304" pitchFamily="18" charset="0"/>
                <a:cs typeface="Times New Roman" panose="02020603050405020304" pitchFamily="18" charset="0"/>
              </a:rPr>
              <a:t>Elettaria</a:t>
            </a:r>
            <a:r>
              <a:rPr lang="en-US" b="1" i="1" dirty="0">
                <a:solidFill>
                  <a:srgbClr val="00B050"/>
                </a:solidFill>
                <a:latin typeface="HelveticaNeue"/>
                <a:ea typeface="Times New Roman" panose="02020603050405020304" pitchFamily="18" charset="0"/>
                <a:cs typeface="Times New Roman" panose="02020603050405020304" pitchFamily="18" charset="0"/>
              </a:rPr>
              <a:t> </a:t>
            </a:r>
            <a:r>
              <a:rPr lang="en-US" b="1" i="1" dirty="0" err="1">
                <a:solidFill>
                  <a:srgbClr val="00B050"/>
                </a:solidFill>
                <a:latin typeface="HelveticaNeue"/>
                <a:ea typeface="Times New Roman" panose="02020603050405020304" pitchFamily="18" charset="0"/>
                <a:cs typeface="Times New Roman" panose="02020603050405020304" pitchFamily="18" charset="0"/>
              </a:rPr>
              <a:t>cardamomum</a:t>
            </a:r>
            <a:endParaRPr lang="en-US" dirty="0"/>
          </a:p>
        </p:txBody>
      </p:sp>
    </p:spTree>
    <p:extLst>
      <p:ext uri="{BB962C8B-B14F-4D97-AF65-F5344CB8AC3E}">
        <p14:creationId xmlns:p14="http://schemas.microsoft.com/office/powerpoint/2010/main" val="3992962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D7174D4-1787-485D-A440-20C44618AF28}" type="slidenum">
              <a:rPr lang="en-US" smtClean="0"/>
              <a:t>18</a:t>
            </a:fld>
            <a:endParaRPr lang="en-US"/>
          </a:p>
        </p:txBody>
      </p:sp>
      <p:sp>
        <p:nvSpPr>
          <p:cNvPr id="4" name="Rectangle 3"/>
          <p:cNvSpPr/>
          <p:nvPr/>
        </p:nvSpPr>
        <p:spPr>
          <a:xfrm>
            <a:off x="576072" y="308866"/>
            <a:ext cx="11384280" cy="5170646"/>
          </a:xfrm>
          <a:prstGeom prst="rect">
            <a:avLst/>
          </a:prstGeom>
        </p:spPr>
        <p:txBody>
          <a:bodyPr wrap="square">
            <a:spAutoFit/>
          </a:bodyPr>
          <a:lstStyle/>
          <a:p>
            <a:pPr algn="just" rtl="1">
              <a:lnSpc>
                <a:spcPct val="150000"/>
              </a:lnSpc>
            </a:pPr>
            <a:r>
              <a:rPr lang="ar-SA" sz="2000" b="1" u="sng" dirty="0">
                <a:solidFill>
                  <a:srgbClr val="7030A0"/>
                </a:solidFill>
                <a:latin typeface="HelveticaNeue"/>
                <a:ea typeface="Times New Roman" panose="02020603050405020304" pitchFamily="18" charset="0"/>
              </a:rPr>
              <a:t>ثالثًا: الزيوت العطرية المستخرجة من الجذور والريزومات</a:t>
            </a:r>
            <a:endParaRPr lang="en-US" sz="2000" b="1" u="sng" dirty="0">
              <a:solidFill>
                <a:srgbClr val="7030A0"/>
              </a:solidFill>
              <a:latin typeface="Times New Roman" panose="02020603050405020304" pitchFamily="18" charset="0"/>
              <a:ea typeface="Times New Roman" panose="02020603050405020304" pitchFamily="18" charset="0"/>
            </a:endParaRPr>
          </a:p>
          <a:p>
            <a:pPr algn="just" rtl="1">
              <a:lnSpc>
                <a:spcPct val="150000"/>
              </a:lnSpc>
            </a:pPr>
            <a:r>
              <a:rPr lang="ar-SA" sz="2000" b="1" dirty="0" smtClean="0">
                <a:solidFill>
                  <a:srgbClr val="00B050"/>
                </a:solidFill>
                <a:latin typeface="HelveticaNeue"/>
                <a:ea typeface="Times New Roman" panose="02020603050405020304" pitchFamily="18" charset="0"/>
                <a:cs typeface="Times New Roman" panose="02020603050405020304" pitchFamily="18" charset="0"/>
              </a:rPr>
              <a:t>1- </a:t>
            </a:r>
            <a:r>
              <a:rPr lang="en-US" sz="2000" b="1" dirty="0" smtClean="0">
                <a:solidFill>
                  <a:srgbClr val="00B050"/>
                </a:solidFill>
                <a:latin typeface="HelveticaNeue"/>
                <a:ea typeface="Times New Roman" panose="02020603050405020304" pitchFamily="18" charset="0"/>
                <a:cs typeface="Times New Roman" panose="02020603050405020304" pitchFamily="18" charset="0"/>
              </a:rPr>
              <a:t> </a:t>
            </a:r>
            <a:r>
              <a:rPr lang="ar-SA" sz="2000" b="1" dirty="0">
                <a:solidFill>
                  <a:srgbClr val="00B050"/>
                </a:solidFill>
                <a:latin typeface="HelveticaNeue"/>
                <a:ea typeface="Times New Roman" panose="02020603050405020304" pitchFamily="18" charset="0"/>
                <a:cs typeface="Times New Roman" panose="02020603050405020304" pitchFamily="18" charset="0"/>
              </a:rPr>
              <a:t>زنجبيل</a:t>
            </a:r>
            <a:r>
              <a:rPr lang="en-US" sz="2000" b="1" dirty="0">
                <a:solidFill>
                  <a:srgbClr val="00B050"/>
                </a:solidFill>
                <a:latin typeface="HelveticaNeue"/>
                <a:ea typeface="Times New Roman" panose="02020603050405020304" pitchFamily="18" charset="0"/>
                <a:cs typeface="Times New Roman" panose="02020603050405020304" pitchFamily="18" charset="0"/>
              </a:rPr>
              <a:t> </a:t>
            </a:r>
            <a:r>
              <a:rPr lang="en-US" sz="2000" b="1" i="1" dirty="0" err="1">
                <a:solidFill>
                  <a:srgbClr val="00B050"/>
                </a:solidFill>
                <a:latin typeface="HelveticaNeue"/>
                <a:ea typeface="Times New Roman" panose="02020603050405020304" pitchFamily="18" charset="0"/>
                <a:cs typeface="Times New Roman" panose="02020603050405020304" pitchFamily="18" charset="0"/>
              </a:rPr>
              <a:t>Zingiber</a:t>
            </a:r>
            <a:r>
              <a:rPr lang="en-US" sz="2000" b="1" i="1" dirty="0">
                <a:solidFill>
                  <a:srgbClr val="00B050"/>
                </a:solidFill>
                <a:latin typeface="HelveticaNeue"/>
                <a:ea typeface="Times New Roman" panose="02020603050405020304" pitchFamily="18" charset="0"/>
                <a:cs typeface="Times New Roman" panose="02020603050405020304" pitchFamily="18" charset="0"/>
              </a:rPr>
              <a:t> </a:t>
            </a:r>
            <a:r>
              <a:rPr lang="en-US" sz="2000" b="1" i="1" dirty="0" err="1">
                <a:solidFill>
                  <a:srgbClr val="00B050"/>
                </a:solidFill>
                <a:latin typeface="HelveticaNeue"/>
                <a:ea typeface="Times New Roman" panose="02020603050405020304" pitchFamily="18" charset="0"/>
                <a:cs typeface="Times New Roman" panose="02020603050405020304" pitchFamily="18" charset="0"/>
              </a:rPr>
              <a:t>officinale</a:t>
            </a:r>
            <a:r>
              <a:rPr lang="en-US" sz="2000" b="1" i="1" dirty="0">
                <a:solidFill>
                  <a:srgbClr val="00B050"/>
                </a:solidFill>
                <a:latin typeface="HelveticaNeue"/>
                <a:ea typeface="Times New Roman" panose="02020603050405020304" pitchFamily="18" charset="0"/>
                <a:cs typeface="Times New Roman" panose="02020603050405020304" pitchFamily="18" charset="0"/>
              </a:rPr>
              <a:t> </a:t>
            </a:r>
            <a:r>
              <a:rPr lang="ar-SA" sz="2000" b="1" dirty="0">
                <a:solidFill>
                  <a:srgbClr val="00B050"/>
                </a:solidFill>
                <a:latin typeface="HelveticaNeue"/>
                <a:ea typeface="Times New Roman" panose="02020603050405020304" pitchFamily="18" charset="0"/>
                <a:cs typeface="Times New Roman" panose="02020603050405020304" pitchFamily="18" charset="0"/>
              </a:rPr>
              <a:t>، ويتبع الفصيلة الزنجبارية</a:t>
            </a:r>
            <a:r>
              <a:rPr lang="en-US" sz="2000" b="1" dirty="0">
                <a:solidFill>
                  <a:srgbClr val="00B050"/>
                </a:solidFill>
                <a:latin typeface="HelveticaNeue"/>
                <a:ea typeface="Times New Roman" panose="02020603050405020304" pitchFamily="18" charset="0"/>
                <a:cs typeface="Times New Roman" panose="02020603050405020304" pitchFamily="18" charset="0"/>
              </a:rPr>
              <a:t> </a:t>
            </a:r>
            <a:r>
              <a:rPr lang="en-US" sz="2000" b="1" dirty="0" err="1">
                <a:solidFill>
                  <a:srgbClr val="00B050"/>
                </a:solidFill>
                <a:latin typeface="HelveticaNeue"/>
                <a:ea typeface="Times New Roman" panose="02020603050405020304" pitchFamily="18" charset="0"/>
                <a:cs typeface="Times New Roman" panose="02020603050405020304" pitchFamily="18" charset="0"/>
              </a:rPr>
              <a:t>Zingiberaceae</a:t>
            </a:r>
            <a:r>
              <a:rPr lang="en-US" sz="2000" b="1" dirty="0">
                <a:solidFill>
                  <a:srgbClr val="00B050"/>
                </a:solidFill>
                <a:latin typeface="HelveticaNeue"/>
                <a:ea typeface="Times New Roman" panose="02020603050405020304" pitchFamily="18" charset="0"/>
                <a:cs typeface="Times New Roman" panose="02020603050405020304" pitchFamily="18" charset="0"/>
              </a:rPr>
              <a:t>. </a:t>
            </a:r>
            <a:r>
              <a:rPr lang="ar-SA" sz="2000" b="1" dirty="0" smtClean="0">
                <a:solidFill>
                  <a:srgbClr val="00B050"/>
                </a:solidFill>
                <a:latin typeface="HelveticaNeue"/>
                <a:ea typeface="Times New Roman" panose="02020603050405020304" pitchFamily="18" charset="0"/>
                <a:cs typeface="Times New Roman" panose="02020603050405020304" pitchFamily="18" charset="0"/>
              </a:rPr>
              <a:t>.</a:t>
            </a:r>
          </a:p>
          <a:p>
            <a:pPr marL="342900" indent="-342900" algn="just" rtl="1">
              <a:lnSpc>
                <a:spcPct val="150000"/>
              </a:lnSpc>
              <a:buFont typeface="Wingdings" panose="05000000000000000000" pitchFamily="2" charset="2"/>
              <a:buChar char="§"/>
            </a:pPr>
            <a:r>
              <a:rPr lang="ar-SA" sz="2000" b="1" dirty="0" smtClean="0">
                <a:solidFill>
                  <a:srgbClr val="000000"/>
                </a:solidFill>
                <a:latin typeface="HelveticaNeue"/>
                <a:ea typeface="Times New Roman" panose="02020603050405020304" pitchFamily="18" charset="0"/>
              </a:rPr>
              <a:t>وهو </a:t>
            </a:r>
            <a:r>
              <a:rPr lang="ar-SA" sz="2000" b="1" dirty="0">
                <a:solidFill>
                  <a:srgbClr val="000000"/>
                </a:solidFill>
                <a:latin typeface="HelveticaNeue"/>
                <a:ea typeface="Times New Roman" panose="02020603050405020304" pitchFamily="18" charset="0"/>
              </a:rPr>
              <a:t>من نباتات المناطق الحارة التي تكثر في بلاد الهند الشرقية والفلبين والصين وسيريلانكا والمكسيك وجامايكا </a:t>
            </a:r>
            <a:r>
              <a:rPr lang="ar-SA" sz="2000" b="1" dirty="0" smtClean="0">
                <a:solidFill>
                  <a:srgbClr val="000000"/>
                </a:solidFill>
                <a:latin typeface="HelveticaNeue"/>
                <a:ea typeface="Times New Roman" panose="02020603050405020304" pitchFamily="18" charset="0"/>
              </a:rPr>
              <a:t>.</a:t>
            </a:r>
          </a:p>
          <a:p>
            <a:pPr marL="342900" indent="-342900" algn="just" rtl="1">
              <a:lnSpc>
                <a:spcPct val="150000"/>
              </a:lnSpc>
              <a:buFont typeface="Wingdings" panose="05000000000000000000" pitchFamily="2" charset="2"/>
              <a:buChar char="§"/>
            </a:pPr>
            <a:r>
              <a:rPr lang="ar-SA" sz="2000" b="1" dirty="0" smtClean="0">
                <a:solidFill>
                  <a:srgbClr val="002060"/>
                </a:solidFill>
                <a:latin typeface="HelveticaNeue"/>
                <a:ea typeface="Times New Roman" panose="02020603050405020304" pitchFamily="18" charset="0"/>
              </a:rPr>
              <a:t>ويستعمل </a:t>
            </a:r>
            <a:r>
              <a:rPr lang="ar-SA" sz="2000" b="1" dirty="0">
                <a:solidFill>
                  <a:srgbClr val="002060"/>
                </a:solidFill>
                <a:latin typeface="HelveticaNeue"/>
                <a:ea typeface="Times New Roman" panose="02020603050405020304" pitchFamily="18" charset="0"/>
              </a:rPr>
              <a:t>من الزنجبيل جذوره وسيقانه المدفونة في الأرض (الريزومات)، لها رائحة نفاذة وطعم لاذع ولونها سنجابي أو أبيض مصفر. </a:t>
            </a:r>
            <a:r>
              <a:rPr lang="ar-SA" sz="2000" b="1" dirty="0">
                <a:solidFill>
                  <a:srgbClr val="000000"/>
                </a:solidFill>
                <a:latin typeface="HelveticaNeue"/>
                <a:ea typeface="Times New Roman" panose="02020603050405020304" pitchFamily="18" charset="0"/>
              </a:rPr>
              <a:t>تحتوي ريزومات الزنجبيل على زيوت طيارة وراتنجات أهمها </a:t>
            </a:r>
            <a:r>
              <a:rPr lang="ar-SA" sz="2000" b="1" u="sng" dirty="0">
                <a:solidFill>
                  <a:srgbClr val="000000"/>
                </a:solidFill>
                <a:latin typeface="HelveticaNeue"/>
                <a:ea typeface="Times New Roman" panose="02020603050405020304" pitchFamily="18" charset="0"/>
              </a:rPr>
              <a:t>الجنجرول ومواد نشوية وهلامية. وأفضل أنواع الزنجبيل الجاميكي، ويستعمل كبهار وتوابل في تجهيز الأطعمة ومنحها الطعم المميز</a:t>
            </a:r>
            <a:r>
              <a:rPr lang="ar-SA" sz="2000" b="1" u="sng" dirty="0" smtClean="0">
                <a:solidFill>
                  <a:srgbClr val="000000"/>
                </a:solidFill>
                <a:latin typeface="HelveticaNeue"/>
                <a:ea typeface="Times New Roman" panose="02020603050405020304" pitchFamily="18" charset="0"/>
              </a:rPr>
              <a:t>.</a:t>
            </a:r>
          </a:p>
          <a:p>
            <a:pPr algn="just" rtl="1">
              <a:lnSpc>
                <a:spcPct val="150000"/>
              </a:lnSpc>
            </a:pPr>
            <a:r>
              <a:rPr lang="ar-SA" sz="2000" b="1" dirty="0" smtClean="0">
                <a:solidFill>
                  <a:srgbClr val="000000"/>
                </a:solidFill>
                <a:latin typeface="HelveticaNeue"/>
                <a:ea typeface="Times New Roman" panose="02020603050405020304" pitchFamily="18" charset="0"/>
              </a:rPr>
              <a:t> </a:t>
            </a:r>
            <a:r>
              <a:rPr lang="ar-SA" sz="2000" b="1" dirty="0">
                <a:solidFill>
                  <a:srgbClr val="000000"/>
                </a:solidFill>
                <a:latin typeface="HelveticaNeue"/>
                <a:ea typeface="Times New Roman" panose="02020603050405020304" pitchFamily="18" charset="0"/>
              </a:rPr>
              <a:t>يضاف أيضاً إلى أنواع من المربات والحلوى والمشروبات الساخنة كالسحلب </a:t>
            </a:r>
            <a:r>
              <a:rPr lang="ar-SA" sz="2000" b="1" dirty="0" smtClean="0">
                <a:solidFill>
                  <a:srgbClr val="000000"/>
                </a:solidFill>
                <a:latin typeface="HelveticaNeue"/>
                <a:ea typeface="Times New Roman" panose="02020603050405020304" pitchFamily="18" charset="0"/>
              </a:rPr>
              <a:t>والقرفة .</a:t>
            </a:r>
          </a:p>
          <a:p>
            <a:pPr algn="just" rtl="1">
              <a:lnSpc>
                <a:spcPct val="150000"/>
              </a:lnSpc>
            </a:pPr>
            <a:r>
              <a:rPr lang="ar-SA" sz="2000" b="1" dirty="0" smtClean="0">
                <a:solidFill>
                  <a:srgbClr val="000000"/>
                </a:solidFill>
                <a:latin typeface="HelveticaNeue"/>
                <a:ea typeface="Times New Roman" panose="02020603050405020304" pitchFamily="18" charset="0"/>
              </a:rPr>
              <a:t> </a:t>
            </a:r>
            <a:r>
              <a:rPr lang="ar-SA" sz="2000" b="1" dirty="0">
                <a:solidFill>
                  <a:srgbClr val="000000"/>
                </a:solidFill>
                <a:latin typeface="HelveticaNeue"/>
                <a:ea typeface="Times New Roman" panose="02020603050405020304" pitchFamily="18" charset="0"/>
              </a:rPr>
              <a:t>وتعاطيه يوميا يمكن أن يسهل في امتصاص الحديد والفيتامينات التي تذوب في الدهون </a:t>
            </a:r>
            <a:endParaRPr lang="en-US" sz="2000" b="1" dirty="0">
              <a:solidFill>
                <a:srgbClr val="000000"/>
              </a:solidFill>
              <a:latin typeface="HelveticaNeue"/>
              <a:ea typeface="Times New Roman" panose="02020603050405020304" pitchFamily="18" charset="0"/>
            </a:endParaRPr>
          </a:p>
          <a:p>
            <a:pPr algn="just" rtl="1">
              <a:lnSpc>
                <a:spcPct val="150000"/>
              </a:lnSpc>
            </a:pPr>
            <a:r>
              <a:rPr lang="ar-SA" sz="2000" b="1" dirty="0" smtClean="0">
                <a:solidFill>
                  <a:srgbClr val="000000"/>
                </a:solidFill>
                <a:latin typeface="HelveticaNeue"/>
                <a:ea typeface="Times New Roman" panose="02020603050405020304" pitchFamily="18" charset="0"/>
              </a:rPr>
              <a:t>كفيتامين</a:t>
            </a:r>
            <a:r>
              <a:rPr lang="en-US" sz="2000" b="1" dirty="0" smtClean="0">
                <a:solidFill>
                  <a:srgbClr val="000000"/>
                </a:solidFill>
                <a:latin typeface="HelveticaNeue"/>
                <a:ea typeface="Times New Roman" panose="02020603050405020304" pitchFamily="18" charset="0"/>
              </a:rPr>
              <a:t> </a:t>
            </a:r>
            <a:r>
              <a:rPr lang="en-US" sz="2000" b="1" dirty="0">
                <a:solidFill>
                  <a:srgbClr val="000000"/>
                </a:solidFill>
                <a:latin typeface="HelveticaNeue"/>
                <a:ea typeface="Times New Roman" panose="02020603050405020304" pitchFamily="18" charset="0"/>
              </a:rPr>
              <a:t>K </a:t>
            </a:r>
            <a:r>
              <a:rPr lang="ar-SA" sz="2000" b="1" dirty="0">
                <a:solidFill>
                  <a:srgbClr val="000000"/>
                </a:solidFill>
                <a:latin typeface="HelveticaNeue"/>
                <a:ea typeface="Times New Roman" panose="02020603050405020304" pitchFamily="18" charset="0"/>
              </a:rPr>
              <a:t>و</a:t>
            </a:r>
            <a:r>
              <a:rPr lang="en-US" sz="2000" b="1" dirty="0">
                <a:solidFill>
                  <a:srgbClr val="000000"/>
                </a:solidFill>
                <a:latin typeface="HelveticaNeue"/>
                <a:ea typeface="Times New Roman" panose="02020603050405020304" pitchFamily="18" charset="0"/>
              </a:rPr>
              <a:t> E </a:t>
            </a:r>
            <a:r>
              <a:rPr lang="ar-SA" sz="2000" b="1" dirty="0">
                <a:solidFill>
                  <a:srgbClr val="000000"/>
                </a:solidFill>
                <a:latin typeface="HelveticaNeue"/>
                <a:ea typeface="Times New Roman" panose="02020603050405020304" pitchFamily="18" charset="0"/>
              </a:rPr>
              <a:t>و</a:t>
            </a:r>
            <a:r>
              <a:rPr lang="en-US" sz="2000" b="1" dirty="0">
                <a:solidFill>
                  <a:srgbClr val="000000"/>
                </a:solidFill>
                <a:latin typeface="HelveticaNeue"/>
                <a:ea typeface="Times New Roman" panose="02020603050405020304" pitchFamily="18" charset="0"/>
              </a:rPr>
              <a:t>D </a:t>
            </a:r>
            <a:r>
              <a:rPr lang="ar-SA" sz="2000" b="1" dirty="0">
                <a:solidFill>
                  <a:srgbClr val="000000"/>
                </a:solidFill>
                <a:latin typeface="HelveticaNeue"/>
                <a:ea typeface="Times New Roman" panose="02020603050405020304" pitchFamily="18" charset="0"/>
              </a:rPr>
              <a:t>و</a:t>
            </a:r>
            <a:r>
              <a:rPr lang="en-US" sz="2000" b="1" dirty="0">
                <a:solidFill>
                  <a:srgbClr val="000000"/>
                </a:solidFill>
                <a:latin typeface="HelveticaNeue"/>
                <a:ea typeface="Times New Roman" panose="02020603050405020304" pitchFamily="18" charset="0"/>
              </a:rPr>
              <a:t> A </a:t>
            </a:r>
            <a:r>
              <a:rPr lang="ar-SA" sz="2000" b="1" dirty="0">
                <a:solidFill>
                  <a:srgbClr val="000000"/>
                </a:solidFill>
                <a:latin typeface="HelveticaNeue"/>
                <a:ea typeface="Times New Roman" panose="02020603050405020304" pitchFamily="18" charset="0"/>
              </a:rPr>
              <a:t>ومشتقات المضادات الحيوية </a:t>
            </a:r>
            <a:r>
              <a:rPr lang="ar-SA" sz="2000" b="1" dirty="0" smtClean="0">
                <a:solidFill>
                  <a:srgbClr val="000000"/>
                </a:solidFill>
                <a:latin typeface="HelveticaNeue"/>
                <a:ea typeface="Times New Roman" panose="02020603050405020304" pitchFamily="18" charset="0"/>
              </a:rPr>
              <a:t>. </a:t>
            </a:r>
            <a:endParaRPr lang="ar-SA" sz="2000" b="1" dirty="0" smtClean="0">
              <a:solidFill>
                <a:srgbClr val="000000"/>
              </a:solidFill>
              <a:latin typeface="HelveticaNeue"/>
              <a:ea typeface="Times New Roman" panose="02020603050405020304" pitchFamily="18" charset="0"/>
            </a:endParaRPr>
          </a:p>
          <a:p>
            <a:pPr marL="342900" indent="-342900" algn="just" rtl="1">
              <a:lnSpc>
                <a:spcPct val="150000"/>
              </a:lnSpc>
              <a:buFont typeface="Wingdings" panose="05000000000000000000" pitchFamily="2" charset="2"/>
              <a:buChar char="§"/>
            </a:pPr>
            <a:r>
              <a:rPr lang="ar-SA" sz="2000" b="1" dirty="0" smtClean="0">
                <a:solidFill>
                  <a:srgbClr val="000000"/>
                </a:solidFill>
                <a:latin typeface="HelveticaNeue"/>
                <a:ea typeface="Times New Roman" panose="02020603050405020304" pitchFamily="18" charset="0"/>
              </a:rPr>
              <a:t>وأنواع </a:t>
            </a:r>
            <a:r>
              <a:rPr lang="ar-SA" sz="2000" b="1" dirty="0">
                <a:solidFill>
                  <a:srgbClr val="000000"/>
                </a:solidFill>
                <a:latin typeface="HelveticaNeue"/>
                <a:ea typeface="Times New Roman" panose="02020603050405020304" pitchFamily="18" charset="0"/>
              </a:rPr>
              <a:t>الزنجبيل كثيرة منها: زنجبيل بلدي، زنجبيل شامي، زنجبيل العجم، زنجبيل فارسي، زنجبيل </a:t>
            </a:r>
            <a:r>
              <a:rPr lang="ar-SA" sz="2000" b="1" dirty="0" smtClean="0">
                <a:solidFill>
                  <a:srgbClr val="000000"/>
                </a:solidFill>
                <a:latin typeface="HelveticaNeue"/>
                <a:ea typeface="Times New Roman" panose="02020603050405020304" pitchFamily="18" charset="0"/>
              </a:rPr>
              <a:t>فلفل الماء( عصا الراعي )  ، </a:t>
            </a:r>
            <a:r>
              <a:rPr lang="ar-SA" sz="2000" b="1" dirty="0">
                <a:solidFill>
                  <a:srgbClr val="000000"/>
                </a:solidFill>
                <a:latin typeface="HelveticaNeue"/>
                <a:ea typeface="Times New Roman" panose="02020603050405020304" pitchFamily="18" charset="0"/>
              </a:rPr>
              <a:t>زنجبيل هندي وهو المعروف ويسمى بالكفوف. </a:t>
            </a:r>
            <a:endParaRPr lang="en-US" sz="2000" b="1" dirty="0"/>
          </a:p>
        </p:txBody>
      </p:sp>
      <p:pic>
        <p:nvPicPr>
          <p:cNvPr id="5" name="صورة 16" descr="صورة تحتوي على طبقة علوية, خضراوات&#10;&#10;تم إنشاء الوصف تلقائياً"/>
          <p:cNvPicPr/>
          <p:nvPr/>
        </p:nvPicPr>
        <p:blipFill rotWithShape="1">
          <a:blip r:embed="rId2" cstate="print">
            <a:extLst>
              <a:ext uri="{28A0092B-C50C-407E-A947-70E740481C1C}">
                <a14:useLocalDpi xmlns:a14="http://schemas.microsoft.com/office/drawing/2010/main" val="0"/>
              </a:ext>
            </a:extLst>
          </a:blip>
          <a:srcRect l="1802" r="37290"/>
          <a:stretch/>
        </p:blipFill>
        <p:spPr bwMode="auto">
          <a:xfrm>
            <a:off x="1178178" y="2771839"/>
            <a:ext cx="2689733" cy="15258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01245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hala alrabiah</a:t>
            </a:r>
            <a:endParaRPr lang="en-US"/>
          </a:p>
        </p:txBody>
      </p:sp>
      <p:sp>
        <p:nvSpPr>
          <p:cNvPr id="3" name="Slide Number Placeholder 2"/>
          <p:cNvSpPr>
            <a:spLocks noGrp="1"/>
          </p:cNvSpPr>
          <p:nvPr>
            <p:ph type="sldNum" sz="quarter" idx="12"/>
          </p:nvPr>
        </p:nvSpPr>
        <p:spPr/>
        <p:txBody>
          <a:bodyPr/>
          <a:lstStyle/>
          <a:p>
            <a:fld id="{BD7174D4-1787-485D-A440-20C44618AF28}" type="slidenum">
              <a:rPr lang="en-US" smtClean="0"/>
              <a:t>19</a:t>
            </a:fld>
            <a:endParaRPr lang="en-US"/>
          </a:p>
        </p:txBody>
      </p:sp>
      <p:sp>
        <p:nvSpPr>
          <p:cNvPr id="6" name="Rectangle 5"/>
          <p:cNvSpPr/>
          <p:nvPr/>
        </p:nvSpPr>
        <p:spPr>
          <a:xfrm>
            <a:off x="493776" y="652564"/>
            <a:ext cx="11091672" cy="1754326"/>
          </a:xfrm>
          <a:prstGeom prst="rect">
            <a:avLst/>
          </a:prstGeom>
        </p:spPr>
        <p:txBody>
          <a:bodyPr wrap="square">
            <a:spAutoFit/>
          </a:bodyPr>
          <a:lstStyle/>
          <a:p>
            <a:pPr algn="r" rtl="1">
              <a:lnSpc>
                <a:spcPct val="150000"/>
              </a:lnSpc>
            </a:pPr>
            <a:r>
              <a:rPr lang="ar-SA" sz="2400" b="1" dirty="0" smtClean="0">
                <a:solidFill>
                  <a:srgbClr val="00B050"/>
                </a:solidFill>
                <a:latin typeface="HelveticaNeue"/>
                <a:ea typeface="Times New Roman" panose="02020603050405020304" pitchFamily="18" charset="0"/>
                <a:cs typeface="+mj-cs"/>
              </a:rPr>
              <a:t>2- السوسن</a:t>
            </a:r>
            <a:r>
              <a:rPr lang="en-US" sz="2400" b="1" i="1" dirty="0">
                <a:solidFill>
                  <a:srgbClr val="00B050"/>
                </a:solidFill>
                <a:latin typeface="HelveticaNeue"/>
                <a:ea typeface="Times New Roman" panose="02020603050405020304" pitchFamily="18" charset="0"/>
                <a:cs typeface="+mj-cs"/>
              </a:rPr>
              <a:t>Iris sp</a:t>
            </a:r>
            <a:r>
              <a:rPr lang="en-US" sz="2400" b="1" dirty="0">
                <a:solidFill>
                  <a:srgbClr val="00B050"/>
                </a:solidFill>
                <a:latin typeface="HelveticaNeue"/>
                <a:ea typeface="Times New Roman" panose="02020603050405020304" pitchFamily="18" charset="0"/>
                <a:cs typeface="+mj-cs"/>
              </a:rPr>
              <a:t>. </a:t>
            </a:r>
            <a:r>
              <a:rPr lang="ar-SA" sz="2400" b="1" dirty="0">
                <a:solidFill>
                  <a:srgbClr val="00B050"/>
                </a:solidFill>
                <a:latin typeface="HelveticaNeue"/>
                <a:ea typeface="Times New Roman" panose="02020603050405020304" pitchFamily="18" charset="0"/>
                <a:cs typeface="+mj-cs"/>
              </a:rPr>
              <a:t>، ويتبع الفصيلة </a:t>
            </a:r>
            <a:r>
              <a:rPr lang="ar-SA" sz="2400" b="1" dirty="0" smtClean="0">
                <a:solidFill>
                  <a:srgbClr val="00B050"/>
                </a:solidFill>
                <a:latin typeface="HelveticaNeue"/>
                <a:ea typeface="Times New Roman" panose="02020603050405020304" pitchFamily="18" charset="0"/>
                <a:cs typeface="+mj-cs"/>
              </a:rPr>
              <a:t>السوسنية</a:t>
            </a:r>
            <a:r>
              <a:rPr lang="en-US" sz="2400" b="1" dirty="0">
                <a:solidFill>
                  <a:srgbClr val="00B050"/>
                </a:solidFill>
                <a:latin typeface="HelveticaNeue"/>
                <a:ea typeface="Times New Roman" panose="02020603050405020304" pitchFamily="18" charset="0"/>
                <a:cs typeface="+mj-cs"/>
              </a:rPr>
              <a:t> </a:t>
            </a:r>
            <a:r>
              <a:rPr lang="en-US" sz="2400" b="1" dirty="0" smtClean="0">
                <a:solidFill>
                  <a:srgbClr val="00B050"/>
                </a:solidFill>
                <a:latin typeface="HelveticaNeue"/>
                <a:ea typeface="Times New Roman" panose="02020603050405020304" pitchFamily="18" charset="0"/>
                <a:cs typeface="+mj-cs"/>
              </a:rPr>
              <a:t>  </a:t>
            </a:r>
            <a:r>
              <a:rPr lang="en-US" sz="2400" b="1" dirty="0" err="1">
                <a:solidFill>
                  <a:srgbClr val="00B050"/>
                </a:solidFill>
                <a:latin typeface="HelveticaNeue"/>
                <a:ea typeface="Times New Roman" panose="02020603050405020304" pitchFamily="18" charset="0"/>
                <a:cs typeface="+mj-cs"/>
              </a:rPr>
              <a:t>Iridaceae</a:t>
            </a:r>
            <a:r>
              <a:rPr lang="en-US" sz="2400" b="1" dirty="0">
                <a:solidFill>
                  <a:srgbClr val="00B050"/>
                </a:solidFill>
                <a:latin typeface="HelveticaNeue"/>
                <a:ea typeface="Times New Roman" panose="02020603050405020304" pitchFamily="18" charset="0"/>
                <a:cs typeface="+mj-cs"/>
              </a:rPr>
              <a:t>. </a:t>
            </a:r>
            <a:endParaRPr lang="en-US" sz="2400" b="1" dirty="0" smtClean="0">
              <a:solidFill>
                <a:srgbClr val="00B050"/>
              </a:solidFill>
              <a:latin typeface="HelveticaNeue"/>
              <a:ea typeface="Times New Roman" panose="02020603050405020304" pitchFamily="18" charset="0"/>
              <a:cs typeface="+mj-cs"/>
            </a:endParaRPr>
          </a:p>
          <a:p>
            <a:pPr algn="r" rtl="1">
              <a:lnSpc>
                <a:spcPct val="150000"/>
              </a:lnSpc>
            </a:pPr>
            <a:r>
              <a:rPr lang="ar-SA" sz="2400" dirty="0" smtClean="0">
                <a:solidFill>
                  <a:srgbClr val="000000"/>
                </a:solidFill>
                <a:latin typeface="HelveticaNeue"/>
                <a:ea typeface="Times New Roman" panose="02020603050405020304" pitchFamily="18" charset="0"/>
                <a:cs typeface="+mj-cs"/>
              </a:rPr>
              <a:t>تحتوي </a:t>
            </a:r>
            <a:r>
              <a:rPr lang="ar-SA" sz="2400" dirty="0">
                <a:solidFill>
                  <a:srgbClr val="000000"/>
                </a:solidFill>
                <a:latin typeface="HelveticaNeue"/>
                <a:ea typeface="Times New Roman" panose="02020603050405020304" pitchFamily="18" charset="0"/>
                <a:cs typeface="+mj-cs"/>
              </a:rPr>
              <a:t>ريزومات بعض الأنواع التابعة لهذا الجنس على زيت عطري له رائحة البنفسج </a:t>
            </a:r>
            <a:r>
              <a:rPr lang="ar-SA" sz="2400" dirty="0" smtClean="0">
                <a:solidFill>
                  <a:srgbClr val="000000"/>
                </a:solidFill>
                <a:latin typeface="HelveticaNeue"/>
                <a:ea typeface="Times New Roman" panose="02020603050405020304" pitchFamily="18" charset="0"/>
                <a:cs typeface="+mj-cs"/>
              </a:rPr>
              <a:t>تقشر </a:t>
            </a:r>
            <a:r>
              <a:rPr lang="ar-SA" sz="2400" dirty="0">
                <a:solidFill>
                  <a:srgbClr val="000000"/>
                </a:solidFill>
                <a:latin typeface="HelveticaNeue"/>
                <a:ea typeface="Times New Roman" panose="02020603050405020304" pitchFamily="18" charset="0"/>
                <a:cs typeface="+mj-cs"/>
              </a:rPr>
              <a:t>الريزومات وتجفف في الشمس فتزداد الرائحة العطرية تدريجيا. ويستعمل السوسن إلى حد ما كمادة مطيبة</a:t>
            </a:r>
            <a:endParaRPr lang="en-US" sz="2400" dirty="0">
              <a:cs typeface="+mj-cs"/>
            </a:endParaRPr>
          </a:p>
        </p:txBody>
      </p:sp>
      <p:pic>
        <p:nvPicPr>
          <p:cNvPr id="8" name="صورة 19" descr="صورة تحتوي على نبات, خارجي, زهرة&#10;&#10;تم إنشاء الوصف تلقائياً"/>
          <p:cNvPicPr/>
          <p:nvPr/>
        </p:nvPicPr>
        <p:blipFill>
          <a:blip r:embed="rId2" cstate="print">
            <a:extLst>
              <a:ext uri="{28A0092B-C50C-407E-A947-70E740481C1C}">
                <a14:useLocalDpi xmlns:a14="http://schemas.microsoft.com/office/drawing/2010/main" val="0"/>
              </a:ext>
            </a:extLst>
          </a:blip>
          <a:stretch>
            <a:fillRect/>
          </a:stretch>
        </p:blipFill>
        <p:spPr>
          <a:xfrm>
            <a:off x="3837432" y="2873058"/>
            <a:ext cx="3858069" cy="2768790"/>
          </a:xfrm>
          <a:prstGeom prst="rect">
            <a:avLst/>
          </a:prstGeom>
        </p:spPr>
      </p:pic>
    </p:spTree>
    <p:extLst>
      <p:ext uri="{BB962C8B-B14F-4D97-AF65-F5344CB8AC3E}">
        <p14:creationId xmlns:p14="http://schemas.microsoft.com/office/powerpoint/2010/main" val="1965743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hala alrabiah</a:t>
            </a:r>
            <a:endParaRPr lang="en-US"/>
          </a:p>
        </p:txBody>
      </p:sp>
      <p:sp>
        <p:nvSpPr>
          <p:cNvPr id="3" name="Slide Number Placeholder 2"/>
          <p:cNvSpPr>
            <a:spLocks noGrp="1"/>
          </p:cNvSpPr>
          <p:nvPr>
            <p:ph type="sldNum" sz="quarter" idx="12"/>
          </p:nvPr>
        </p:nvSpPr>
        <p:spPr/>
        <p:txBody>
          <a:bodyPr/>
          <a:lstStyle/>
          <a:p>
            <a:fld id="{BD7174D4-1787-485D-A440-20C44618AF28}" type="slidenum">
              <a:rPr lang="en-US" smtClean="0"/>
              <a:t>20</a:t>
            </a:fld>
            <a:endParaRPr lang="en-US"/>
          </a:p>
        </p:txBody>
      </p:sp>
      <p:sp>
        <p:nvSpPr>
          <p:cNvPr id="4" name="Rectangle 3"/>
          <p:cNvSpPr/>
          <p:nvPr/>
        </p:nvSpPr>
        <p:spPr>
          <a:xfrm>
            <a:off x="303276" y="130005"/>
            <a:ext cx="11585448" cy="4893647"/>
          </a:xfrm>
          <a:prstGeom prst="rect">
            <a:avLst/>
          </a:prstGeom>
        </p:spPr>
        <p:txBody>
          <a:bodyPr wrap="square">
            <a:spAutoFit/>
          </a:bodyPr>
          <a:lstStyle/>
          <a:p>
            <a:pPr algn="just" rtl="1">
              <a:lnSpc>
                <a:spcPct val="150000"/>
              </a:lnSpc>
            </a:pPr>
            <a:r>
              <a:rPr lang="ar-SA" sz="2400" b="1" u="sng" dirty="0">
                <a:solidFill>
                  <a:srgbClr val="7030A0"/>
                </a:solidFill>
                <a:latin typeface="HelveticaNeue"/>
                <a:ea typeface="Times New Roman" panose="02020603050405020304" pitchFamily="18" charset="0"/>
                <a:cs typeface="+mj-cs"/>
              </a:rPr>
              <a:t>رابعاً : الزيوت العطرية المستخرجة من الأوراق </a:t>
            </a:r>
            <a:endParaRPr lang="en-US" sz="2400" b="1" u="sng" dirty="0">
              <a:solidFill>
                <a:srgbClr val="7030A0"/>
              </a:solidFill>
              <a:latin typeface="Times New Roman" panose="02020603050405020304" pitchFamily="18" charset="0"/>
              <a:ea typeface="Times New Roman" panose="02020603050405020304" pitchFamily="18" charset="0"/>
              <a:cs typeface="+mj-cs"/>
            </a:endParaRPr>
          </a:p>
          <a:p>
            <a:pPr algn="just" rtl="1">
              <a:lnSpc>
                <a:spcPct val="150000"/>
              </a:lnSpc>
            </a:pPr>
            <a:r>
              <a:rPr lang="ar-SA" sz="2400" b="1" dirty="0" smtClean="0">
                <a:solidFill>
                  <a:srgbClr val="00B050"/>
                </a:solidFill>
                <a:latin typeface="HelveticaNeue"/>
                <a:ea typeface="Times New Roman" panose="02020603050405020304" pitchFamily="18" charset="0"/>
                <a:cs typeface="+mj-cs"/>
              </a:rPr>
              <a:t>1- نعناع</a:t>
            </a:r>
            <a:r>
              <a:rPr lang="en-US" sz="2400" b="1" dirty="0" smtClean="0">
                <a:solidFill>
                  <a:srgbClr val="00B050"/>
                </a:solidFill>
                <a:latin typeface="HelveticaNeue"/>
                <a:ea typeface="Times New Roman" panose="02020603050405020304" pitchFamily="18" charset="0"/>
                <a:cs typeface="+mj-cs"/>
              </a:rPr>
              <a:t> </a:t>
            </a:r>
            <a:r>
              <a:rPr lang="en-US" sz="2400" b="1" i="1" dirty="0" err="1">
                <a:solidFill>
                  <a:srgbClr val="00B050"/>
                </a:solidFill>
                <a:latin typeface="HelveticaNeue"/>
                <a:ea typeface="Times New Roman" panose="02020603050405020304" pitchFamily="18" charset="0"/>
                <a:cs typeface="+mj-cs"/>
              </a:rPr>
              <a:t>Mentha</a:t>
            </a:r>
            <a:r>
              <a:rPr lang="en-US" sz="2400" b="1" i="1" dirty="0">
                <a:solidFill>
                  <a:srgbClr val="00B050"/>
                </a:solidFill>
                <a:latin typeface="HelveticaNeue"/>
                <a:ea typeface="Times New Roman" panose="02020603050405020304" pitchFamily="18" charset="0"/>
                <a:cs typeface="+mj-cs"/>
              </a:rPr>
              <a:t> </a:t>
            </a:r>
            <a:r>
              <a:rPr lang="en-US" sz="2400" b="1" i="1" dirty="0" err="1">
                <a:solidFill>
                  <a:srgbClr val="00B050"/>
                </a:solidFill>
                <a:latin typeface="HelveticaNeue"/>
                <a:ea typeface="Times New Roman" panose="02020603050405020304" pitchFamily="18" charset="0"/>
                <a:cs typeface="+mj-cs"/>
              </a:rPr>
              <a:t>piperita</a:t>
            </a:r>
            <a:r>
              <a:rPr lang="en-US" sz="2400" b="1" i="1" dirty="0">
                <a:solidFill>
                  <a:srgbClr val="00B050"/>
                </a:solidFill>
                <a:latin typeface="HelveticaNeue"/>
                <a:ea typeface="Times New Roman" panose="02020603050405020304" pitchFamily="18" charset="0"/>
                <a:cs typeface="+mj-cs"/>
              </a:rPr>
              <a:t> </a:t>
            </a:r>
            <a:r>
              <a:rPr lang="ar-SA" sz="2400" b="1" dirty="0">
                <a:solidFill>
                  <a:srgbClr val="00B050"/>
                </a:solidFill>
                <a:latin typeface="HelveticaNeue"/>
                <a:ea typeface="Times New Roman" panose="02020603050405020304" pitchFamily="18" charset="0"/>
                <a:cs typeface="+mj-cs"/>
              </a:rPr>
              <a:t>، ويتبع الفصيلة الشفوية</a:t>
            </a:r>
            <a:r>
              <a:rPr lang="en-US" sz="2400" b="1" dirty="0">
                <a:solidFill>
                  <a:srgbClr val="00B050"/>
                </a:solidFill>
                <a:latin typeface="HelveticaNeue"/>
                <a:ea typeface="Times New Roman" panose="02020603050405020304" pitchFamily="18" charset="0"/>
                <a:cs typeface="+mj-cs"/>
              </a:rPr>
              <a:t> </a:t>
            </a:r>
            <a:r>
              <a:rPr lang="en-US" sz="2400" b="1" dirty="0" err="1" smtClean="0">
                <a:solidFill>
                  <a:srgbClr val="00B050"/>
                </a:solidFill>
                <a:latin typeface="HelveticaNeue"/>
                <a:ea typeface="Times New Roman" panose="02020603050405020304" pitchFamily="18" charset="0"/>
                <a:cs typeface="+mj-cs"/>
              </a:rPr>
              <a:t>Labiateae</a:t>
            </a:r>
            <a:r>
              <a:rPr lang="en-US" sz="2400" b="1" dirty="0" smtClean="0">
                <a:solidFill>
                  <a:srgbClr val="00B050"/>
                </a:solidFill>
                <a:latin typeface="HelveticaNeue"/>
                <a:ea typeface="Times New Roman" panose="02020603050405020304" pitchFamily="18" charset="0"/>
                <a:cs typeface="+mj-cs"/>
              </a:rPr>
              <a:t> </a:t>
            </a:r>
            <a:r>
              <a:rPr lang="ar-SA" sz="2400" b="1" dirty="0" smtClean="0">
                <a:solidFill>
                  <a:srgbClr val="000000"/>
                </a:solidFill>
                <a:latin typeface="HelveticaNeue"/>
                <a:ea typeface="Times New Roman" panose="02020603050405020304" pitchFamily="18" charset="0"/>
                <a:cs typeface="+mj-cs"/>
              </a:rPr>
              <a:t>.</a:t>
            </a:r>
          </a:p>
          <a:p>
            <a:pPr marL="342900" indent="-342900" algn="just" rtl="1">
              <a:lnSpc>
                <a:spcPct val="150000"/>
              </a:lnSpc>
              <a:buFont typeface="Wingdings" panose="05000000000000000000" pitchFamily="2" charset="2"/>
              <a:buChar char="§"/>
            </a:pPr>
            <a:r>
              <a:rPr lang="ar-SA" sz="2000" b="1" dirty="0" smtClean="0">
                <a:solidFill>
                  <a:srgbClr val="000000"/>
                </a:solidFill>
                <a:latin typeface="HelveticaNeue"/>
                <a:ea typeface="Times New Roman" panose="02020603050405020304" pitchFamily="18" charset="0"/>
                <a:cs typeface="+mj-cs"/>
              </a:rPr>
              <a:t> يحتوي </a:t>
            </a:r>
            <a:r>
              <a:rPr lang="ar-SA" sz="2000" b="1" dirty="0">
                <a:solidFill>
                  <a:srgbClr val="000000"/>
                </a:solidFill>
                <a:latin typeface="HelveticaNeue"/>
                <a:ea typeface="Times New Roman" panose="02020603050405020304" pitchFamily="18" charset="0"/>
                <a:cs typeface="+mj-cs"/>
              </a:rPr>
              <a:t>النعناع على عدد كبير من الزيوت الطيارة أهمها </a:t>
            </a:r>
            <a:r>
              <a:rPr lang="ar-SA" sz="2000" b="1" dirty="0" smtClean="0">
                <a:solidFill>
                  <a:srgbClr val="7030A0"/>
                </a:solidFill>
                <a:latin typeface="HelveticaNeue"/>
                <a:ea typeface="Times New Roman" panose="02020603050405020304" pitchFamily="18" charset="0"/>
                <a:cs typeface="+mj-cs"/>
              </a:rPr>
              <a:t>المنتول.</a:t>
            </a:r>
            <a:endParaRPr lang="ar-SA" sz="2000" b="1" dirty="0" smtClean="0">
              <a:solidFill>
                <a:srgbClr val="000000"/>
              </a:solidFill>
              <a:latin typeface="HelveticaNeue"/>
              <a:ea typeface="Times New Roman" panose="02020603050405020304" pitchFamily="18" charset="0"/>
              <a:cs typeface="+mj-cs"/>
            </a:endParaRPr>
          </a:p>
          <a:p>
            <a:pPr marL="342900" indent="-342900" algn="just" rtl="1">
              <a:lnSpc>
                <a:spcPct val="150000"/>
              </a:lnSpc>
              <a:buFont typeface="Wingdings" panose="05000000000000000000" pitchFamily="2" charset="2"/>
              <a:buChar char="§"/>
            </a:pPr>
            <a:r>
              <a:rPr lang="ar-SA" sz="2000" b="1" dirty="0" smtClean="0">
                <a:solidFill>
                  <a:srgbClr val="000000"/>
                </a:solidFill>
                <a:latin typeface="HelveticaNeue"/>
                <a:ea typeface="Times New Roman" panose="02020603050405020304" pitchFamily="18" charset="0"/>
                <a:cs typeface="+mj-cs"/>
              </a:rPr>
              <a:t> </a:t>
            </a:r>
            <a:r>
              <a:rPr lang="ar-SA" sz="2000" b="1" dirty="0">
                <a:solidFill>
                  <a:srgbClr val="000000"/>
                </a:solidFill>
                <a:latin typeface="HelveticaNeue"/>
                <a:ea typeface="Times New Roman" panose="02020603050405020304" pitchFamily="18" charset="0"/>
                <a:cs typeface="+mj-cs"/>
              </a:rPr>
              <a:t>أكد خبراء التغذية أن النعناع يحتوى على قيمة غذائية رائعة، فهو يجدد خلايا الدم ويمنع الغثيان وأوجاع المعدة والمغص والحموضة، ويمتص الغازات ويفيد في النقرس والبواسير، وأوضح الخبراء أن مغلى النعناع إذا ما وضع معه السكر كان شراباً قاطعاً لأنواع من الصداع وضعف البصر وآلام الرأس وينقي الصدر من البلغم ويسكن وجع الأسنان اذا مضغت أوراقه الخضراء وله مفعول مضاد للتشنج. </a:t>
            </a:r>
            <a:endParaRPr lang="ar-SA" sz="2000" b="1" dirty="0" smtClean="0">
              <a:solidFill>
                <a:srgbClr val="000000"/>
              </a:solidFill>
              <a:latin typeface="HelveticaNeue"/>
              <a:ea typeface="Times New Roman" panose="02020603050405020304" pitchFamily="18" charset="0"/>
              <a:cs typeface="+mj-cs"/>
            </a:endParaRPr>
          </a:p>
          <a:p>
            <a:pPr marL="342900" indent="-342900" algn="just" rtl="1">
              <a:lnSpc>
                <a:spcPct val="150000"/>
              </a:lnSpc>
              <a:buFont typeface="Wingdings" panose="05000000000000000000" pitchFamily="2" charset="2"/>
              <a:buChar char="§"/>
            </a:pPr>
            <a:r>
              <a:rPr lang="ar-SA" sz="2000" b="1" dirty="0" smtClean="0">
                <a:solidFill>
                  <a:srgbClr val="000000"/>
                </a:solidFill>
                <a:latin typeface="HelveticaNeue"/>
                <a:ea typeface="Times New Roman" panose="02020603050405020304" pitchFamily="18" charset="0"/>
                <a:cs typeface="+mj-cs"/>
              </a:rPr>
              <a:t>وإذا </a:t>
            </a:r>
            <a:r>
              <a:rPr lang="ar-SA" sz="2000" b="1" dirty="0">
                <a:solidFill>
                  <a:srgbClr val="000000"/>
                </a:solidFill>
                <a:latin typeface="HelveticaNeue"/>
                <a:ea typeface="Times New Roman" panose="02020603050405020304" pitchFamily="18" charset="0"/>
                <a:cs typeface="+mj-cs"/>
              </a:rPr>
              <a:t>ماخلط شراب النعناع بالعسل والخل فإنه يمنع الغثيان والديدان ويسكن أوجاع الأسنان ويقوي القلب وينبغي أن يجفف في الظل وليس في الشمس لتبقى قوته عطرية</a:t>
            </a:r>
            <a:r>
              <a:rPr lang="ar-SA" sz="2000" b="1" dirty="0" smtClean="0">
                <a:solidFill>
                  <a:srgbClr val="000000"/>
                </a:solidFill>
                <a:latin typeface="HelveticaNeue"/>
                <a:ea typeface="Times New Roman" panose="02020603050405020304" pitchFamily="18" charset="0"/>
                <a:cs typeface="+mj-cs"/>
              </a:rPr>
              <a:t>.</a:t>
            </a:r>
          </a:p>
          <a:p>
            <a:pPr marL="342900" indent="-342900" algn="just" rtl="1">
              <a:lnSpc>
                <a:spcPct val="150000"/>
              </a:lnSpc>
              <a:buFont typeface="Wingdings" panose="05000000000000000000" pitchFamily="2" charset="2"/>
              <a:buChar char="§"/>
            </a:pPr>
            <a:r>
              <a:rPr lang="ar-SA" sz="2000" b="1" dirty="0" smtClean="0">
                <a:solidFill>
                  <a:srgbClr val="000000"/>
                </a:solidFill>
                <a:latin typeface="HelveticaNeue"/>
                <a:ea typeface="Times New Roman" panose="02020603050405020304" pitchFamily="18" charset="0"/>
                <a:cs typeface="+mj-cs"/>
              </a:rPr>
              <a:t> </a:t>
            </a:r>
            <a:r>
              <a:rPr lang="ar-SA" sz="2000" b="1" dirty="0">
                <a:solidFill>
                  <a:srgbClr val="000000"/>
                </a:solidFill>
                <a:latin typeface="HelveticaNeue"/>
                <a:ea typeface="Times New Roman" panose="02020603050405020304" pitchFamily="18" charset="0"/>
                <a:cs typeface="+mj-cs"/>
              </a:rPr>
              <a:t>والنعناع يستخدم لأغراض النكهة في الصناعات الغذائية، ومواد التجميل، ومعجون الأسنان، كما يستخدم لأغراض طبية. والبعض يستخدمه مع الشاي أوالسلطات، وتكمن أهميته في احتوائه على مواد مختلفة أهمها الزيوت الطيارة </a:t>
            </a:r>
            <a:endParaRPr lang="en-US" sz="2000" b="1" dirty="0">
              <a:cs typeface="+mj-cs"/>
            </a:endParaRPr>
          </a:p>
        </p:txBody>
      </p:sp>
      <p:pic>
        <p:nvPicPr>
          <p:cNvPr id="5" name="صورة 21" descr="صورة تحتوي على خارجي, أخضر, نبات, خضراوات&#10;&#10;تم إنشاء الوصف تلقائياً"/>
          <p:cNvPicPr/>
          <p:nvPr/>
        </p:nvPicPr>
        <p:blipFill rotWithShape="1">
          <a:blip r:embed="rId2" cstate="print">
            <a:extLst>
              <a:ext uri="{28A0092B-C50C-407E-A947-70E740481C1C}">
                <a14:useLocalDpi xmlns:a14="http://schemas.microsoft.com/office/drawing/2010/main" val="0"/>
              </a:ext>
            </a:extLst>
          </a:blip>
          <a:srcRect l="8291" r="21055"/>
          <a:stretch/>
        </p:blipFill>
        <p:spPr bwMode="auto">
          <a:xfrm>
            <a:off x="718947" y="5065776"/>
            <a:ext cx="2591181" cy="15910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4210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hala alrabiah</a:t>
            </a:r>
            <a:endParaRPr lang="en-US"/>
          </a:p>
        </p:txBody>
      </p:sp>
      <p:sp>
        <p:nvSpPr>
          <p:cNvPr id="3" name="Slide Number Placeholder 2"/>
          <p:cNvSpPr>
            <a:spLocks noGrp="1"/>
          </p:cNvSpPr>
          <p:nvPr>
            <p:ph type="sldNum" sz="quarter" idx="12"/>
          </p:nvPr>
        </p:nvSpPr>
        <p:spPr/>
        <p:txBody>
          <a:bodyPr/>
          <a:lstStyle/>
          <a:p>
            <a:fld id="{BD7174D4-1787-485D-A440-20C44618AF28}" type="slidenum">
              <a:rPr lang="en-US" smtClean="0"/>
              <a:t>21</a:t>
            </a:fld>
            <a:endParaRPr lang="en-US"/>
          </a:p>
        </p:txBody>
      </p:sp>
      <p:sp>
        <p:nvSpPr>
          <p:cNvPr id="4" name="Rectangle 3"/>
          <p:cNvSpPr/>
          <p:nvPr/>
        </p:nvSpPr>
        <p:spPr>
          <a:xfrm>
            <a:off x="310896" y="698284"/>
            <a:ext cx="11512296" cy="1754326"/>
          </a:xfrm>
          <a:prstGeom prst="rect">
            <a:avLst/>
          </a:prstGeom>
        </p:spPr>
        <p:txBody>
          <a:bodyPr wrap="square">
            <a:spAutoFit/>
          </a:bodyPr>
          <a:lstStyle/>
          <a:p>
            <a:pPr algn="r" rtl="1">
              <a:lnSpc>
                <a:spcPct val="150000"/>
              </a:lnSpc>
            </a:pPr>
            <a:r>
              <a:rPr lang="ar-SA" sz="2400" b="1" dirty="0" smtClean="0">
                <a:solidFill>
                  <a:srgbClr val="00B050"/>
                </a:solidFill>
                <a:latin typeface="HelveticaNeue"/>
                <a:ea typeface="Times New Roman" panose="02020603050405020304" pitchFamily="18" charset="0"/>
                <a:cs typeface="Times New Roman" panose="02020603050405020304" pitchFamily="18" charset="0"/>
              </a:rPr>
              <a:t>2- حشيشـة </a:t>
            </a:r>
            <a:r>
              <a:rPr lang="ar-SA" sz="2400" b="1" dirty="0">
                <a:solidFill>
                  <a:srgbClr val="00B050"/>
                </a:solidFill>
                <a:latin typeface="HelveticaNeue"/>
                <a:ea typeface="Times New Roman" panose="02020603050405020304" pitchFamily="18" charset="0"/>
                <a:cs typeface="Times New Roman" panose="02020603050405020304" pitchFamily="18" charset="0"/>
              </a:rPr>
              <a:t>الليمـون</a:t>
            </a:r>
            <a:r>
              <a:rPr lang="en-US" sz="2400" b="1" dirty="0">
                <a:solidFill>
                  <a:srgbClr val="00B050"/>
                </a:solidFill>
                <a:latin typeface="HelveticaNeue"/>
                <a:ea typeface="Times New Roman" panose="02020603050405020304" pitchFamily="18" charset="0"/>
                <a:cs typeface="Times New Roman" panose="02020603050405020304" pitchFamily="18" charset="0"/>
              </a:rPr>
              <a:t> </a:t>
            </a:r>
            <a:r>
              <a:rPr lang="en-US" sz="2400" b="1" i="1" dirty="0" err="1">
                <a:solidFill>
                  <a:srgbClr val="00B050"/>
                </a:solidFill>
                <a:latin typeface="HelveticaNeue"/>
                <a:ea typeface="Times New Roman" panose="02020603050405020304" pitchFamily="18" charset="0"/>
                <a:cs typeface="Times New Roman" panose="02020603050405020304" pitchFamily="18" charset="0"/>
              </a:rPr>
              <a:t>Cymbopogon</a:t>
            </a:r>
            <a:r>
              <a:rPr lang="en-US" sz="2400" b="1" i="1" dirty="0">
                <a:solidFill>
                  <a:srgbClr val="00B050"/>
                </a:solidFill>
                <a:latin typeface="HelveticaNeue"/>
                <a:ea typeface="Times New Roman" panose="02020603050405020304" pitchFamily="18" charset="0"/>
                <a:cs typeface="Times New Roman" panose="02020603050405020304" pitchFamily="18" charset="0"/>
              </a:rPr>
              <a:t> </a:t>
            </a:r>
            <a:r>
              <a:rPr lang="en-US" sz="2400" b="1" i="1" dirty="0" err="1">
                <a:solidFill>
                  <a:srgbClr val="00B050"/>
                </a:solidFill>
                <a:latin typeface="HelveticaNeue"/>
                <a:ea typeface="Times New Roman" panose="02020603050405020304" pitchFamily="18" charset="0"/>
                <a:cs typeface="Times New Roman" panose="02020603050405020304" pitchFamily="18" charset="0"/>
              </a:rPr>
              <a:t>citratus</a:t>
            </a:r>
            <a:r>
              <a:rPr lang="en-US" sz="2400" b="1" i="1" dirty="0">
                <a:solidFill>
                  <a:srgbClr val="00B050"/>
                </a:solidFill>
                <a:latin typeface="HelveticaNeue"/>
                <a:ea typeface="Times New Roman" panose="02020603050405020304" pitchFamily="18" charset="0"/>
                <a:cs typeface="Times New Roman" panose="02020603050405020304" pitchFamily="18" charset="0"/>
              </a:rPr>
              <a:t> </a:t>
            </a:r>
            <a:r>
              <a:rPr lang="ar-SA" sz="2400" b="1" dirty="0">
                <a:solidFill>
                  <a:srgbClr val="00B050"/>
                </a:solidFill>
                <a:latin typeface="HelveticaNeue"/>
                <a:ea typeface="Times New Roman" panose="02020603050405020304" pitchFamily="18" charset="0"/>
                <a:cs typeface="Times New Roman" panose="02020603050405020304" pitchFamily="18" charset="0"/>
              </a:rPr>
              <a:t>، ويتبع الفصيلة </a:t>
            </a:r>
            <a:r>
              <a:rPr lang="ar-SA" sz="2400" b="1" dirty="0" smtClean="0">
                <a:solidFill>
                  <a:srgbClr val="00B050"/>
                </a:solidFill>
                <a:latin typeface="HelveticaNeue"/>
                <a:ea typeface="Times New Roman" panose="02020603050405020304" pitchFamily="18" charset="0"/>
                <a:cs typeface="Times New Roman" panose="02020603050405020304" pitchFamily="18" charset="0"/>
              </a:rPr>
              <a:t>النجيلية </a:t>
            </a:r>
            <a:r>
              <a:rPr lang="en-US" sz="2400" b="1" dirty="0" smtClean="0">
                <a:solidFill>
                  <a:srgbClr val="00B050"/>
                </a:solidFill>
                <a:latin typeface="HelveticaNeue"/>
                <a:ea typeface="Times New Roman" panose="02020603050405020304" pitchFamily="18" charset="0"/>
                <a:cs typeface="Times New Roman" panose="02020603050405020304" pitchFamily="18" charset="0"/>
              </a:rPr>
              <a:t>   </a:t>
            </a:r>
            <a:r>
              <a:rPr lang="en-US" sz="2400" b="1" dirty="0" err="1">
                <a:solidFill>
                  <a:srgbClr val="00B050"/>
                </a:solidFill>
                <a:latin typeface="HelveticaNeue"/>
                <a:ea typeface="Times New Roman" panose="02020603050405020304" pitchFamily="18" charset="0"/>
                <a:cs typeface="Times New Roman" panose="02020603050405020304" pitchFamily="18" charset="0"/>
              </a:rPr>
              <a:t>Gramineae</a:t>
            </a:r>
            <a:r>
              <a:rPr lang="en-US" sz="2400" b="1" dirty="0">
                <a:solidFill>
                  <a:srgbClr val="00B050"/>
                </a:solidFill>
                <a:latin typeface="HelveticaNeue"/>
                <a:ea typeface="Times New Roman" panose="02020603050405020304" pitchFamily="18" charset="0"/>
                <a:cs typeface="Times New Roman" panose="02020603050405020304" pitchFamily="18" charset="0"/>
              </a:rPr>
              <a:t> </a:t>
            </a:r>
            <a:r>
              <a:rPr lang="en-US" sz="2400" b="1" dirty="0">
                <a:solidFill>
                  <a:srgbClr val="00B050"/>
                </a:solidFill>
                <a:latin typeface="Times New Roman" panose="02020603050405020304" pitchFamily="18" charset="0"/>
                <a:ea typeface="Times New Roman" panose="02020603050405020304" pitchFamily="18" charset="0"/>
              </a:rPr>
              <a:t> </a:t>
            </a:r>
            <a:endParaRPr lang="en-US" sz="2400" b="1" dirty="0" smtClean="0">
              <a:solidFill>
                <a:srgbClr val="00B050"/>
              </a:solidFill>
              <a:latin typeface="Times New Roman" panose="02020603050405020304" pitchFamily="18" charset="0"/>
              <a:ea typeface="Times New Roman" panose="02020603050405020304" pitchFamily="18" charset="0"/>
            </a:endParaRPr>
          </a:p>
          <a:p>
            <a:pPr algn="r" rtl="1">
              <a:lnSpc>
                <a:spcPct val="150000"/>
              </a:lnSpc>
            </a:pPr>
            <a:r>
              <a:rPr lang="ar-SA" sz="2400" dirty="0" smtClean="0">
                <a:solidFill>
                  <a:srgbClr val="000000"/>
                </a:solidFill>
                <a:latin typeface="Times New Roman" panose="02020603050405020304" pitchFamily="18" charset="0"/>
                <a:ea typeface="Times New Roman" panose="02020603050405020304" pitchFamily="18" charset="0"/>
              </a:rPr>
              <a:t>يستخرج </a:t>
            </a:r>
            <a:r>
              <a:rPr lang="ar-SA" sz="2400" dirty="0">
                <a:solidFill>
                  <a:srgbClr val="000000"/>
                </a:solidFill>
                <a:latin typeface="Times New Roman" panose="02020603050405020304" pitchFamily="18" charset="0"/>
                <a:ea typeface="Times New Roman" panose="02020603050405020304" pitchFamily="18" charset="0"/>
              </a:rPr>
              <a:t>من أوراق حشيشة الليمون </a:t>
            </a:r>
            <a:r>
              <a:rPr lang="ar-SA" sz="2400" dirty="0" smtClean="0">
                <a:solidFill>
                  <a:srgbClr val="000000"/>
                </a:solidFill>
                <a:latin typeface="HelveticaNeue"/>
                <a:ea typeface="Times New Roman" panose="02020603050405020304" pitchFamily="18" charset="0"/>
                <a:cs typeface="Times New Roman" panose="02020603050405020304" pitchFamily="18" charset="0"/>
              </a:rPr>
              <a:t>زيت </a:t>
            </a:r>
            <a:r>
              <a:rPr lang="ar-SA" sz="2400" dirty="0">
                <a:solidFill>
                  <a:srgbClr val="000000"/>
                </a:solidFill>
                <a:latin typeface="HelveticaNeue"/>
                <a:ea typeface="Times New Roman" panose="02020603050405020304" pitchFamily="18" charset="0"/>
                <a:cs typeface="Times New Roman" panose="02020603050405020304" pitchFamily="18" charset="0"/>
              </a:rPr>
              <a:t>أصفر باحمرار له طعم ورائحة الليمون وذلك لإحتوائه على نسبة عالية من السترال (</a:t>
            </a:r>
            <a:r>
              <a:rPr lang="fa-IR" sz="2400" dirty="0">
                <a:solidFill>
                  <a:srgbClr val="000000"/>
                </a:solidFill>
                <a:latin typeface="HelveticaNeue"/>
                <a:ea typeface="Times New Roman" panose="02020603050405020304" pitchFamily="18" charset="0"/>
                <a:cs typeface="Times New Roman" panose="02020603050405020304" pitchFamily="18" charset="0"/>
              </a:rPr>
              <a:t>٧٠ - ٨٠</a:t>
            </a:r>
            <a:r>
              <a:rPr lang="fa-IR" sz="2400" dirty="0" smtClean="0">
                <a:solidFill>
                  <a:srgbClr val="000000"/>
                </a:solidFill>
                <a:latin typeface="HelveticaNeue"/>
                <a:ea typeface="Times New Roman" panose="02020603050405020304" pitchFamily="18" charset="0"/>
                <a:cs typeface="Times New Roman" panose="02020603050405020304" pitchFamily="18" charset="0"/>
              </a:rPr>
              <a:t>٪)</a:t>
            </a:r>
            <a:r>
              <a:rPr lang="ar-SA" sz="2400" dirty="0" smtClean="0">
                <a:solidFill>
                  <a:srgbClr val="000000"/>
                </a:solidFill>
                <a:latin typeface="HelveticaNeue"/>
                <a:ea typeface="Times New Roman" panose="02020603050405020304" pitchFamily="18" charset="0"/>
                <a:cs typeface="Times New Roman" panose="02020603050405020304" pitchFamily="18" charset="0"/>
              </a:rPr>
              <a:t>**</a:t>
            </a:r>
            <a:r>
              <a:rPr lang="fa-IR" sz="1400" dirty="0" smtClean="0">
                <a:solidFill>
                  <a:srgbClr val="7030A0"/>
                </a:solidFill>
                <a:latin typeface="HelveticaNeue"/>
                <a:ea typeface="Times New Roman" panose="02020603050405020304" pitchFamily="18" charset="0"/>
                <a:cs typeface="Times New Roman" panose="02020603050405020304" pitchFamily="18" charset="0"/>
              </a:rPr>
              <a:t>. </a:t>
            </a:r>
            <a:r>
              <a:rPr lang="ar-SA" sz="2400" dirty="0">
                <a:solidFill>
                  <a:srgbClr val="000000"/>
                </a:solidFill>
                <a:latin typeface="HelveticaNeue"/>
                <a:ea typeface="Times New Roman" panose="02020603050405020304" pitchFamily="18" charset="0"/>
                <a:cs typeface="Times New Roman" panose="02020603050405020304" pitchFamily="18" charset="0"/>
              </a:rPr>
              <a:t>ويستعمل هذا الزيت في صناعة الصابون والأغراض الطبية </a:t>
            </a:r>
            <a:endParaRPr lang="en-US" sz="2400" dirty="0"/>
          </a:p>
        </p:txBody>
      </p:sp>
      <p:pic>
        <p:nvPicPr>
          <p:cNvPr id="5" name="صورة 24" descr="صورة تحتوي على البصل الأخضر, نبات, خضراوات, طازج&#10;&#10;تم إنشاء الوصف تلقائياً"/>
          <p:cNvPicPr/>
          <p:nvPr/>
        </p:nvPicPr>
        <p:blipFill>
          <a:blip r:embed="rId2" cstate="print">
            <a:extLst>
              <a:ext uri="{28A0092B-C50C-407E-A947-70E740481C1C}">
                <a14:useLocalDpi xmlns:a14="http://schemas.microsoft.com/office/drawing/2010/main" val="0"/>
              </a:ext>
            </a:extLst>
          </a:blip>
          <a:stretch>
            <a:fillRect/>
          </a:stretch>
        </p:blipFill>
        <p:spPr>
          <a:xfrm>
            <a:off x="1162594" y="3038096"/>
            <a:ext cx="10191205" cy="3310965"/>
          </a:xfrm>
          <a:prstGeom prst="rect">
            <a:avLst/>
          </a:prstGeom>
        </p:spPr>
      </p:pic>
      <p:sp>
        <p:nvSpPr>
          <p:cNvPr id="6" name="Rectangle 5"/>
          <p:cNvSpPr/>
          <p:nvPr/>
        </p:nvSpPr>
        <p:spPr>
          <a:xfrm>
            <a:off x="770709" y="2560687"/>
            <a:ext cx="11098204" cy="369332"/>
          </a:xfrm>
          <a:prstGeom prst="rect">
            <a:avLst/>
          </a:prstGeom>
        </p:spPr>
        <p:txBody>
          <a:bodyPr wrap="square">
            <a:spAutoFit/>
          </a:bodyPr>
          <a:lstStyle/>
          <a:p>
            <a:pPr algn="r"/>
            <a:r>
              <a:rPr lang="ar-SA" dirty="0" smtClean="0">
                <a:solidFill>
                  <a:srgbClr val="7030A0"/>
                </a:solidFill>
                <a:latin typeface="HelveticaNeue"/>
                <a:ea typeface="Times New Roman" panose="02020603050405020304" pitchFamily="18" charset="0"/>
                <a:cs typeface="Times New Roman" panose="02020603050405020304" pitchFamily="18" charset="0"/>
              </a:rPr>
              <a:t>** هو </a:t>
            </a:r>
            <a:r>
              <a:rPr lang="ar-SA" dirty="0">
                <a:solidFill>
                  <a:srgbClr val="7030A0"/>
                </a:solidFill>
                <a:latin typeface="HelveticaNeue"/>
                <a:ea typeface="Times New Roman" panose="02020603050405020304" pitchFamily="18" charset="0"/>
                <a:cs typeface="Times New Roman" panose="02020603050405020304" pitchFamily="18" charset="0"/>
              </a:rPr>
              <a:t>مركب كيميائي عضوي يقع تصنيفه ضمن "المركبات المؤكسدة" (تحديداً عائلة الألدهيدات)</a:t>
            </a:r>
            <a:endParaRPr lang="en-US" dirty="0"/>
          </a:p>
        </p:txBody>
      </p:sp>
    </p:spTree>
    <p:extLst>
      <p:ext uri="{BB962C8B-B14F-4D97-AF65-F5344CB8AC3E}">
        <p14:creationId xmlns:p14="http://schemas.microsoft.com/office/powerpoint/2010/main" val="191256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err="1" smtClean="0"/>
              <a:t>hala</a:t>
            </a:r>
            <a:r>
              <a:rPr lang="en-US" dirty="0" smtClean="0"/>
              <a:t> </a:t>
            </a:r>
            <a:r>
              <a:rPr lang="en-US" dirty="0" err="1" smtClean="0"/>
              <a:t>alrabiah</a:t>
            </a:r>
            <a:endParaRPr lang="en-US" dirty="0"/>
          </a:p>
        </p:txBody>
      </p:sp>
      <p:sp>
        <p:nvSpPr>
          <p:cNvPr id="3" name="Slide Number Placeholder 2"/>
          <p:cNvSpPr>
            <a:spLocks noGrp="1"/>
          </p:cNvSpPr>
          <p:nvPr>
            <p:ph type="sldNum" sz="quarter" idx="12"/>
          </p:nvPr>
        </p:nvSpPr>
        <p:spPr>
          <a:xfrm>
            <a:off x="6506173" y="6173787"/>
            <a:ext cx="5445034" cy="365125"/>
          </a:xfrm>
        </p:spPr>
        <p:txBody>
          <a:bodyPr/>
          <a:lstStyle/>
          <a:p>
            <a:r>
              <a:rPr lang="ar-SA" sz="1400" dirty="0" smtClean="0">
                <a:solidFill>
                  <a:srgbClr val="7030A0"/>
                </a:solidFill>
              </a:rPr>
              <a:t>** اليوجينول و </a:t>
            </a:r>
            <a:r>
              <a:rPr lang="ar-SA" sz="1400" dirty="0">
                <a:solidFill>
                  <a:srgbClr val="7030A0"/>
                </a:solidFill>
              </a:rPr>
              <a:t>مركب كيميائي عضوي طبيعي يندرج تحت عائلة </a:t>
            </a:r>
            <a:r>
              <a:rPr lang="ar-SA" sz="1400" b="1" dirty="0">
                <a:solidFill>
                  <a:srgbClr val="7030A0"/>
                </a:solidFill>
              </a:rPr>
              <a:t>الفينولات</a:t>
            </a:r>
            <a:endParaRPr lang="en-US" sz="1400" dirty="0">
              <a:solidFill>
                <a:srgbClr val="7030A0"/>
              </a:solidFill>
            </a:endParaRPr>
          </a:p>
        </p:txBody>
      </p:sp>
      <p:sp>
        <p:nvSpPr>
          <p:cNvPr id="4" name="Rectangle 3"/>
          <p:cNvSpPr/>
          <p:nvPr/>
        </p:nvSpPr>
        <p:spPr>
          <a:xfrm>
            <a:off x="3447288" y="415144"/>
            <a:ext cx="8503919" cy="5262979"/>
          </a:xfrm>
          <a:prstGeom prst="rect">
            <a:avLst/>
          </a:prstGeom>
        </p:spPr>
        <p:txBody>
          <a:bodyPr wrap="square">
            <a:spAutoFit/>
          </a:bodyPr>
          <a:lstStyle/>
          <a:p>
            <a:pPr algn="r" rtl="1"/>
            <a:r>
              <a:rPr lang="ar-SA" sz="2400" b="1" u="sng" dirty="0">
                <a:solidFill>
                  <a:srgbClr val="7030A0"/>
                </a:solidFill>
                <a:latin typeface="HelveticaNeue"/>
                <a:ea typeface="Times New Roman" panose="02020603050405020304" pitchFamily="18" charset="0"/>
                <a:cs typeface="+mj-cs"/>
              </a:rPr>
              <a:t>خامسًا : الزيوت العطرية المستخرجة من القلف </a:t>
            </a:r>
            <a:r>
              <a:rPr lang="ar-SA" sz="2400" b="1" u="sng" dirty="0" smtClean="0">
                <a:solidFill>
                  <a:srgbClr val="7030A0"/>
                </a:solidFill>
                <a:latin typeface="HelveticaNeue"/>
                <a:ea typeface="Times New Roman" panose="02020603050405020304" pitchFamily="18" charset="0"/>
                <a:cs typeface="+mj-cs"/>
              </a:rPr>
              <a:t>والخشب</a:t>
            </a:r>
            <a:endParaRPr lang="en-US" sz="2400" dirty="0">
              <a:latin typeface="Times New Roman" panose="02020603050405020304" pitchFamily="18" charset="0"/>
              <a:ea typeface="Times New Roman" panose="02020603050405020304" pitchFamily="18" charset="0"/>
              <a:cs typeface="+mj-cs"/>
            </a:endParaRPr>
          </a:p>
          <a:p>
            <a:pPr algn="r" rtl="1"/>
            <a:r>
              <a:rPr lang="ar-SA" sz="2400" b="1" dirty="0" smtClean="0">
                <a:solidFill>
                  <a:srgbClr val="00B050"/>
                </a:solidFill>
                <a:latin typeface="HelveticaNeue"/>
                <a:ea typeface="Times New Roman" panose="02020603050405020304" pitchFamily="18" charset="0"/>
                <a:cs typeface="+mj-cs"/>
              </a:rPr>
              <a:t>القلف</a:t>
            </a:r>
            <a:r>
              <a:rPr lang="ar-SA" sz="2400" b="1" dirty="0">
                <a:solidFill>
                  <a:srgbClr val="00B050"/>
                </a:solidFill>
                <a:latin typeface="HelveticaNeue"/>
                <a:ea typeface="Times New Roman" panose="02020603050405020304" pitchFamily="18" charset="0"/>
                <a:cs typeface="+mj-cs"/>
              </a:rPr>
              <a:t>. مثـل نبات القرفة</a:t>
            </a:r>
            <a:r>
              <a:rPr lang="en-US" sz="2400" b="1" dirty="0">
                <a:solidFill>
                  <a:srgbClr val="00B050"/>
                </a:solidFill>
                <a:latin typeface="HelveticaNeue"/>
                <a:ea typeface="Times New Roman" panose="02020603050405020304" pitchFamily="18" charset="0"/>
                <a:cs typeface="+mj-cs"/>
              </a:rPr>
              <a:t> </a:t>
            </a:r>
            <a:r>
              <a:rPr lang="en-US" sz="2400" b="1" i="1" dirty="0" err="1">
                <a:solidFill>
                  <a:srgbClr val="00B050"/>
                </a:solidFill>
                <a:latin typeface="HelveticaNeue"/>
                <a:ea typeface="Times New Roman" panose="02020603050405020304" pitchFamily="18" charset="0"/>
                <a:cs typeface="+mj-cs"/>
              </a:rPr>
              <a:t>Cinnamomum</a:t>
            </a:r>
            <a:r>
              <a:rPr lang="en-US" sz="2400" b="1" i="1" dirty="0">
                <a:solidFill>
                  <a:srgbClr val="00B050"/>
                </a:solidFill>
                <a:latin typeface="HelveticaNeue"/>
                <a:ea typeface="Times New Roman" panose="02020603050405020304" pitchFamily="18" charset="0"/>
                <a:cs typeface="+mj-cs"/>
              </a:rPr>
              <a:t> spp</a:t>
            </a:r>
            <a:r>
              <a:rPr lang="en-US" sz="2400" b="1" dirty="0">
                <a:solidFill>
                  <a:srgbClr val="00B050"/>
                </a:solidFill>
                <a:latin typeface="HelveticaNeue"/>
                <a:ea typeface="Times New Roman" panose="02020603050405020304" pitchFamily="18" charset="0"/>
                <a:cs typeface="+mj-cs"/>
              </a:rPr>
              <a:t>. </a:t>
            </a:r>
            <a:r>
              <a:rPr lang="ar-SA" sz="2400" b="1" dirty="0">
                <a:solidFill>
                  <a:srgbClr val="00B050"/>
                </a:solidFill>
                <a:latin typeface="HelveticaNeue"/>
                <a:ea typeface="Times New Roman" panose="02020603050405020304" pitchFamily="18" charset="0"/>
                <a:cs typeface="+mj-cs"/>
              </a:rPr>
              <a:t>، ويتبع الفصيلة اللورية</a:t>
            </a:r>
            <a:r>
              <a:rPr lang="en-US" sz="2400" b="1" dirty="0">
                <a:solidFill>
                  <a:srgbClr val="00B050"/>
                </a:solidFill>
                <a:latin typeface="HelveticaNeue"/>
                <a:ea typeface="Times New Roman" panose="02020603050405020304" pitchFamily="18" charset="0"/>
                <a:cs typeface="+mj-cs"/>
              </a:rPr>
              <a:t> </a:t>
            </a:r>
            <a:r>
              <a:rPr lang="en-US" sz="2400" b="1" dirty="0" err="1">
                <a:solidFill>
                  <a:srgbClr val="00B050"/>
                </a:solidFill>
                <a:latin typeface="HelveticaNeue"/>
                <a:ea typeface="Times New Roman" panose="02020603050405020304" pitchFamily="18" charset="0"/>
                <a:cs typeface="+mj-cs"/>
              </a:rPr>
              <a:t>Lauraceae</a:t>
            </a:r>
            <a:r>
              <a:rPr lang="en-US" sz="2400" b="1" dirty="0">
                <a:solidFill>
                  <a:srgbClr val="00B050"/>
                </a:solidFill>
                <a:latin typeface="HelveticaNeue"/>
                <a:ea typeface="Times New Roman" panose="02020603050405020304" pitchFamily="18" charset="0"/>
                <a:cs typeface="+mj-cs"/>
              </a:rPr>
              <a:t> </a:t>
            </a:r>
            <a:r>
              <a:rPr lang="ar-SA" sz="2400" b="1" dirty="0">
                <a:solidFill>
                  <a:srgbClr val="00B050"/>
                </a:solidFill>
                <a:latin typeface="HelveticaNeue"/>
                <a:ea typeface="Times New Roman" panose="02020603050405020304" pitchFamily="18" charset="0"/>
                <a:cs typeface="+mj-cs"/>
              </a:rPr>
              <a:t>‏</a:t>
            </a:r>
            <a:r>
              <a:rPr lang="ar-SA" sz="2400" b="1" dirty="0">
                <a:solidFill>
                  <a:srgbClr val="00B050"/>
                </a:solidFill>
                <a:ea typeface="Times New Roman" panose="02020603050405020304" pitchFamily="18" charset="0"/>
                <a:cs typeface="+mj-cs"/>
              </a:rPr>
              <a:t> </a:t>
            </a:r>
            <a:endParaRPr lang="ar-SA" sz="2400" b="1" dirty="0" smtClean="0">
              <a:solidFill>
                <a:srgbClr val="00B050"/>
              </a:solidFill>
              <a:ea typeface="Times New Roman" panose="02020603050405020304" pitchFamily="18" charset="0"/>
              <a:cs typeface="+mj-cs"/>
            </a:endParaRPr>
          </a:p>
          <a:p>
            <a:pPr algn="r" rtl="1"/>
            <a:endParaRPr lang="ar-SA" sz="2400" b="1" dirty="0" smtClean="0">
              <a:solidFill>
                <a:srgbClr val="00B050"/>
              </a:solidFill>
              <a:ea typeface="Times New Roman" panose="02020603050405020304" pitchFamily="18" charset="0"/>
              <a:cs typeface="+mj-cs"/>
            </a:endParaRPr>
          </a:p>
          <a:p>
            <a:pPr marL="342900" indent="-342900" algn="r" rtl="1">
              <a:buFont typeface="Wingdings" panose="05000000000000000000" pitchFamily="2" charset="2"/>
              <a:buChar char="§"/>
            </a:pPr>
            <a:r>
              <a:rPr lang="ar-SA" sz="2400" dirty="0" smtClean="0">
                <a:solidFill>
                  <a:srgbClr val="000000"/>
                </a:solidFill>
                <a:latin typeface="HelveticaNeue"/>
                <a:ea typeface="Times New Roman" panose="02020603050405020304" pitchFamily="18" charset="0"/>
                <a:cs typeface="+mj-cs"/>
              </a:rPr>
              <a:t>إن </a:t>
            </a:r>
            <a:r>
              <a:rPr lang="ar-SA" sz="2400" dirty="0">
                <a:solidFill>
                  <a:srgbClr val="000000"/>
                </a:solidFill>
                <a:latin typeface="HelveticaNeue"/>
                <a:ea typeface="Times New Roman" panose="02020603050405020304" pitchFamily="18" charset="0"/>
                <a:cs typeface="+mj-cs"/>
              </a:rPr>
              <a:t>زيت القرفة هو العامل الرئيسي في مفعولها المقوي والذي يدخل في تركيب الكثير من الأدوية والمستحضرات الصيدلانية، وتعتبر القرفة الصينية أكثر غنى بالزيت العطري من أنواع القرفة الأخرى. </a:t>
            </a:r>
            <a:endParaRPr lang="ar-SA" sz="2400" dirty="0" smtClean="0">
              <a:solidFill>
                <a:srgbClr val="000000"/>
              </a:solidFill>
              <a:latin typeface="HelveticaNeue"/>
              <a:ea typeface="Times New Roman" panose="02020603050405020304" pitchFamily="18" charset="0"/>
              <a:cs typeface="+mj-cs"/>
            </a:endParaRPr>
          </a:p>
          <a:p>
            <a:pPr marL="342900" indent="-342900" algn="r" rtl="1">
              <a:buFont typeface="Wingdings" panose="05000000000000000000" pitchFamily="2" charset="2"/>
              <a:buChar char="§"/>
            </a:pPr>
            <a:r>
              <a:rPr lang="ar-SA" sz="2400" dirty="0" smtClean="0">
                <a:solidFill>
                  <a:srgbClr val="000000"/>
                </a:solidFill>
                <a:latin typeface="HelveticaNeue"/>
                <a:ea typeface="Times New Roman" panose="02020603050405020304" pitchFamily="18" charset="0"/>
                <a:cs typeface="+mj-cs"/>
              </a:rPr>
              <a:t>تحتوي </a:t>
            </a:r>
            <a:r>
              <a:rPr lang="ar-SA" sz="2400" dirty="0">
                <a:solidFill>
                  <a:srgbClr val="000000"/>
                </a:solidFill>
                <a:latin typeface="HelveticaNeue"/>
                <a:ea typeface="Times New Roman" panose="02020603050405020304" pitchFamily="18" charset="0"/>
                <a:cs typeface="+mj-cs"/>
              </a:rPr>
              <a:t>قشور القرفة على زيوت طيارة حيث تصل نسبتها إلى ١٠.٤٪؜، و الاجزاء المستعملة في القرفة هو </a:t>
            </a:r>
            <a:r>
              <a:rPr lang="ar-SA" sz="2400" dirty="0" smtClean="0">
                <a:solidFill>
                  <a:srgbClr val="FF0000"/>
                </a:solidFill>
                <a:latin typeface="HelveticaNeue"/>
                <a:ea typeface="Times New Roman" panose="02020603050405020304" pitchFamily="18" charset="0"/>
                <a:cs typeface="+mj-cs"/>
              </a:rPr>
              <a:t>اللحاء. </a:t>
            </a:r>
          </a:p>
          <a:p>
            <a:pPr marL="342900" indent="-342900" algn="r" rtl="1">
              <a:buFont typeface="Wingdings" panose="05000000000000000000" pitchFamily="2" charset="2"/>
              <a:buChar char="§"/>
            </a:pPr>
            <a:r>
              <a:rPr lang="ar-SA" sz="2400" dirty="0" smtClean="0">
                <a:solidFill>
                  <a:srgbClr val="000000"/>
                </a:solidFill>
                <a:latin typeface="HelveticaNeue"/>
                <a:ea typeface="Times New Roman" panose="02020603050405020304" pitchFamily="18" charset="0"/>
                <a:cs typeface="+mj-cs"/>
              </a:rPr>
              <a:t>يعتبر </a:t>
            </a:r>
            <a:r>
              <a:rPr lang="ar-SA" sz="2400" dirty="0">
                <a:solidFill>
                  <a:srgbClr val="000000"/>
                </a:solidFill>
                <a:latin typeface="HelveticaNeue"/>
                <a:ea typeface="Times New Roman" panose="02020603050405020304" pitchFamily="18" charset="0"/>
                <a:cs typeface="+mj-cs"/>
              </a:rPr>
              <a:t>مركب </a:t>
            </a:r>
            <a:r>
              <a:rPr lang="ar-SA" sz="2400" b="1" dirty="0" smtClean="0">
                <a:solidFill>
                  <a:srgbClr val="000000"/>
                </a:solidFill>
                <a:latin typeface="HelveticaNeue"/>
                <a:ea typeface="Times New Roman" panose="02020603050405020304" pitchFamily="18" charset="0"/>
                <a:cs typeface="+mj-cs"/>
              </a:rPr>
              <a:t>سينمالدهيد**</a:t>
            </a:r>
            <a:r>
              <a:rPr lang="ar-SA" sz="2400" dirty="0" smtClean="0">
                <a:solidFill>
                  <a:srgbClr val="000000"/>
                </a:solidFill>
                <a:latin typeface="HelveticaNeue"/>
                <a:ea typeface="Times New Roman" panose="02020603050405020304" pitchFamily="18" charset="0"/>
                <a:cs typeface="+mj-cs"/>
              </a:rPr>
              <a:t> </a:t>
            </a:r>
            <a:r>
              <a:rPr lang="ar-SA" sz="2400" dirty="0">
                <a:solidFill>
                  <a:srgbClr val="000000"/>
                </a:solidFill>
                <a:latin typeface="HelveticaNeue"/>
                <a:ea typeface="Times New Roman" panose="02020603050405020304" pitchFamily="18" charset="0"/>
                <a:cs typeface="+mj-cs"/>
              </a:rPr>
              <a:t>من أهم المركبات المكونة للزيت وهو الذي يعزى إليه أكثر التأثيرات الدوائية. </a:t>
            </a:r>
            <a:endParaRPr lang="ar-SA" sz="2400" dirty="0" smtClean="0">
              <a:solidFill>
                <a:srgbClr val="000000"/>
              </a:solidFill>
              <a:latin typeface="HelveticaNeue"/>
              <a:ea typeface="Times New Roman" panose="02020603050405020304" pitchFamily="18" charset="0"/>
              <a:cs typeface="+mj-cs"/>
            </a:endParaRPr>
          </a:p>
          <a:p>
            <a:pPr marL="342900" indent="-342900" algn="r" rtl="1">
              <a:buFont typeface="Wingdings" panose="05000000000000000000" pitchFamily="2" charset="2"/>
              <a:buChar char="§"/>
            </a:pPr>
            <a:r>
              <a:rPr lang="ar-SA" sz="2400" dirty="0" smtClean="0">
                <a:solidFill>
                  <a:srgbClr val="000000"/>
                </a:solidFill>
                <a:latin typeface="HelveticaNeue"/>
                <a:ea typeface="Times New Roman" panose="02020603050405020304" pitchFamily="18" charset="0"/>
                <a:cs typeface="+mj-cs"/>
              </a:rPr>
              <a:t>كما </a:t>
            </a:r>
            <a:r>
              <a:rPr lang="ar-SA" sz="2400" dirty="0">
                <a:solidFill>
                  <a:srgbClr val="000000"/>
                </a:solidFill>
                <a:latin typeface="HelveticaNeue"/>
                <a:ea typeface="Times New Roman" panose="02020603050405020304" pitchFamily="18" charset="0"/>
                <a:cs typeface="+mj-cs"/>
              </a:rPr>
              <a:t>يعتبر مركب </a:t>
            </a:r>
            <a:r>
              <a:rPr lang="ar-SA" sz="2400" b="1" dirty="0" smtClean="0">
                <a:solidFill>
                  <a:srgbClr val="000000"/>
                </a:solidFill>
                <a:latin typeface="HelveticaNeue"/>
                <a:ea typeface="Times New Roman" panose="02020603050405020304" pitchFamily="18" charset="0"/>
                <a:cs typeface="+mj-cs"/>
              </a:rPr>
              <a:t>اليوجينول** </a:t>
            </a:r>
            <a:r>
              <a:rPr lang="ar-SA" sz="2400" dirty="0" smtClean="0">
                <a:solidFill>
                  <a:srgbClr val="000000"/>
                </a:solidFill>
                <a:latin typeface="HelveticaNeue"/>
                <a:ea typeface="Times New Roman" panose="02020603050405020304" pitchFamily="18" charset="0"/>
                <a:cs typeface="+mj-cs"/>
              </a:rPr>
              <a:t> </a:t>
            </a:r>
            <a:r>
              <a:rPr lang="ar-SA" sz="2400" dirty="0">
                <a:solidFill>
                  <a:srgbClr val="000000"/>
                </a:solidFill>
                <a:latin typeface="HelveticaNeue"/>
                <a:ea typeface="Times New Roman" panose="02020603050405020304" pitchFamily="18" charset="0"/>
                <a:cs typeface="+mj-cs"/>
              </a:rPr>
              <a:t>المركب الثاني في الزيت والذي يعزى إليه التأثير المهدئ، وتوجد مركبات أخـرى أقـل أهمية</a:t>
            </a:r>
            <a:r>
              <a:rPr lang="ar-SA" sz="2400" dirty="0" smtClean="0">
                <a:solidFill>
                  <a:srgbClr val="000000"/>
                </a:solidFill>
                <a:latin typeface="HelveticaNeue"/>
                <a:ea typeface="Times New Roman" panose="02020603050405020304" pitchFamily="18" charset="0"/>
                <a:cs typeface="+mj-cs"/>
              </a:rPr>
              <a:t>.</a:t>
            </a:r>
          </a:p>
          <a:p>
            <a:pPr marL="342900" indent="-342900" algn="r" rtl="1">
              <a:buFont typeface="Wingdings" panose="05000000000000000000" pitchFamily="2" charset="2"/>
              <a:buChar char="§"/>
            </a:pPr>
            <a:r>
              <a:rPr lang="ar-SA" sz="2400" dirty="0" smtClean="0">
                <a:solidFill>
                  <a:srgbClr val="000000"/>
                </a:solidFill>
                <a:latin typeface="HelveticaNeue"/>
                <a:ea typeface="Times New Roman" panose="02020603050405020304" pitchFamily="18" charset="0"/>
                <a:cs typeface="+mj-cs"/>
              </a:rPr>
              <a:t> </a:t>
            </a:r>
            <a:r>
              <a:rPr lang="ar-SA" sz="2400" dirty="0">
                <a:solidFill>
                  <a:srgbClr val="000000"/>
                </a:solidFill>
                <a:latin typeface="HelveticaNeue"/>
                <a:ea typeface="Times New Roman" panose="02020603050405020304" pitchFamily="18" charset="0"/>
                <a:cs typeface="+mj-cs"/>
              </a:rPr>
              <a:t>وتحتـوي القشـور على مواد عفصية ومواد هلامية ومواد سكرية </a:t>
            </a:r>
            <a:r>
              <a:rPr lang="ar-SA" sz="2400" dirty="0" smtClean="0">
                <a:solidFill>
                  <a:srgbClr val="000000"/>
                </a:solidFill>
                <a:latin typeface="HelveticaNeue"/>
                <a:ea typeface="Times New Roman" panose="02020603050405020304" pitchFamily="18" charset="0"/>
                <a:cs typeface="+mj-cs"/>
              </a:rPr>
              <a:t>ونشا.</a:t>
            </a:r>
            <a:endParaRPr lang="en-US" sz="2400" dirty="0">
              <a:cs typeface="+mj-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46888"/>
            <a:ext cx="3154681" cy="6677957"/>
          </a:xfrm>
          <a:prstGeom prst="rect">
            <a:avLst/>
          </a:prstGeom>
        </p:spPr>
      </p:pic>
      <p:sp>
        <p:nvSpPr>
          <p:cNvPr id="5" name="Rectangle 4"/>
          <p:cNvSpPr/>
          <p:nvPr/>
        </p:nvSpPr>
        <p:spPr>
          <a:xfrm>
            <a:off x="7432021" y="5678682"/>
            <a:ext cx="4519186" cy="338554"/>
          </a:xfrm>
          <a:prstGeom prst="rect">
            <a:avLst/>
          </a:prstGeom>
        </p:spPr>
        <p:txBody>
          <a:bodyPr wrap="none">
            <a:spAutoFit/>
          </a:bodyPr>
          <a:lstStyle/>
          <a:p>
            <a:r>
              <a:rPr lang="ar-SA" sz="1600" b="1" dirty="0" smtClean="0">
                <a:solidFill>
                  <a:srgbClr val="7030A0"/>
                </a:solidFill>
              </a:rPr>
              <a:t>**  سينمالدهيد من المركبات </a:t>
            </a:r>
            <a:r>
              <a:rPr lang="ar-SA" sz="1600" b="1" dirty="0">
                <a:solidFill>
                  <a:srgbClr val="7030A0"/>
                </a:solidFill>
              </a:rPr>
              <a:t>المؤكسدة"</a:t>
            </a:r>
            <a:r>
              <a:rPr lang="ar-SA" sz="1600" dirty="0">
                <a:solidFill>
                  <a:srgbClr val="7030A0"/>
                </a:solidFill>
              </a:rPr>
              <a:t> (تحديداً عائلة الألدهيدات)</a:t>
            </a:r>
            <a:endParaRPr lang="en-US" sz="1600" dirty="0">
              <a:solidFill>
                <a:srgbClr val="7030A0"/>
              </a:solidFill>
            </a:endParaRPr>
          </a:p>
        </p:txBody>
      </p:sp>
    </p:spTree>
    <p:extLst>
      <p:ext uri="{BB962C8B-B14F-4D97-AF65-F5344CB8AC3E}">
        <p14:creationId xmlns:p14="http://schemas.microsoft.com/office/powerpoint/2010/main" val="399414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448" y="192024"/>
            <a:ext cx="11786616" cy="6519672"/>
          </a:xfrm>
        </p:spPr>
        <p:txBody>
          <a:bodyPr>
            <a:normAutofit fontScale="85000" lnSpcReduction="10000"/>
          </a:bodyPr>
          <a:lstStyle/>
          <a:p>
            <a:pPr marL="0" indent="0" algn="r" rtl="1">
              <a:lnSpc>
                <a:spcPct val="150000"/>
              </a:lnSpc>
              <a:buNone/>
            </a:pPr>
            <a:r>
              <a:rPr lang="ar-SA" b="1" dirty="0" smtClean="0">
                <a:solidFill>
                  <a:srgbClr val="00B050"/>
                </a:solidFill>
              </a:rPr>
              <a:t>2- کافور</a:t>
            </a:r>
            <a:r>
              <a:rPr lang="en-US" b="1" dirty="0" smtClean="0">
                <a:solidFill>
                  <a:srgbClr val="00B050"/>
                </a:solidFill>
              </a:rPr>
              <a:t> </a:t>
            </a:r>
            <a:r>
              <a:rPr lang="en-US" b="1" i="1" dirty="0">
                <a:solidFill>
                  <a:srgbClr val="00B050"/>
                </a:solidFill>
              </a:rPr>
              <a:t>Eucalyptus sp</a:t>
            </a:r>
            <a:r>
              <a:rPr lang="en-US" b="1" dirty="0">
                <a:solidFill>
                  <a:srgbClr val="00B050"/>
                </a:solidFill>
              </a:rPr>
              <a:t>. </a:t>
            </a:r>
            <a:r>
              <a:rPr lang="ar-SA" b="1" dirty="0">
                <a:solidFill>
                  <a:srgbClr val="00B050"/>
                </a:solidFill>
              </a:rPr>
              <a:t>، ويتبع الفصيلة المرسينية </a:t>
            </a:r>
            <a:r>
              <a:rPr lang="en-US" b="1" dirty="0">
                <a:solidFill>
                  <a:srgbClr val="00B050"/>
                </a:solidFill>
              </a:rPr>
              <a:t>.</a:t>
            </a:r>
            <a:r>
              <a:rPr lang="en-US" b="1" dirty="0" err="1">
                <a:solidFill>
                  <a:srgbClr val="00B050"/>
                </a:solidFill>
              </a:rPr>
              <a:t>Myrtaceae</a:t>
            </a:r>
            <a:r>
              <a:rPr lang="en-US" b="1" dirty="0">
                <a:solidFill>
                  <a:srgbClr val="00B050"/>
                </a:solidFill>
              </a:rPr>
              <a:t> </a:t>
            </a:r>
            <a:endParaRPr lang="ar-SA" b="1" dirty="0" smtClean="0">
              <a:solidFill>
                <a:srgbClr val="00B050"/>
              </a:solidFill>
            </a:endParaRPr>
          </a:p>
          <a:p>
            <a:pPr algn="r" rtl="1">
              <a:lnSpc>
                <a:spcPct val="160000"/>
              </a:lnSpc>
              <a:buFont typeface="Wingdings" panose="05000000000000000000" pitchFamily="2" charset="2"/>
              <a:buChar char="§"/>
            </a:pPr>
            <a:r>
              <a:rPr lang="ar-SA" sz="2600" dirty="0" smtClean="0"/>
              <a:t>ورد </a:t>
            </a:r>
            <a:r>
              <a:rPr lang="ar-SA" sz="2600" dirty="0"/>
              <a:t>ذكر الكافور في القرآن الكريم في معرض نعيم أهل الجنة، وقال تعالى : "إن الأبرار يشربون من كأس كان مزاجها كافورا " . </a:t>
            </a:r>
            <a:endParaRPr lang="ar-SA" sz="2600" dirty="0" smtClean="0"/>
          </a:p>
          <a:p>
            <a:pPr algn="r" rtl="1">
              <a:lnSpc>
                <a:spcPct val="160000"/>
              </a:lnSpc>
              <a:buFont typeface="Wingdings" panose="05000000000000000000" pitchFamily="2" charset="2"/>
              <a:buChar char="§"/>
            </a:pPr>
            <a:r>
              <a:rPr lang="ar-SA" sz="2600" dirty="0" smtClean="0"/>
              <a:t>والكافور </a:t>
            </a:r>
            <a:r>
              <a:rPr lang="ar-SA" sz="2600" dirty="0"/>
              <a:t>شجرة كبيرة دائمة الخضرة، تمتاز بقشورها البيضاء المزرقة ولون ورقها الصغير المزرق، وهي شجرة طبية هامة، موطنها الأصلي أستراليا، وتزرع بكثرة في أنحاء كثيرة من العالم منها اسبانيا وإيطاليا والبرتغال وأفريقيا وجنوب الهند وسيلان </a:t>
            </a:r>
            <a:r>
              <a:rPr lang="ar-SA" sz="2600" dirty="0" smtClean="0"/>
              <a:t>.</a:t>
            </a:r>
          </a:p>
          <a:p>
            <a:pPr algn="r" rtl="1">
              <a:lnSpc>
                <a:spcPct val="160000"/>
              </a:lnSpc>
              <a:buFont typeface="Wingdings" panose="05000000000000000000" pitchFamily="2" charset="2"/>
              <a:buChar char="§"/>
            </a:pPr>
            <a:r>
              <a:rPr lang="ar-SA" sz="2600" dirty="0" smtClean="0"/>
              <a:t>ويستخرج </a:t>
            </a:r>
            <a:r>
              <a:rPr lang="ar-SA" sz="2600" dirty="0"/>
              <a:t>من الأوراق </a:t>
            </a:r>
            <a:r>
              <a:rPr lang="ar-SA" sz="2600" dirty="0" smtClean="0"/>
              <a:t>ورؤس </a:t>
            </a:r>
            <a:r>
              <a:rPr lang="ar-SA" sz="2600" dirty="0"/>
              <a:t>الغصون الطرية زيت أصفر شفاف، ويوجد بنسبة ١ - ١.٥٪؜ ، ويحتوي الزيت على نسبة ما بين ٧٠- </a:t>
            </a:r>
            <a:r>
              <a:rPr lang="fa-IR" sz="2600" dirty="0"/>
              <a:t>۸۰٪</a:t>
            </a:r>
            <a:r>
              <a:rPr lang="ar-SA" sz="2600" dirty="0"/>
              <a:t> مادة السنيول الطبية، وللكافور استعمالات طبية كثيرة، أما زيت الكافور فيستخدم لخواصه المطهرة</a:t>
            </a:r>
            <a:r>
              <a:rPr lang="ar-SA" sz="2600" dirty="0" smtClean="0"/>
              <a:t>.</a:t>
            </a:r>
          </a:p>
          <a:p>
            <a:pPr algn="r" rtl="1">
              <a:lnSpc>
                <a:spcPct val="160000"/>
              </a:lnSpc>
              <a:buFont typeface="Wingdings" panose="05000000000000000000" pitchFamily="2" charset="2"/>
              <a:buChar char="§"/>
            </a:pPr>
            <a:r>
              <a:rPr lang="ar-SA" sz="2600" dirty="0" smtClean="0"/>
              <a:t> </a:t>
            </a:r>
            <a:r>
              <a:rPr lang="ar-SA" sz="2600" dirty="0"/>
              <a:t>الزيت المستخرج من خشب هذا النبات يوجد بحالة صلبة في درجات الحرارة العادية ويتبخر ببطء شديد (يعرف تجاريًا بصمغ الكافور وهو عبارة عن حبيبات صلبة بيضاء شفافة ذات رائحة نفاذة ومذاق عطري حريف). </a:t>
            </a:r>
            <a:endParaRPr lang="ar-SA" sz="2600" dirty="0" smtClean="0"/>
          </a:p>
          <a:p>
            <a:pPr algn="r" rtl="1">
              <a:lnSpc>
                <a:spcPct val="160000"/>
              </a:lnSpc>
              <a:buFont typeface="Wingdings" panose="05000000000000000000" pitchFamily="2" charset="2"/>
              <a:buChar char="§"/>
            </a:pPr>
            <a:r>
              <a:rPr lang="ar-SA" sz="2600" dirty="0" smtClean="0"/>
              <a:t>يستخدم </a:t>
            </a:r>
            <a:r>
              <a:rPr lang="ar-SA" sz="2600" dirty="0"/>
              <a:t>زيت الكافور، بالأضـافة للإستخدمات العامـة للزيوت العطرية، في صناعة </a:t>
            </a:r>
            <a:r>
              <a:rPr lang="ar-SA" sz="2600" dirty="0" smtClean="0"/>
              <a:t>السيليلوز.</a:t>
            </a:r>
            <a:endParaRPr lang="en-US" sz="2200" b="1" u="sng" dirty="0">
              <a:solidFill>
                <a:srgbClr val="C00000"/>
              </a:solidFill>
            </a:endParaRPr>
          </a:p>
        </p:txBody>
      </p:sp>
      <p:sp>
        <p:nvSpPr>
          <p:cNvPr id="2" name="Footer Placeholder 1"/>
          <p:cNvSpPr>
            <a:spLocks noGrp="1"/>
          </p:cNvSpPr>
          <p:nvPr>
            <p:ph type="ftr" sz="quarter" idx="11"/>
          </p:nvPr>
        </p:nvSpPr>
        <p:spPr/>
        <p:txBody>
          <a:bodyPr/>
          <a:lstStyle/>
          <a:p>
            <a:r>
              <a:rPr lang="en-US" smtClean="0"/>
              <a:t>hala alrabiah</a:t>
            </a:r>
            <a:endParaRPr lang="en-US"/>
          </a:p>
        </p:txBody>
      </p:sp>
      <p:sp>
        <p:nvSpPr>
          <p:cNvPr id="4" name="Slide Number Placeholder 3"/>
          <p:cNvSpPr>
            <a:spLocks noGrp="1"/>
          </p:cNvSpPr>
          <p:nvPr>
            <p:ph type="sldNum" sz="quarter" idx="12"/>
          </p:nvPr>
        </p:nvSpPr>
        <p:spPr/>
        <p:txBody>
          <a:bodyPr/>
          <a:lstStyle/>
          <a:p>
            <a:fld id="{BD7174D4-1787-485D-A440-20C44618AF28}" type="slidenum">
              <a:rPr lang="en-US" smtClean="0"/>
              <a:t>23</a:t>
            </a:fld>
            <a:endParaRPr lang="en-US"/>
          </a:p>
        </p:txBody>
      </p:sp>
    </p:spTree>
    <p:extLst>
      <p:ext uri="{BB962C8B-B14F-4D97-AF65-F5344CB8AC3E}">
        <p14:creationId xmlns:p14="http://schemas.microsoft.com/office/powerpoint/2010/main" val="3085671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442</TotalTime>
  <Words>2149</Words>
  <Application>Microsoft Office PowerPoint</Application>
  <PresentationFormat>Widescreen</PresentationFormat>
  <Paragraphs>190</Paragraphs>
  <Slides>23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HelveticaNeue</vt:lpstr>
      <vt:lpstr>Times New Roman</vt:lpstr>
      <vt:lpstr>Wingdings</vt:lpstr>
      <vt:lpstr>Office Theme</vt:lpstr>
      <vt:lpstr>نباتات الزيوت العطرية  Volatile oil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الزيوت الطيارة Volatile oil</dc:title>
  <dc:creator>Microsoft account</dc:creator>
  <cp:lastModifiedBy>maha abanomai</cp:lastModifiedBy>
  <cp:revision>65</cp:revision>
  <dcterms:created xsi:type="dcterms:W3CDTF">2021-03-21T11:24:03Z</dcterms:created>
  <dcterms:modified xsi:type="dcterms:W3CDTF">2026-09-23T21:04:34Z</dcterms:modified>
</cp:coreProperties>
</file>