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1B65-80EA-4EA0-ABAD-859318624CBE}" type="datetimeFigureOut">
              <a:rPr lang="ar-SA" smtClean="0"/>
              <a:pPr/>
              <a:t>22/03/1444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A6A6B-4308-45F8-94CB-035959C9C097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2773024" y="1700808"/>
            <a:ext cx="4156907" cy="212365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endParaRPr lang="ar-SA" sz="4400" b="1" dirty="0" smtClean="0">
              <a:solidFill>
                <a:srgbClr val="FFFF00"/>
              </a:solidFill>
            </a:endParaRPr>
          </a:p>
          <a:p>
            <a:pPr algn="ctr"/>
            <a:r>
              <a:rPr lang="ar-SA" sz="4400" b="1" dirty="0" smtClean="0">
                <a:solidFill>
                  <a:srgbClr val="FFFF00"/>
                </a:solidFill>
              </a:rPr>
              <a:t>الدرس </a:t>
            </a:r>
            <a:r>
              <a:rPr lang="ar-SA" sz="4400" b="1" smtClean="0">
                <a:solidFill>
                  <a:srgbClr val="FFFF00"/>
                </a:solidFill>
              </a:rPr>
              <a:t>العملي التاسع </a:t>
            </a:r>
          </a:p>
          <a:p>
            <a:pPr algn="ctr"/>
            <a:r>
              <a:rPr lang="ar-SA" sz="4400" b="1" smtClean="0">
                <a:solidFill>
                  <a:srgbClr val="FFFF00"/>
                </a:solidFill>
              </a:rPr>
              <a:t>دمج </a:t>
            </a:r>
            <a:r>
              <a:rPr lang="ar-SA" sz="4400" b="1" dirty="0" err="1" smtClean="0">
                <a:solidFill>
                  <a:srgbClr val="FFFF00"/>
                </a:solidFill>
              </a:rPr>
              <a:t>البروتوبلاست</a:t>
            </a:r>
            <a:r>
              <a:rPr lang="ar-SA" sz="4400" b="1" dirty="0" smtClean="0">
                <a:solidFill>
                  <a:srgbClr val="FFFF00"/>
                </a:solidFill>
              </a:rPr>
              <a:t>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-26756" y="1287244"/>
            <a:ext cx="8896683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</a:rPr>
              <a:t>دمج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البروتوبلاست</a:t>
            </a:r>
            <a:r>
              <a:rPr lang="ar-SA" sz="2800" b="1" u="sng" dirty="0" smtClean="0">
                <a:solidFill>
                  <a:srgbClr val="FFFF00"/>
                </a:solidFill>
              </a:rPr>
              <a:t>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b="1" dirty="0" smtClean="0">
                <a:solidFill>
                  <a:schemeClr val="bg1"/>
                </a:solidFill>
              </a:rPr>
              <a:t>انتاج </a:t>
            </a:r>
            <a:r>
              <a:rPr lang="ar-SA" sz="2000" b="1" dirty="0" err="1" smtClean="0">
                <a:solidFill>
                  <a:schemeClr val="bg1"/>
                </a:solidFill>
              </a:rPr>
              <a:t>البروتوبلاست</a:t>
            </a:r>
            <a:r>
              <a:rPr lang="ar-SA" sz="2000" b="1" dirty="0" smtClean="0">
                <a:solidFill>
                  <a:schemeClr val="bg1"/>
                </a:solidFill>
              </a:rPr>
              <a:t> عن طريق  هضم الجدار </a:t>
            </a:r>
            <a:r>
              <a:rPr lang="ar-SA" sz="2000" b="1" dirty="0" err="1" smtClean="0">
                <a:solidFill>
                  <a:schemeClr val="bg1"/>
                </a:solidFill>
              </a:rPr>
              <a:t>السليلوزي</a:t>
            </a:r>
            <a:r>
              <a:rPr lang="ar-SA" sz="2000" b="1" dirty="0" smtClean="0">
                <a:solidFill>
                  <a:schemeClr val="bg1"/>
                </a:solidFill>
              </a:rPr>
              <a:t>  باستخدام انزيمات هضم </a:t>
            </a:r>
            <a:r>
              <a:rPr lang="ar-SA" sz="2000" b="1" dirty="0" err="1" smtClean="0">
                <a:solidFill>
                  <a:schemeClr val="bg1"/>
                </a:solidFill>
              </a:rPr>
              <a:t>السليلوز</a:t>
            </a:r>
            <a:r>
              <a:rPr lang="ar-SA" sz="2000" b="1" dirty="0" smtClean="0">
                <a:solidFill>
                  <a:schemeClr val="bg1"/>
                </a:solidFill>
              </a:rPr>
              <a:t> وينتج عنه خليه يحدها من الخارج غشاء رقيق وتتحول الى خلايا كروية الشكل.</a:t>
            </a:r>
          </a:p>
          <a:p>
            <a:r>
              <a:rPr lang="ar-SA" sz="2400" b="1" u="sng" dirty="0" smtClean="0">
                <a:solidFill>
                  <a:srgbClr val="FFFF00"/>
                </a:solidFill>
              </a:rPr>
              <a:t>يقصد بدمج </a:t>
            </a:r>
            <a:r>
              <a:rPr lang="ar-SA" sz="2400" b="1" u="sng" dirty="0" err="1" smtClean="0">
                <a:solidFill>
                  <a:srgbClr val="FFFF00"/>
                </a:solidFill>
              </a:rPr>
              <a:t>البروتوبلاست</a:t>
            </a:r>
            <a:r>
              <a:rPr lang="ar-SA" sz="2400" b="1" u="sng" dirty="0" smtClean="0">
                <a:solidFill>
                  <a:srgbClr val="FFFF00"/>
                </a:solidFill>
              </a:rPr>
              <a:t> </a:t>
            </a:r>
            <a:r>
              <a:rPr lang="ar-SA" sz="2400" b="1" u="sng" dirty="0" err="1" smtClean="0">
                <a:solidFill>
                  <a:srgbClr val="FFFF00"/>
                </a:solidFill>
              </a:rPr>
              <a:t>:</a:t>
            </a:r>
            <a:endParaRPr lang="ar-SA" sz="2400" b="1" u="sng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b="1" dirty="0" smtClean="0">
                <a:solidFill>
                  <a:schemeClr val="bg1"/>
                </a:solidFill>
              </a:rPr>
              <a:t> .دمج خليتين من نباتات </a:t>
            </a:r>
            <a:r>
              <a:rPr lang="ar-SA" sz="2000" b="1" dirty="0" err="1" smtClean="0">
                <a:solidFill>
                  <a:schemeClr val="bg1"/>
                </a:solidFill>
              </a:rPr>
              <a:t>مختلفه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مهضومه</a:t>
            </a:r>
            <a:r>
              <a:rPr lang="ar-SA" sz="2000" b="1" dirty="0" smtClean="0">
                <a:solidFill>
                  <a:schemeClr val="bg1"/>
                </a:solidFill>
              </a:rPr>
              <a:t> جدرها  بواسطة الانزيمات للحصول على </a:t>
            </a:r>
            <a:r>
              <a:rPr lang="ar-SA" sz="2000" b="1" dirty="0" err="1" smtClean="0">
                <a:solidFill>
                  <a:schemeClr val="bg1"/>
                </a:solidFill>
              </a:rPr>
              <a:t>بروتوبلاست</a:t>
            </a:r>
            <a:r>
              <a:rPr lang="ar-SA" sz="2000" b="1" dirty="0" smtClean="0">
                <a:solidFill>
                  <a:schemeClr val="bg1"/>
                </a:solidFill>
              </a:rPr>
              <a:t> جديد يمثل المحتوى الوراثي للخليتين  وهذه الطريقه تعتبر </a:t>
            </a:r>
            <a:r>
              <a:rPr lang="ar-SA" sz="2000" b="1" dirty="0" smtClean="0">
                <a:solidFill>
                  <a:srgbClr val="FFFF00"/>
                </a:solidFill>
              </a:rPr>
              <a:t>من </a:t>
            </a:r>
            <a:r>
              <a:rPr lang="ar-SA" sz="2000" b="1" u="sng" dirty="0" smtClean="0">
                <a:solidFill>
                  <a:srgbClr val="FFFF00"/>
                </a:solidFill>
              </a:rPr>
              <a:t>طرق </a:t>
            </a:r>
            <a:r>
              <a:rPr lang="ar-SA" sz="2000" b="1" u="sng" dirty="0" err="1" smtClean="0">
                <a:solidFill>
                  <a:srgbClr val="FFFF00"/>
                </a:solidFill>
              </a:rPr>
              <a:t>الوراثه</a:t>
            </a:r>
            <a:r>
              <a:rPr lang="ar-SA" sz="2000" b="1" u="sng" dirty="0" smtClean="0">
                <a:solidFill>
                  <a:srgbClr val="FFFF00"/>
                </a:solidFill>
              </a:rPr>
              <a:t> الجزيئية </a:t>
            </a:r>
            <a:r>
              <a:rPr lang="ar-SA" sz="2000" b="1" u="sng" dirty="0" err="1" smtClean="0">
                <a:solidFill>
                  <a:srgbClr val="FFFF00"/>
                </a:solidFill>
              </a:rPr>
              <a:t>الحديثه </a:t>
            </a:r>
            <a:r>
              <a:rPr lang="ar-SA" sz="2000" b="1" u="sng" dirty="0" err="1" smtClean="0">
                <a:solidFill>
                  <a:schemeClr val="bg1"/>
                </a:solidFill>
              </a:rPr>
              <a:t>.</a:t>
            </a:r>
            <a:endParaRPr lang="ar-SA" sz="2000" b="1" u="sng" dirty="0" smtClean="0">
              <a:solidFill>
                <a:schemeClr val="bg1"/>
              </a:solidFill>
            </a:endParaRPr>
          </a:p>
          <a:p>
            <a:r>
              <a:rPr lang="ar-SA" sz="2400" b="1" u="sng" dirty="0">
                <a:solidFill>
                  <a:srgbClr val="92D050"/>
                </a:solidFill>
              </a:rPr>
              <a:t> </a:t>
            </a:r>
            <a:r>
              <a:rPr lang="ar-SA" sz="2400" b="1" u="sng" dirty="0" err="1" smtClean="0">
                <a:solidFill>
                  <a:srgbClr val="92D050"/>
                </a:solidFill>
              </a:rPr>
              <a:t>عمليا :</a:t>
            </a:r>
            <a:endParaRPr lang="ar-SA" sz="2400" b="1" u="sng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يتم اختيار الجزء النباتي  الغض صغير السن  مثل اوراق غضه او </a:t>
            </a:r>
            <a:r>
              <a:rPr lang="ar-SA" sz="2000" dirty="0" err="1" smtClean="0">
                <a:solidFill>
                  <a:schemeClr val="bg1"/>
                </a:solidFill>
              </a:rPr>
              <a:t>كالوس</a:t>
            </a:r>
            <a:r>
              <a:rPr lang="ar-SA" sz="2000" dirty="0" smtClean="0">
                <a:solidFill>
                  <a:schemeClr val="bg1"/>
                </a:solidFill>
              </a:rPr>
              <a:t> خالي من </a:t>
            </a:r>
            <a:r>
              <a:rPr lang="ar-SA" sz="2000" dirty="0" err="1" smtClean="0">
                <a:solidFill>
                  <a:schemeClr val="bg1"/>
                </a:solidFill>
              </a:rPr>
              <a:t>الامراض .</a:t>
            </a:r>
            <a:endParaRPr lang="ar-SA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تعقيم سطحي </a:t>
            </a:r>
            <a:r>
              <a:rPr lang="ar-SA" sz="2000" dirty="0" err="1" smtClean="0">
                <a:solidFill>
                  <a:schemeClr val="bg1"/>
                </a:solidFill>
              </a:rPr>
              <a:t>للاوراق</a:t>
            </a:r>
            <a:r>
              <a:rPr lang="ar-SA" sz="2000" dirty="0" smtClean="0">
                <a:solidFill>
                  <a:schemeClr val="bg1"/>
                </a:solidFill>
              </a:rPr>
              <a:t>  </a:t>
            </a:r>
            <a:r>
              <a:rPr lang="ar-SA" sz="2000" dirty="0" err="1" smtClean="0">
                <a:solidFill>
                  <a:schemeClr val="bg1"/>
                </a:solidFill>
              </a:rPr>
              <a:t>وازالة</a:t>
            </a:r>
            <a:r>
              <a:rPr lang="ar-SA" sz="2000" dirty="0" smtClean="0">
                <a:solidFill>
                  <a:schemeClr val="bg1"/>
                </a:solidFill>
              </a:rPr>
              <a:t> طبقة </a:t>
            </a:r>
            <a:r>
              <a:rPr lang="ar-SA" sz="2000" dirty="0" err="1" smtClean="0">
                <a:solidFill>
                  <a:schemeClr val="bg1"/>
                </a:solidFill>
              </a:rPr>
              <a:t>البشره .</a:t>
            </a:r>
            <a:endParaRPr lang="ar-SA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فصل </a:t>
            </a:r>
            <a:r>
              <a:rPr lang="ar-SA" sz="2000" dirty="0" err="1" smtClean="0">
                <a:solidFill>
                  <a:schemeClr val="bg1"/>
                </a:solidFill>
              </a:rPr>
              <a:t>البروتوبلاست</a:t>
            </a:r>
            <a:r>
              <a:rPr lang="ar-SA" sz="2000" dirty="0" smtClean="0">
                <a:solidFill>
                  <a:schemeClr val="bg1"/>
                </a:solidFill>
              </a:rPr>
              <a:t> باستخدام انزيمات هاضمه  للجدار الخلوي  مثل </a:t>
            </a:r>
            <a:r>
              <a:rPr lang="ar-SA" sz="2000" dirty="0" err="1" smtClean="0">
                <a:solidFill>
                  <a:schemeClr val="bg1"/>
                </a:solidFill>
              </a:rPr>
              <a:t>سليوليز</a:t>
            </a:r>
            <a:r>
              <a:rPr lang="ar-SA" sz="2000" dirty="0" smtClean="0">
                <a:solidFill>
                  <a:schemeClr val="bg1"/>
                </a:solidFill>
              </a:rPr>
              <a:t>  </a:t>
            </a:r>
            <a:r>
              <a:rPr lang="ar-SA" sz="2000" dirty="0" err="1" smtClean="0">
                <a:solidFill>
                  <a:schemeClr val="bg1"/>
                </a:solidFill>
              </a:rPr>
              <a:t>وبكتينيز</a:t>
            </a:r>
            <a:r>
              <a:rPr lang="ar-SA" sz="2000" dirty="0" smtClean="0">
                <a:solidFill>
                  <a:schemeClr val="bg1"/>
                </a:solidFill>
              </a:rPr>
              <a:t>  مع ضبط </a:t>
            </a:r>
            <a:r>
              <a:rPr lang="ar-SA" sz="2000" dirty="0" err="1" smtClean="0">
                <a:solidFill>
                  <a:schemeClr val="bg1"/>
                </a:solidFill>
              </a:rPr>
              <a:t>الاسموزيه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</a:rPr>
              <a:t>.</a:t>
            </a:r>
            <a:endParaRPr lang="ar-SA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تنقية </a:t>
            </a:r>
            <a:r>
              <a:rPr lang="ar-SA" sz="2000" dirty="0" err="1" smtClean="0">
                <a:solidFill>
                  <a:schemeClr val="bg1"/>
                </a:solidFill>
              </a:rPr>
              <a:t>البروتوبلاست</a:t>
            </a:r>
            <a:r>
              <a:rPr lang="ar-SA" sz="2000" dirty="0" smtClean="0">
                <a:solidFill>
                  <a:schemeClr val="bg1"/>
                </a:solidFill>
              </a:rPr>
              <a:t> من </a:t>
            </a:r>
            <a:r>
              <a:rPr lang="ar-SA" sz="2000" dirty="0" err="1" smtClean="0">
                <a:solidFill>
                  <a:schemeClr val="bg1"/>
                </a:solidFill>
              </a:rPr>
              <a:t>الشؤائب</a:t>
            </a:r>
            <a:r>
              <a:rPr lang="ar-SA" sz="2000" dirty="0" smtClean="0">
                <a:solidFill>
                  <a:schemeClr val="bg1"/>
                </a:solidFill>
              </a:rPr>
              <a:t>  بتمريره عبر </a:t>
            </a:r>
            <a:r>
              <a:rPr lang="ar-SA" sz="2000" dirty="0" err="1" smtClean="0">
                <a:solidFill>
                  <a:schemeClr val="bg1"/>
                </a:solidFill>
              </a:rPr>
              <a:t>مناخل </a:t>
            </a:r>
            <a:r>
              <a:rPr lang="ar-SA" sz="2000" dirty="0" smtClean="0">
                <a:solidFill>
                  <a:schemeClr val="bg1"/>
                </a:solidFill>
              </a:rPr>
              <a:t>-60-80 </a:t>
            </a:r>
            <a:r>
              <a:rPr lang="ar-SA" sz="2000" dirty="0" err="1" smtClean="0">
                <a:solidFill>
                  <a:schemeClr val="bg1"/>
                </a:solidFill>
              </a:rPr>
              <a:t>ميكرون</a:t>
            </a:r>
            <a:r>
              <a:rPr lang="ar-SA" sz="2000" dirty="0" smtClean="0">
                <a:solidFill>
                  <a:schemeClr val="bg1"/>
                </a:solidFill>
              </a:rPr>
              <a:t>  </a:t>
            </a:r>
            <a:r>
              <a:rPr lang="ar-SA" sz="2000" dirty="0" err="1" smtClean="0">
                <a:solidFill>
                  <a:schemeClr val="bg1"/>
                </a:solidFill>
              </a:rPr>
              <a:t>للفتحه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</a:rPr>
              <a:t>.</a:t>
            </a:r>
            <a:endParaRPr lang="ar-SA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  وضع خلايا </a:t>
            </a:r>
            <a:r>
              <a:rPr lang="ar-SA" sz="2000" dirty="0" err="1" smtClean="0">
                <a:solidFill>
                  <a:schemeClr val="bg1"/>
                </a:solidFill>
              </a:rPr>
              <a:t>البروتوبلاست</a:t>
            </a:r>
            <a:r>
              <a:rPr lang="ar-SA" sz="2000" dirty="0" smtClean="0">
                <a:solidFill>
                  <a:schemeClr val="bg1"/>
                </a:solidFill>
              </a:rPr>
              <a:t> في محلول </a:t>
            </a:r>
            <a:r>
              <a:rPr lang="ar-SA" sz="2000" dirty="0" err="1" smtClean="0">
                <a:solidFill>
                  <a:schemeClr val="bg1"/>
                </a:solidFill>
              </a:rPr>
              <a:t>مغذي .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br>
              <a:rPr lang="ar-SA" sz="2000" dirty="0" smtClean="0">
                <a:solidFill>
                  <a:schemeClr val="bg1"/>
                </a:solidFill>
              </a:rPr>
            </a:br>
            <a:r>
              <a:rPr lang="ar-SA" sz="2000" dirty="0" smtClean="0">
                <a:solidFill>
                  <a:schemeClr val="bg1"/>
                </a:solidFill>
              </a:rPr>
              <a:t>  تحضين </a:t>
            </a:r>
            <a:r>
              <a:rPr lang="ar-SA" sz="2000" dirty="0" err="1" smtClean="0">
                <a:solidFill>
                  <a:schemeClr val="bg1"/>
                </a:solidFill>
              </a:rPr>
              <a:t>البروتوبلاست</a:t>
            </a:r>
            <a:r>
              <a:rPr lang="ar-SA" sz="2000" dirty="0" smtClean="0">
                <a:solidFill>
                  <a:schemeClr val="bg1"/>
                </a:solidFill>
              </a:rPr>
              <a:t> في درجة </a:t>
            </a:r>
            <a:r>
              <a:rPr lang="ar-SA" sz="2000" dirty="0" err="1" smtClean="0">
                <a:solidFill>
                  <a:schemeClr val="bg1"/>
                </a:solidFill>
              </a:rPr>
              <a:t>حراره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</a:rPr>
              <a:t>مناسبه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</a:rPr>
              <a:t>.</a:t>
            </a:r>
            <a:endParaRPr lang="ar-SA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اعادة تكوين الجدار حول </a:t>
            </a:r>
            <a:r>
              <a:rPr lang="ar-SA" sz="2000" dirty="0" err="1" smtClean="0">
                <a:solidFill>
                  <a:schemeClr val="bg1"/>
                </a:solidFill>
              </a:rPr>
              <a:t>البروتوبلاست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حدوث الانقسام الغير مباشر </a:t>
            </a:r>
          </a:p>
          <a:p>
            <a:pPr>
              <a:buFont typeface="Wingdings" pitchFamily="2" charset="2"/>
              <a:buChar char="ü"/>
            </a:pPr>
            <a:r>
              <a:rPr lang="ar-SA" sz="2000" dirty="0" smtClean="0">
                <a:solidFill>
                  <a:schemeClr val="bg1"/>
                </a:solidFill>
              </a:rPr>
              <a:t>تكون </a:t>
            </a:r>
            <a:r>
              <a:rPr lang="ar-SA" sz="2000" dirty="0" err="1" smtClean="0">
                <a:solidFill>
                  <a:schemeClr val="bg1"/>
                </a:solidFill>
              </a:rPr>
              <a:t>الكالوس</a:t>
            </a:r>
            <a:r>
              <a:rPr lang="ar-SA" sz="2000" dirty="0" smtClean="0">
                <a:solidFill>
                  <a:schemeClr val="bg1"/>
                </a:solidFill>
              </a:rPr>
              <a:t> </a:t>
            </a:r>
            <a:r>
              <a:rPr lang="ar-SA" sz="2000" dirty="0" err="1" smtClean="0">
                <a:solidFill>
                  <a:schemeClr val="bg1"/>
                </a:solidFill>
              </a:rPr>
              <a:t>..</a:t>
            </a:r>
            <a:endParaRPr lang="ar-SA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-180528" y="1052736"/>
            <a:ext cx="9073008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</a:rPr>
              <a:t>الادوات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والمواد :</a:t>
            </a:r>
            <a:endParaRPr lang="ar-SA" sz="2800" b="1" u="sng" dirty="0" smtClean="0">
              <a:solidFill>
                <a:srgbClr val="FFFF00"/>
              </a:solidFill>
            </a:endParaRPr>
          </a:p>
          <a:p>
            <a:r>
              <a:rPr lang="ar-SA" sz="2400" dirty="0" smtClean="0">
                <a:solidFill>
                  <a:schemeClr val="bg1"/>
                </a:solidFill>
              </a:rPr>
              <a:t>1- </a:t>
            </a:r>
            <a:r>
              <a:rPr lang="ar-SA" sz="2000" b="1" dirty="0" smtClean="0">
                <a:solidFill>
                  <a:schemeClr val="bg1"/>
                </a:solidFill>
              </a:rPr>
              <a:t>اوراق نبات </a:t>
            </a:r>
            <a:r>
              <a:rPr lang="ar-SA" sz="2000" b="1" dirty="0" err="1" smtClean="0">
                <a:solidFill>
                  <a:schemeClr val="bg1"/>
                </a:solidFill>
              </a:rPr>
              <a:t>البتونيا</a:t>
            </a:r>
            <a:r>
              <a:rPr lang="ar-SA" sz="2000" b="1" dirty="0" smtClean="0">
                <a:solidFill>
                  <a:schemeClr val="bg1"/>
                </a:solidFill>
              </a:rPr>
              <a:t>  الخضراء  من 5-6 </a:t>
            </a:r>
            <a:r>
              <a:rPr lang="ar-SA" sz="2000" b="1" dirty="0" err="1" smtClean="0">
                <a:solidFill>
                  <a:schemeClr val="bg1"/>
                </a:solidFill>
              </a:rPr>
              <a:t>ورقات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2- محلول التعقيم( </a:t>
            </a:r>
            <a:r>
              <a:rPr lang="ar-SA" sz="2000" b="1" dirty="0" err="1" smtClean="0">
                <a:solidFill>
                  <a:schemeClr val="bg1"/>
                </a:solidFill>
              </a:rPr>
              <a:t>كلوريد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الزئبق</a:t>
            </a:r>
            <a:r>
              <a:rPr lang="ar-SA" sz="2000" b="1" dirty="0" smtClean="0">
                <a:solidFill>
                  <a:schemeClr val="bg1"/>
                </a:solidFill>
              </a:rPr>
              <a:t> 0.1%يذوب في 0.1% </a:t>
            </a:r>
            <a:r>
              <a:rPr lang="ar-SA" sz="2000" b="1" dirty="0" err="1" smtClean="0">
                <a:solidFill>
                  <a:schemeClr val="bg1"/>
                </a:solidFill>
              </a:rPr>
              <a:t>سلفات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لدريل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الصوديوم ).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3- ماء مقطر </a:t>
            </a:r>
            <a:r>
              <a:rPr lang="ar-SA" sz="2000" b="1" dirty="0" err="1" smtClean="0">
                <a:solidFill>
                  <a:schemeClr val="bg1"/>
                </a:solidFill>
              </a:rPr>
              <a:t>ومعقم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4- كؤوس زجاجيه معقمه عدد 6</a:t>
            </a:r>
          </a:p>
          <a:p>
            <a:r>
              <a:rPr lang="ar-SA" sz="2000" b="1" dirty="0" smtClean="0">
                <a:solidFill>
                  <a:schemeClr val="bg1"/>
                </a:solidFill>
              </a:rPr>
              <a:t>5- اطباق بتري </a:t>
            </a:r>
            <a:r>
              <a:rPr lang="ar-SA" sz="2000" b="1" dirty="0" err="1" smtClean="0">
                <a:solidFill>
                  <a:schemeClr val="bg1"/>
                </a:solidFill>
              </a:rPr>
              <a:t>معقمه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6- انزيمات هاضمه  </a:t>
            </a:r>
            <a:r>
              <a:rPr lang="ar-SA" sz="2000" b="1" dirty="0" err="1" smtClean="0">
                <a:solidFill>
                  <a:schemeClr val="bg1"/>
                </a:solidFill>
              </a:rPr>
              <a:t>السليوليز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والهيموسليوليز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والبكتينيز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SA" sz="2000" b="1" dirty="0" err="1" smtClean="0">
                <a:solidFill>
                  <a:schemeClr val="bg1"/>
                </a:solidFill>
              </a:rPr>
              <a:t>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7- سكر </a:t>
            </a:r>
            <a:r>
              <a:rPr lang="ar-SA" sz="2000" b="1" dirty="0" err="1" smtClean="0">
                <a:solidFill>
                  <a:schemeClr val="bg1"/>
                </a:solidFill>
              </a:rPr>
              <a:t>المانيتول.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8- مضاد </a:t>
            </a:r>
            <a:r>
              <a:rPr lang="ar-SA" sz="2000" b="1" dirty="0" smtClean="0">
                <a:solidFill>
                  <a:schemeClr val="bg1"/>
                </a:solidFill>
              </a:rPr>
              <a:t>حيوي </a:t>
            </a:r>
            <a:r>
              <a:rPr lang="ar-SA" sz="2000" b="1" dirty="0" smtClean="0">
                <a:solidFill>
                  <a:schemeClr val="bg1"/>
                </a:solidFill>
              </a:rPr>
              <a:t>السائل  الخاص للاطفال .</a:t>
            </a:r>
          </a:p>
          <a:p>
            <a:r>
              <a:rPr lang="ar-SA" sz="2000" b="1" dirty="0" smtClean="0">
                <a:solidFill>
                  <a:schemeClr val="bg1"/>
                </a:solidFill>
              </a:rPr>
              <a:t>9- بيئة سائله </a:t>
            </a:r>
            <a:r>
              <a:rPr lang="ar-SA" sz="2000" b="1" dirty="0" err="1" smtClean="0">
                <a:solidFill>
                  <a:schemeClr val="bg1"/>
                </a:solidFill>
              </a:rPr>
              <a:t>للاكثار</a:t>
            </a:r>
            <a:r>
              <a:rPr lang="ar-SA" sz="2000" b="1" dirty="0" smtClean="0">
                <a:solidFill>
                  <a:schemeClr val="bg1"/>
                </a:solidFill>
              </a:rPr>
              <a:t> الدقيق  سبق </a:t>
            </a:r>
            <a:r>
              <a:rPr lang="ar-SA" sz="2000" b="1" dirty="0" err="1" smtClean="0">
                <a:solidFill>
                  <a:schemeClr val="bg1"/>
                </a:solidFill>
              </a:rPr>
              <a:t>تحضيرها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10- بيئة الاكثار الدقيق الصلبه سبق </a:t>
            </a:r>
            <a:r>
              <a:rPr lang="ar-SA" sz="2000" b="1" dirty="0" err="1" smtClean="0">
                <a:solidFill>
                  <a:schemeClr val="bg1"/>
                </a:solidFill>
              </a:rPr>
              <a:t>تحضيرها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11- مشارط </a:t>
            </a:r>
            <a:r>
              <a:rPr lang="ar-SA" sz="2000" b="1" dirty="0" err="1" smtClean="0">
                <a:solidFill>
                  <a:schemeClr val="bg1"/>
                </a:solidFill>
              </a:rPr>
              <a:t>معقمه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12- ملاقط </a:t>
            </a:r>
            <a:r>
              <a:rPr lang="ar-SA" sz="2000" b="1" dirty="0" err="1" smtClean="0">
                <a:solidFill>
                  <a:schemeClr val="bg1"/>
                </a:solidFill>
              </a:rPr>
              <a:t>معقمه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dirty="0" smtClean="0">
                <a:solidFill>
                  <a:schemeClr val="bg1"/>
                </a:solidFill>
              </a:rPr>
              <a:t>13- انابيب طرد مركزي عدد 6.</a:t>
            </a:r>
          </a:p>
          <a:p>
            <a:r>
              <a:rPr lang="ar-SA" sz="2000" b="1" dirty="0" smtClean="0">
                <a:solidFill>
                  <a:schemeClr val="bg1"/>
                </a:solidFill>
              </a:rPr>
              <a:t>14- جهاز الطرد </a:t>
            </a:r>
            <a:r>
              <a:rPr lang="ar-SA" sz="2000" b="1" dirty="0" err="1" smtClean="0">
                <a:solidFill>
                  <a:schemeClr val="bg1"/>
                </a:solidFill>
              </a:rPr>
              <a:t>المركزي .</a:t>
            </a:r>
            <a:endParaRPr lang="ar-SA" sz="2000" b="1" dirty="0" smtClean="0">
              <a:solidFill>
                <a:schemeClr val="bg1"/>
              </a:solidFill>
            </a:endParaRPr>
          </a:p>
          <a:p>
            <a:r>
              <a:rPr lang="ar-SA" sz="2000" b="1" u="sng" dirty="0" smtClean="0">
                <a:solidFill>
                  <a:srgbClr val="FFFF00"/>
                </a:solidFill>
              </a:rPr>
              <a:t>تحضير محلول التعقيم </a:t>
            </a:r>
            <a:r>
              <a:rPr lang="ar-SA" sz="2000" dirty="0" smtClean="0">
                <a:solidFill>
                  <a:schemeClr val="bg1"/>
                </a:solidFill>
              </a:rPr>
              <a:t>: </a:t>
            </a:r>
            <a:endParaRPr lang="ar-SA" sz="2000" dirty="0" smtClean="0">
              <a:solidFill>
                <a:schemeClr val="bg1"/>
              </a:solidFill>
            </a:endParaRPr>
          </a:p>
          <a:p>
            <a:r>
              <a:rPr lang="ar-SA" b="1" dirty="0" smtClean="0">
                <a:solidFill>
                  <a:schemeClr val="bg1"/>
                </a:solidFill>
              </a:rPr>
              <a:t>يذوب </a:t>
            </a:r>
            <a:r>
              <a:rPr lang="ar-SA" b="1" dirty="0" smtClean="0">
                <a:solidFill>
                  <a:schemeClr val="bg1"/>
                </a:solidFill>
              </a:rPr>
              <a:t>100ملجرام من كلوريد الزئبق  في  100 مل من 0.1% سلفات لوريل الصوديوم  السائل ،واذا كان الاخير صلبا نحصل على تركيز 0.1 % باخذ 100ملجرام وتذوب في 100مل ماء مقطر.</a:t>
            </a:r>
          </a:p>
          <a:p>
            <a:endParaRPr lang="ar-SA" sz="2400" dirty="0" smtClean="0">
              <a:solidFill>
                <a:schemeClr val="bg1"/>
              </a:solidFill>
            </a:endParaRPr>
          </a:p>
          <a:p>
            <a:endParaRPr lang="ar-S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251520" y="260648"/>
            <a:ext cx="8645163" cy="64325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u="sng" dirty="0" smtClean="0">
                <a:solidFill>
                  <a:srgbClr val="FFFF00"/>
                </a:solidFill>
              </a:rPr>
              <a:t>طريقة </a:t>
            </a:r>
            <a:r>
              <a:rPr lang="ar-SA" sz="2800" b="1" u="sng" dirty="0" err="1" smtClean="0">
                <a:solidFill>
                  <a:srgbClr val="FFFF00"/>
                </a:solidFill>
              </a:rPr>
              <a:t>العمل :</a:t>
            </a:r>
            <a:endParaRPr lang="ar-SA" sz="2400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تحت ظروف التعقيم وداخل الهود </a:t>
            </a:r>
            <a:r>
              <a:rPr lang="ar-SA" sz="2400" b="1" dirty="0" err="1" smtClean="0">
                <a:solidFill>
                  <a:schemeClr val="bg1"/>
                </a:solidFill>
              </a:rPr>
              <a:t>المعقم  </a:t>
            </a:r>
            <a:r>
              <a:rPr lang="ar-SA" sz="2400" b="1" dirty="0" smtClean="0">
                <a:solidFill>
                  <a:schemeClr val="bg1"/>
                </a:solidFill>
              </a:rPr>
              <a:t>،تعقم  اوراق نبات </a:t>
            </a:r>
            <a:r>
              <a:rPr lang="ar-SA" sz="2400" b="1" dirty="0" err="1" smtClean="0">
                <a:solidFill>
                  <a:schemeClr val="bg1"/>
                </a:solidFill>
              </a:rPr>
              <a:t>البتونيا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المعنقه</a:t>
            </a:r>
            <a:r>
              <a:rPr lang="ar-SA" sz="2400" b="1" dirty="0" smtClean="0">
                <a:solidFill>
                  <a:schemeClr val="bg1"/>
                </a:solidFill>
              </a:rPr>
              <a:t>  في محلول التعقيم الذي سبق تحضيره وتترك  لمدة نصف </a:t>
            </a:r>
            <a:r>
              <a:rPr lang="ar-SA" sz="2400" b="1" dirty="0" err="1" smtClean="0">
                <a:solidFill>
                  <a:schemeClr val="bg1"/>
                </a:solidFill>
              </a:rPr>
              <a:t>ساعه</a:t>
            </a:r>
            <a:r>
              <a:rPr lang="ar-SA" sz="2400" b="1" dirty="0" smtClean="0">
                <a:solidFill>
                  <a:schemeClr val="bg1"/>
                </a:solidFill>
              </a:rPr>
              <a:t>  في </a:t>
            </a:r>
            <a:r>
              <a:rPr lang="ar-SA" sz="2400" b="1" dirty="0" err="1" smtClean="0">
                <a:solidFill>
                  <a:schemeClr val="bg1"/>
                </a:solidFill>
              </a:rPr>
              <a:t>الهود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تغسل بماء مقطر عدة مرات باستخدام ملاقط </a:t>
            </a:r>
            <a:r>
              <a:rPr lang="ar-SA" sz="2400" b="1" dirty="0" err="1" smtClean="0">
                <a:solidFill>
                  <a:schemeClr val="bg1"/>
                </a:solidFill>
              </a:rPr>
              <a:t>معقمه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باستخدام مشرط معقم يسلخ من الورقه البشره السفلى  </a:t>
            </a:r>
            <a:r>
              <a:rPr lang="ar-SA" sz="2400" b="1" dirty="0" err="1" smtClean="0">
                <a:solidFill>
                  <a:schemeClr val="bg1"/>
                </a:solidFill>
              </a:rPr>
              <a:t>فقط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تقطع الورقه  الى مربعات 2*2 وتترك في طبق بتري معقم.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يجهز طبق بتري  محتوي على 10 ملجرام من كل انزيم من الانزيمات الهاضمه </a:t>
            </a:r>
            <a:r>
              <a:rPr lang="ar-SA" sz="2400" b="1" dirty="0">
                <a:solidFill>
                  <a:schemeClr val="bg1"/>
                </a:solidFill>
              </a:rPr>
              <a:t>(</a:t>
            </a:r>
            <a:r>
              <a:rPr lang="ar-SA" sz="2400" b="1" dirty="0" smtClean="0">
                <a:solidFill>
                  <a:schemeClr val="bg1"/>
                </a:solidFill>
              </a:rPr>
              <a:t> السليوليز والهيميسليوليز والبكتينيز ) + سكر المانيتول 13% بحيث يضاف للبيئه المغذيه </a:t>
            </a:r>
            <a:r>
              <a:rPr lang="ar-SA" sz="2400" b="1" dirty="0" smtClean="0">
                <a:solidFill>
                  <a:schemeClr val="bg1"/>
                </a:solidFill>
              </a:rPr>
              <a:t>السائله</a:t>
            </a:r>
            <a:r>
              <a:rPr lang="ar-SA" sz="2400" b="1" dirty="0" smtClean="0">
                <a:solidFill>
                  <a:srgbClr val="FFFF00"/>
                </a:solidFill>
              </a:rPr>
              <a:t>( 13جرام </a:t>
            </a:r>
            <a:r>
              <a:rPr lang="ar-SA" sz="2400" b="1" dirty="0" smtClean="0">
                <a:solidFill>
                  <a:srgbClr val="FFFF00"/>
                </a:solidFill>
              </a:rPr>
              <a:t>سكر  مذابه في 100مل بيئة </a:t>
            </a:r>
            <a:r>
              <a:rPr lang="ar-SA" sz="2400" b="1" dirty="0" smtClean="0">
                <a:solidFill>
                  <a:srgbClr val="FFFF00"/>
                </a:solidFill>
              </a:rPr>
              <a:t>سائله) </a:t>
            </a:r>
            <a:r>
              <a:rPr lang="ar-SA" sz="2400" b="1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يضاف قطرتين مضاد </a:t>
            </a:r>
            <a:r>
              <a:rPr lang="ar-SA" sz="2400" b="1" dirty="0" err="1" smtClean="0">
                <a:solidFill>
                  <a:schemeClr val="bg1"/>
                </a:solidFill>
              </a:rPr>
              <a:t>حيوي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تنقل مربعات الورقه مسلوخة البشره السفلى الى طبق بتري المحتوي على الانزيمات والمضاد </a:t>
            </a:r>
            <a:r>
              <a:rPr lang="ar-SA" sz="2400" b="1" dirty="0" err="1" smtClean="0">
                <a:solidFill>
                  <a:schemeClr val="bg1"/>
                </a:solidFill>
              </a:rPr>
              <a:t>والسكر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تترك نصف ساعه مع تغطية </a:t>
            </a:r>
            <a:r>
              <a:rPr lang="ar-SA" sz="2400" b="1" dirty="0" smtClean="0">
                <a:solidFill>
                  <a:schemeClr val="bg1"/>
                </a:solidFill>
              </a:rPr>
              <a:t>الطبق </a:t>
            </a:r>
            <a:r>
              <a:rPr lang="ar-SA" sz="2400" b="1" dirty="0" smtClean="0">
                <a:solidFill>
                  <a:schemeClr val="bg1"/>
                </a:solidFill>
              </a:rPr>
              <a:t>ليله كامله  .</a:t>
            </a:r>
          </a:p>
          <a:p>
            <a:pPr marL="457200" indent="-457200">
              <a:buFont typeface="+mj-lt"/>
              <a:buAutoNum type="arabicPeriod"/>
            </a:pPr>
            <a:r>
              <a:rPr lang="ar-SA" sz="2400" b="1" dirty="0" smtClean="0">
                <a:solidFill>
                  <a:schemeClr val="bg1"/>
                </a:solidFill>
              </a:rPr>
              <a:t>يضاف </a:t>
            </a:r>
            <a:r>
              <a:rPr lang="ar-SA" sz="2400" b="1" dirty="0" err="1" smtClean="0">
                <a:solidFill>
                  <a:schemeClr val="bg1"/>
                </a:solidFill>
              </a:rPr>
              <a:t>25مل</a:t>
            </a:r>
            <a:r>
              <a:rPr lang="ar-SA" sz="2400" b="1" dirty="0" smtClean="0">
                <a:solidFill>
                  <a:schemeClr val="bg1"/>
                </a:solidFill>
              </a:rPr>
              <a:t> من البيئة السائله  لطبق بتري المحتوي على النسيج </a:t>
            </a:r>
            <a:r>
              <a:rPr lang="ar-SA" sz="2400" b="1" dirty="0" err="1" smtClean="0">
                <a:solidFill>
                  <a:schemeClr val="bg1"/>
                </a:solidFill>
              </a:rPr>
              <a:t>والانزيمات</a:t>
            </a:r>
            <a:r>
              <a:rPr lang="ar-SA" sz="2400" b="1" dirty="0" smtClean="0">
                <a:solidFill>
                  <a:schemeClr val="bg1"/>
                </a:solidFill>
              </a:rPr>
              <a:t> 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/>
            <a:r>
              <a:rPr lang="ar-SA" sz="2400" b="1" dirty="0" smtClean="0">
                <a:solidFill>
                  <a:schemeClr val="bg1"/>
                </a:solidFill>
              </a:rPr>
              <a:t>10.تترك  اطباق بتري ليوم كامل  في الهود تحت ظروف </a:t>
            </a:r>
            <a:r>
              <a:rPr lang="ar-SA" sz="2400" b="1" dirty="0" err="1" smtClean="0">
                <a:solidFill>
                  <a:schemeClr val="bg1"/>
                </a:solidFill>
              </a:rPr>
              <a:t>التعقيم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ar-SA" sz="2400" b="1" dirty="0" smtClean="0">
              <a:solidFill>
                <a:schemeClr val="bg1"/>
              </a:solidFill>
            </a:endParaRPr>
          </a:p>
          <a:p>
            <a:endParaRPr lang="ar-S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مربع نص 4"/>
          <p:cNvSpPr txBox="1"/>
          <p:nvPr/>
        </p:nvSpPr>
        <p:spPr>
          <a:xfrm>
            <a:off x="123658" y="2060848"/>
            <a:ext cx="8896683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bg1"/>
                </a:solidFill>
              </a:rPr>
              <a:t>11.يتم سحب  العينه النباتيه وجزء من البيئه  ويوضع في انبوب طرد مركزي  وتترك في جهاز الطرد المركزي لمده 10 دقائق بحيث  يضبط على 100لفه/ الدقيقه </a:t>
            </a:r>
            <a:r>
              <a:rPr lang="ar-SA" sz="2400" b="1" dirty="0" smtClean="0">
                <a:solidFill>
                  <a:schemeClr val="bg1"/>
                </a:solidFill>
              </a:rPr>
              <a:t>. 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12.يؤخذ الرائق بعد الطرد ويتخلص من </a:t>
            </a:r>
            <a:r>
              <a:rPr lang="ar-SA" sz="2400" b="1" dirty="0" err="1" smtClean="0">
                <a:solidFill>
                  <a:schemeClr val="bg1"/>
                </a:solidFill>
              </a:rPr>
              <a:t>الراسب 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err="1" smtClean="0">
                <a:solidFill>
                  <a:schemeClr val="bg1"/>
                </a:solidFill>
              </a:rPr>
              <a:t>13.</a:t>
            </a:r>
            <a:r>
              <a:rPr lang="ar-SA" sz="2400" b="1" dirty="0" smtClean="0">
                <a:solidFill>
                  <a:schemeClr val="bg1"/>
                </a:solidFill>
              </a:rPr>
              <a:t> يضاف الرائق  الى بيئة  الاكثار الدقيق السائله  وتترك البيئات على  جهاز الهزاز مع ضبط </a:t>
            </a:r>
            <a:r>
              <a:rPr lang="ar-SA" sz="2400" b="1" dirty="0" err="1" smtClean="0">
                <a:solidFill>
                  <a:schemeClr val="bg1"/>
                </a:solidFill>
              </a:rPr>
              <a:t>الحراره</a:t>
            </a:r>
            <a:r>
              <a:rPr lang="ar-SA" sz="2400" b="1" dirty="0" smtClean="0">
                <a:solidFill>
                  <a:schemeClr val="bg1"/>
                </a:solidFill>
              </a:rPr>
              <a:t> على 25 درجة </a:t>
            </a:r>
            <a:r>
              <a:rPr lang="ar-SA" sz="2400" b="1" dirty="0" err="1" smtClean="0">
                <a:solidFill>
                  <a:schemeClr val="bg1"/>
                </a:solidFill>
              </a:rPr>
              <a:t>مئويه</a:t>
            </a:r>
            <a:r>
              <a:rPr lang="ar-SA" sz="2400" b="1" dirty="0" smtClean="0">
                <a:solidFill>
                  <a:schemeClr val="bg1"/>
                </a:solidFill>
              </a:rPr>
              <a:t> في وجود </a:t>
            </a:r>
            <a:r>
              <a:rPr lang="ar-SA" sz="2400" b="1" dirty="0" err="1" smtClean="0">
                <a:solidFill>
                  <a:schemeClr val="bg1"/>
                </a:solidFill>
              </a:rPr>
              <a:t>الاضاءه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err="1" smtClean="0">
                <a:solidFill>
                  <a:schemeClr val="bg1"/>
                </a:solidFill>
              </a:rPr>
              <a:t>14.</a:t>
            </a:r>
            <a:r>
              <a:rPr lang="ar-SA" sz="2400" b="1" dirty="0" smtClean="0">
                <a:solidFill>
                  <a:schemeClr val="bg1"/>
                </a:solidFill>
              </a:rPr>
              <a:t> تترك  حتى تكون خلايا </a:t>
            </a:r>
            <a:r>
              <a:rPr lang="ar-SA" sz="2400" b="1" dirty="0" err="1" smtClean="0">
                <a:solidFill>
                  <a:schemeClr val="bg1"/>
                </a:solidFill>
              </a:rPr>
              <a:t>ككتل  .</a:t>
            </a:r>
            <a:endParaRPr lang="ar-SA" sz="2400" b="1" dirty="0" smtClean="0">
              <a:solidFill>
                <a:schemeClr val="bg1"/>
              </a:solidFill>
            </a:endParaRPr>
          </a:p>
          <a:p>
            <a:r>
              <a:rPr lang="ar-SA" sz="2400" b="1" dirty="0" smtClean="0">
                <a:solidFill>
                  <a:schemeClr val="bg1"/>
                </a:solidFill>
              </a:rPr>
              <a:t>15.تنقل  الى بيئة الاكثار الدقيق الصلبه  </a:t>
            </a:r>
            <a:r>
              <a:rPr lang="ar-SA" sz="2400" b="1" dirty="0" err="1" smtClean="0">
                <a:solidFill>
                  <a:schemeClr val="bg1"/>
                </a:solidFill>
              </a:rPr>
              <a:t>لانتاج</a:t>
            </a:r>
            <a:r>
              <a:rPr lang="ar-SA" sz="2400" b="1" dirty="0" smtClean="0">
                <a:solidFill>
                  <a:schemeClr val="bg1"/>
                </a:solidFill>
              </a:rPr>
              <a:t> المجموع الخضري  ومن ثم يعمل لها </a:t>
            </a:r>
            <a:r>
              <a:rPr lang="ar-SA" sz="2400" b="1" dirty="0" err="1" smtClean="0">
                <a:solidFill>
                  <a:schemeClr val="bg1"/>
                </a:solidFill>
              </a:rPr>
              <a:t>تجذير</a:t>
            </a:r>
            <a:r>
              <a:rPr lang="ar-SA" sz="2400" b="1" dirty="0" smtClean="0">
                <a:solidFill>
                  <a:schemeClr val="bg1"/>
                </a:solidFill>
              </a:rPr>
              <a:t> </a:t>
            </a:r>
            <a:r>
              <a:rPr lang="ar-SA" sz="2400" b="1" dirty="0" err="1" smtClean="0">
                <a:solidFill>
                  <a:schemeClr val="bg1"/>
                </a:solidFill>
              </a:rPr>
              <a:t>واقلمه</a:t>
            </a:r>
            <a:r>
              <a:rPr lang="ar-SA" sz="2400" b="1" dirty="0" smtClean="0">
                <a:solidFill>
                  <a:schemeClr val="bg1"/>
                </a:solidFill>
              </a:rPr>
              <a:t>  لاحقا.</a:t>
            </a:r>
            <a:endParaRPr lang="ar-SA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مربع نص 2"/>
          <p:cNvSpPr txBox="1"/>
          <p:nvPr/>
        </p:nvSpPr>
        <p:spPr>
          <a:xfrm>
            <a:off x="3203848" y="3068960"/>
            <a:ext cx="2696572" cy="76944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4400" b="1" dirty="0" smtClean="0">
                <a:solidFill>
                  <a:srgbClr val="FFFF00"/>
                </a:solidFill>
              </a:rPr>
              <a:t>انتهى الدرس </a:t>
            </a:r>
            <a:endParaRPr lang="ar-SA" sz="4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493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</dc:creator>
  <cp:lastModifiedBy>maha abanomai</cp:lastModifiedBy>
  <cp:revision>11</cp:revision>
  <dcterms:created xsi:type="dcterms:W3CDTF">2016-11-14T05:07:20Z</dcterms:created>
  <dcterms:modified xsi:type="dcterms:W3CDTF">2022-10-17T04:17:08Z</dcterms:modified>
</cp:coreProperties>
</file>