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69D8DF0-7B50-4B1E-9348-8DC481777F16}" type="datetimeFigureOut">
              <a:rPr lang="ar-SA" smtClean="0"/>
              <a:pPr/>
              <a:t>12/03/1444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54F5EE-2C4E-40B2-8167-70180F55E43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251520" y="1052736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اعداد بيئة </a:t>
            </a:r>
            <a:r>
              <a:rPr lang="ar-SA" sz="3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زراعةالأنسجة</a:t>
            </a:r>
            <a:r>
              <a:rPr lang="ar-SA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النباتية</a:t>
            </a:r>
          </a:p>
          <a:p>
            <a:pPr algn="ctr"/>
            <a:r>
              <a:rPr lang="ar-SA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بيئة </a:t>
            </a: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MS : </a:t>
            </a:r>
            <a:r>
              <a:rPr lang="ar-SA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ar-SA" sz="3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Murashige</a:t>
            </a:r>
            <a:r>
              <a:rPr lang="ar-SA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3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&amp;</a:t>
            </a:r>
            <a:r>
              <a:rPr lang="ar-SA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Skoog</a:t>
            </a: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endParaRPr lang="ar-SA" sz="3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SA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تستخدم لنمو المجموع الجذري</a:t>
            </a:r>
          </a:p>
          <a:p>
            <a:pPr algn="ctr"/>
            <a:r>
              <a:rPr lang="ar-SA" sz="3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التجذير</a:t>
            </a:r>
            <a:r>
              <a:rPr lang="ar-SA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ar-SA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67544" y="0"/>
            <a:ext cx="8352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3600" b="1" u="sng" dirty="0" smtClean="0">
                <a:solidFill>
                  <a:srgbClr val="FFFF00"/>
                </a:solidFill>
              </a:rPr>
              <a:t>الادوات  والمواد :</a:t>
            </a:r>
          </a:p>
          <a:p>
            <a:endParaRPr lang="ar-SA" sz="2400" b="1" dirty="0" smtClean="0">
              <a:solidFill>
                <a:schemeClr val="bg1"/>
              </a:solidFill>
            </a:endParaRPr>
          </a:p>
          <a:p>
            <a:endParaRPr lang="ar-SA" sz="2400" b="1" dirty="0" smtClean="0">
              <a:solidFill>
                <a:schemeClr val="bg1"/>
              </a:solidFill>
            </a:endParaRPr>
          </a:p>
          <a:p>
            <a:endParaRPr lang="ar-SA" sz="2400" b="1" dirty="0">
              <a:solidFill>
                <a:schemeClr val="bg1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26876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قطن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 فلاسكات سعة 2 لتر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3- بيكر سعة 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2لتر</a:t>
            </a:r>
            <a:endParaRPr lang="ar-SA" sz="24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4-جهاز ال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 meter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5- جهاز الحركه التقليب – الهزاز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6-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ميزان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قصدير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8-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ملعقه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للوزن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9- ليبل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10- جهاز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الاوتوكليف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11- </a:t>
            </a:r>
            <a:r>
              <a:rPr lang="ar-SA" sz="2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انابيب </a:t>
            </a:r>
            <a:r>
              <a:rPr lang="ar-SA" sz="24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للزراعه</a:t>
            </a:r>
            <a:r>
              <a:rPr lang="ar-SA" sz="2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باغطيه</a:t>
            </a:r>
            <a:r>
              <a:rPr lang="ar-SA" sz="2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12- لتر ماء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مقطرمرتين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13-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30جرام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سكر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سكروز</a:t>
            </a:r>
            <a:endParaRPr lang="ar-SA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2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ستطيل 4"/>
          <p:cNvSpPr/>
          <p:nvPr/>
        </p:nvSpPr>
        <p:spPr>
          <a:xfrm>
            <a:off x="233772" y="1556792"/>
            <a:ext cx="867645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14-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8جرام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اجار نقي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15- 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اكسين </a:t>
            </a:r>
            <a:r>
              <a:rPr lang="ar-SA" sz="2400" b="1" dirty="0" smtClean="0">
                <a:solidFill>
                  <a:srgbClr val="FFFF00"/>
                </a:solidFill>
              </a:rPr>
              <a:t>أندول </a:t>
            </a:r>
            <a:r>
              <a:rPr lang="ar-SA" sz="2400" b="1" dirty="0">
                <a:solidFill>
                  <a:srgbClr val="FFFF00"/>
                </a:solidFill>
              </a:rPr>
              <a:t>حمض البيوتريك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IBA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=3  ملجم 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بودره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يذوب في قطرة اسيتون او قطرتين  ويضاف له قطرات ماء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مقطرللاذابه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SA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16- </a:t>
            </a:r>
            <a:r>
              <a:rPr lang="ar-SA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سيتوكاينين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Aminopurine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0.1 ملجم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بودره يذوب في  1 مل هيدروكسيد صوديوم لاتمام الذوبان وان لم يذب يضاف قطرات من ماء مقطر لاتمام الذوبان 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اضافةالاوكسين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اكثر من </a:t>
            </a:r>
            <a:r>
              <a:rPr lang="ar-SA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السيتوكاينين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لاستحثاث الجذور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17-  4.43 جرام من بيئة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Ms 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او بكت كامل منها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SA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ملاحظه 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تعتمد  كمية </a:t>
            </a:r>
            <a:r>
              <a:rPr lang="ar-SA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الهرمونات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ونوعها حسب  الغرض من الزراعه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وبيئتنا هنا </a:t>
            </a:r>
            <a:r>
              <a:rPr lang="ar-SA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للاكثار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الدقيق  </a:t>
            </a:r>
            <a:r>
              <a:rPr lang="ar-SA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للتجذير</a:t>
            </a:r>
            <a:r>
              <a:rPr lang="ar-SA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SA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0" y="692696"/>
            <a:ext cx="8501147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19-  بعض المكونات العضويه والفيتامينات </a:t>
            </a:r>
          </a:p>
          <a:p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-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cs typeface="+mj-cs"/>
              </a:rPr>
              <a:t>  Thiamine   HCL =0.5 mg</a:t>
            </a:r>
            <a:endParaRPr lang="ar-SA" sz="2800" b="1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355976" y="1628800"/>
            <a:ext cx="4146007" cy="80021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-</a:t>
            </a:r>
            <a:r>
              <a:rPr lang="en-US" sz="2800" b="1" dirty="0" smtClean="0">
                <a:solidFill>
                  <a:srgbClr val="FFFF00"/>
                </a:solidFill>
                <a:cs typeface="+mj-cs"/>
              </a:rPr>
              <a:t>0.5 mg 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=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cs typeface="+mj-cs"/>
              </a:rPr>
              <a:t>Pyridoxine (HCL)</a:t>
            </a:r>
          </a:p>
          <a:p>
            <a:endParaRPr lang="ar-SA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55576" y="2348880"/>
            <a:ext cx="7746366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Tx/>
              <a:buChar char="-"/>
            </a:pPr>
            <a:r>
              <a:rPr lang="en-US" sz="2800" b="1" dirty="0" smtClean="0">
                <a:solidFill>
                  <a:srgbClr val="FFFF00"/>
                </a:solidFill>
                <a:cs typeface="+mj-cs"/>
              </a:rPr>
              <a:t>Nicotinic acid= 0.5 mg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solidFill>
                  <a:srgbClr val="FFFF00"/>
                </a:solidFill>
              </a:rPr>
              <a:t>Myo-inositol</a:t>
            </a:r>
            <a:r>
              <a:rPr lang="en-US" sz="2800" b="1" dirty="0" smtClean="0">
                <a:solidFill>
                  <a:srgbClr val="FFFF00"/>
                </a:solidFill>
              </a:rPr>
              <a:t>  package =100 mg </a:t>
            </a:r>
          </a:p>
          <a:p>
            <a:r>
              <a:rPr lang="en-US" sz="2800" b="1" dirty="0" err="1" smtClean="0">
                <a:solidFill>
                  <a:srgbClr val="FFFF00"/>
                </a:solidFill>
                <a:cs typeface="+mj-cs"/>
              </a:rPr>
              <a:t>Glycine</a:t>
            </a:r>
            <a:r>
              <a:rPr lang="en-US" sz="2800" b="1" dirty="0" smtClean="0">
                <a:solidFill>
                  <a:srgbClr val="FFFF00"/>
                </a:solidFill>
                <a:cs typeface="+mj-cs"/>
              </a:rPr>
              <a:t>=2 mg   </a:t>
            </a:r>
          </a:p>
          <a:p>
            <a:endParaRPr lang="en-US" sz="28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20-  محاليل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هيدروكسيد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صوديوم </a:t>
            </a:r>
            <a:r>
              <a:rPr lang="en-US" sz="2800" b="1" dirty="0" smtClean="0">
                <a:solidFill>
                  <a:schemeClr val="bg1"/>
                </a:solidFill>
                <a:cs typeface="+mj-cs"/>
              </a:rPr>
              <a:t>NAOH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او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هيدروكسيد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بوتاسيم</a:t>
            </a:r>
            <a:r>
              <a:rPr lang="en-US" sz="2800" b="1" dirty="0" smtClean="0">
                <a:solidFill>
                  <a:schemeClr val="bg1"/>
                </a:solidFill>
                <a:cs typeface="+mj-cs"/>
              </a:rPr>
              <a:t>KOH 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   و حمض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الهيدروكلوريك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 </a:t>
            </a:r>
            <a:r>
              <a:rPr lang="en-US" sz="2800" b="1" dirty="0" smtClean="0">
                <a:solidFill>
                  <a:schemeClr val="bg1"/>
                </a:solidFill>
                <a:cs typeface="+mj-cs"/>
              </a:rPr>
              <a:t> HCL 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لتعديل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حموضه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او قلوية الوسط الغذائي </a:t>
            </a: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21-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كلوروكس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10%</a:t>
            </a:r>
            <a:endParaRPr lang="ar-SA" sz="28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22- كحول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ايثانول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70%</a:t>
            </a:r>
            <a:endParaRPr lang="en-US" sz="2800" b="1" dirty="0" smtClean="0">
              <a:solidFill>
                <a:schemeClr val="bg1"/>
              </a:solidFill>
              <a:cs typeface="+mj-cs"/>
            </a:endParaRPr>
          </a:p>
          <a:p>
            <a:endParaRPr lang="ar-S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0" y="0"/>
            <a:ext cx="8936854" cy="74174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>
                <a:solidFill>
                  <a:srgbClr val="FFFF00"/>
                </a:solidFill>
              </a:rPr>
              <a:t>خطوات اعداد بيئة </a:t>
            </a:r>
            <a:r>
              <a:rPr lang="ar-SA" sz="3200" b="1" u="sng" dirty="0" err="1" smtClean="0">
                <a:solidFill>
                  <a:srgbClr val="FFFF00"/>
                </a:solidFill>
              </a:rPr>
              <a:t>الزراعه :</a:t>
            </a:r>
            <a:endParaRPr lang="ar-SA" sz="3200" b="1" u="sng" dirty="0" smtClean="0">
              <a:solidFill>
                <a:srgbClr val="FFFF00"/>
              </a:solidFill>
            </a:endParaRP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1- نضع  900 مل ماء مقطر في دورق سعة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2لتر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.</a:t>
            </a:r>
            <a:endParaRPr lang="ar-SA" sz="28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2- تذوب مكونات البيئة المغذيه </a:t>
            </a:r>
            <a:r>
              <a:rPr lang="en-US" sz="2800" b="1" dirty="0" smtClean="0">
                <a:solidFill>
                  <a:schemeClr val="bg1"/>
                </a:solidFill>
                <a:cs typeface="+mj-cs"/>
              </a:rPr>
              <a:t>ms 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وزن 4.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43جرام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في الماء المقطر  مع التقليب المستمر لضمان ذوبان  مكونات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البيئه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 ويمكن استخدام  سخان على درجة 35 درجه  ومغناطيس التقليب اثناء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الاذابه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 او جهاز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الرج .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 </a:t>
            </a: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3-  تضاف  المكونات العضويه والفيتامينات مع استمرار التقليب اذا لم تكن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موجوده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اصلا في البيئة  التجاريه  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بحيث :</a:t>
            </a:r>
            <a:endParaRPr lang="ar-SA" sz="28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يضاف 0.5 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ملجرام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ثيامين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</a:t>
            </a:r>
          </a:p>
          <a:p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يضاف 0.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5ملجرام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بيريودوكسين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</a:t>
            </a:r>
          </a:p>
          <a:p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يضاف 0.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5ملجرام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نيكوتينك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اسد</a:t>
            </a:r>
          </a:p>
          <a:p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يضاف 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100ملجرام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من 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ميونوسيتول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 </a:t>
            </a:r>
          </a:p>
          <a:p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يضاف </a:t>
            </a:r>
            <a:r>
              <a:rPr lang="ar-SA" sz="2800" b="1" dirty="0" err="1" smtClean="0">
                <a:solidFill>
                  <a:srgbClr val="FFFF00"/>
                </a:solidFill>
                <a:cs typeface="+mj-cs"/>
              </a:rPr>
              <a:t>2ملجرام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 جليسين</a:t>
            </a:r>
          </a:p>
          <a:p>
            <a:r>
              <a:rPr lang="ar-SA" sz="2000" b="1" u="sng" dirty="0" err="1" smtClean="0">
                <a:solidFill>
                  <a:schemeClr val="bg1"/>
                </a:solidFill>
                <a:cs typeface="+mj-cs"/>
              </a:rPr>
              <a:t>ملاحظه </a:t>
            </a:r>
            <a:r>
              <a:rPr lang="ar-SA" sz="2000" b="1" u="sng" dirty="0" smtClean="0">
                <a:solidFill>
                  <a:schemeClr val="bg1"/>
                </a:solidFill>
                <a:cs typeface="+mj-cs"/>
              </a:rPr>
              <a:t>: المواد في فقره 3 </a:t>
            </a:r>
            <a:r>
              <a:rPr lang="ar-SA" sz="2000" b="1" u="sng" dirty="0" err="1" smtClean="0">
                <a:solidFill>
                  <a:schemeClr val="bg1"/>
                </a:solidFill>
                <a:cs typeface="+mj-cs"/>
              </a:rPr>
              <a:t>موجوده</a:t>
            </a:r>
            <a:r>
              <a:rPr lang="ar-SA" sz="2000" b="1" u="sng" dirty="0" smtClean="0">
                <a:solidFill>
                  <a:schemeClr val="bg1"/>
                </a:solidFill>
                <a:cs typeface="+mj-cs"/>
              </a:rPr>
              <a:t> في البيئة التجاريه  </a:t>
            </a:r>
          </a:p>
          <a:p>
            <a:endParaRPr lang="ar-SA" sz="2800" dirty="0" smtClean="0">
              <a:solidFill>
                <a:schemeClr val="bg1"/>
              </a:solidFill>
              <a:cs typeface="+mj-cs"/>
            </a:endParaRPr>
          </a:p>
          <a:p>
            <a:endParaRPr lang="ar-SA" sz="3200" dirty="0" smtClean="0">
              <a:solidFill>
                <a:schemeClr val="bg1"/>
              </a:solidFill>
            </a:endParaRPr>
          </a:p>
          <a:p>
            <a:endParaRPr lang="ar-SA" sz="3200" dirty="0" smtClean="0">
              <a:solidFill>
                <a:schemeClr val="bg1"/>
              </a:solidFill>
            </a:endParaRPr>
          </a:p>
          <a:p>
            <a:endParaRPr lang="ar-S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0" y="1228397"/>
            <a:ext cx="8964488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4- يضاف السكروز بمقدار 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30 جرام  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مع استمرار التقليب  ورفع درجة الحراره الى 45 درجه مئويه  لضمان الذوبان .</a:t>
            </a: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5-</a:t>
            </a:r>
            <a:r>
              <a:rPr lang="ar-SA" sz="2800" b="1" dirty="0">
                <a:solidFill>
                  <a:schemeClr val="bg1"/>
                </a:solidFill>
              </a:rPr>
              <a:t>- تضاف </a:t>
            </a:r>
            <a:r>
              <a:rPr lang="ar-SA" sz="2800" b="1" dirty="0" err="1" smtClean="0">
                <a:solidFill>
                  <a:schemeClr val="bg1"/>
                </a:solidFill>
              </a:rPr>
              <a:t>الهرمونات</a:t>
            </a:r>
            <a:r>
              <a:rPr lang="en-US" sz="2800" b="1" dirty="0" smtClean="0">
                <a:solidFill>
                  <a:schemeClr val="bg1"/>
                </a:solidFill>
              </a:rPr>
              <a:t>IBA=3mg </a:t>
            </a:r>
            <a:r>
              <a:rPr lang="ar-SA" sz="2800" b="1" dirty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 وال </a:t>
            </a:r>
            <a:r>
              <a:rPr lang="ar-SA" sz="2800" b="1" dirty="0" err="1" smtClean="0">
                <a:solidFill>
                  <a:schemeClr val="bg1"/>
                </a:solidFill>
              </a:rPr>
              <a:t>سيتوكاينين</a:t>
            </a:r>
            <a:r>
              <a:rPr lang="ar-SA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AB=</a:t>
            </a:r>
            <a:r>
              <a:rPr lang="ar-SA" sz="2800" b="1" dirty="0" smtClean="0">
                <a:solidFill>
                  <a:schemeClr val="bg1"/>
                </a:solidFill>
              </a:rPr>
              <a:t>0.01 ملجرام </a:t>
            </a:r>
            <a:r>
              <a:rPr lang="ar-SA" sz="2800" b="1" dirty="0" smtClean="0">
                <a:solidFill>
                  <a:schemeClr val="bg1"/>
                </a:solidFill>
              </a:rPr>
              <a:t>لاستحثاث </a:t>
            </a:r>
            <a:r>
              <a:rPr lang="ar-SA" sz="2800" b="1" dirty="0">
                <a:solidFill>
                  <a:schemeClr val="bg1"/>
                </a:solidFill>
              </a:rPr>
              <a:t>التجذير .</a:t>
            </a:r>
            <a:endParaRPr lang="ar-SA" sz="28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6- تضبط درجة حموضة الوسط باستخدام </a:t>
            </a:r>
            <a:r>
              <a:rPr lang="en-US" sz="2800" b="1" dirty="0" smtClean="0">
                <a:solidFill>
                  <a:srgbClr val="FFFF00"/>
                </a:solidFill>
                <a:cs typeface="+mj-cs"/>
              </a:rPr>
              <a:t>PH meter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والتي لابد ان تكون </a:t>
            </a:r>
            <a:r>
              <a:rPr lang="ar-SA" sz="2800" b="1" dirty="0" smtClean="0">
                <a:solidFill>
                  <a:srgbClr val="FFFF00"/>
                </a:solidFill>
                <a:cs typeface="+mj-cs"/>
              </a:rPr>
              <a:t>5.8</a:t>
            </a:r>
            <a:r>
              <a:rPr lang="en-US" sz="2800" b="1" dirty="0" smtClean="0">
                <a:solidFill>
                  <a:srgbClr val="FFFF00"/>
                </a:solidFill>
                <a:cs typeface="+mj-cs"/>
              </a:rPr>
              <a:t>PH=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  ويمكن تعديلها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باضافة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هيدروكسيد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صوديوم  او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هيدروكسيد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بوتاسيم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 او حمض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الهيدروكلوريك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.</a:t>
            </a:r>
            <a:endParaRPr lang="ar-SA" sz="28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7- يضاف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الاجار</a:t>
            </a:r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  8 جرام  مع استمرار التقليب  حتى يذوب تماما وبدون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شوائب .</a:t>
            </a:r>
            <a:endParaRPr lang="ar-SA" sz="2800" b="1" dirty="0" smtClean="0">
              <a:solidFill>
                <a:schemeClr val="bg1"/>
              </a:solidFill>
              <a:cs typeface="+mj-cs"/>
            </a:endParaRPr>
          </a:p>
          <a:p>
            <a:r>
              <a:rPr lang="ar-SA" sz="2800" b="1" dirty="0" smtClean="0">
                <a:solidFill>
                  <a:schemeClr val="bg1"/>
                </a:solidFill>
                <a:cs typeface="+mj-cs"/>
              </a:rPr>
              <a:t>8- يكمل الحجم  بالماء المقطر الى </a:t>
            </a:r>
            <a:r>
              <a:rPr lang="ar-SA" sz="2800" b="1" dirty="0" err="1" smtClean="0">
                <a:solidFill>
                  <a:schemeClr val="bg1"/>
                </a:solidFill>
                <a:cs typeface="+mj-cs"/>
              </a:rPr>
              <a:t>لتر .</a:t>
            </a:r>
            <a:endParaRPr lang="ar-SA" sz="2800" b="1" dirty="0" smtClean="0">
              <a:solidFill>
                <a:schemeClr val="bg1"/>
              </a:solidFill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ستطيل 2"/>
          <p:cNvSpPr/>
          <p:nvPr/>
        </p:nvSpPr>
        <p:spPr>
          <a:xfrm>
            <a:off x="251520" y="404664"/>
            <a:ext cx="88924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</a:rPr>
              <a:t>9- </a:t>
            </a:r>
            <a:r>
              <a:rPr lang="ar-SA" sz="2800" b="1" dirty="0">
                <a:solidFill>
                  <a:schemeClr val="bg1"/>
                </a:solidFill>
              </a:rPr>
              <a:t>يصب حجم </a:t>
            </a:r>
            <a:r>
              <a:rPr lang="ar-SA" sz="2800" b="1" dirty="0" err="1">
                <a:solidFill>
                  <a:schemeClr val="bg1"/>
                </a:solidFill>
              </a:rPr>
              <a:t>25مل</a:t>
            </a:r>
            <a:r>
              <a:rPr lang="ar-SA" sz="2800" b="1" dirty="0">
                <a:solidFill>
                  <a:schemeClr val="bg1"/>
                </a:solidFill>
              </a:rPr>
              <a:t> من </a:t>
            </a:r>
            <a:r>
              <a:rPr lang="ar-SA" sz="2800" b="1" dirty="0" err="1">
                <a:solidFill>
                  <a:schemeClr val="bg1"/>
                </a:solidFill>
              </a:rPr>
              <a:t>البيئه</a:t>
            </a:r>
            <a:r>
              <a:rPr lang="ar-SA" sz="2800" b="1" dirty="0">
                <a:solidFill>
                  <a:schemeClr val="bg1"/>
                </a:solidFill>
              </a:rPr>
              <a:t>  في كل انبوب من انابيب الزراعه باستخدام ابر زجاجيه حجم 200 مل ويكون  ارتفاع </a:t>
            </a:r>
            <a:r>
              <a:rPr lang="ar-SA" sz="2800" b="1" dirty="0" err="1">
                <a:solidFill>
                  <a:schemeClr val="bg1"/>
                </a:solidFill>
              </a:rPr>
              <a:t>البيئه</a:t>
            </a:r>
            <a:r>
              <a:rPr lang="ar-SA" sz="2800" b="1" dirty="0">
                <a:solidFill>
                  <a:schemeClr val="bg1"/>
                </a:solidFill>
              </a:rPr>
              <a:t> في الانبوب من 4-5 </a:t>
            </a:r>
            <a:r>
              <a:rPr lang="ar-SA" sz="2800" b="1" dirty="0" err="1">
                <a:solidFill>
                  <a:schemeClr val="bg1"/>
                </a:solidFill>
              </a:rPr>
              <a:t>سم .</a:t>
            </a:r>
            <a:endParaRPr lang="ar-SA" sz="2800" b="1" dirty="0">
              <a:solidFill>
                <a:schemeClr val="bg1"/>
              </a:solidFill>
            </a:endParaRPr>
          </a:p>
          <a:p>
            <a:r>
              <a:rPr lang="ar-SA" sz="2800" b="1" dirty="0" smtClean="0">
                <a:solidFill>
                  <a:schemeClr val="bg1"/>
                </a:solidFill>
              </a:rPr>
              <a:t>10- تعقم البيئات في جهاز الاوتوكليف  عند ضغط 1كجم /سم2(15باوند /بوصه2) ودرجة حراره 121 لمدة 20 دقيقه .</a:t>
            </a:r>
          </a:p>
          <a:p>
            <a:r>
              <a:rPr lang="ar-SA" sz="2800" b="1" dirty="0" smtClean="0">
                <a:solidFill>
                  <a:schemeClr val="bg1"/>
                </a:solidFill>
              </a:rPr>
              <a:t>11- تحفظ الانابيب في كبينة الزراعه المعقمه بالكحول70% ايثانول  والكلوروكس 10% لحين الزراعه والتجذير .</a:t>
            </a:r>
          </a:p>
          <a:p>
            <a:r>
              <a:rPr lang="ar-SA" sz="2800" b="1" dirty="0" smtClean="0">
                <a:solidFill>
                  <a:schemeClr val="bg1"/>
                </a:solidFill>
              </a:rPr>
              <a:t>12- </a:t>
            </a:r>
            <a:r>
              <a:rPr lang="ar-SA" sz="2800" b="1" dirty="0" smtClean="0">
                <a:solidFill>
                  <a:schemeClr val="bg1"/>
                </a:solidFill>
              </a:rPr>
              <a:t>بعد نمو المجموع الخضري وتكشفه في أي طريقه من طرق الزراعه </a:t>
            </a:r>
            <a:r>
              <a:rPr lang="ar-SA" sz="2800" b="1" smtClean="0">
                <a:solidFill>
                  <a:schemeClr val="bg1"/>
                </a:solidFill>
              </a:rPr>
              <a:t>–( </a:t>
            </a:r>
            <a:r>
              <a:rPr lang="ar-SA" sz="2800" b="1" smtClean="0">
                <a:solidFill>
                  <a:schemeClr val="bg1"/>
                </a:solidFill>
              </a:rPr>
              <a:t>الاكثارالدقيق </a:t>
            </a:r>
            <a:r>
              <a:rPr lang="ar-SA" sz="2800" b="1" dirty="0" smtClean="0">
                <a:solidFill>
                  <a:schemeClr val="bg1"/>
                </a:solidFill>
              </a:rPr>
              <a:t>، الكالوس ، </a:t>
            </a:r>
            <a:r>
              <a:rPr lang="ar-SA" sz="2800" b="1" smtClean="0">
                <a:solidFill>
                  <a:schemeClr val="bg1"/>
                </a:solidFill>
              </a:rPr>
              <a:t>الهجن </a:t>
            </a:r>
            <a:r>
              <a:rPr lang="ar-SA" sz="2800" b="1" smtClean="0">
                <a:solidFill>
                  <a:schemeClr val="bg1"/>
                </a:solidFill>
              </a:rPr>
              <a:t>الاحاديه( حبوب لقاح ) </a:t>
            </a:r>
            <a:r>
              <a:rPr lang="ar-SA" sz="2800" b="1" dirty="0" smtClean="0">
                <a:solidFill>
                  <a:schemeClr val="bg1"/>
                </a:solidFill>
              </a:rPr>
              <a:t>، دمج البروتوبلاست ) بحيث يكون </a:t>
            </a:r>
            <a:r>
              <a:rPr lang="ar-SA" sz="2800" b="1" smtClean="0">
                <a:solidFill>
                  <a:schemeClr val="bg1"/>
                </a:solidFill>
              </a:rPr>
              <a:t>بعمر </a:t>
            </a:r>
            <a:r>
              <a:rPr lang="ar-SA" sz="2800" b="1" smtClean="0">
                <a:solidFill>
                  <a:schemeClr val="bg1"/>
                </a:solidFill>
              </a:rPr>
              <a:t>اسبوع او اكثر  </a:t>
            </a:r>
            <a:r>
              <a:rPr lang="ar-SA" sz="2800" b="1" dirty="0" smtClean="0">
                <a:solidFill>
                  <a:schemeClr val="bg1"/>
                </a:solidFill>
              </a:rPr>
              <a:t>يتم نقل  العينات كل نمو خضري على حده في بيئة التجذير .</a:t>
            </a:r>
          </a:p>
          <a:p>
            <a:r>
              <a:rPr lang="ar-SA" sz="2800" b="1" dirty="0" smtClean="0">
                <a:solidFill>
                  <a:schemeClr val="bg1"/>
                </a:solidFill>
              </a:rPr>
              <a:t>13- تترك لمدة اسبوعين حتى تكشف الجذور  ثم تنقل الى مرحلة الاقلمه  والتي سوف  نتحدث عنها لاحقا .</a:t>
            </a:r>
            <a:endParaRPr lang="ar-SA" sz="2800" b="1" dirty="0">
              <a:solidFill>
                <a:schemeClr val="bg1"/>
              </a:solidFill>
            </a:endParaRPr>
          </a:p>
          <a:p>
            <a:endParaRPr lang="ar-S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2771800" y="2708920"/>
            <a:ext cx="3711272" cy="11079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6600" b="1" dirty="0" smtClean="0">
                <a:solidFill>
                  <a:srgbClr val="FFFF00"/>
                </a:solidFill>
              </a:rPr>
              <a:t>انتهى الدرس</a:t>
            </a:r>
            <a:endParaRPr lang="ar-SA" sz="6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508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Gill Sans MT</vt:lpstr>
      <vt:lpstr>Majalla UI</vt:lpstr>
      <vt:lpstr>Times New Roman</vt:lpstr>
      <vt:lpstr>Verdana</vt:lpstr>
      <vt:lpstr>Wingdings 2</vt:lpstr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</dc:creator>
  <cp:lastModifiedBy>maha abanomai</cp:lastModifiedBy>
  <cp:revision>11</cp:revision>
  <dcterms:created xsi:type="dcterms:W3CDTF">2016-10-28T07:50:03Z</dcterms:created>
  <dcterms:modified xsi:type="dcterms:W3CDTF">2022-10-07T06:38:18Z</dcterms:modified>
</cp:coreProperties>
</file>