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4DA4-72F5-440E-B7E9-11E746E06D68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A594-ABF0-4D96-8DED-7A32B97E6E12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4DA4-72F5-440E-B7E9-11E746E06D68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A594-ABF0-4D96-8DED-7A32B97E6E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4DA4-72F5-440E-B7E9-11E746E06D68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A594-ABF0-4D96-8DED-7A32B97E6E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4DA4-72F5-440E-B7E9-11E746E06D68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A594-ABF0-4D96-8DED-7A32B97E6E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4DA4-72F5-440E-B7E9-11E746E06D68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A594-ABF0-4D96-8DED-7A32B97E6E12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4DA4-72F5-440E-B7E9-11E746E06D68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A594-ABF0-4D96-8DED-7A32B97E6E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4DA4-72F5-440E-B7E9-11E746E06D68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A594-ABF0-4D96-8DED-7A32B97E6E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4DA4-72F5-440E-B7E9-11E746E06D68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A594-ABF0-4D96-8DED-7A32B97E6E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4DA4-72F5-440E-B7E9-11E746E06D68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A594-ABF0-4D96-8DED-7A32B97E6E12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4DA4-72F5-440E-B7E9-11E746E06D68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A594-ABF0-4D96-8DED-7A32B97E6E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D4DA4-72F5-440E-B7E9-11E746E06D68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A594-ABF0-4D96-8DED-7A32B97E6E12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7D4DA4-72F5-440E-B7E9-11E746E06D68}" type="datetimeFigureOut">
              <a:rPr lang="ar-SA" smtClean="0"/>
              <a:pPr/>
              <a:t>20/02/1444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C15A594-ABF0-4D96-8DED-7A32B97E6E12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مربع نص 5"/>
          <p:cNvSpPr txBox="1"/>
          <p:nvPr/>
        </p:nvSpPr>
        <p:spPr>
          <a:xfrm>
            <a:off x="1691680" y="2276872"/>
            <a:ext cx="6595075" cy="175432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4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الدرس العملي السابع </a:t>
            </a:r>
          </a:p>
          <a:p>
            <a:pPr algn="ctr"/>
            <a:r>
              <a:rPr lang="ar-SA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تقنيات زراعة </a:t>
            </a:r>
            <a:r>
              <a:rPr lang="ar-SA" sz="32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الانسجه</a:t>
            </a:r>
            <a:r>
              <a:rPr lang="ar-SA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ar-SA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زراعة </a:t>
            </a:r>
            <a:r>
              <a:rPr lang="ar-SA" sz="32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المتوك</a:t>
            </a:r>
            <a:r>
              <a:rPr lang="ar-SA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وحبوب اللقاح في بيئات </a:t>
            </a:r>
            <a:r>
              <a:rPr lang="ar-SA" sz="32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مختلفه</a:t>
            </a:r>
            <a:r>
              <a:rPr lang="ar-SA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ar-SA" sz="3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0" y="1268760"/>
            <a:ext cx="8964488" cy="57246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زراعة </a:t>
            </a:r>
            <a:r>
              <a:rPr lang="ar-SA" sz="2400" b="1" u="sng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المتوك</a:t>
            </a:r>
            <a:r>
              <a:rPr lang="ar-SA" sz="24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وحبوب </a:t>
            </a:r>
            <a:r>
              <a:rPr lang="ar-SA" sz="2400" b="1" u="sng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اللقاح :</a:t>
            </a:r>
            <a:endParaRPr lang="ar-SA" sz="24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ar-SA" sz="24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الهدف منه انتاج نبات احادي المجموعه الكروموسوميه 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1n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ar-SA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ar-SA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بحيث تختلف النباتات </a:t>
            </a:r>
            <a:r>
              <a:rPr lang="ar-SA" sz="20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الناتجه</a:t>
            </a:r>
            <a:r>
              <a:rPr lang="ar-SA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وراثيا ومظهريا عن النبات </a:t>
            </a:r>
            <a:r>
              <a:rPr lang="ar-SA" sz="20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الام .</a:t>
            </a:r>
            <a:endParaRPr lang="ar-SA" sz="20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ar-SA" sz="20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وذلك </a:t>
            </a:r>
            <a:r>
              <a:rPr lang="ar-SA" sz="2000" b="1" u="sng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بطريقتين :</a:t>
            </a:r>
            <a:endParaRPr lang="ar-SA" sz="20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تتكون خلايا احاديه المجموعه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الكروموسوميه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1n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من حبوب اللقاح </a:t>
            </a:r>
            <a:r>
              <a:rPr lang="ar-SA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مباشره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بدون الدخول في تكوين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الكالوس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، وبعد اسابيع تظهر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نموات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صغيره لها تركيب وراثي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احادي .</a:t>
            </a:r>
            <a:endParaRPr lang="ar-S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ar-S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تتكون بطريقه </a:t>
            </a:r>
            <a:r>
              <a:rPr lang="ar-SA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غير مباشره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حيث يتكون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الكالوس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من حبوب اللقاح  ثم يتكشف الى اجنه احادية المجموعه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الكروموسوميه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ar-S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تستخدم بيئى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وايت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او 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ms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او بالامكان استخدام الفحم النشط  في البيئه لمقدرته على  ادمصاص المركبات السامه والفينوليه  وينظم امتصاص الهرمونات  الداخليه في النسيج او المضافه للبيئه .</a:t>
            </a:r>
          </a:p>
          <a:p>
            <a:pPr>
              <a:buFont typeface="Wingdings" pitchFamily="2" charset="2"/>
              <a:buChar char="ü"/>
            </a:pPr>
            <a:r>
              <a:rPr lang="ar-SA" sz="20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ملاحظه </a:t>
            </a:r>
            <a:r>
              <a:rPr lang="ar-SA" sz="2000" b="1" u="sng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هامه :</a:t>
            </a:r>
            <a:endParaRPr lang="ar-SA" sz="20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ar-SA" sz="2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يعرض البرعم المحتوي على المتك الى درجات </a:t>
            </a:r>
            <a:r>
              <a:rPr lang="ar-SA" sz="20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حراره</a:t>
            </a:r>
            <a:r>
              <a:rPr lang="ar-SA" sz="2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3-5 لمدة يومين وخفض </a:t>
            </a:r>
            <a:r>
              <a:rPr lang="ar-SA" sz="20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الاضاءه</a:t>
            </a:r>
            <a:r>
              <a:rPr lang="ar-SA" sz="2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لزياده</a:t>
            </a:r>
            <a:r>
              <a:rPr lang="ar-SA" sz="2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 الانقسام  وعدد </a:t>
            </a:r>
            <a:r>
              <a:rPr lang="ar-SA" sz="20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الاجنه</a:t>
            </a:r>
            <a:r>
              <a:rPr lang="ar-SA" sz="2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المتكون .</a:t>
            </a:r>
            <a:endParaRPr lang="ar-SA" sz="2000" b="1" dirty="0" smtClean="0">
              <a:solidFill>
                <a:schemeClr val="accent5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ar-SA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ar-S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ar-SA" sz="1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107504" y="1340768"/>
            <a:ext cx="889248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الادوات </a:t>
            </a:r>
            <a:r>
              <a:rPr lang="ar-SA" sz="2800" b="1" u="sng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والمواد :</a:t>
            </a:r>
            <a:endParaRPr lang="ar-SA" sz="28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ar-S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برعم زهري يحتوي على ازهار  مذكره او خنثى  معامله في درجات </a:t>
            </a:r>
            <a:r>
              <a:rPr lang="ar-SA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حراره</a:t>
            </a: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منخفضه</a:t>
            </a: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واضاءه</a:t>
            </a: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منخفضه</a:t>
            </a: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لمدة </a:t>
            </a:r>
            <a:r>
              <a:rPr lang="ar-SA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يومين .</a:t>
            </a:r>
            <a:endParaRPr lang="ar-SA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ملاقط معقمه</a:t>
            </a:r>
          </a:p>
          <a:p>
            <a:pPr>
              <a:buFont typeface="Wingdings" pitchFamily="2" charset="2"/>
              <a:buChar char="v"/>
            </a:pP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مشارط </a:t>
            </a:r>
            <a:r>
              <a:rPr lang="ar-SA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معقمه .</a:t>
            </a:r>
            <a:endParaRPr lang="ar-SA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 كؤوس زجاجيه معقمه سعة </a:t>
            </a:r>
            <a:r>
              <a:rPr lang="ar-SA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100مل</a:t>
            </a: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buFont typeface="Wingdings" pitchFamily="2" charset="2"/>
              <a:buChar char="v"/>
            </a:pP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200 مل من الكحول </a:t>
            </a:r>
            <a:r>
              <a:rPr lang="ar-SA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ميثانول</a:t>
            </a: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70%</a:t>
            </a:r>
            <a:endParaRPr lang="ar-SA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كلوركس  15</a:t>
            </a: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% او 10 %</a:t>
            </a:r>
            <a:endParaRPr lang="ar-SA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500 مل ماء </a:t>
            </a:r>
            <a:r>
              <a:rPr lang="ar-SA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مقطرومعقم</a:t>
            </a: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Font typeface="Wingdings" pitchFamily="2" charset="2"/>
              <a:buChar char="v"/>
            </a:pP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  اطباق   </a:t>
            </a: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بتري معقمه </a:t>
            </a:r>
          </a:p>
          <a:p>
            <a:pPr>
              <a:buFont typeface="Wingdings" pitchFamily="2" charset="2"/>
              <a:buChar char="v"/>
            </a:pP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 حبة </a:t>
            </a: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شاش معقمه </a:t>
            </a:r>
          </a:p>
          <a:p>
            <a:pPr>
              <a:buFont typeface="Wingdings" pitchFamily="2" charset="2"/>
              <a:buChar char="v"/>
            </a:pP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انابيب باغطيه للزراعه سبق صب البيئات فيها – </a:t>
            </a:r>
            <a:r>
              <a:rPr lang="ar-SA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بيئه  الاكثار الدقيق بالطريقه </a:t>
            </a:r>
            <a:r>
              <a:rPr lang="ar-SA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المباشره( معمل 3) </a:t>
            </a: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Font typeface="Wingdings" pitchFamily="2" charset="2"/>
              <a:buChar char="v"/>
            </a:pP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بيثئة سائله لانتاج الكالوس –سبق تحضيرها </a:t>
            </a:r>
            <a:r>
              <a:rPr lang="ar-SA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 معمل 5)</a:t>
            </a:r>
            <a:endParaRPr lang="ar-SA" sz="20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هود معقم  </a:t>
            </a: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كابينه</a:t>
            </a:r>
            <a:endParaRPr lang="ar-SA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حامل </a:t>
            </a:r>
            <a:r>
              <a:rPr lang="ar-S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للانابيب ان وجد او حسب الحاجه ونوع الانابيب </a:t>
            </a:r>
            <a:endParaRPr lang="ar-SA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0" y="1007177"/>
            <a:ext cx="9144000" cy="64940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طريقة </a:t>
            </a:r>
            <a:r>
              <a:rPr lang="ar-SA" sz="2800" b="1" u="sng" dirty="0" err="1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العمل :</a:t>
            </a:r>
            <a:r>
              <a:rPr lang="ar-SA" sz="3200" b="1" u="sng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ar-SA" sz="24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مباشره على بيئة </a:t>
            </a:r>
            <a:r>
              <a:rPr lang="ar-SA" sz="2400" b="1" u="sng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صلبه :</a:t>
            </a:r>
            <a:endParaRPr lang="ar-SA" sz="24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يعقم الهود 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بالكحول70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%   ثم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بالكلوركس15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%  ويفتح اللهب طوال فترة اجراء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التجربه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لاجراءها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في جو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معقم  .</a:t>
            </a:r>
            <a:endParaRPr lang="ar-S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فتح 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الاشعه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الفوق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بنفسجيه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قبل اجراء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التجربه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بساعه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في الهود ومن ثم غلقه عند بداية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التجربه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تحضر بيئة الاكثار الدقيق – المباشره الصلبه   بحيث يكون تركيز الاوكسين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NAA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اقل 0.01 ملجم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و</a:t>
            </a:r>
          </a:p>
          <a:p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السيتو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كاينين نوع  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10ملجرام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SA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–بيئة سبق تحضيرها </a:t>
            </a:r>
            <a:r>
              <a:rPr lang="ar-SA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في معمل 3.</a:t>
            </a:r>
            <a:endParaRPr lang="ar-SA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داخل الهود وباستخدام مشرط معقم يفصل ما مقداره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 مل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-1سم  من المتك  الى خيط المتك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ar-S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باستخدام الملقط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المعقم ، يعقم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المتك بغمسه في كاس زجاجي محتوي على  كحول ايثانول 95% او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كحول ايثيلي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70%  لمدة 7 ثواني فقط .</a:t>
            </a: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باستخدام الملقط المعقم ينقل المتك المفصول الى كاس زجاجي يحتوي على كلوروكس 10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%-15% 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لمدة 10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دقائق فقط 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تغسل المتوك المفصوله من الزهره  بعد التعقيم  في اطباق بتري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عدد 3 محتويه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على ماء مقطر ومعقم وذلك بغمسها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فيه ونقلها من طبق لاخر لتكرار الغسل .</a:t>
            </a:r>
            <a:endParaRPr lang="ar-S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باستخدام ملقط معقم  تغمس المتوك في بيئة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الاكثار الدقيق 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وتترك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داخل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الهود المعقم حتى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الانبات  في وجود الضوء. </a:t>
            </a:r>
            <a:endParaRPr lang="ar-S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ar-S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ar-S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ar-SA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مربع نص 3"/>
          <p:cNvSpPr txBox="1"/>
          <p:nvPr/>
        </p:nvSpPr>
        <p:spPr>
          <a:xfrm>
            <a:off x="174801" y="1378803"/>
            <a:ext cx="8789179" cy="15081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u="sng" dirty="0" smtClean="0">
                <a:solidFill>
                  <a:srgbClr val="FFFF00"/>
                </a:solidFill>
              </a:rPr>
              <a:t>طريقه غير مباشره </a:t>
            </a:r>
            <a:r>
              <a:rPr lang="ar-SA" sz="2400" b="1" u="sng" dirty="0" smtClean="0">
                <a:solidFill>
                  <a:srgbClr val="FFFF00"/>
                </a:solidFill>
              </a:rPr>
              <a:t> مرورا بالكالس - باستخدام </a:t>
            </a:r>
            <a:r>
              <a:rPr lang="ar-SA" sz="2400" b="1" u="sng" dirty="0" smtClean="0">
                <a:solidFill>
                  <a:srgbClr val="FFFF00"/>
                </a:solidFill>
              </a:rPr>
              <a:t>حبوب اللقاح :</a:t>
            </a:r>
          </a:p>
          <a:p>
            <a:endParaRPr lang="ar-SA" sz="2400" b="1" u="sng" dirty="0" smtClean="0">
              <a:solidFill>
                <a:srgbClr val="FFFF00"/>
              </a:solidFill>
            </a:endParaRPr>
          </a:p>
          <a:p>
            <a:endParaRPr lang="ar-SA" sz="2000" b="1" u="sng" dirty="0" smtClean="0">
              <a:solidFill>
                <a:srgbClr val="FFFF00"/>
              </a:solidFill>
            </a:endParaRPr>
          </a:p>
          <a:p>
            <a:endParaRPr lang="ar-SA" sz="2400" b="1" u="sng" dirty="0">
              <a:solidFill>
                <a:schemeClr val="bg1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180020" y="2132856"/>
            <a:ext cx="87839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يعقم الهود 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بالكحول70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%   ثم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بالكلوركس15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%  ويفتح اللهب طوال فترة اجراء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التجربه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لاجراءها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في جو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معقم  .</a:t>
            </a:r>
            <a:endParaRPr lang="ar-S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فتح 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الاشعه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الفوق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بنفسجيه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قبل اجراء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التجربه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بساعه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في الهود ومن ثم غلقه عند بداية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التجربه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تجهز بيئة الاكثار الدقيق  </a:t>
            </a:r>
            <a:r>
              <a:rPr lang="ar-SA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السائله – الكالوس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والتي سبق تحضيرها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في  معمل 5.</a:t>
            </a:r>
            <a:endParaRPr lang="ar-S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داخل الهود تفتح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المتوك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بالمشرط المعقم  وتنثر حبوب اللقاح على شاش معقم موجود في طبق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بتري .</a:t>
            </a:r>
            <a:endParaRPr lang="ar-S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يغمس الشاش المحتوي على حبوب لقاح في كاس زجاجي محتوي على كحول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ايثانول 95% او ميثانول  70% 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لمدة 7 ثواني .</a:t>
            </a: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باستخدام الملقط المعقم يغمس الشاش في كاس زجاجي محتوي على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كلوروكس 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10% لمده 10دقائق  .</a:t>
            </a: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تغمس  الشاش في ماء مقطر  3 مرات  كل مره في طبق بتري مستقل .</a:t>
            </a: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تذر الحبوب على البيئة السائله  في اطباق بتري وتترك على الجهاز الهزار بعد تعقيم وتغطية الفوهه </a:t>
            </a:r>
            <a:r>
              <a:rPr lang="ar-S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وضبط درجة الحراره على 21 وتترك لمده اسبوع حتى الانبات  وتكوين الكالوس  في ظلام تام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endParaRPr lang="ar-S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ar-SA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ملاحظه </a:t>
            </a:r>
            <a:r>
              <a:rPr lang="ar-SA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: يغطى  الجهاز الهزاز  </a:t>
            </a:r>
            <a:r>
              <a:rPr lang="ar-SA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بقماش </a:t>
            </a:r>
            <a:r>
              <a:rPr lang="ar-SA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ثقيل او بطانيه لتوفير الظلام  </a:t>
            </a:r>
            <a:r>
              <a:rPr lang="ar-SA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0" y="2492896"/>
            <a:ext cx="8945526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بعد تكشف الكالوس  ينمى في بيئه جديده صلبه للاكثار الدقيق لاستحثاث نمو المجموع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الخضري</a:t>
            </a:r>
            <a:r>
              <a:rPr lang="ar-SA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 معمل 3)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بحيث يكون تركيز السيتوكاينين 10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ملجرام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والاوكسين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NAA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0.01 ملجرام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ar-S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ar-SA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بعد عمليه الانبات يرش على  القمه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الناميه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تركيز قليل من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الكولسشين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لمضاعفة الحمض النووي 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DNA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في الخلايا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 عمليه اختياريه ).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ar-SA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تتم عملية المضاعفه حتى نحصل على نبات </a:t>
            </a:r>
            <a:r>
              <a:rPr lang="ar-SA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خصب .</a:t>
            </a:r>
            <a:r>
              <a:rPr lang="ar-SA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ويتم فحص  الثغور في النبات الناتج بحيث اذا كان يتواجد عدد 5 </a:t>
            </a:r>
            <a:r>
              <a:rPr lang="ar-SA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فاكثر</a:t>
            </a:r>
            <a:r>
              <a:rPr lang="ar-SA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من </a:t>
            </a:r>
            <a:r>
              <a:rPr lang="ar-SA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البلاستيدات</a:t>
            </a:r>
            <a:r>
              <a:rPr lang="ar-SA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فعملية المضاعفه </a:t>
            </a:r>
            <a:r>
              <a:rPr lang="ar-SA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حدثت .</a:t>
            </a:r>
            <a:endParaRPr lang="ar-SA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يتم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تجذير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النموات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الخضريه و تنقل لمرحلة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الاقلمه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بعد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ذلك  </a:t>
            </a:r>
            <a:r>
              <a:rPr lang="ar-S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-سيتم شرحه </a:t>
            </a:r>
            <a:r>
              <a:rPr lang="ar-SA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لاحقا .</a:t>
            </a:r>
            <a:endParaRPr lang="ar-SA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3405318" y="2708920"/>
            <a:ext cx="2696572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4400" b="1" dirty="0" smtClean="0">
                <a:solidFill>
                  <a:srgbClr val="FFFF00"/>
                </a:solidFill>
              </a:rPr>
              <a:t>انتهى الدرس </a:t>
            </a:r>
            <a:endParaRPr lang="ar-SA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89</TotalTime>
  <Words>692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Gill Sans MT</vt:lpstr>
      <vt:lpstr>Majalla UI</vt:lpstr>
      <vt:lpstr>Verdana</vt:lpstr>
      <vt:lpstr>Wingdings</vt:lpstr>
      <vt:lpstr>Wingdings 2</vt:lpstr>
      <vt:lpstr>انقلاب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</dc:creator>
  <cp:lastModifiedBy>maha abanomai</cp:lastModifiedBy>
  <cp:revision>31</cp:revision>
  <dcterms:created xsi:type="dcterms:W3CDTF">2016-10-28T06:36:22Z</dcterms:created>
  <dcterms:modified xsi:type="dcterms:W3CDTF">2022-09-16T08:55:10Z</dcterms:modified>
</cp:coreProperties>
</file>