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9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14DC10-B15B-4E03-B96C-C290D5DAE9A7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74905619-6DB2-4435-A4F0-A87F9544FF96}">
      <dgm:prSet phldrT="[نص]" custT="1"/>
      <dgm:spPr>
        <a:solidFill>
          <a:srgbClr val="FFFF00"/>
        </a:solidFill>
      </dgm:spPr>
      <dgm:t>
        <a:bodyPr/>
        <a:lstStyle/>
        <a:p>
          <a:pPr rtl="1"/>
          <a:r>
            <a:rPr lang="ar-SA" sz="4400" b="1" dirty="0" smtClean="0">
              <a:solidFill>
                <a:schemeClr val="tx1"/>
              </a:solidFill>
            </a:rPr>
            <a:t>طرق </a:t>
          </a:r>
          <a:r>
            <a:rPr lang="ar-SA" sz="4400" b="1" dirty="0" err="1" smtClean="0">
              <a:solidFill>
                <a:schemeClr val="tx1"/>
              </a:solidFill>
            </a:rPr>
            <a:t>الالكثار</a:t>
          </a:r>
          <a:r>
            <a:rPr lang="ar-SA" sz="4400" b="1" dirty="0" smtClean="0">
              <a:solidFill>
                <a:schemeClr val="tx1"/>
              </a:solidFill>
            </a:rPr>
            <a:t> الدقيق</a:t>
          </a:r>
          <a:endParaRPr lang="ar-SA" sz="4400" dirty="0">
            <a:solidFill>
              <a:schemeClr val="tx1"/>
            </a:solidFill>
          </a:endParaRPr>
        </a:p>
      </dgm:t>
    </dgm:pt>
    <dgm:pt modelId="{8A651BC7-EF0F-4AEB-9FB5-BBE6CEC47DD8}" type="parTrans" cxnId="{B792C074-FE15-40FE-8D2E-50B6F6617D69}">
      <dgm:prSet/>
      <dgm:spPr/>
      <dgm:t>
        <a:bodyPr/>
        <a:lstStyle/>
        <a:p>
          <a:pPr rtl="1"/>
          <a:endParaRPr lang="ar-SA"/>
        </a:p>
      </dgm:t>
    </dgm:pt>
    <dgm:pt modelId="{DBD5342B-E759-476A-8C45-6306D3E755A5}" type="sibTrans" cxnId="{B792C074-FE15-40FE-8D2E-50B6F6617D69}">
      <dgm:prSet/>
      <dgm:spPr>
        <a:solidFill>
          <a:srgbClr val="FFFF00"/>
        </a:solidFill>
      </dgm:spPr>
      <dgm:t>
        <a:bodyPr/>
        <a:lstStyle/>
        <a:p>
          <a:pPr rtl="1"/>
          <a:endParaRPr lang="ar-SA"/>
        </a:p>
      </dgm:t>
    </dgm:pt>
    <dgm:pt modelId="{D79CCE24-4348-4AD8-9BD7-D0A9FC5CAC3C}">
      <dgm:prSet phldrT="[نص]"/>
      <dgm:spPr>
        <a:solidFill>
          <a:srgbClr val="FFFF00"/>
        </a:solidFill>
      </dgm:spPr>
      <dgm:t>
        <a:bodyPr/>
        <a:lstStyle/>
        <a:p>
          <a:pPr rtl="1"/>
          <a:r>
            <a:rPr lang="ar-SA" b="1" dirty="0" smtClean="0">
              <a:solidFill>
                <a:schemeClr val="tx1"/>
              </a:solidFill>
            </a:rPr>
            <a:t>تكوين </a:t>
          </a:r>
          <a:r>
            <a:rPr lang="ar-SA" b="1" dirty="0" err="1" smtClean="0">
              <a:solidFill>
                <a:schemeClr val="tx1"/>
              </a:solidFill>
            </a:rPr>
            <a:t>نموات</a:t>
          </a:r>
          <a:r>
            <a:rPr lang="ar-SA" b="1" dirty="0" smtClean="0">
              <a:solidFill>
                <a:schemeClr val="tx1"/>
              </a:solidFill>
            </a:rPr>
            <a:t> عرضيه </a:t>
          </a:r>
          <a:endParaRPr lang="ar-SA" b="1" dirty="0">
            <a:solidFill>
              <a:schemeClr val="tx1"/>
            </a:solidFill>
          </a:endParaRPr>
        </a:p>
      </dgm:t>
    </dgm:pt>
    <dgm:pt modelId="{08F769EE-709E-4B2D-92B5-64B8654D2B2F}" type="parTrans" cxnId="{7E15FB81-514C-48B8-A6D4-13BD3E1C66B0}">
      <dgm:prSet/>
      <dgm:spPr/>
      <dgm:t>
        <a:bodyPr/>
        <a:lstStyle/>
        <a:p>
          <a:pPr rtl="1"/>
          <a:endParaRPr lang="ar-SA"/>
        </a:p>
      </dgm:t>
    </dgm:pt>
    <dgm:pt modelId="{06B18EDE-1671-4CCE-B0A5-97A27C1A7763}" type="sibTrans" cxnId="{7E15FB81-514C-48B8-A6D4-13BD3E1C66B0}">
      <dgm:prSet/>
      <dgm:spPr>
        <a:solidFill>
          <a:srgbClr val="FFFF00"/>
        </a:solidFill>
      </dgm:spPr>
      <dgm:t>
        <a:bodyPr/>
        <a:lstStyle/>
        <a:p>
          <a:pPr rtl="1"/>
          <a:endParaRPr lang="ar-SA"/>
        </a:p>
      </dgm:t>
    </dgm:pt>
    <dgm:pt modelId="{2E6A2ADB-7C73-4BBA-8B02-9231EF56399C}">
      <dgm:prSet/>
      <dgm:spPr>
        <a:solidFill>
          <a:srgbClr val="FFFF00"/>
        </a:solidFill>
      </dgm:spPr>
      <dgm:t>
        <a:bodyPr/>
        <a:lstStyle/>
        <a:p>
          <a:pPr rtl="1"/>
          <a:r>
            <a:rPr lang="ar-SA" b="1" dirty="0" smtClean="0">
              <a:solidFill>
                <a:schemeClr val="tx1"/>
              </a:solidFill>
            </a:rPr>
            <a:t>تكوين </a:t>
          </a:r>
          <a:r>
            <a:rPr lang="ar-SA" b="1" dirty="0" err="1" smtClean="0">
              <a:solidFill>
                <a:schemeClr val="tx1"/>
              </a:solidFill>
            </a:rPr>
            <a:t>نموات</a:t>
          </a:r>
          <a:r>
            <a:rPr lang="ar-SA" b="1" dirty="0" smtClean="0">
              <a:solidFill>
                <a:schemeClr val="tx1"/>
              </a:solidFill>
            </a:rPr>
            <a:t>  جانبيه </a:t>
          </a:r>
        </a:p>
      </dgm:t>
    </dgm:pt>
    <dgm:pt modelId="{0AEDCE14-A0A0-4A4E-9705-2469B4BA37B0}" type="parTrans" cxnId="{5907A1E8-B087-4AD0-8BD3-CFE7753B3F7B}">
      <dgm:prSet/>
      <dgm:spPr/>
      <dgm:t>
        <a:bodyPr/>
        <a:lstStyle/>
        <a:p>
          <a:pPr rtl="1"/>
          <a:endParaRPr lang="ar-SA"/>
        </a:p>
      </dgm:t>
    </dgm:pt>
    <dgm:pt modelId="{C6D6D09C-67B2-4835-893A-E098C70E2E27}" type="sibTrans" cxnId="{5907A1E8-B087-4AD0-8BD3-CFE7753B3F7B}">
      <dgm:prSet/>
      <dgm:spPr>
        <a:noFill/>
      </dgm:spPr>
      <dgm:t>
        <a:bodyPr/>
        <a:lstStyle/>
        <a:p>
          <a:pPr rtl="1"/>
          <a:endParaRPr lang="ar-SA"/>
        </a:p>
      </dgm:t>
    </dgm:pt>
    <dgm:pt modelId="{BAB689D4-A49D-4BDE-9F3F-976A8D5EAF63}" type="pres">
      <dgm:prSet presAssocID="{8314DC10-B15B-4E03-B96C-C290D5DAE9A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9C31294F-51E8-412F-A6D3-8893C45EA211}" type="pres">
      <dgm:prSet presAssocID="{74905619-6DB2-4435-A4F0-A87F9544FF96}" presName="node" presStyleLbl="node1" presStyleIdx="0" presStyleCnt="3" custScaleX="28936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1FE4F61-2C4F-4755-B8A2-9C76B0AFB434}" type="pres">
      <dgm:prSet presAssocID="{DBD5342B-E759-476A-8C45-6306D3E755A5}" presName="sibTrans" presStyleLbl="sibTrans2D1" presStyleIdx="0" presStyleCnt="3"/>
      <dgm:spPr/>
      <dgm:t>
        <a:bodyPr/>
        <a:lstStyle/>
        <a:p>
          <a:pPr rtl="1"/>
          <a:endParaRPr lang="ar-SA"/>
        </a:p>
      </dgm:t>
    </dgm:pt>
    <dgm:pt modelId="{1801B286-6CFD-4162-A2B4-14F6FFEAD26A}" type="pres">
      <dgm:prSet presAssocID="{DBD5342B-E759-476A-8C45-6306D3E755A5}" presName="connectorText" presStyleLbl="sibTrans2D1" presStyleIdx="0" presStyleCnt="3"/>
      <dgm:spPr/>
      <dgm:t>
        <a:bodyPr/>
        <a:lstStyle/>
        <a:p>
          <a:pPr rtl="1"/>
          <a:endParaRPr lang="ar-SA"/>
        </a:p>
      </dgm:t>
    </dgm:pt>
    <dgm:pt modelId="{8727C99F-F392-4303-9A83-E30348D00EC6}" type="pres">
      <dgm:prSet presAssocID="{2E6A2ADB-7C73-4BBA-8B02-9231EF56399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F1C1901-2C9E-4A59-935A-20BD78715821}" type="pres">
      <dgm:prSet presAssocID="{C6D6D09C-67B2-4835-893A-E098C70E2E27}" presName="sibTrans" presStyleLbl="sibTrans2D1" presStyleIdx="1" presStyleCnt="3"/>
      <dgm:spPr/>
      <dgm:t>
        <a:bodyPr/>
        <a:lstStyle/>
        <a:p>
          <a:pPr rtl="1"/>
          <a:endParaRPr lang="ar-SA"/>
        </a:p>
      </dgm:t>
    </dgm:pt>
    <dgm:pt modelId="{5479D004-0983-4A22-9A83-D3C885EBB9D8}" type="pres">
      <dgm:prSet presAssocID="{C6D6D09C-67B2-4835-893A-E098C70E2E27}" presName="connectorText" presStyleLbl="sibTrans2D1" presStyleIdx="1" presStyleCnt="3"/>
      <dgm:spPr/>
      <dgm:t>
        <a:bodyPr/>
        <a:lstStyle/>
        <a:p>
          <a:pPr rtl="1"/>
          <a:endParaRPr lang="ar-SA"/>
        </a:p>
      </dgm:t>
    </dgm:pt>
    <dgm:pt modelId="{7D6CCF0A-1BB6-4324-8A53-A4B490F6BBED}" type="pres">
      <dgm:prSet presAssocID="{D79CCE24-4348-4AD8-9BD7-D0A9FC5CAC3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8F819555-7CCA-48B9-84F6-14CDA92ECF81}" type="pres">
      <dgm:prSet presAssocID="{06B18EDE-1671-4CCE-B0A5-97A27C1A7763}" presName="sibTrans" presStyleLbl="sibTrans2D1" presStyleIdx="2" presStyleCnt="3"/>
      <dgm:spPr/>
      <dgm:t>
        <a:bodyPr/>
        <a:lstStyle/>
        <a:p>
          <a:pPr rtl="1"/>
          <a:endParaRPr lang="ar-SA"/>
        </a:p>
      </dgm:t>
    </dgm:pt>
    <dgm:pt modelId="{2CEC7326-EE44-4008-B6C0-2417646027ED}" type="pres">
      <dgm:prSet presAssocID="{06B18EDE-1671-4CCE-B0A5-97A27C1A7763}" presName="connectorText" presStyleLbl="sibTrans2D1" presStyleIdx="2" presStyleCnt="3"/>
      <dgm:spPr/>
      <dgm:t>
        <a:bodyPr/>
        <a:lstStyle/>
        <a:p>
          <a:pPr rtl="1"/>
          <a:endParaRPr lang="ar-SA"/>
        </a:p>
      </dgm:t>
    </dgm:pt>
  </dgm:ptLst>
  <dgm:cxnLst>
    <dgm:cxn modelId="{5907A1E8-B087-4AD0-8BD3-CFE7753B3F7B}" srcId="{8314DC10-B15B-4E03-B96C-C290D5DAE9A7}" destId="{2E6A2ADB-7C73-4BBA-8B02-9231EF56399C}" srcOrd="1" destOrd="0" parTransId="{0AEDCE14-A0A0-4A4E-9705-2469B4BA37B0}" sibTransId="{C6D6D09C-67B2-4835-893A-E098C70E2E27}"/>
    <dgm:cxn modelId="{6DA6C0FF-C7DE-4451-B3A4-DE3A68811016}" type="presOf" srcId="{8314DC10-B15B-4E03-B96C-C290D5DAE9A7}" destId="{BAB689D4-A49D-4BDE-9F3F-976A8D5EAF63}" srcOrd="0" destOrd="0" presId="urn:microsoft.com/office/officeart/2005/8/layout/cycle7"/>
    <dgm:cxn modelId="{B792C074-FE15-40FE-8D2E-50B6F6617D69}" srcId="{8314DC10-B15B-4E03-B96C-C290D5DAE9A7}" destId="{74905619-6DB2-4435-A4F0-A87F9544FF96}" srcOrd="0" destOrd="0" parTransId="{8A651BC7-EF0F-4AEB-9FB5-BBE6CEC47DD8}" sibTransId="{DBD5342B-E759-476A-8C45-6306D3E755A5}"/>
    <dgm:cxn modelId="{8C04CBC0-C1EF-477F-A509-8F5229C220C8}" type="presOf" srcId="{C6D6D09C-67B2-4835-893A-E098C70E2E27}" destId="{5479D004-0983-4A22-9A83-D3C885EBB9D8}" srcOrd="1" destOrd="0" presId="urn:microsoft.com/office/officeart/2005/8/layout/cycle7"/>
    <dgm:cxn modelId="{D3D78CB2-B6F2-46D2-8742-ECA0CE845671}" type="presOf" srcId="{D79CCE24-4348-4AD8-9BD7-D0A9FC5CAC3C}" destId="{7D6CCF0A-1BB6-4324-8A53-A4B490F6BBED}" srcOrd="0" destOrd="0" presId="urn:microsoft.com/office/officeart/2005/8/layout/cycle7"/>
    <dgm:cxn modelId="{16223F64-EE71-4F23-9A83-EB2A9EF2DFC1}" type="presOf" srcId="{2E6A2ADB-7C73-4BBA-8B02-9231EF56399C}" destId="{8727C99F-F392-4303-9A83-E30348D00EC6}" srcOrd="0" destOrd="0" presId="urn:microsoft.com/office/officeart/2005/8/layout/cycle7"/>
    <dgm:cxn modelId="{123E8E1D-6EB0-434B-AFAA-1CD1DD6F052A}" type="presOf" srcId="{C6D6D09C-67B2-4835-893A-E098C70E2E27}" destId="{1F1C1901-2C9E-4A59-935A-20BD78715821}" srcOrd="0" destOrd="0" presId="urn:microsoft.com/office/officeart/2005/8/layout/cycle7"/>
    <dgm:cxn modelId="{76A053C2-7AC6-41A7-9FEB-8165068C769D}" type="presOf" srcId="{06B18EDE-1671-4CCE-B0A5-97A27C1A7763}" destId="{2CEC7326-EE44-4008-B6C0-2417646027ED}" srcOrd="1" destOrd="0" presId="urn:microsoft.com/office/officeart/2005/8/layout/cycle7"/>
    <dgm:cxn modelId="{A6489F5E-B648-40B0-9655-22B03A202171}" type="presOf" srcId="{06B18EDE-1671-4CCE-B0A5-97A27C1A7763}" destId="{8F819555-7CCA-48B9-84F6-14CDA92ECF81}" srcOrd="0" destOrd="0" presId="urn:microsoft.com/office/officeart/2005/8/layout/cycle7"/>
    <dgm:cxn modelId="{0E702FD7-1120-4F1C-AF45-D08A6F51CCAE}" type="presOf" srcId="{DBD5342B-E759-476A-8C45-6306D3E755A5}" destId="{51FE4F61-2C4F-4755-B8A2-9C76B0AFB434}" srcOrd="0" destOrd="0" presId="urn:microsoft.com/office/officeart/2005/8/layout/cycle7"/>
    <dgm:cxn modelId="{47672F3F-D1F1-4E07-BC66-FCB09379B72C}" type="presOf" srcId="{DBD5342B-E759-476A-8C45-6306D3E755A5}" destId="{1801B286-6CFD-4162-A2B4-14F6FFEAD26A}" srcOrd="1" destOrd="0" presId="urn:microsoft.com/office/officeart/2005/8/layout/cycle7"/>
    <dgm:cxn modelId="{7E15FB81-514C-48B8-A6D4-13BD3E1C66B0}" srcId="{8314DC10-B15B-4E03-B96C-C290D5DAE9A7}" destId="{D79CCE24-4348-4AD8-9BD7-D0A9FC5CAC3C}" srcOrd="2" destOrd="0" parTransId="{08F769EE-709E-4B2D-92B5-64B8654D2B2F}" sibTransId="{06B18EDE-1671-4CCE-B0A5-97A27C1A7763}"/>
    <dgm:cxn modelId="{0BD5D0FB-C302-4C19-9B58-B5A2818C6FF0}" type="presOf" srcId="{74905619-6DB2-4435-A4F0-A87F9544FF96}" destId="{9C31294F-51E8-412F-A6D3-8893C45EA211}" srcOrd="0" destOrd="0" presId="urn:microsoft.com/office/officeart/2005/8/layout/cycle7"/>
    <dgm:cxn modelId="{3A2AFC79-63F0-48C7-BCE0-4D4C579A140D}" type="presParOf" srcId="{BAB689D4-A49D-4BDE-9F3F-976A8D5EAF63}" destId="{9C31294F-51E8-412F-A6D3-8893C45EA211}" srcOrd="0" destOrd="0" presId="urn:microsoft.com/office/officeart/2005/8/layout/cycle7"/>
    <dgm:cxn modelId="{4F625D31-4AA3-40B9-8E5A-449F129E1AAB}" type="presParOf" srcId="{BAB689D4-A49D-4BDE-9F3F-976A8D5EAF63}" destId="{51FE4F61-2C4F-4755-B8A2-9C76B0AFB434}" srcOrd="1" destOrd="0" presId="urn:microsoft.com/office/officeart/2005/8/layout/cycle7"/>
    <dgm:cxn modelId="{70604F41-1E01-43A3-9522-BA9E27F86D8B}" type="presParOf" srcId="{51FE4F61-2C4F-4755-B8A2-9C76B0AFB434}" destId="{1801B286-6CFD-4162-A2B4-14F6FFEAD26A}" srcOrd="0" destOrd="0" presId="urn:microsoft.com/office/officeart/2005/8/layout/cycle7"/>
    <dgm:cxn modelId="{10B2DD9F-EAAF-4D4F-B6C8-1EBDA6F3190B}" type="presParOf" srcId="{BAB689D4-A49D-4BDE-9F3F-976A8D5EAF63}" destId="{8727C99F-F392-4303-9A83-E30348D00EC6}" srcOrd="2" destOrd="0" presId="urn:microsoft.com/office/officeart/2005/8/layout/cycle7"/>
    <dgm:cxn modelId="{E6260A10-E374-4236-9167-661C3929CEA2}" type="presParOf" srcId="{BAB689D4-A49D-4BDE-9F3F-976A8D5EAF63}" destId="{1F1C1901-2C9E-4A59-935A-20BD78715821}" srcOrd="3" destOrd="0" presId="urn:microsoft.com/office/officeart/2005/8/layout/cycle7"/>
    <dgm:cxn modelId="{4E2E2B54-1358-42C7-B5EC-347D92616C05}" type="presParOf" srcId="{1F1C1901-2C9E-4A59-935A-20BD78715821}" destId="{5479D004-0983-4A22-9A83-D3C885EBB9D8}" srcOrd="0" destOrd="0" presId="urn:microsoft.com/office/officeart/2005/8/layout/cycle7"/>
    <dgm:cxn modelId="{2B87842B-C582-4978-81B9-8EE861C0E079}" type="presParOf" srcId="{BAB689D4-A49D-4BDE-9F3F-976A8D5EAF63}" destId="{7D6CCF0A-1BB6-4324-8A53-A4B490F6BBED}" srcOrd="4" destOrd="0" presId="urn:microsoft.com/office/officeart/2005/8/layout/cycle7"/>
    <dgm:cxn modelId="{A000DE8D-71B4-4E2C-90C5-92351FE658BB}" type="presParOf" srcId="{BAB689D4-A49D-4BDE-9F3F-976A8D5EAF63}" destId="{8F819555-7CCA-48B9-84F6-14CDA92ECF81}" srcOrd="5" destOrd="0" presId="urn:microsoft.com/office/officeart/2005/8/layout/cycle7"/>
    <dgm:cxn modelId="{ACE9AD84-277F-4E91-B416-24B703902B97}" type="presParOf" srcId="{8F819555-7CCA-48B9-84F6-14CDA92ECF81}" destId="{2CEC7326-EE44-4008-B6C0-2417646027ED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E6BE7CB-9F53-43D6-AE64-7D453453ED4D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D43867A6-A4AA-4AD3-A8DC-7626799B6332}">
      <dgm:prSet phldrT="[نص]" custT="1"/>
      <dgm:spPr>
        <a:solidFill>
          <a:srgbClr val="FFFF00"/>
        </a:solidFill>
        <a:ln>
          <a:solidFill>
            <a:srgbClr val="FFC000"/>
          </a:solidFill>
        </a:ln>
      </dgm:spPr>
      <dgm:t>
        <a:bodyPr/>
        <a:lstStyle/>
        <a:p>
          <a:pPr rtl="1"/>
          <a:r>
            <a:rPr lang="ar-SA" sz="8000" b="1" dirty="0" err="1" smtClean="0">
              <a:solidFill>
                <a:schemeClr val="tx1"/>
              </a:solidFill>
            </a:rPr>
            <a:t>الكالوس</a:t>
          </a:r>
          <a:endParaRPr lang="ar-SA" sz="8000" b="1" dirty="0">
            <a:solidFill>
              <a:schemeClr val="tx1"/>
            </a:solidFill>
          </a:endParaRPr>
        </a:p>
      </dgm:t>
    </dgm:pt>
    <dgm:pt modelId="{E200EE6E-315C-49C8-853E-C14A941B62A0}" type="parTrans" cxnId="{AFA14E1D-0075-496B-A85E-62C2AEC29901}">
      <dgm:prSet/>
      <dgm:spPr/>
      <dgm:t>
        <a:bodyPr/>
        <a:lstStyle/>
        <a:p>
          <a:pPr rtl="1"/>
          <a:endParaRPr lang="ar-SA"/>
        </a:p>
      </dgm:t>
    </dgm:pt>
    <dgm:pt modelId="{526E6298-652F-4022-9009-03D77B8F4671}" type="sibTrans" cxnId="{AFA14E1D-0075-496B-A85E-62C2AEC29901}">
      <dgm:prSet/>
      <dgm:spPr/>
      <dgm:t>
        <a:bodyPr/>
        <a:lstStyle/>
        <a:p>
          <a:pPr rtl="1"/>
          <a:endParaRPr lang="ar-SA"/>
        </a:p>
      </dgm:t>
    </dgm:pt>
    <dgm:pt modelId="{6C87B792-060E-42A5-B8E2-69315B916963}">
      <dgm:prSet phldrT="[نص]" custT="1"/>
      <dgm:spPr>
        <a:solidFill>
          <a:srgbClr val="FFFF00"/>
        </a:solidFill>
        <a:ln>
          <a:solidFill>
            <a:srgbClr val="FFC000"/>
          </a:solidFill>
        </a:ln>
      </dgm:spPr>
      <dgm:t>
        <a:bodyPr/>
        <a:lstStyle/>
        <a:p>
          <a:pPr rtl="1"/>
          <a:r>
            <a:rPr lang="ar-SA" sz="2800" b="1" dirty="0" smtClean="0">
              <a:solidFill>
                <a:schemeClr val="tx1"/>
              </a:solidFill>
            </a:rPr>
            <a:t>هو </a:t>
          </a:r>
          <a:r>
            <a:rPr lang="ar-SA" sz="2800" b="1" dirty="0" err="1" smtClean="0">
              <a:solidFill>
                <a:schemeClr val="tx1"/>
              </a:solidFill>
            </a:rPr>
            <a:t>عباره</a:t>
          </a:r>
          <a:r>
            <a:rPr lang="ar-SA" sz="2800" b="1" dirty="0" smtClean="0">
              <a:solidFill>
                <a:schemeClr val="tx1"/>
              </a:solidFill>
            </a:rPr>
            <a:t> عن مجموعه من الخلايا </a:t>
          </a:r>
          <a:r>
            <a:rPr lang="ar-SA" sz="2800" b="1" dirty="0" err="1" smtClean="0">
              <a:solidFill>
                <a:schemeClr val="tx1"/>
              </a:solidFill>
            </a:rPr>
            <a:t>البرنشيميه</a:t>
          </a:r>
          <a:r>
            <a:rPr lang="ar-SA" sz="2800" b="1" dirty="0" smtClean="0">
              <a:solidFill>
                <a:schemeClr val="tx1"/>
              </a:solidFill>
            </a:rPr>
            <a:t> التي تتكشف الى خلايا اجنه</a:t>
          </a:r>
          <a:r>
            <a:rPr lang="en-US" sz="2800" b="1" dirty="0" err="1" smtClean="0">
              <a:solidFill>
                <a:schemeClr val="tx1"/>
              </a:solidFill>
            </a:rPr>
            <a:t>embryogenic</a:t>
          </a:r>
          <a:r>
            <a:rPr lang="en-US" sz="2800" b="1" dirty="0" smtClean="0">
              <a:solidFill>
                <a:schemeClr val="tx1"/>
              </a:solidFill>
            </a:rPr>
            <a:t> cell </a:t>
          </a:r>
          <a:r>
            <a:rPr lang="ar-SA" sz="2800" b="1" dirty="0" smtClean="0">
              <a:solidFill>
                <a:schemeClr val="tx1"/>
              </a:solidFill>
            </a:rPr>
            <a:t> عندما تجد الظروف </a:t>
          </a:r>
          <a:r>
            <a:rPr lang="ar-SA" sz="2800" b="1" dirty="0" err="1" smtClean="0">
              <a:solidFill>
                <a:schemeClr val="tx1"/>
              </a:solidFill>
            </a:rPr>
            <a:t>المناسبه</a:t>
          </a:r>
          <a:r>
            <a:rPr lang="ar-SA" sz="2800" b="1" dirty="0" smtClean="0">
              <a:solidFill>
                <a:schemeClr val="tx1"/>
              </a:solidFill>
            </a:rPr>
            <a:t> </a:t>
          </a:r>
          <a:r>
            <a:rPr lang="ar-SA" sz="2800" b="1" dirty="0" err="1" smtClean="0">
              <a:solidFill>
                <a:schemeClr val="tx1"/>
              </a:solidFill>
            </a:rPr>
            <a:t>والبيئه</a:t>
          </a:r>
          <a:r>
            <a:rPr lang="ar-SA" sz="2800" b="1" dirty="0" smtClean="0">
              <a:solidFill>
                <a:schemeClr val="tx1"/>
              </a:solidFill>
            </a:rPr>
            <a:t> </a:t>
          </a:r>
          <a:r>
            <a:rPr lang="ar-SA" sz="2800" b="1" dirty="0" err="1" smtClean="0">
              <a:solidFill>
                <a:schemeClr val="tx1"/>
              </a:solidFill>
            </a:rPr>
            <a:t>المناسبه</a:t>
          </a:r>
          <a:r>
            <a:rPr lang="ar-SA" sz="2800" b="1" dirty="0" smtClean="0">
              <a:solidFill>
                <a:schemeClr val="tx1"/>
              </a:solidFill>
            </a:rPr>
            <a:t>  ويستخدم لزراعة النخيل وبعض الموالح </a:t>
          </a:r>
          <a:r>
            <a:rPr lang="ar-SA" sz="2800" b="1" dirty="0" err="1" smtClean="0">
              <a:solidFill>
                <a:schemeClr val="tx1"/>
              </a:solidFill>
            </a:rPr>
            <a:t>والقهوه</a:t>
          </a:r>
          <a:r>
            <a:rPr lang="ar-SA" sz="2800" b="1" dirty="0" smtClean="0">
              <a:solidFill>
                <a:schemeClr val="tx1"/>
              </a:solidFill>
            </a:rPr>
            <a:t> </a:t>
          </a:r>
          <a:r>
            <a:rPr lang="ar-SA" sz="2800" b="1" dirty="0" err="1" smtClean="0">
              <a:solidFill>
                <a:schemeClr val="tx1"/>
              </a:solidFill>
            </a:rPr>
            <a:t>.</a:t>
          </a:r>
          <a:endParaRPr lang="ar-SA" sz="2800" b="1" dirty="0">
            <a:solidFill>
              <a:schemeClr val="tx1"/>
            </a:solidFill>
          </a:endParaRPr>
        </a:p>
      </dgm:t>
    </dgm:pt>
    <dgm:pt modelId="{43B0E61B-BAC7-4670-B975-9ADCED0D268C}" type="parTrans" cxnId="{7BDA041B-703D-4E9C-9C5A-0E8A5C1BF319}">
      <dgm:prSet/>
      <dgm:spPr/>
      <dgm:t>
        <a:bodyPr/>
        <a:lstStyle/>
        <a:p>
          <a:pPr rtl="1"/>
          <a:endParaRPr lang="ar-SA"/>
        </a:p>
      </dgm:t>
    </dgm:pt>
    <dgm:pt modelId="{9267076B-1C22-43EA-87B6-BDFBBD024D10}" type="sibTrans" cxnId="{7BDA041B-703D-4E9C-9C5A-0E8A5C1BF319}">
      <dgm:prSet/>
      <dgm:spPr/>
      <dgm:t>
        <a:bodyPr/>
        <a:lstStyle/>
        <a:p>
          <a:pPr rtl="1"/>
          <a:endParaRPr lang="ar-SA"/>
        </a:p>
      </dgm:t>
    </dgm:pt>
    <dgm:pt modelId="{B03B61F2-C9E1-47AE-B83B-8CAE2D57A233}" type="pres">
      <dgm:prSet presAssocID="{5E6BE7CB-9F53-43D6-AE64-7D453453ED4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A5F05AD0-62F3-4C4A-9919-7D1282F62808}" type="pres">
      <dgm:prSet presAssocID="{6C87B792-060E-42A5-B8E2-69315B916963}" presName="boxAndChildren" presStyleCnt="0"/>
      <dgm:spPr/>
    </dgm:pt>
    <dgm:pt modelId="{E9B04E03-0FE8-4995-A80C-64255BB23003}" type="pres">
      <dgm:prSet presAssocID="{6C87B792-060E-42A5-B8E2-69315B916963}" presName="parentTextBox" presStyleLbl="node1" presStyleIdx="0" presStyleCnt="2"/>
      <dgm:spPr/>
      <dgm:t>
        <a:bodyPr/>
        <a:lstStyle/>
        <a:p>
          <a:pPr rtl="1"/>
          <a:endParaRPr lang="ar-SA"/>
        </a:p>
      </dgm:t>
    </dgm:pt>
    <dgm:pt modelId="{DF207FD8-3B41-432C-BBD6-1867E1ED366C}" type="pres">
      <dgm:prSet presAssocID="{526E6298-652F-4022-9009-03D77B8F4671}" presName="sp" presStyleCnt="0"/>
      <dgm:spPr/>
    </dgm:pt>
    <dgm:pt modelId="{F68E67EC-1AEE-4B72-A49D-BEC450C602EE}" type="pres">
      <dgm:prSet presAssocID="{D43867A6-A4AA-4AD3-A8DC-7626799B6332}" presName="arrowAndChildren" presStyleCnt="0"/>
      <dgm:spPr/>
    </dgm:pt>
    <dgm:pt modelId="{8906BE0B-9309-440D-996C-1BB9920109D2}" type="pres">
      <dgm:prSet presAssocID="{D43867A6-A4AA-4AD3-A8DC-7626799B6332}" presName="parentTextArrow" presStyleLbl="node1" presStyleIdx="1" presStyleCnt="2"/>
      <dgm:spPr/>
      <dgm:t>
        <a:bodyPr/>
        <a:lstStyle/>
        <a:p>
          <a:pPr rtl="1"/>
          <a:endParaRPr lang="ar-SA"/>
        </a:p>
      </dgm:t>
    </dgm:pt>
  </dgm:ptLst>
  <dgm:cxnLst>
    <dgm:cxn modelId="{7BDA041B-703D-4E9C-9C5A-0E8A5C1BF319}" srcId="{5E6BE7CB-9F53-43D6-AE64-7D453453ED4D}" destId="{6C87B792-060E-42A5-B8E2-69315B916963}" srcOrd="1" destOrd="0" parTransId="{43B0E61B-BAC7-4670-B975-9ADCED0D268C}" sibTransId="{9267076B-1C22-43EA-87B6-BDFBBD024D10}"/>
    <dgm:cxn modelId="{C84DCB1F-30FD-4B51-960A-73E95EC7E350}" type="presOf" srcId="{5E6BE7CB-9F53-43D6-AE64-7D453453ED4D}" destId="{B03B61F2-C9E1-47AE-B83B-8CAE2D57A233}" srcOrd="0" destOrd="0" presId="urn:microsoft.com/office/officeart/2005/8/layout/process4"/>
    <dgm:cxn modelId="{D55DE99C-9464-46B0-81ED-9DFB83D0CBF3}" type="presOf" srcId="{6C87B792-060E-42A5-B8E2-69315B916963}" destId="{E9B04E03-0FE8-4995-A80C-64255BB23003}" srcOrd="0" destOrd="0" presId="urn:microsoft.com/office/officeart/2005/8/layout/process4"/>
    <dgm:cxn modelId="{AFA14E1D-0075-496B-A85E-62C2AEC29901}" srcId="{5E6BE7CB-9F53-43D6-AE64-7D453453ED4D}" destId="{D43867A6-A4AA-4AD3-A8DC-7626799B6332}" srcOrd="0" destOrd="0" parTransId="{E200EE6E-315C-49C8-853E-C14A941B62A0}" sibTransId="{526E6298-652F-4022-9009-03D77B8F4671}"/>
    <dgm:cxn modelId="{A9161844-26A5-4A74-BB6C-0C19CCA5047E}" type="presOf" srcId="{D43867A6-A4AA-4AD3-A8DC-7626799B6332}" destId="{8906BE0B-9309-440D-996C-1BB9920109D2}" srcOrd="0" destOrd="0" presId="urn:microsoft.com/office/officeart/2005/8/layout/process4"/>
    <dgm:cxn modelId="{893E2ECD-0FDB-4D50-BA02-F2164EEE7954}" type="presParOf" srcId="{B03B61F2-C9E1-47AE-B83B-8CAE2D57A233}" destId="{A5F05AD0-62F3-4C4A-9919-7D1282F62808}" srcOrd="0" destOrd="0" presId="urn:microsoft.com/office/officeart/2005/8/layout/process4"/>
    <dgm:cxn modelId="{79A00EE2-5923-4319-B01A-48FE94EC068C}" type="presParOf" srcId="{A5F05AD0-62F3-4C4A-9919-7D1282F62808}" destId="{E9B04E03-0FE8-4995-A80C-64255BB23003}" srcOrd="0" destOrd="0" presId="urn:microsoft.com/office/officeart/2005/8/layout/process4"/>
    <dgm:cxn modelId="{501F67E4-C872-48A2-9FBD-3594F8A54E9C}" type="presParOf" srcId="{B03B61F2-C9E1-47AE-B83B-8CAE2D57A233}" destId="{DF207FD8-3B41-432C-BBD6-1867E1ED366C}" srcOrd="1" destOrd="0" presId="urn:microsoft.com/office/officeart/2005/8/layout/process4"/>
    <dgm:cxn modelId="{E21EBFCE-461A-4DA9-B651-12A89A36AE24}" type="presParOf" srcId="{B03B61F2-C9E1-47AE-B83B-8CAE2D57A233}" destId="{F68E67EC-1AEE-4B72-A49D-BEC450C602EE}" srcOrd="2" destOrd="0" presId="urn:microsoft.com/office/officeart/2005/8/layout/process4"/>
    <dgm:cxn modelId="{03109010-52FD-4A2A-ACCC-68D6F1C7B342}" type="presParOf" srcId="{F68E67EC-1AEE-4B72-A49D-BEC450C602EE}" destId="{8906BE0B-9309-440D-996C-1BB9920109D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31294F-51E8-412F-A6D3-8893C45EA211}">
      <dsp:nvSpPr>
        <dsp:cNvPr id="0" name=""/>
        <dsp:cNvSpPr/>
      </dsp:nvSpPr>
      <dsp:spPr>
        <a:xfrm>
          <a:off x="3441" y="10912"/>
          <a:ext cx="6473836" cy="1118620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400" b="1" kern="1200" dirty="0" smtClean="0">
              <a:solidFill>
                <a:schemeClr val="tx1"/>
              </a:solidFill>
            </a:rPr>
            <a:t>طرق </a:t>
          </a:r>
          <a:r>
            <a:rPr lang="ar-SA" sz="4400" b="1" kern="1200" dirty="0" err="1" smtClean="0">
              <a:solidFill>
                <a:schemeClr val="tx1"/>
              </a:solidFill>
            </a:rPr>
            <a:t>الالكثار</a:t>
          </a:r>
          <a:r>
            <a:rPr lang="ar-SA" sz="4400" b="1" kern="1200" dirty="0" smtClean="0">
              <a:solidFill>
                <a:schemeClr val="tx1"/>
              </a:solidFill>
            </a:rPr>
            <a:t> الدقيق</a:t>
          </a:r>
          <a:endParaRPr lang="ar-SA" sz="4400" kern="1200" dirty="0">
            <a:solidFill>
              <a:schemeClr val="tx1"/>
            </a:solidFill>
          </a:endParaRPr>
        </a:p>
      </dsp:txBody>
      <dsp:txXfrm>
        <a:off x="36204" y="43675"/>
        <a:ext cx="6408310" cy="1053094"/>
      </dsp:txXfrm>
    </dsp:sp>
    <dsp:sp modelId="{51FE4F61-2C4F-4755-B8A2-9C76B0AFB434}">
      <dsp:nvSpPr>
        <dsp:cNvPr id="0" name=""/>
        <dsp:cNvSpPr/>
      </dsp:nvSpPr>
      <dsp:spPr>
        <a:xfrm rot="3600000">
          <a:off x="3554048" y="2052265"/>
          <a:ext cx="1309980" cy="391517"/>
        </a:xfrm>
        <a:prstGeom prst="leftRightArrow">
          <a:avLst>
            <a:gd name="adj1" fmla="val 60000"/>
            <a:gd name="adj2" fmla="val 50000"/>
          </a:avLst>
        </a:prstGeom>
        <a:solidFill>
          <a:srgbClr val="FFFF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1700" kern="1200"/>
        </a:p>
      </dsp:txBody>
      <dsp:txXfrm>
        <a:off x="3671503" y="2130568"/>
        <a:ext cx="1075070" cy="234911"/>
      </dsp:txXfrm>
    </dsp:sp>
    <dsp:sp modelId="{8727C99F-F392-4303-9A83-E30348D00EC6}">
      <dsp:nvSpPr>
        <dsp:cNvPr id="0" name=""/>
        <dsp:cNvSpPr/>
      </dsp:nvSpPr>
      <dsp:spPr>
        <a:xfrm>
          <a:off x="4059097" y="3366515"/>
          <a:ext cx="2237240" cy="1118620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100" b="1" kern="1200" dirty="0" smtClean="0">
              <a:solidFill>
                <a:schemeClr val="tx1"/>
              </a:solidFill>
            </a:rPr>
            <a:t>تكوين </a:t>
          </a:r>
          <a:r>
            <a:rPr lang="ar-SA" sz="3100" b="1" kern="1200" dirty="0" err="1" smtClean="0">
              <a:solidFill>
                <a:schemeClr val="tx1"/>
              </a:solidFill>
            </a:rPr>
            <a:t>نموات</a:t>
          </a:r>
          <a:r>
            <a:rPr lang="ar-SA" sz="3100" b="1" kern="1200" dirty="0" smtClean="0">
              <a:solidFill>
                <a:schemeClr val="tx1"/>
              </a:solidFill>
            </a:rPr>
            <a:t>  جانبيه </a:t>
          </a:r>
        </a:p>
      </dsp:txBody>
      <dsp:txXfrm>
        <a:off x="4091860" y="3399278"/>
        <a:ext cx="2171714" cy="1053094"/>
      </dsp:txXfrm>
    </dsp:sp>
    <dsp:sp modelId="{1F1C1901-2C9E-4A59-935A-20BD78715821}">
      <dsp:nvSpPr>
        <dsp:cNvPr id="0" name=""/>
        <dsp:cNvSpPr/>
      </dsp:nvSpPr>
      <dsp:spPr>
        <a:xfrm rot="10800000">
          <a:off x="2585369" y="3730066"/>
          <a:ext cx="1309980" cy="391517"/>
        </a:xfrm>
        <a:prstGeom prst="left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1700" kern="1200"/>
        </a:p>
      </dsp:txBody>
      <dsp:txXfrm rot="10800000">
        <a:off x="2702824" y="3808369"/>
        <a:ext cx="1075070" cy="234911"/>
      </dsp:txXfrm>
    </dsp:sp>
    <dsp:sp modelId="{7D6CCF0A-1BB6-4324-8A53-A4B490F6BBED}">
      <dsp:nvSpPr>
        <dsp:cNvPr id="0" name=""/>
        <dsp:cNvSpPr/>
      </dsp:nvSpPr>
      <dsp:spPr>
        <a:xfrm>
          <a:off x="184381" y="3366515"/>
          <a:ext cx="2237240" cy="1118620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100" b="1" kern="1200" dirty="0" smtClean="0">
              <a:solidFill>
                <a:schemeClr val="tx1"/>
              </a:solidFill>
            </a:rPr>
            <a:t>تكوين </a:t>
          </a:r>
          <a:r>
            <a:rPr lang="ar-SA" sz="3100" b="1" kern="1200" dirty="0" err="1" smtClean="0">
              <a:solidFill>
                <a:schemeClr val="tx1"/>
              </a:solidFill>
            </a:rPr>
            <a:t>نموات</a:t>
          </a:r>
          <a:r>
            <a:rPr lang="ar-SA" sz="3100" b="1" kern="1200" dirty="0" smtClean="0">
              <a:solidFill>
                <a:schemeClr val="tx1"/>
              </a:solidFill>
            </a:rPr>
            <a:t> عرضيه </a:t>
          </a:r>
          <a:endParaRPr lang="ar-SA" sz="3100" b="1" kern="1200" dirty="0">
            <a:solidFill>
              <a:schemeClr val="tx1"/>
            </a:solidFill>
          </a:endParaRPr>
        </a:p>
      </dsp:txBody>
      <dsp:txXfrm>
        <a:off x="217144" y="3399278"/>
        <a:ext cx="2171714" cy="1053094"/>
      </dsp:txXfrm>
    </dsp:sp>
    <dsp:sp modelId="{8F819555-7CCA-48B9-84F6-14CDA92ECF81}">
      <dsp:nvSpPr>
        <dsp:cNvPr id="0" name=""/>
        <dsp:cNvSpPr/>
      </dsp:nvSpPr>
      <dsp:spPr>
        <a:xfrm rot="18000000">
          <a:off x="1616690" y="2052265"/>
          <a:ext cx="1309980" cy="391517"/>
        </a:xfrm>
        <a:prstGeom prst="leftRightArrow">
          <a:avLst>
            <a:gd name="adj1" fmla="val 60000"/>
            <a:gd name="adj2" fmla="val 50000"/>
          </a:avLst>
        </a:prstGeom>
        <a:solidFill>
          <a:srgbClr val="FFFF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1700" kern="1200"/>
        </a:p>
      </dsp:txBody>
      <dsp:txXfrm>
        <a:off x="1734145" y="2130568"/>
        <a:ext cx="1075070" cy="2349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B04E03-0FE8-4995-A80C-64255BB23003}">
      <dsp:nvSpPr>
        <dsp:cNvPr id="0" name=""/>
        <dsp:cNvSpPr/>
      </dsp:nvSpPr>
      <dsp:spPr>
        <a:xfrm>
          <a:off x="0" y="2694559"/>
          <a:ext cx="6192688" cy="1767922"/>
        </a:xfrm>
        <a:prstGeom prst="rect">
          <a:avLst/>
        </a:prstGeom>
        <a:solidFill>
          <a:srgbClr val="FFFF00"/>
        </a:solidFill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solidFill>
                <a:schemeClr val="tx1"/>
              </a:solidFill>
            </a:rPr>
            <a:t>هو </a:t>
          </a:r>
          <a:r>
            <a:rPr lang="ar-SA" sz="2800" b="1" kern="1200" dirty="0" err="1" smtClean="0">
              <a:solidFill>
                <a:schemeClr val="tx1"/>
              </a:solidFill>
            </a:rPr>
            <a:t>عباره</a:t>
          </a:r>
          <a:r>
            <a:rPr lang="ar-SA" sz="2800" b="1" kern="1200" dirty="0" smtClean="0">
              <a:solidFill>
                <a:schemeClr val="tx1"/>
              </a:solidFill>
            </a:rPr>
            <a:t> عن مجموعه من الخلايا </a:t>
          </a:r>
          <a:r>
            <a:rPr lang="ar-SA" sz="2800" b="1" kern="1200" dirty="0" err="1" smtClean="0">
              <a:solidFill>
                <a:schemeClr val="tx1"/>
              </a:solidFill>
            </a:rPr>
            <a:t>البرنشيميه</a:t>
          </a:r>
          <a:r>
            <a:rPr lang="ar-SA" sz="2800" b="1" kern="1200" dirty="0" smtClean="0">
              <a:solidFill>
                <a:schemeClr val="tx1"/>
              </a:solidFill>
            </a:rPr>
            <a:t> التي تتكشف الى خلايا اجنه</a:t>
          </a:r>
          <a:r>
            <a:rPr lang="en-US" sz="2800" b="1" kern="1200" dirty="0" err="1" smtClean="0">
              <a:solidFill>
                <a:schemeClr val="tx1"/>
              </a:solidFill>
            </a:rPr>
            <a:t>embryogenic</a:t>
          </a:r>
          <a:r>
            <a:rPr lang="en-US" sz="2800" b="1" kern="1200" dirty="0" smtClean="0">
              <a:solidFill>
                <a:schemeClr val="tx1"/>
              </a:solidFill>
            </a:rPr>
            <a:t> cell </a:t>
          </a:r>
          <a:r>
            <a:rPr lang="ar-SA" sz="2800" b="1" kern="1200" dirty="0" smtClean="0">
              <a:solidFill>
                <a:schemeClr val="tx1"/>
              </a:solidFill>
            </a:rPr>
            <a:t> عندما تجد الظروف </a:t>
          </a:r>
          <a:r>
            <a:rPr lang="ar-SA" sz="2800" b="1" kern="1200" dirty="0" err="1" smtClean="0">
              <a:solidFill>
                <a:schemeClr val="tx1"/>
              </a:solidFill>
            </a:rPr>
            <a:t>المناسبه</a:t>
          </a:r>
          <a:r>
            <a:rPr lang="ar-SA" sz="2800" b="1" kern="1200" dirty="0" smtClean="0">
              <a:solidFill>
                <a:schemeClr val="tx1"/>
              </a:solidFill>
            </a:rPr>
            <a:t> </a:t>
          </a:r>
          <a:r>
            <a:rPr lang="ar-SA" sz="2800" b="1" kern="1200" dirty="0" err="1" smtClean="0">
              <a:solidFill>
                <a:schemeClr val="tx1"/>
              </a:solidFill>
            </a:rPr>
            <a:t>والبيئه</a:t>
          </a:r>
          <a:r>
            <a:rPr lang="ar-SA" sz="2800" b="1" kern="1200" dirty="0" smtClean="0">
              <a:solidFill>
                <a:schemeClr val="tx1"/>
              </a:solidFill>
            </a:rPr>
            <a:t> </a:t>
          </a:r>
          <a:r>
            <a:rPr lang="ar-SA" sz="2800" b="1" kern="1200" dirty="0" err="1" smtClean="0">
              <a:solidFill>
                <a:schemeClr val="tx1"/>
              </a:solidFill>
            </a:rPr>
            <a:t>المناسبه</a:t>
          </a:r>
          <a:r>
            <a:rPr lang="ar-SA" sz="2800" b="1" kern="1200" dirty="0" smtClean="0">
              <a:solidFill>
                <a:schemeClr val="tx1"/>
              </a:solidFill>
            </a:rPr>
            <a:t>  ويستخدم لزراعة النخيل وبعض الموالح </a:t>
          </a:r>
          <a:r>
            <a:rPr lang="ar-SA" sz="2800" b="1" kern="1200" dirty="0" err="1" smtClean="0">
              <a:solidFill>
                <a:schemeClr val="tx1"/>
              </a:solidFill>
            </a:rPr>
            <a:t>والقهوه</a:t>
          </a:r>
          <a:r>
            <a:rPr lang="ar-SA" sz="2800" b="1" kern="1200" dirty="0" smtClean="0">
              <a:solidFill>
                <a:schemeClr val="tx1"/>
              </a:solidFill>
            </a:rPr>
            <a:t> </a:t>
          </a:r>
          <a:r>
            <a:rPr lang="ar-SA" sz="2800" b="1" kern="1200" dirty="0" err="1" smtClean="0">
              <a:solidFill>
                <a:schemeClr val="tx1"/>
              </a:solidFill>
            </a:rPr>
            <a:t>.</a:t>
          </a:r>
          <a:endParaRPr lang="ar-SA" sz="2800" b="1" kern="1200" dirty="0">
            <a:solidFill>
              <a:schemeClr val="tx1"/>
            </a:solidFill>
          </a:endParaRPr>
        </a:p>
      </dsp:txBody>
      <dsp:txXfrm>
        <a:off x="0" y="2694559"/>
        <a:ext cx="6192688" cy="1767922"/>
      </dsp:txXfrm>
    </dsp:sp>
    <dsp:sp modelId="{8906BE0B-9309-440D-996C-1BB9920109D2}">
      <dsp:nvSpPr>
        <dsp:cNvPr id="0" name=""/>
        <dsp:cNvSpPr/>
      </dsp:nvSpPr>
      <dsp:spPr>
        <a:xfrm rot="10800000">
          <a:off x="0" y="2013"/>
          <a:ext cx="6192688" cy="2719065"/>
        </a:xfrm>
        <a:prstGeom prst="upArrowCallout">
          <a:avLst/>
        </a:prstGeom>
        <a:solidFill>
          <a:srgbClr val="FFFF00"/>
        </a:solidFill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60" tIns="568960" rIns="568960" bIns="568960" numCol="1" spcCol="1270" anchor="ctr" anchorCtr="0">
          <a:noAutofit/>
        </a:bodyPr>
        <a:lstStyle/>
        <a:p>
          <a:pPr lvl="0" algn="ctr" defTabSz="3556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8000" b="1" kern="1200" dirty="0" err="1" smtClean="0">
              <a:solidFill>
                <a:schemeClr val="tx1"/>
              </a:solidFill>
            </a:rPr>
            <a:t>الكالوس</a:t>
          </a:r>
          <a:endParaRPr lang="ar-SA" sz="8000" b="1" kern="1200" dirty="0">
            <a:solidFill>
              <a:schemeClr val="tx1"/>
            </a:solidFill>
          </a:endParaRPr>
        </a:p>
      </dsp:txBody>
      <dsp:txXfrm rot="10800000">
        <a:off x="0" y="2013"/>
        <a:ext cx="6192688" cy="17667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F7949-B5C0-4D05-8312-E46E5BA1A36E}" type="datetimeFigureOut">
              <a:rPr lang="ar-SA" smtClean="0"/>
              <a:pPr/>
              <a:t>20/02/1444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BF748-D026-43E6-9C87-7FB6633B5CB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F7949-B5C0-4D05-8312-E46E5BA1A36E}" type="datetimeFigureOut">
              <a:rPr lang="ar-SA" smtClean="0"/>
              <a:pPr/>
              <a:t>20/02/1444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BF748-D026-43E6-9C87-7FB6633B5CB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F7949-B5C0-4D05-8312-E46E5BA1A36E}" type="datetimeFigureOut">
              <a:rPr lang="ar-SA" smtClean="0"/>
              <a:pPr/>
              <a:t>20/02/1444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BF748-D026-43E6-9C87-7FB6633B5CB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F7949-B5C0-4D05-8312-E46E5BA1A36E}" type="datetimeFigureOut">
              <a:rPr lang="ar-SA" smtClean="0"/>
              <a:pPr/>
              <a:t>20/02/1444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BF748-D026-43E6-9C87-7FB6633B5CB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F7949-B5C0-4D05-8312-E46E5BA1A36E}" type="datetimeFigureOut">
              <a:rPr lang="ar-SA" smtClean="0"/>
              <a:pPr/>
              <a:t>20/02/1444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BF748-D026-43E6-9C87-7FB6633B5CB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F7949-B5C0-4D05-8312-E46E5BA1A36E}" type="datetimeFigureOut">
              <a:rPr lang="ar-SA" smtClean="0"/>
              <a:pPr/>
              <a:t>20/02/1444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BF748-D026-43E6-9C87-7FB6633B5CB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F7949-B5C0-4D05-8312-E46E5BA1A36E}" type="datetimeFigureOut">
              <a:rPr lang="ar-SA" smtClean="0"/>
              <a:pPr/>
              <a:t>20/02/1444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BF748-D026-43E6-9C87-7FB6633B5CB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F7949-B5C0-4D05-8312-E46E5BA1A36E}" type="datetimeFigureOut">
              <a:rPr lang="ar-SA" smtClean="0"/>
              <a:pPr/>
              <a:t>20/02/1444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BF748-D026-43E6-9C87-7FB6633B5CB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F7949-B5C0-4D05-8312-E46E5BA1A36E}" type="datetimeFigureOut">
              <a:rPr lang="ar-SA" smtClean="0"/>
              <a:pPr/>
              <a:t>20/02/1444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BF748-D026-43E6-9C87-7FB6633B5CB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F7949-B5C0-4D05-8312-E46E5BA1A36E}" type="datetimeFigureOut">
              <a:rPr lang="ar-SA" smtClean="0"/>
              <a:pPr/>
              <a:t>20/02/1444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BF748-D026-43E6-9C87-7FB6633B5CB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F7949-B5C0-4D05-8312-E46E5BA1A36E}" type="datetimeFigureOut">
              <a:rPr lang="ar-SA" smtClean="0"/>
              <a:pPr/>
              <a:t>20/02/1444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BF748-D026-43E6-9C87-7FB6633B5CB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F7949-B5C0-4D05-8312-E46E5BA1A36E}" type="datetimeFigureOut">
              <a:rPr lang="ar-SA" smtClean="0"/>
              <a:pPr/>
              <a:t>20/02/1444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BF748-D026-43E6-9C87-7FB6633B5CB3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ربع نص 4"/>
          <p:cNvSpPr txBox="1"/>
          <p:nvPr/>
        </p:nvSpPr>
        <p:spPr>
          <a:xfrm>
            <a:off x="1438321" y="2276872"/>
            <a:ext cx="6904454" cy="329320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4400" b="1" dirty="0" smtClean="0">
                <a:solidFill>
                  <a:srgbClr val="FFFF00"/>
                </a:solidFill>
              </a:rPr>
              <a:t>الدرس العملي  الخامس</a:t>
            </a:r>
          </a:p>
          <a:p>
            <a:pPr lvl="0" algn="ctr"/>
            <a:r>
              <a:rPr lang="ar-SA" sz="3600" b="1" dirty="0" smtClean="0">
                <a:solidFill>
                  <a:srgbClr val="FFFF00"/>
                </a:solidFill>
              </a:rPr>
              <a:t>تابع تقنيات زراعة </a:t>
            </a:r>
            <a:r>
              <a:rPr lang="ar-SA" sz="3600" b="1" dirty="0" err="1" smtClean="0">
                <a:solidFill>
                  <a:srgbClr val="FFFF00"/>
                </a:solidFill>
              </a:rPr>
              <a:t>الانسجه</a:t>
            </a:r>
            <a:endParaRPr lang="ar-SA" sz="3600" b="1" dirty="0" smtClean="0">
              <a:solidFill>
                <a:srgbClr val="FFFF00"/>
              </a:solidFill>
            </a:endParaRPr>
          </a:p>
          <a:p>
            <a:pPr lvl="0" algn="ctr"/>
            <a:r>
              <a:rPr lang="ar-SA" sz="3600" b="1" dirty="0" smtClean="0">
                <a:solidFill>
                  <a:srgbClr val="FFFF00"/>
                </a:solidFill>
              </a:rPr>
              <a:t> </a:t>
            </a:r>
            <a:r>
              <a:rPr lang="ar-SA" sz="3600" b="1" dirty="0">
                <a:solidFill>
                  <a:srgbClr val="FFFF00"/>
                </a:solidFill>
              </a:rPr>
              <a:t>- تحضير بيئة مغذيه </a:t>
            </a:r>
            <a:r>
              <a:rPr lang="ar-SA" sz="3600" b="1" dirty="0" smtClean="0">
                <a:solidFill>
                  <a:srgbClr val="FFFF00"/>
                </a:solidFill>
              </a:rPr>
              <a:t>معمليا </a:t>
            </a:r>
            <a:r>
              <a:rPr lang="ar-SA" sz="3600" b="1" dirty="0" err="1" smtClean="0">
                <a:solidFill>
                  <a:srgbClr val="FFFF00"/>
                </a:solidFill>
              </a:rPr>
              <a:t>لانتاج</a:t>
            </a:r>
            <a:r>
              <a:rPr lang="ar-SA" sz="3600" b="1" dirty="0" smtClean="0">
                <a:solidFill>
                  <a:srgbClr val="FFFF00"/>
                </a:solidFill>
              </a:rPr>
              <a:t> </a:t>
            </a:r>
            <a:r>
              <a:rPr lang="ar-SA" sz="3600" b="1" dirty="0" err="1" smtClean="0">
                <a:solidFill>
                  <a:srgbClr val="FFFF00"/>
                </a:solidFill>
              </a:rPr>
              <a:t>الكالوس</a:t>
            </a:r>
            <a:r>
              <a:rPr lang="ar-SA" sz="3600" b="1" dirty="0" smtClean="0">
                <a:solidFill>
                  <a:srgbClr val="FFFF00"/>
                </a:solidFill>
              </a:rPr>
              <a:t>  </a:t>
            </a:r>
            <a:endParaRPr lang="ar-SA" sz="3600" b="1" dirty="0">
              <a:solidFill>
                <a:srgbClr val="FFFF00"/>
              </a:solidFill>
            </a:endParaRPr>
          </a:p>
          <a:p>
            <a:pPr algn="ctr"/>
            <a:r>
              <a:rPr lang="ar-SA" sz="4400" b="1" dirty="0" smtClean="0">
                <a:solidFill>
                  <a:srgbClr val="FFFF00"/>
                </a:solidFill>
              </a:rPr>
              <a:t>ه</a:t>
            </a:r>
          </a:p>
          <a:p>
            <a:pPr algn="ctr"/>
            <a:r>
              <a:rPr lang="ar-SA" sz="4400" b="1" dirty="0" smtClean="0">
                <a:solidFill>
                  <a:srgbClr val="FFFF00"/>
                </a:solidFill>
              </a:rPr>
              <a:t>  </a:t>
            </a:r>
            <a:endParaRPr lang="ar-SA" sz="4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3" name="رسم تخطيطي 2"/>
          <p:cNvGraphicFramePr/>
          <p:nvPr/>
        </p:nvGraphicFramePr>
        <p:xfrm>
          <a:off x="1259632" y="404664"/>
          <a:ext cx="6480720" cy="4496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3" name="رسم تخطيطي 2"/>
          <p:cNvGraphicFramePr/>
          <p:nvPr/>
        </p:nvGraphicFramePr>
        <p:xfrm>
          <a:off x="1475656" y="692696"/>
          <a:ext cx="6192688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ستطيل 2"/>
          <p:cNvSpPr/>
          <p:nvPr/>
        </p:nvSpPr>
        <p:spPr>
          <a:xfrm>
            <a:off x="-216024" y="764704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3200" b="1" u="sng" dirty="0" smtClean="0">
                <a:solidFill>
                  <a:srgbClr val="FFFF00"/>
                </a:solidFill>
                <a:latin typeface="Simplified Arabic" pitchFamily="18" charset="-78"/>
                <a:cs typeface="Simplified Arabic" pitchFamily="18" charset="-78"/>
              </a:rPr>
              <a:t>تجربة تقنية طرق الاكثار الدقيق- نتاج </a:t>
            </a:r>
            <a:r>
              <a:rPr lang="ar-SA" sz="3200" b="1" u="sng" dirty="0" err="1" smtClean="0">
                <a:solidFill>
                  <a:srgbClr val="FFFF00"/>
                </a:solidFill>
                <a:latin typeface="Simplified Arabic" pitchFamily="18" charset="-78"/>
                <a:cs typeface="Simplified Arabic" pitchFamily="18" charset="-78"/>
              </a:rPr>
              <a:t>الكالوس</a:t>
            </a:r>
            <a:r>
              <a:rPr lang="ar-SA" sz="3200" b="1" u="sng" dirty="0" smtClean="0">
                <a:solidFill>
                  <a:srgbClr val="FFFF00"/>
                </a:solidFill>
                <a:latin typeface="Simplified Arabic" pitchFamily="18" charset="-78"/>
                <a:cs typeface="Simplified Arabic" pitchFamily="18" charset="-78"/>
              </a:rPr>
              <a:t>  </a:t>
            </a:r>
          </a:p>
          <a:p>
            <a:r>
              <a:rPr lang="ar-SA" sz="3200" b="1" u="sng" dirty="0" smtClean="0">
                <a:solidFill>
                  <a:srgbClr val="FFC000"/>
                </a:solidFill>
                <a:latin typeface="Simplified Arabic" pitchFamily="18" charset="-78"/>
                <a:cs typeface="Simplified Arabic" pitchFamily="18" charset="-78"/>
              </a:rPr>
              <a:t>الادوات </a:t>
            </a:r>
            <a:r>
              <a:rPr lang="ar-SA" sz="3200" b="1" u="sng" dirty="0" err="1" smtClean="0">
                <a:solidFill>
                  <a:srgbClr val="FFC000"/>
                </a:solidFill>
                <a:latin typeface="Simplified Arabic" pitchFamily="18" charset="-78"/>
                <a:cs typeface="Simplified Arabic" pitchFamily="18" charset="-78"/>
              </a:rPr>
              <a:t>والمواد :</a:t>
            </a:r>
            <a:endParaRPr lang="ar-SA" sz="3200" b="1" u="sng" dirty="0" smtClean="0">
              <a:solidFill>
                <a:srgbClr val="FFC000"/>
              </a:solidFill>
              <a:latin typeface="Simplified Arabic" pitchFamily="18" charset="-78"/>
              <a:cs typeface="Simplified Arabic" pitchFamily="18" charset="-78"/>
            </a:endParaRPr>
          </a:p>
          <a:p>
            <a:endParaRPr lang="ar-SA" sz="2400" b="1" u="sng" dirty="0" smtClean="0">
              <a:solidFill>
                <a:srgbClr val="92D050"/>
              </a:solidFill>
              <a:latin typeface="Simplified Arabic" pitchFamily="18" charset="-78"/>
              <a:cs typeface="Simplified Arabic" pitchFamily="18" charset="-78"/>
            </a:endParaRPr>
          </a:p>
          <a:p>
            <a:endParaRPr lang="ar-SA" sz="2000" dirty="0" smtClean="0">
              <a:solidFill>
                <a:schemeClr val="bg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0" y="1844824"/>
            <a:ext cx="892797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1- قطن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 2- </a:t>
            </a:r>
            <a:r>
              <a:rPr kumimoji="0" lang="ar-SA" sz="2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فلاسكه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  سعة 1 لتر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 3- فلسكتين سعة </a:t>
            </a:r>
            <a:r>
              <a:rPr kumimoji="0" lang="ar-SA" sz="2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500مللتر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-نص لتر </a:t>
            </a:r>
            <a:endParaRPr lang="ar-SA" sz="2400" b="1" dirty="0" smtClean="0">
              <a:solidFill>
                <a:schemeClr val="bg1"/>
              </a:solidFill>
              <a:latin typeface="Simplified Arabic" pitchFamily="18" charset="-78"/>
              <a:ea typeface="Calibri" pitchFamily="34" charset="0"/>
              <a:cs typeface="Simplified Arabic" pitchFamily="18" charset="-78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4-جهاز ال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ph meter</a:t>
            </a:r>
            <a:endParaRPr kumimoji="0" lang="ar-SA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implified Arabic" pitchFamily="18" charset="-78"/>
              <a:ea typeface="Calibri" pitchFamily="34" charset="0"/>
              <a:cs typeface="Simplified Arabic" pitchFamily="18" charset="-78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5- جهاز </a:t>
            </a:r>
            <a:r>
              <a:rPr kumimoji="0" lang="ar-SA" sz="2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الحركه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 </a:t>
            </a:r>
            <a:r>
              <a:rPr kumimoji="0" lang="ar-SA" sz="2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التقليب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– الهزاز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 6-ميزان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chemeClr val="bg1"/>
                </a:solidFill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7- قصدير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chemeClr val="bg1"/>
                </a:solidFill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8- </a:t>
            </a:r>
            <a:r>
              <a:rPr lang="ar-SA" sz="2400" b="1" dirty="0" err="1" smtClean="0">
                <a:solidFill>
                  <a:schemeClr val="bg1"/>
                </a:solidFill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ملعقه</a:t>
            </a:r>
            <a:r>
              <a:rPr lang="ar-SA" sz="2400" b="1" dirty="0" smtClean="0">
                <a:solidFill>
                  <a:schemeClr val="bg1"/>
                </a:solidFill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 للوزن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chemeClr val="bg1"/>
                </a:solidFill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 9- ليبل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chemeClr val="bg1"/>
                </a:solidFill>
                <a:latin typeface="Simplified Arabic" pitchFamily="18" charset="-78"/>
                <a:cs typeface="Simplified Arabic" pitchFamily="18" charset="-78"/>
              </a:rPr>
              <a:t>10- جهاز </a:t>
            </a:r>
            <a:r>
              <a:rPr lang="ar-SA" sz="2400" b="1" dirty="0" err="1" smtClean="0">
                <a:solidFill>
                  <a:schemeClr val="bg1"/>
                </a:solidFill>
                <a:latin typeface="Simplified Arabic" pitchFamily="18" charset="-78"/>
                <a:cs typeface="Simplified Arabic" pitchFamily="18" charset="-78"/>
              </a:rPr>
              <a:t>الاوتوكليف</a:t>
            </a:r>
            <a:r>
              <a:rPr lang="ar-SA" sz="2400" b="1" dirty="0" smtClean="0">
                <a:solidFill>
                  <a:schemeClr val="bg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chemeClr val="bg1"/>
                </a:solidFill>
                <a:latin typeface="Simplified Arabic" pitchFamily="18" charset="-78"/>
                <a:cs typeface="Simplified Arabic" pitchFamily="18" charset="-78"/>
              </a:rPr>
              <a:t>11- </a:t>
            </a:r>
            <a:r>
              <a:rPr lang="ar-SA" sz="2400" b="1" u="sng" dirty="0" smtClean="0">
                <a:solidFill>
                  <a:schemeClr val="bg1"/>
                </a:solidFill>
                <a:latin typeface="Simplified Arabic" pitchFamily="18" charset="-78"/>
                <a:cs typeface="Simplified Arabic" pitchFamily="18" charset="-78"/>
              </a:rPr>
              <a:t>انابيب للزراعه باغطيه  معقمه </a:t>
            </a:r>
            <a:r>
              <a:rPr lang="ar-SA" sz="2400" b="1" u="sng" dirty="0" smtClean="0">
                <a:solidFill>
                  <a:schemeClr val="bg1"/>
                </a:solidFill>
                <a:latin typeface="Simplified Arabic" pitchFamily="18" charset="-78"/>
                <a:cs typeface="Simplified Arabic" pitchFamily="18" charset="-78"/>
              </a:rPr>
              <a:t> حجم كبير</a:t>
            </a:r>
            <a:r>
              <a:rPr lang="ar-SA" sz="2400" b="1" dirty="0" smtClean="0">
                <a:solidFill>
                  <a:schemeClr val="bg1"/>
                </a:solidFill>
                <a:latin typeface="Simplified Arabic" pitchFamily="18" charset="-78"/>
                <a:cs typeface="Simplified Arabic" pitchFamily="18" charset="-78"/>
              </a:rPr>
              <a:t>. </a:t>
            </a:r>
            <a:endParaRPr lang="ar-SA" sz="2400" b="1" dirty="0" smtClean="0">
              <a:solidFill>
                <a:schemeClr val="bg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chemeClr val="bg1"/>
                </a:solidFill>
                <a:latin typeface="Simplified Arabic" pitchFamily="18" charset="-78"/>
                <a:cs typeface="Simplified Arabic" pitchFamily="18" charset="-78"/>
              </a:rPr>
              <a:t>12- اطباق بتري معقمه للزراعه  عدد 10 </a:t>
            </a:r>
            <a:r>
              <a:rPr lang="ar-SA" sz="2400" b="1" dirty="0" smtClean="0">
                <a:solidFill>
                  <a:schemeClr val="bg1"/>
                </a:solidFill>
                <a:latin typeface="Simplified Arabic" pitchFamily="18" charset="-78"/>
                <a:cs typeface="Simplified Arabic" pitchFamily="18" charset="-78"/>
              </a:rPr>
              <a:t> او بالامكان استخدام الانابيب الكبيره  فقط.</a:t>
            </a:r>
            <a:endParaRPr lang="ar-SA" sz="2400" b="1" dirty="0" smtClean="0">
              <a:solidFill>
                <a:schemeClr val="bg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chemeClr val="bg1"/>
                </a:solidFill>
                <a:latin typeface="Simplified Arabic" pitchFamily="18" charset="-78"/>
                <a:cs typeface="Simplified Arabic" pitchFamily="18" charset="-78"/>
              </a:rPr>
              <a:t>13- لتر ماء </a:t>
            </a:r>
            <a:r>
              <a:rPr lang="ar-SA" sz="2400" b="1" dirty="0" smtClean="0">
                <a:solidFill>
                  <a:schemeClr val="bg1"/>
                </a:solidFill>
                <a:latin typeface="Simplified Arabic" pitchFamily="18" charset="-78"/>
                <a:cs typeface="Simplified Arabic" pitchFamily="18" charset="-78"/>
              </a:rPr>
              <a:t>مقطر مرتين  ومعقم .</a:t>
            </a:r>
            <a:endParaRPr lang="ar-SA" sz="2400" b="1" dirty="0" smtClean="0">
              <a:solidFill>
                <a:schemeClr val="bg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ar-SA" sz="2400" b="1" dirty="0" smtClean="0">
              <a:solidFill>
                <a:schemeClr val="bg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ar-SA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ar-SA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ar-SA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ar-SA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ستطيل 2"/>
          <p:cNvSpPr/>
          <p:nvPr/>
        </p:nvSpPr>
        <p:spPr>
          <a:xfrm>
            <a:off x="-108520" y="1700808"/>
            <a:ext cx="892797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14- </a:t>
            </a: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30جرام  </a:t>
            </a: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سكر سكروز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15- </a:t>
            </a: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 جرام </a:t>
            </a: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اجار نقي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16- اكسين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2.4-D</a:t>
            </a: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50 =</a:t>
            </a: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ملجم  بودره يذوب في 1مل  اسيتون او قطرتين  ويضاف له قطرات ماء مقطرللاذابه </a:t>
            </a: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ar-SA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17- </a:t>
            </a:r>
            <a:r>
              <a:rPr lang="ar-SA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سيتوكاينين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Aminopurine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0.1</a:t>
            </a: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ملجم </a:t>
            </a:r>
            <a:r>
              <a:rPr lang="ar-SA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بودره</a:t>
            </a: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يذوب في  قطرات من </a:t>
            </a:r>
            <a:r>
              <a:rPr lang="ar-SA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هيدروكسيد</a:t>
            </a: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صوديوم </a:t>
            </a:r>
            <a:r>
              <a:rPr lang="ar-SA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لاتمام</a:t>
            </a: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الذوبان وان لم يذب يضاف قطرات من ماء مقطر </a:t>
            </a:r>
            <a:r>
              <a:rPr lang="ar-SA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لاتمام</a:t>
            </a: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الذوبان .</a:t>
            </a:r>
            <a:endParaRPr lang="ar-SA" sz="2400" b="1" u="sng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18-  4.43 جرام من بيئة 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Ms  </a:t>
            </a: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او بكت كامل </a:t>
            </a:r>
            <a:r>
              <a:rPr lang="ar-SA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منها .</a:t>
            </a:r>
            <a:endParaRPr lang="ar-SA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ar-SA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ملاحظه :</a:t>
            </a:r>
            <a:r>
              <a:rPr lang="ar-SA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ar-SA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تعتمد  كمية </a:t>
            </a:r>
            <a:r>
              <a:rPr lang="ar-SA" sz="2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الهرمونات</a:t>
            </a:r>
            <a:r>
              <a:rPr lang="ar-SA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ونوعها حسب  الغرض من الزراعه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وبيئتنا هنا للاكثار الدقيق  بطريقة الكالوس </a:t>
            </a:r>
            <a:r>
              <a:rPr lang="ar-SA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– اي طريقة غير </a:t>
            </a:r>
            <a:r>
              <a:rPr lang="ar-SA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مباشره </a:t>
            </a:r>
            <a:r>
              <a:rPr lang="ar-SA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لا نتاج المجموع الخضري .</a:t>
            </a:r>
            <a:endParaRPr lang="ar-SA" sz="2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ar-SA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الاوكسين العالي يستحث تكوين الكالوس </a:t>
            </a:r>
            <a:r>
              <a:rPr lang="ar-SA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ar-SA" sz="2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ربع نص 2"/>
          <p:cNvSpPr txBox="1"/>
          <p:nvPr/>
        </p:nvSpPr>
        <p:spPr>
          <a:xfrm>
            <a:off x="160060" y="1588559"/>
            <a:ext cx="8501147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chemeClr val="bg1"/>
                </a:solidFill>
                <a:cs typeface="+mj-cs"/>
              </a:rPr>
              <a:t>19</a:t>
            </a:r>
            <a:r>
              <a:rPr lang="ar-SA" sz="2400" b="1" dirty="0" smtClean="0">
                <a:solidFill>
                  <a:schemeClr val="bg1"/>
                </a:solidFill>
                <a:cs typeface="+mj-cs"/>
              </a:rPr>
              <a:t>-  بعض المكونات العضويه </a:t>
            </a:r>
            <a:r>
              <a:rPr lang="ar-SA" sz="2400" b="1" dirty="0" smtClean="0">
                <a:solidFill>
                  <a:schemeClr val="bg1"/>
                </a:solidFill>
                <a:cs typeface="+mj-cs"/>
              </a:rPr>
              <a:t>والفيتامينات ( موجوده في البيئة التجاريه ) </a:t>
            </a:r>
            <a:endParaRPr lang="ar-SA" sz="2400" b="1" dirty="0" smtClean="0">
              <a:solidFill>
                <a:schemeClr val="bg1"/>
              </a:solidFill>
              <a:cs typeface="+mj-cs"/>
            </a:endParaRPr>
          </a:p>
          <a:p>
            <a:r>
              <a:rPr lang="ar-SA" sz="2000" b="1" dirty="0" err="1" smtClean="0">
                <a:solidFill>
                  <a:srgbClr val="FFFF00"/>
                </a:solidFill>
                <a:cs typeface="+mj-cs"/>
              </a:rPr>
              <a:t>-</a:t>
            </a:r>
            <a:r>
              <a:rPr lang="ar-SA" sz="2000" b="1" dirty="0" smtClean="0">
                <a:solidFill>
                  <a:srgbClr val="FFFF00"/>
                </a:solidFill>
                <a:cs typeface="+mj-cs"/>
              </a:rPr>
              <a:t> </a:t>
            </a:r>
            <a:r>
              <a:rPr lang="en-US" sz="2000" b="1" dirty="0" smtClean="0">
                <a:solidFill>
                  <a:srgbClr val="FFFF00"/>
                </a:solidFill>
                <a:cs typeface="+mj-cs"/>
              </a:rPr>
              <a:t>  Thiamine   HCL =0.5 mg</a:t>
            </a:r>
            <a:endParaRPr lang="ar-SA" sz="2000" b="1" dirty="0">
              <a:solidFill>
                <a:srgbClr val="FFFF00"/>
              </a:solidFill>
              <a:cs typeface="+mj-cs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5648844" y="2419556"/>
            <a:ext cx="3012363" cy="67710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000" b="1" dirty="0" err="1" smtClean="0">
                <a:solidFill>
                  <a:srgbClr val="FFFF00"/>
                </a:solidFill>
                <a:cs typeface="+mj-cs"/>
              </a:rPr>
              <a:t>-</a:t>
            </a:r>
            <a:r>
              <a:rPr lang="en-US" sz="2000" b="1" dirty="0" smtClean="0">
                <a:solidFill>
                  <a:srgbClr val="FFFF00"/>
                </a:solidFill>
                <a:cs typeface="+mj-cs"/>
              </a:rPr>
              <a:t>0.5 mg </a:t>
            </a:r>
            <a:r>
              <a:rPr lang="ar-SA" sz="2000" b="1" dirty="0" err="1" smtClean="0">
                <a:solidFill>
                  <a:srgbClr val="FFFF00"/>
                </a:solidFill>
                <a:cs typeface="+mj-cs"/>
              </a:rPr>
              <a:t>=</a:t>
            </a:r>
            <a:r>
              <a:rPr lang="ar-SA" sz="2000" b="1" dirty="0" smtClean="0">
                <a:solidFill>
                  <a:srgbClr val="FFFF00"/>
                </a:solidFill>
                <a:cs typeface="+mj-cs"/>
              </a:rPr>
              <a:t> </a:t>
            </a:r>
            <a:r>
              <a:rPr lang="en-US" sz="2000" b="1" dirty="0" smtClean="0">
                <a:solidFill>
                  <a:srgbClr val="FFFF00"/>
                </a:solidFill>
                <a:cs typeface="+mj-cs"/>
              </a:rPr>
              <a:t>Pyridoxine (HCL)</a:t>
            </a:r>
          </a:p>
          <a:p>
            <a:endParaRPr lang="ar-SA" dirty="0"/>
          </a:p>
        </p:txBody>
      </p:sp>
      <p:sp>
        <p:nvSpPr>
          <p:cNvPr id="6" name="مربع نص 5"/>
          <p:cNvSpPr txBox="1"/>
          <p:nvPr/>
        </p:nvSpPr>
        <p:spPr>
          <a:xfrm>
            <a:off x="482793" y="2758110"/>
            <a:ext cx="8178414" cy="38472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FontTx/>
              <a:buChar char="-"/>
            </a:pPr>
            <a:r>
              <a:rPr lang="en-US" sz="2000" b="1" dirty="0" smtClean="0">
                <a:solidFill>
                  <a:srgbClr val="FFFF00"/>
                </a:solidFill>
                <a:cs typeface="+mj-cs"/>
              </a:rPr>
              <a:t>Nicotinic acid= 0.5 mg</a:t>
            </a:r>
            <a:r>
              <a:rPr lang="en-US" sz="2000" b="1" dirty="0" smtClean="0">
                <a:solidFill>
                  <a:srgbClr val="FFFF00"/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en-US" sz="2000" b="1" dirty="0" err="1" smtClean="0">
                <a:solidFill>
                  <a:srgbClr val="FFFF00"/>
                </a:solidFill>
              </a:rPr>
              <a:t>Myo-inositol</a:t>
            </a:r>
            <a:r>
              <a:rPr lang="en-US" sz="2000" b="1" dirty="0" smtClean="0">
                <a:solidFill>
                  <a:srgbClr val="FFFF00"/>
                </a:solidFill>
              </a:rPr>
              <a:t>  package =100 mg </a:t>
            </a:r>
          </a:p>
          <a:p>
            <a:r>
              <a:rPr lang="en-US" sz="2000" b="1" dirty="0" err="1" smtClean="0">
                <a:solidFill>
                  <a:srgbClr val="FFFF00"/>
                </a:solidFill>
                <a:cs typeface="+mj-cs"/>
              </a:rPr>
              <a:t>Glycine</a:t>
            </a:r>
            <a:r>
              <a:rPr lang="en-US" sz="2000" b="1" dirty="0" smtClean="0">
                <a:solidFill>
                  <a:srgbClr val="FFFF00"/>
                </a:solidFill>
                <a:cs typeface="+mj-cs"/>
              </a:rPr>
              <a:t>=2 mg   </a:t>
            </a:r>
          </a:p>
          <a:p>
            <a:endParaRPr lang="en-US" sz="2400" b="1" dirty="0" smtClean="0">
              <a:solidFill>
                <a:schemeClr val="bg1"/>
              </a:solidFill>
              <a:cs typeface="+mj-cs"/>
            </a:endParaRPr>
          </a:p>
          <a:p>
            <a:r>
              <a:rPr lang="ar-SA" sz="2400" b="1" dirty="0" smtClean="0">
                <a:solidFill>
                  <a:schemeClr val="bg1"/>
                </a:solidFill>
                <a:cs typeface="+mj-cs"/>
              </a:rPr>
              <a:t>20-  محاليل هيدروكسيد صوديوم </a:t>
            </a:r>
            <a:r>
              <a:rPr lang="en-US" sz="2400" b="1" dirty="0" smtClean="0">
                <a:solidFill>
                  <a:schemeClr val="bg1"/>
                </a:solidFill>
                <a:cs typeface="+mj-cs"/>
              </a:rPr>
              <a:t>NAOH</a:t>
            </a:r>
            <a:r>
              <a:rPr lang="ar-SA" sz="2400" b="1" dirty="0" smtClean="0">
                <a:solidFill>
                  <a:schemeClr val="bg1"/>
                </a:solidFill>
                <a:cs typeface="+mj-cs"/>
              </a:rPr>
              <a:t> او </a:t>
            </a:r>
            <a:r>
              <a:rPr lang="ar-SA" sz="2400" b="1" dirty="0" smtClean="0">
                <a:solidFill>
                  <a:schemeClr val="bg1"/>
                </a:solidFill>
                <a:cs typeface="+mj-cs"/>
              </a:rPr>
              <a:t>هيدروكسيد بوتاسيم</a:t>
            </a:r>
            <a:r>
              <a:rPr lang="en-US" sz="2400" b="1" dirty="0" smtClean="0">
                <a:solidFill>
                  <a:schemeClr val="bg1"/>
                </a:solidFill>
                <a:cs typeface="+mj-cs"/>
              </a:rPr>
              <a:t>KOH </a:t>
            </a:r>
            <a:r>
              <a:rPr lang="ar-SA" sz="2400" b="1" dirty="0" smtClean="0">
                <a:solidFill>
                  <a:schemeClr val="bg1"/>
                </a:solidFill>
                <a:cs typeface="+mj-cs"/>
              </a:rPr>
              <a:t>    و حمض </a:t>
            </a:r>
            <a:r>
              <a:rPr lang="ar-SA" sz="2400" b="1" dirty="0" err="1" smtClean="0">
                <a:solidFill>
                  <a:schemeClr val="bg1"/>
                </a:solidFill>
                <a:cs typeface="+mj-cs"/>
              </a:rPr>
              <a:t>الهيدروكلوريك</a:t>
            </a:r>
            <a:r>
              <a:rPr lang="ar-SA" sz="2400" b="1" dirty="0" smtClean="0">
                <a:solidFill>
                  <a:schemeClr val="bg1"/>
                </a:solidFill>
                <a:cs typeface="+mj-cs"/>
              </a:rPr>
              <a:t>  </a:t>
            </a:r>
            <a:r>
              <a:rPr lang="en-US" sz="2400" b="1" dirty="0" smtClean="0">
                <a:solidFill>
                  <a:schemeClr val="bg1"/>
                </a:solidFill>
                <a:cs typeface="+mj-cs"/>
              </a:rPr>
              <a:t> HCL </a:t>
            </a:r>
            <a:r>
              <a:rPr lang="ar-SA" sz="2400" b="1" dirty="0" smtClean="0">
                <a:solidFill>
                  <a:schemeClr val="bg1"/>
                </a:solidFill>
                <a:cs typeface="+mj-cs"/>
              </a:rPr>
              <a:t>لتعديل حموضه او قلوية الوسط الغذائي </a:t>
            </a:r>
            <a:r>
              <a:rPr lang="ar-SA" sz="2400" b="1" dirty="0" smtClean="0">
                <a:solidFill>
                  <a:schemeClr val="bg1"/>
                </a:solidFill>
                <a:cs typeface="+mj-cs"/>
              </a:rPr>
              <a:t>.</a:t>
            </a:r>
          </a:p>
          <a:p>
            <a:endParaRPr lang="ar-SA" sz="2400" b="1" dirty="0" smtClean="0">
              <a:solidFill>
                <a:schemeClr val="bg1"/>
              </a:solidFill>
              <a:cs typeface="+mj-cs"/>
            </a:endParaRPr>
          </a:p>
          <a:p>
            <a:r>
              <a:rPr lang="ar-SA" sz="2400" b="1" dirty="0" smtClean="0">
                <a:solidFill>
                  <a:schemeClr val="bg1"/>
                </a:solidFill>
                <a:cs typeface="+mj-cs"/>
              </a:rPr>
              <a:t>21- كلوروكس 10</a:t>
            </a:r>
            <a:r>
              <a:rPr lang="ar-SA" sz="2400" b="1" dirty="0" smtClean="0">
                <a:solidFill>
                  <a:schemeClr val="bg1"/>
                </a:solidFill>
                <a:cs typeface="+mj-cs"/>
              </a:rPr>
              <a:t>%.</a:t>
            </a:r>
          </a:p>
          <a:p>
            <a:endParaRPr lang="ar-SA" sz="2400" b="1" dirty="0" smtClean="0">
              <a:solidFill>
                <a:schemeClr val="bg1"/>
              </a:solidFill>
              <a:cs typeface="+mj-cs"/>
            </a:endParaRPr>
          </a:p>
          <a:p>
            <a:r>
              <a:rPr lang="ar-SA" sz="2400" b="1" dirty="0" smtClean="0">
                <a:solidFill>
                  <a:schemeClr val="bg1"/>
                </a:solidFill>
                <a:cs typeface="+mj-cs"/>
              </a:rPr>
              <a:t>22- كحول ايثانول 70</a:t>
            </a:r>
            <a:r>
              <a:rPr lang="ar-SA" sz="2400" b="1" dirty="0" smtClean="0">
                <a:solidFill>
                  <a:schemeClr val="bg1"/>
                </a:solidFill>
                <a:cs typeface="+mj-cs"/>
              </a:rPr>
              <a:t>%.</a:t>
            </a:r>
            <a:endParaRPr lang="en-US" sz="2400" b="1" dirty="0" smtClean="0">
              <a:solidFill>
                <a:schemeClr val="bg1"/>
              </a:solidFill>
              <a:cs typeface="+mj-cs"/>
            </a:endParaRPr>
          </a:p>
          <a:p>
            <a:endParaRPr lang="ar-SA" sz="16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ستطيل 2"/>
          <p:cNvSpPr/>
          <p:nvPr/>
        </p:nvSpPr>
        <p:spPr>
          <a:xfrm>
            <a:off x="-180528" y="1340768"/>
            <a:ext cx="912300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800" b="1" u="sng" dirty="0" smtClean="0">
                <a:solidFill>
                  <a:srgbClr val="FFFF00"/>
                </a:solidFill>
              </a:rPr>
              <a:t>خطوات اعداد بيئة </a:t>
            </a:r>
            <a:r>
              <a:rPr lang="ar-SA" sz="2800" b="1" u="sng" dirty="0" err="1" smtClean="0">
                <a:solidFill>
                  <a:srgbClr val="FFFF00"/>
                </a:solidFill>
              </a:rPr>
              <a:t>الزراعه :</a:t>
            </a:r>
            <a:endParaRPr lang="ar-SA" sz="2800" b="1" u="sng" dirty="0" smtClean="0">
              <a:solidFill>
                <a:srgbClr val="FFFF00"/>
              </a:solidFill>
            </a:endParaRPr>
          </a:p>
          <a:p>
            <a:r>
              <a:rPr lang="ar-SA" sz="2000" b="1" dirty="0">
                <a:solidFill>
                  <a:schemeClr val="bg1"/>
                </a:solidFill>
                <a:cs typeface="+mj-cs"/>
              </a:rPr>
              <a:t>1- نضع  </a:t>
            </a:r>
            <a:r>
              <a:rPr lang="ar-SA" sz="2000" b="1" dirty="0" smtClean="0">
                <a:solidFill>
                  <a:schemeClr val="bg1"/>
                </a:solidFill>
                <a:cs typeface="+mj-cs"/>
              </a:rPr>
              <a:t>900 </a:t>
            </a:r>
            <a:r>
              <a:rPr lang="ar-SA" sz="2000" b="1" dirty="0">
                <a:solidFill>
                  <a:schemeClr val="bg1"/>
                </a:solidFill>
                <a:cs typeface="+mj-cs"/>
              </a:rPr>
              <a:t>مل ماء مقطر في </a:t>
            </a:r>
            <a:r>
              <a:rPr lang="ar-SA" sz="2000" b="1" dirty="0" smtClean="0">
                <a:solidFill>
                  <a:schemeClr val="bg1"/>
                </a:solidFill>
                <a:cs typeface="+mj-cs"/>
              </a:rPr>
              <a:t>دورق سعة </a:t>
            </a:r>
            <a:r>
              <a:rPr lang="ar-SA" sz="2000" b="1" dirty="0" err="1" smtClean="0">
                <a:solidFill>
                  <a:schemeClr val="bg1"/>
                </a:solidFill>
                <a:cs typeface="+mj-cs"/>
              </a:rPr>
              <a:t>1لتر</a:t>
            </a:r>
            <a:r>
              <a:rPr lang="ar-SA" sz="2000" b="1" dirty="0" smtClean="0">
                <a:solidFill>
                  <a:schemeClr val="bg1"/>
                </a:solidFill>
                <a:cs typeface="+mj-cs"/>
              </a:rPr>
              <a:t>  </a:t>
            </a:r>
            <a:r>
              <a:rPr lang="ar-SA" sz="2000" b="1" dirty="0" err="1">
                <a:solidFill>
                  <a:schemeClr val="bg1"/>
                </a:solidFill>
                <a:cs typeface="+mj-cs"/>
              </a:rPr>
              <a:t>.</a:t>
            </a:r>
            <a:endParaRPr lang="ar-SA" sz="2000" b="1" dirty="0">
              <a:solidFill>
                <a:schemeClr val="bg1"/>
              </a:solidFill>
              <a:cs typeface="+mj-cs"/>
            </a:endParaRPr>
          </a:p>
          <a:p>
            <a:r>
              <a:rPr lang="ar-SA" sz="2000" b="1" dirty="0">
                <a:solidFill>
                  <a:schemeClr val="bg1"/>
                </a:solidFill>
                <a:cs typeface="+mj-cs"/>
              </a:rPr>
              <a:t>2- تذوب مكونات البيئة المغذيه </a:t>
            </a:r>
            <a:r>
              <a:rPr lang="en-US" sz="2000" b="1" dirty="0">
                <a:solidFill>
                  <a:schemeClr val="bg1"/>
                </a:solidFill>
                <a:cs typeface="+mj-cs"/>
              </a:rPr>
              <a:t>ms </a:t>
            </a:r>
            <a:r>
              <a:rPr lang="ar-SA" sz="2000" b="1" dirty="0">
                <a:solidFill>
                  <a:schemeClr val="bg1"/>
                </a:solidFill>
                <a:cs typeface="+mj-cs"/>
              </a:rPr>
              <a:t> وزن </a:t>
            </a:r>
            <a:r>
              <a:rPr lang="ar-SA" sz="2000" b="1" dirty="0" smtClean="0">
                <a:solidFill>
                  <a:schemeClr val="bg1"/>
                </a:solidFill>
                <a:cs typeface="+mj-cs"/>
              </a:rPr>
              <a:t> 4.43 جرام </a:t>
            </a:r>
            <a:r>
              <a:rPr lang="ar-SA" sz="2000" b="1" dirty="0">
                <a:solidFill>
                  <a:schemeClr val="bg1"/>
                </a:solidFill>
                <a:cs typeface="+mj-cs"/>
              </a:rPr>
              <a:t>في الماء المقطر  مع التقليب المستمر لضمان ذوبان  مكونات البيئه  ويمكن استخدام  سخان على درجة 35 درجه  ومغناطيس التقليب اثناء الاذابه  او جهاز الرج .  </a:t>
            </a:r>
          </a:p>
          <a:p>
            <a:r>
              <a:rPr lang="ar-SA" sz="2000" b="1" dirty="0">
                <a:solidFill>
                  <a:schemeClr val="bg1"/>
                </a:solidFill>
                <a:cs typeface="+mj-cs"/>
              </a:rPr>
              <a:t>3-  تضاف  المكونات العضويه والفيتامينات مع استمرار التقليب اذا لم تكن </a:t>
            </a:r>
            <a:r>
              <a:rPr lang="ar-SA" sz="2000" b="1" dirty="0" err="1">
                <a:solidFill>
                  <a:schemeClr val="bg1"/>
                </a:solidFill>
                <a:cs typeface="+mj-cs"/>
              </a:rPr>
              <a:t>موجوده</a:t>
            </a:r>
            <a:r>
              <a:rPr lang="ar-SA" sz="2000" b="1" dirty="0">
                <a:solidFill>
                  <a:schemeClr val="bg1"/>
                </a:solidFill>
                <a:cs typeface="+mj-cs"/>
              </a:rPr>
              <a:t> اصلا في البيئة  التجاريه   </a:t>
            </a:r>
            <a:r>
              <a:rPr lang="ar-SA" sz="2000" b="1" dirty="0" err="1">
                <a:solidFill>
                  <a:schemeClr val="bg1"/>
                </a:solidFill>
                <a:cs typeface="+mj-cs"/>
              </a:rPr>
              <a:t>بحيث :</a:t>
            </a:r>
            <a:endParaRPr lang="ar-SA" sz="2000" b="1" dirty="0">
              <a:solidFill>
                <a:schemeClr val="bg1"/>
              </a:solidFill>
              <a:cs typeface="+mj-cs"/>
            </a:endParaRPr>
          </a:p>
          <a:p>
            <a:r>
              <a:rPr lang="ar-SA" sz="2000" b="1" dirty="0">
                <a:solidFill>
                  <a:srgbClr val="FFFF00"/>
                </a:solidFill>
                <a:cs typeface="+mj-cs"/>
              </a:rPr>
              <a:t>يضاف 0.5 </a:t>
            </a:r>
            <a:r>
              <a:rPr lang="ar-SA" sz="2000" b="1" dirty="0" err="1">
                <a:solidFill>
                  <a:srgbClr val="FFFF00"/>
                </a:solidFill>
                <a:cs typeface="+mj-cs"/>
              </a:rPr>
              <a:t>ملجرام</a:t>
            </a:r>
            <a:r>
              <a:rPr lang="ar-SA" sz="2000" b="1" dirty="0">
                <a:solidFill>
                  <a:srgbClr val="FFFF00"/>
                </a:solidFill>
                <a:cs typeface="+mj-cs"/>
              </a:rPr>
              <a:t> </a:t>
            </a:r>
            <a:r>
              <a:rPr lang="ar-SA" sz="2000" b="1" dirty="0" err="1">
                <a:solidFill>
                  <a:srgbClr val="FFFF00"/>
                </a:solidFill>
                <a:cs typeface="+mj-cs"/>
              </a:rPr>
              <a:t>ثيامين</a:t>
            </a:r>
            <a:r>
              <a:rPr lang="ar-SA" sz="2000" b="1" dirty="0">
                <a:solidFill>
                  <a:srgbClr val="FFFF00"/>
                </a:solidFill>
                <a:cs typeface="+mj-cs"/>
              </a:rPr>
              <a:t> </a:t>
            </a:r>
          </a:p>
          <a:p>
            <a:r>
              <a:rPr lang="ar-SA" sz="2000" b="1" dirty="0">
                <a:solidFill>
                  <a:srgbClr val="FFFF00"/>
                </a:solidFill>
                <a:cs typeface="+mj-cs"/>
              </a:rPr>
              <a:t>يضاف 0.</a:t>
            </a:r>
            <a:r>
              <a:rPr lang="ar-SA" sz="2000" b="1" dirty="0" err="1">
                <a:solidFill>
                  <a:srgbClr val="FFFF00"/>
                </a:solidFill>
                <a:cs typeface="+mj-cs"/>
              </a:rPr>
              <a:t>5ملجرام</a:t>
            </a:r>
            <a:r>
              <a:rPr lang="ar-SA" sz="2000" b="1" dirty="0">
                <a:solidFill>
                  <a:srgbClr val="FFFF00"/>
                </a:solidFill>
                <a:cs typeface="+mj-cs"/>
              </a:rPr>
              <a:t> </a:t>
            </a:r>
            <a:r>
              <a:rPr lang="ar-SA" sz="2000" b="1" dirty="0" err="1">
                <a:solidFill>
                  <a:srgbClr val="FFFF00"/>
                </a:solidFill>
                <a:cs typeface="+mj-cs"/>
              </a:rPr>
              <a:t>بيريودوكسين</a:t>
            </a:r>
            <a:r>
              <a:rPr lang="ar-SA" sz="2000" b="1" dirty="0">
                <a:solidFill>
                  <a:srgbClr val="FFFF00"/>
                </a:solidFill>
                <a:cs typeface="+mj-cs"/>
              </a:rPr>
              <a:t> </a:t>
            </a:r>
          </a:p>
          <a:p>
            <a:r>
              <a:rPr lang="ar-SA" sz="2000" b="1" dirty="0">
                <a:solidFill>
                  <a:srgbClr val="FFFF00"/>
                </a:solidFill>
                <a:cs typeface="+mj-cs"/>
              </a:rPr>
              <a:t>يضاف 0.</a:t>
            </a:r>
            <a:r>
              <a:rPr lang="ar-SA" sz="2000" b="1" dirty="0" err="1">
                <a:solidFill>
                  <a:srgbClr val="FFFF00"/>
                </a:solidFill>
                <a:cs typeface="+mj-cs"/>
              </a:rPr>
              <a:t>5ملجرام</a:t>
            </a:r>
            <a:r>
              <a:rPr lang="ar-SA" sz="2000" b="1" dirty="0">
                <a:solidFill>
                  <a:srgbClr val="FFFF00"/>
                </a:solidFill>
                <a:cs typeface="+mj-cs"/>
              </a:rPr>
              <a:t> </a:t>
            </a:r>
            <a:r>
              <a:rPr lang="ar-SA" sz="2000" b="1" dirty="0" err="1">
                <a:solidFill>
                  <a:srgbClr val="FFFF00"/>
                </a:solidFill>
                <a:cs typeface="+mj-cs"/>
              </a:rPr>
              <a:t>نيكوتينك</a:t>
            </a:r>
            <a:r>
              <a:rPr lang="ar-SA" sz="2000" b="1" dirty="0">
                <a:solidFill>
                  <a:srgbClr val="FFFF00"/>
                </a:solidFill>
                <a:cs typeface="+mj-cs"/>
              </a:rPr>
              <a:t> اسد</a:t>
            </a:r>
          </a:p>
          <a:p>
            <a:r>
              <a:rPr lang="ar-SA" sz="2000" b="1" dirty="0">
                <a:solidFill>
                  <a:srgbClr val="FFFF00"/>
                </a:solidFill>
                <a:cs typeface="+mj-cs"/>
              </a:rPr>
              <a:t>يضاف </a:t>
            </a:r>
            <a:r>
              <a:rPr lang="ar-SA" sz="2000" b="1" dirty="0" err="1">
                <a:solidFill>
                  <a:srgbClr val="FFFF00"/>
                </a:solidFill>
                <a:cs typeface="+mj-cs"/>
              </a:rPr>
              <a:t>100ملجرام</a:t>
            </a:r>
            <a:r>
              <a:rPr lang="ar-SA" sz="2000" b="1" dirty="0">
                <a:solidFill>
                  <a:srgbClr val="FFFF00"/>
                </a:solidFill>
                <a:cs typeface="+mj-cs"/>
              </a:rPr>
              <a:t> من </a:t>
            </a:r>
            <a:r>
              <a:rPr lang="ar-SA" sz="2000" b="1" dirty="0" err="1">
                <a:solidFill>
                  <a:srgbClr val="FFFF00"/>
                </a:solidFill>
                <a:cs typeface="+mj-cs"/>
              </a:rPr>
              <a:t>ميونوسيتول</a:t>
            </a:r>
            <a:r>
              <a:rPr lang="ar-SA" sz="2000" b="1" dirty="0">
                <a:solidFill>
                  <a:srgbClr val="FFFF00"/>
                </a:solidFill>
                <a:cs typeface="+mj-cs"/>
              </a:rPr>
              <a:t>  </a:t>
            </a:r>
          </a:p>
          <a:p>
            <a:r>
              <a:rPr lang="ar-SA" sz="2000" b="1" dirty="0">
                <a:solidFill>
                  <a:srgbClr val="FFFF00"/>
                </a:solidFill>
                <a:cs typeface="+mj-cs"/>
              </a:rPr>
              <a:t>يضاف </a:t>
            </a:r>
            <a:r>
              <a:rPr lang="ar-SA" sz="2000" b="1" dirty="0" err="1">
                <a:solidFill>
                  <a:srgbClr val="FFFF00"/>
                </a:solidFill>
                <a:cs typeface="+mj-cs"/>
              </a:rPr>
              <a:t>2ملجرام</a:t>
            </a:r>
            <a:r>
              <a:rPr lang="ar-SA" sz="2000" b="1" dirty="0">
                <a:solidFill>
                  <a:srgbClr val="FFFF00"/>
                </a:solidFill>
                <a:cs typeface="+mj-cs"/>
              </a:rPr>
              <a:t> جليسين</a:t>
            </a:r>
          </a:p>
          <a:p>
            <a:r>
              <a:rPr lang="ar-SA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cs typeface="+mj-cs"/>
              </a:rPr>
              <a:t>ملاحظه </a:t>
            </a:r>
            <a:r>
              <a:rPr lang="ar-SA" sz="2000" b="1" dirty="0">
                <a:solidFill>
                  <a:schemeClr val="accent6">
                    <a:lumMod val="60000"/>
                    <a:lumOff val="40000"/>
                  </a:schemeClr>
                </a:solidFill>
                <a:cs typeface="+mj-cs"/>
              </a:rPr>
              <a:t>: المواد في فقره 3 </a:t>
            </a:r>
            <a:r>
              <a:rPr lang="ar-SA" sz="2000" b="1" dirty="0" err="1">
                <a:solidFill>
                  <a:schemeClr val="accent6">
                    <a:lumMod val="60000"/>
                    <a:lumOff val="40000"/>
                  </a:schemeClr>
                </a:solidFill>
                <a:cs typeface="+mj-cs"/>
              </a:rPr>
              <a:t>موجوده</a:t>
            </a:r>
            <a:r>
              <a:rPr lang="ar-SA" sz="2000" b="1" dirty="0">
                <a:solidFill>
                  <a:schemeClr val="accent6">
                    <a:lumMod val="60000"/>
                    <a:lumOff val="40000"/>
                  </a:schemeClr>
                </a:solidFill>
                <a:cs typeface="+mj-cs"/>
              </a:rPr>
              <a:t> في البيئة التجاريه  </a:t>
            </a:r>
            <a:endParaRPr lang="ar-SA" sz="2000" b="1" dirty="0" smtClean="0">
              <a:solidFill>
                <a:schemeClr val="accent6">
                  <a:lumMod val="60000"/>
                  <a:lumOff val="40000"/>
                </a:schemeClr>
              </a:solidFill>
              <a:cs typeface="+mj-cs"/>
            </a:endParaRPr>
          </a:p>
          <a:p>
            <a:r>
              <a:rPr lang="ar-SA" sz="2000" b="1" dirty="0" smtClean="0">
                <a:solidFill>
                  <a:schemeClr val="bg1"/>
                </a:solidFill>
                <a:cs typeface="+mj-cs"/>
              </a:rPr>
              <a:t>4- تضاف الهرمونات النباتيه بحيث  يذوب </a:t>
            </a:r>
            <a:r>
              <a:rPr lang="ar-SA" sz="2000" b="1" dirty="0" smtClean="0">
                <a:solidFill>
                  <a:schemeClr val="bg1"/>
                </a:solidFill>
                <a:cs typeface="+mj-cs"/>
              </a:rPr>
              <a:t>0.1 ملجرام </a:t>
            </a:r>
            <a:r>
              <a:rPr lang="ar-SA" sz="2000" b="1" dirty="0" smtClean="0">
                <a:solidFill>
                  <a:schemeClr val="bg1"/>
                </a:solidFill>
                <a:cs typeface="+mj-cs"/>
              </a:rPr>
              <a:t>من السيتوكاينين </a:t>
            </a:r>
            <a:r>
              <a:rPr lang="en-US" sz="2000" b="1" dirty="0" smtClean="0">
                <a:solidFill>
                  <a:schemeClr val="bg1"/>
                </a:solidFill>
                <a:cs typeface="+mj-cs"/>
              </a:rPr>
              <a:t>BA </a:t>
            </a:r>
            <a:r>
              <a:rPr lang="ar-SA" sz="2000" b="1" dirty="0" smtClean="0">
                <a:solidFill>
                  <a:schemeClr val="bg1"/>
                </a:solidFill>
                <a:cs typeface="+mj-cs"/>
              </a:rPr>
              <a:t> في </a:t>
            </a:r>
            <a:r>
              <a:rPr lang="ar-SA" sz="2000" b="1" dirty="0" smtClean="0">
                <a:solidFill>
                  <a:schemeClr val="bg1"/>
                </a:solidFill>
                <a:cs typeface="+mj-cs"/>
              </a:rPr>
              <a:t>قطرات من هيدروكسيد صوديوم  .</a:t>
            </a:r>
          </a:p>
          <a:p>
            <a:r>
              <a:rPr lang="ar-SA" sz="2000" b="1" dirty="0" smtClean="0">
                <a:solidFill>
                  <a:schemeClr val="bg1"/>
                </a:solidFill>
                <a:cs typeface="+mj-cs"/>
              </a:rPr>
              <a:t>5- يضاف </a:t>
            </a:r>
            <a:r>
              <a:rPr lang="ar-SA" sz="2000" b="1" dirty="0" err="1" smtClean="0">
                <a:solidFill>
                  <a:schemeClr val="bg1"/>
                </a:solidFill>
                <a:cs typeface="+mj-cs"/>
              </a:rPr>
              <a:t>الاوكسين</a:t>
            </a:r>
            <a:r>
              <a:rPr lang="ar-SA" sz="2000" b="1" dirty="0" smtClean="0">
                <a:solidFill>
                  <a:schemeClr val="bg1"/>
                </a:solidFill>
                <a:cs typeface="+mj-cs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cs typeface="+mj-cs"/>
              </a:rPr>
              <a:t> 2.4-D</a:t>
            </a:r>
            <a:r>
              <a:rPr lang="ar-SA" sz="2000" b="1" dirty="0" smtClean="0">
                <a:solidFill>
                  <a:schemeClr val="bg1"/>
                </a:solidFill>
                <a:cs typeface="+mj-cs"/>
              </a:rPr>
              <a:t>بمقدار 50 ملجرام  يذوب في 1مل اسيتون لاستحثاث تكون الكالوس </a:t>
            </a:r>
            <a:r>
              <a:rPr lang="ar-SA" sz="2000" b="1" dirty="0" smtClean="0">
                <a:solidFill>
                  <a:schemeClr val="bg1"/>
                </a:solidFill>
                <a:cs typeface="+mj-cs"/>
              </a:rPr>
              <a:t>.</a:t>
            </a:r>
            <a:endParaRPr lang="ar-SA" sz="2000" b="1" dirty="0">
              <a:solidFill>
                <a:schemeClr val="bg1"/>
              </a:solidFill>
              <a:cs typeface="+mj-cs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ستطيل 2"/>
          <p:cNvSpPr/>
          <p:nvPr/>
        </p:nvSpPr>
        <p:spPr>
          <a:xfrm>
            <a:off x="-108520" y="1412776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 smtClean="0">
                <a:solidFill>
                  <a:schemeClr val="bg1"/>
                </a:solidFill>
                <a:cs typeface="+mj-cs"/>
              </a:rPr>
              <a:t>6- </a:t>
            </a:r>
            <a:r>
              <a:rPr lang="ar-SA" sz="2000" b="1" dirty="0">
                <a:solidFill>
                  <a:schemeClr val="bg1"/>
                </a:solidFill>
                <a:cs typeface="+mj-cs"/>
              </a:rPr>
              <a:t>يضاف السكروز بمقدار </a:t>
            </a:r>
            <a:r>
              <a:rPr lang="ar-SA" sz="2000" b="1" dirty="0" smtClean="0">
                <a:solidFill>
                  <a:schemeClr val="bg1"/>
                </a:solidFill>
                <a:cs typeface="+mj-cs"/>
              </a:rPr>
              <a:t>30 جرام  </a:t>
            </a:r>
            <a:r>
              <a:rPr lang="ar-SA" sz="2000" b="1" dirty="0">
                <a:solidFill>
                  <a:schemeClr val="bg1"/>
                </a:solidFill>
                <a:cs typeface="+mj-cs"/>
              </a:rPr>
              <a:t>مع استمرار التقليب  ورفع درجة الحراره الى 45 درجه مئويه  لضمان الذوبان .</a:t>
            </a:r>
          </a:p>
          <a:p>
            <a:r>
              <a:rPr lang="ar-SA" sz="2000" b="1" dirty="0" smtClean="0">
                <a:solidFill>
                  <a:schemeClr val="bg1"/>
                </a:solidFill>
                <a:cs typeface="+mj-cs"/>
              </a:rPr>
              <a:t>7- </a:t>
            </a:r>
            <a:r>
              <a:rPr lang="ar-SA" sz="2000" b="1" dirty="0">
                <a:solidFill>
                  <a:schemeClr val="bg1"/>
                </a:solidFill>
                <a:cs typeface="+mj-cs"/>
              </a:rPr>
              <a:t>تضبط درجة حموضة الوسط باستخدام </a:t>
            </a:r>
            <a:r>
              <a:rPr lang="en-US" sz="2000" b="1" dirty="0">
                <a:solidFill>
                  <a:schemeClr val="bg1"/>
                </a:solidFill>
                <a:cs typeface="+mj-cs"/>
              </a:rPr>
              <a:t>PH meter</a:t>
            </a:r>
            <a:r>
              <a:rPr lang="ar-SA" sz="2000" b="1" dirty="0">
                <a:solidFill>
                  <a:schemeClr val="bg1"/>
                </a:solidFill>
                <a:cs typeface="+mj-cs"/>
              </a:rPr>
              <a:t> والتي لابد ان تكون 5.8</a:t>
            </a:r>
            <a:r>
              <a:rPr lang="en-US" sz="2000" b="1" dirty="0">
                <a:solidFill>
                  <a:schemeClr val="bg1"/>
                </a:solidFill>
                <a:cs typeface="+mj-cs"/>
              </a:rPr>
              <a:t>PH=</a:t>
            </a:r>
            <a:r>
              <a:rPr lang="ar-SA" sz="2000" b="1" dirty="0">
                <a:solidFill>
                  <a:schemeClr val="bg1"/>
                </a:solidFill>
                <a:cs typeface="+mj-cs"/>
              </a:rPr>
              <a:t>   ويمكن تعديلها </a:t>
            </a:r>
            <a:r>
              <a:rPr lang="ar-SA" sz="2000" b="1" dirty="0" err="1">
                <a:solidFill>
                  <a:schemeClr val="bg1"/>
                </a:solidFill>
                <a:cs typeface="+mj-cs"/>
              </a:rPr>
              <a:t>باضافة</a:t>
            </a:r>
            <a:r>
              <a:rPr lang="ar-SA" sz="2000" b="1" dirty="0">
                <a:solidFill>
                  <a:schemeClr val="bg1"/>
                </a:solidFill>
                <a:cs typeface="+mj-cs"/>
              </a:rPr>
              <a:t> </a:t>
            </a:r>
            <a:r>
              <a:rPr lang="ar-SA" sz="2000" b="1" dirty="0" err="1">
                <a:solidFill>
                  <a:schemeClr val="bg1"/>
                </a:solidFill>
                <a:cs typeface="+mj-cs"/>
              </a:rPr>
              <a:t>هيدروكسيد</a:t>
            </a:r>
            <a:r>
              <a:rPr lang="ar-SA" sz="2000" b="1" dirty="0">
                <a:solidFill>
                  <a:schemeClr val="bg1"/>
                </a:solidFill>
                <a:cs typeface="+mj-cs"/>
              </a:rPr>
              <a:t> صوديوم  او </a:t>
            </a:r>
            <a:r>
              <a:rPr lang="ar-SA" sz="2000" b="1" dirty="0" err="1">
                <a:solidFill>
                  <a:schemeClr val="bg1"/>
                </a:solidFill>
                <a:cs typeface="+mj-cs"/>
              </a:rPr>
              <a:t>هيدروكسيد</a:t>
            </a:r>
            <a:r>
              <a:rPr lang="ar-SA" sz="2000" b="1" dirty="0">
                <a:solidFill>
                  <a:schemeClr val="bg1"/>
                </a:solidFill>
                <a:cs typeface="+mj-cs"/>
              </a:rPr>
              <a:t> </a:t>
            </a:r>
            <a:r>
              <a:rPr lang="ar-SA" sz="2000" b="1" dirty="0" err="1">
                <a:solidFill>
                  <a:schemeClr val="bg1"/>
                </a:solidFill>
                <a:cs typeface="+mj-cs"/>
              </a:rPr>
              <a:t>بوتاسيم</a:t>
            </a:r>
            <a:r>
              <a:rPr lang="ar-SA" sz="2000" b="1" dirty="0">
                <a:solidFill>
                  <a:schemeClr val="bg1"/>
                </a:solidFill>
                <a:cs typeface="+mj-cs"/>
              </a:rPr>
              <a:t>  او حمض </a:t>
            </a:r>
            <a:r>
              <a:rPr lang="ar-SA" sz="2000" b="1" dirty="0" err="1">
                <a:solidFill>
                  <a:schemeClr val="bg1"/>
                </a:solidFill>
                <a:cs typeface="+mj-cs"/>
              </a:rPr>
              <a:t>الهيدروكلوريك</a:t>
            </a:r>
            <a:r>
              <a:rPr lang="ar-SA" sz="2000" b="1" dirty="0">
                <a:solidFill>
                  <a:schemeClr val="bg1"/>
                </a:solidFill>
                <a:cs typeface="+mj-cs"/>
              </a:rPr>
              <a:t> </a:t>
            </a:r>
            <a:r>
              <a:rPr lang="ar-SA" sz="2000" b="1" dirty="0" err="1" smtClean="0">
                <a:solidFill>
                  <a:schemeClr val="bg1"/>
                </a:solidFill>
                <a:cs typeface="+mj-cs"/>
              </a:rPr>
              <a:t>.</a:t>
            </a:r>
            <a:endParaRPr lang="ar-SA" sz="2000" b="1" dirty="0" smtClean="0">
              <a:solidFill>
                <a:schemeClr val="bg1"/>
              </a:solidFill>
              <a:cs typeface="+mj-cs"/>
            </a:endParaRPr>
          </a:p>
          <a:p>
            <a:r>
              <a:rPr lang="ar-SA" sz="2000" b="1" dirty="0" smtClean="0">
                <a:solidFill>
                  <a:schemeClr val="bg1"/>
                </a:solidFill>
                <a:cs typeface="+mj-cs"/>
              </a:rPr>
              <a:t>8- تقسم الكميه في فلسكتين سعة </a:t>
            </a:r>
            <a:r>
              <a:rPr lang="ar-SA" sz="2000" b="1" dirty="0" smtClean="0">
                <a:solidFill>
                  <a:schemeClr val="bg1"/>
                </a:solidFill>
                <a:cs typeface="+mj-cs"/>
              </a:rPr>
              <a:t>500 مللتر </a:t>
            </a:r>
            <a:r>
              <a:rPr lang="ar-SA" sz="2000" b="1" dirty="0" smtClean="0">
                <a:solidFill>
                  <a:schemeClr val="bg1"/>
                </a:solidFill>
                <a:cs typeface="+mj-cs"/>
              </a:rPr>
              <a:t>.</a:t>
            </a:r>
            <a:endParaRPr lang="ar-SA" sz="2000" b="1" dirty="0">
              <a:solidFill>
                <a:schemeClr val="bg1"/>
              </a:solidFill>
              <a:cs typeface="+mj-cs"/>
            </a:endParaRPr>
          </a:p>
          <a:p>
            <a:r>
              <a:rPr lang="ar-SA" sz="2000" b="1" dirty="0" smtClean="0">
                <a:solidFill>
                  <a:schemeClr val="bg1"/>
                </a:solidFill>
                <a:cs typeface="+mj-cs"/>
              </a:rPr>
              <a:t>9- </a:t>
            </a:r>
            <a:r>
              <a:rPr lang="ar-SA" sz="2000" b="1" dirty="0">
                <a:solidFill>
                  <a:schemeClr val="bg1"/>
                </a:solidFill>
                <a:cs typeface="+mj-cs"/>
              </a:rPr>
              <a:t>يضاف </a:t>
            </a:r>
            <a:r>
              <a:rPr lang="ar-SA" sz="2000" b="1" dirty="0" err="1">
                <a:solidFill>
                  <a:schemeClr val="bg1"/>
                </a:solidFill>
                <a:cs typeface="+mj-cs"/>
              </a:rPr>
              <a:t>الاجار</a:t>
            </a:r>
            <a:r>
              <a:rPr lang="ar-SA" sz="2000" b="1" dirty="0">
                <a:solidFill>
                  <a:schemeClr val="bg1"/>
                </a:solidFill>
                <a:cs typeface="+mj-cs"/>
              </a:rPr>
              <a:t>  </a:t>
            </a:r>
            <a:r>
              <a:rPr lang="ar-SA" sz="2000" b="1" dirty="0" smtClean="0">
                <a:solidFill>
                  <a:srgbClr val="FFFF00"/>
                </a:solidFill>
                <a:cs typeface="+mj-cs"/>
              </a:rPr>
              <a:t>4 </a:t>
            </a:r>
            <a:r>
              <a:rPr lang="ar-SA" sz="2000" b="1" dirty="0">
                <a:solidFill>
                  <a:srgbClr val="FFFF00"/>
                </a:solidFill>
                <a:cs typeface="+mj-cs"/>
              </a:rPr>
              <a:t>جرام  </a:t>
            </a:r>
            <a:r>
              <a:rPr lang="ar-SA" sz="2000" b="1" dirty="0" smtClean="0">
                <a:solidFill>
                  <a:srgbClr val="FFFF00"/>
                </a:solidFill>
                <a:cs typeface="+mj-cs"/>
              </a:rPr>
              <a:t> </a:t>
            </a:r>
            <a:r>
              <a:rPr lang="ar-SA" sz="2000" b="1" dirty="0" smtClean="0">
                <a:solidFill>
                  <a:schemeClr val="bg1"/>
                </a:solidFill>
                <a:cs typeface="+mj-cs"/>
              </a:rPr>
              <a:t>في احد </a:t>
            </a:r>
            <a:r>
              <a:rPr lang="ar-SA" sz="2000" b="1" dirty="0" err="1" smtClean="0">
                <a:solidFill>
                  <a:schemeClr val="bg1"/>
                </a:solidFill>
                <a:cs typeface="+mj-cs"/>
              </a:rPr>
              <a:t>الفلسكات</a:t>
            </a:r>
            <a:r>
              <a:rPr lang="ar-SA" sz="2000" b="1" dirty="0" smtClean="0">
                <a:solidFill>
                  <a:schemeClr val="bg1"/>
                </a:solidFill>
                <a:cs typeface="+mj-cs"/>
              </a:rPr>
              <a:t> مع </a:t>
            </a:r>
            <a:r>
              <a:rPr lang="ar-SA" sz="2000" b="1" dirty="0">
                <a:solidFill>
                  <a:schemeClr val="bg1"/>
                </a:solidFill>
                <a:cs typeface="+mj-cs"/>
              </a:rPr>
              <a:t>استمرار التقليب  حتى يذوب تماما وبدون شوائب </a:t>
            </a:r>
            <a:r>
              <a:rPr lang="ar-SA" sz="2000" b="1" dirty="0" smtClean="0">
                <a:solidFill>
                  <a:schemeClr val="bg1"/>
                </a:solidFill>
                <a:cs typeface="+mj-cs"/>
              </a:rPr>
              <a:t> لتكوين </a:t>
            </a:r>
            <a:r>
              <a:rPr lang="ar-SA" sz="2000" b="1" dirty="0" err="1" smtClean="0">
                <a:solidFill>
                  <a:schemeClr val="bg1"/>
                </a:solidFill>
                <a:cs typeface="+mj-cs"/>
              </a:rPr>
              <a:t>بيئه</a:t>
            </a:r>
            <a:r>
              <a:rPr lang="ar-SA" sz="2000" b="1" dirty="0" smtClean="0">
                <a:solidFill>
                  <a:schemeClr val="bg1"/>
                </a:solidFill>
                <a:cs typeface="+mj-cs"/>
              </a:rPr>
              <a:t> </a:t>
            </a:r>
            <a:r>
              <a:rPr lang="ar-SA" sz="2000" b="1" dirty="0" err="1" smtClean="0">
                <a:solidFill>
                  <a:schemeClr val="bg1"/>
                </a:solidFill>
                <a:cs typeface="+mj-cs"/>
              </a:rPr>
              <a:t>صلبه .</a:t>
            </a:r>
            <a:r>
              <a:rPr lang="ar-SA" sz="2000" b="1" dirty="0" smtClean="0">
                <a:solidFill>
                  <a:schemeClr val="bg1"/>
                </a:solidFill>
                <a:cs typeface="+mj-cs"/>
              </a:rPr>
              <a:t> وتترك </a:t>
            </a:r>
            <a:r>
              <a:rPr lang="ar-SA" sz="2000" b="1" dirty="0" err="1" smtClean="0">
                <a:solidFill>
                  <a:schemeClr val="bg1"/>
                </a:solidFill>
                <a:cs typeface="+mj-cs"/>
              </a:rPr>
              <a:t>الفلسكه</a:t>
            </a:r>
            <a:r>
              <a:rPr lang="ar-SA" sz="2000" b="1" dirty="0" smtClean="0">
                <a:solidFill>
                  <a:schemeClr val="bg1"/>
                </a:solidFill>
                <a:cs typeface="+mj-cs"/>
              </a:rPr>
              <a:t> الاخرى بدون اجار لتكوين </a:t>
            </a:r>
            <a:r>
              <a:rPr lang="ar-SA" sz="2000" b="1" dirty="0" err="1" smtClean="0">
                <a:solidFill>
                  <a:schemeClr val="bg1"/>
                </a:solidFill>
                <a:cs typeface="+mj-cs"/>
              </a:rPr>
              <a:t>بيئه</a:t>
            </a:r>
            <a:r>
              <a:rPr lang="ar-SA" sz="2000" b="1" dirty="0" smtClean="0">
                <a:solidFill>
                  <a:schemeClr val="bg1"/>
                </a:solidFill>
                <a:cs typeface="+mj-cs"/>
              </a:rPr>
              <a:t> </a:t>
            </a:r>
            <a:r>
              <a:rPr lang="ar-SA" sz="2000" b="1" dirty="0" err="1" smtClean="0">
                <a:solidFill>
                  <a:schemeClr val="bg1"/>
                </a:solidFill>
                <a:cs typeface="+mj-cs"/>
              </a:rPr>
              <a:t>سائله .</a:t>
            </a:r>
            <a:endParaRPr lang="ar-SA" sz="2000" b="1" dirty="0">
              <a:solidFill>
                <a:schemeClr val="bg1"/>
              </a:solidFill>
              <a:cs typeface="+mj-cs"/>
            </a:endParaRPr>
          </a:p>
          <a:p>
            <a:r>
              <a:rPr lang="ar-SA" sz="2000" b="1" dirty="0" smtClean="0">
                <a:solidFill>
                  <a:schemeClr val="bg1"/>
                </a:solidFill>
                <a:cs typeface="+mj-cs"/>
              </a:rPr>
              <a:t>10- </a:t>
            </a:r>
            <a:r>
              <a:rPr lang="ar-SA" sz="2000" b="1" dirty="0">
                <a:solidFill>
                  <a:schemeClr val="bg1"/>
                </a:solidFill>
                <a:cs typeface="+mj-cs"/>
              </a:rPr>
              <a:t>يكمل الحجم  بالماء المقطر الى </a:t>
            </a:r>
            <a:r>
              <a:rPr lang="ar-SA" sz="2000" b="1" dirty="0" smtClean="0">
                <a:solidFill>
                  <a:schemeClr val="bg1"/>
                </a:solidFill>
                <a:cs typeface="+mj-cs"/>
              </a:rPr>
              <a:t>نصف </a:t>
            </a:r>
            <a:r>
              <a:rPr lang="ar-SA" sz="2000" b="1" dirty="0" smtClean="0">
                <a:solidFill>
                  <a:schemeClr val="bg1"/>
                </a:solidFill>
                <a:cs typeface="+mj-cs"/>
              </a:rPr>
              <a:t>لتر( 500 مللتر ) </a:t>
            </a:r>
            <a:r>
              <a:rPr lang="ar-SA" sz="2000" b="1" dirty="0" smtClean="0">
                <a:solidFill>
                  <a:schemeClr val="bg1"/>
                </a:solidFill>
                <a:cs typeface="+mj-cs"/>
              </a:rPr>
              <a:t>في كل فلسكه  .</a:t>
            </a:r>
            <a:endParaRPr lang="ar-SA" sz="2000" b="1" dirty="0">
              <a:solidFill>
                <a:schemeClr val="bg1"/>
              </a:solidFill>
              <a:cs typeface="+mj-cs"/>
            </a:endParaRPr>
          </a:p>
          <a:p>
            <a:r>
              <a:rPr lang="ar-SA" sz="2000" b="1" dirty="0" smtClean="0">
                <a:solidFill>
                  <a:schemeClr val="bg1"/>
                </a:solidFill>
                <a:cs typeface="+mj-cs"/>
              </a:rPr>
              <a:t>11- </a:t>
            </a:r>
            <a:r>
              <a:rPr lang="ar-SA" sz="2000" b="1" dirty="0">
                <a:solidFill>
                  <a:schemeClr val="bg1"/>
                </a:solidFill>
                <a:cs typeface="+mj-cs"/>
              </a:rPr>
              <a:t>يصب حجم </a:t>
            </a:r>
            <a:r>
              <a:rPr lang="ar-SA" sz="2000" b="1" dirty="0" smtClean="0">
                <a:solidFill>
                  <a:schemeClr val="bg1"/>
                </a:solidFill>
                <a:cs typeface="+mj-cs"/>
              </a:rPr>
              <a:t> 25 مل </a:t>
            </a:r>
            <a:r>
              <a:rPr lang="ar-SA" sz="2000" b="1" dirty="0">
                <a:solidFill>
                  <a:schemeClr val="bg1"/>
                </a:solidFill>
                <a:cs typeface="+mj-cs"/>
              </a:rPr>
              <a:t>من البيئه </a:t>
            </a:r>
            <a:r>
              <a:rPr lang="ar-SA" sz="2000" b="1" dirty="0" smtClean="0">
                <a:solidFill>
                  <a:schemeClr val="bg1"/>
                </a:solidFill>
                <a:cs typeface="+mj-cs"/>
              </a:rPr>
              <a:t>الصلبه  </a:t>
            </a:r>
            <a:r>
              <a:rPr lang="ar-SA" sz="2000" b="1" dirty="0">
                <a:solidFill>
                  <a:schemeClr val="bg1"/>
                </a:solidFill>
                <a:cs typeface="+mj-cs"/>
              </a:rPr>
              <a:t>في كل انبوب من انابيب الزراعه باستخدام ابر زجاجيه حجم 200 مل ويكون  ارتفاع البيئه في الانبوب من 4-5 سم </a:t>
            </a:r>
            <a:r>
              <a:rPr lang="ar-SA" sz="2000" b="1" dirty="0" smtClean="0">
                <a:solidFill>
                  <a:schemeClr val="bg1"/>
                </a:solidFill>
                <a:cs typeface="+mj-cs"/>
              </a:rPr>
              <a:t>.</a:t>
            </a:r>
          </a:p>
          <a:p>
            <a:r>
              <a:rPr lang="ar-SA" sz="2000" b="1" dirty="0" smtClean="0">
                <a:solidFill>
                  <a:schemeClr val="bg1"/>
                </a:solidFill>
                <a:cs typeface="+mj-cs"/>
              </a:rPr>
              <a:t>12- تصب البيئة السائله في اطباق بتري بمقدار 3 مل  وتغطى وتلصق بلصاق شفاف.</a:t>
            </a:r>
            <a:endParaRPr lang="ar-SA" sz="2000" b="1" dirty="0">
              <a:solidFill>
                <a:schemeClr val="bg1"/>
              </a:solidFill>
              <a:cs typeface="+mj-cs"/>
            </a:endParaRPr>
          </a:p>
          <a:p>
            <a:r>
              <a:rPr lang="ar-SA" sz="2000" b="1" dirty="0" smtClean="0">
                <a:solidFill>
                  <a:schemeClr val="bg1"/>
                </a:solidFill>
                <a:cs typeface="+mj-cs"/>
              </a:rPr>
              <a:t>12- </a:t>
            </a:r>
            <a:r>
              <a:rPr lang="ar-SA" sz="2000" b="1" dirty="0">
                <a:solidFill>
                  <a:schemeClr val="bg1"/>
                </a:solidFill>
                <a:cs typeface="+mj-cs"/>
              </a:rPr>
              <a:t>تعقم البيئات في جهاز الاوتوكليف  عند ضغط 1كجم /</a:t>
            </a:r>
            <a:r>
              <a:rPr lang="ar-SA" sz="2000" b="1" dirty="0" smtClean="0">
                <a:solidFill>
                  <a:schemeClr val="bg1"/>
                </a:solidFill>
                <a:cs typeface="+mj-cs"/>
              </a:rPr>
              <a:t>سم2 (</a:t>
            </a:r>
            <a:r>
              <a:rPr lang="ar-SA" sz="2000" b="1" dirty="0">
                <a:solidFill>
                  <a:schemeClr val="bg1"/>
                </a:solidFill>
                <a:cs typeface="+mj-cs"/>
              </a:rPr>
              <a:t>15باوند /بوصه2) </a:t>
            </a:r>
            <a:r>
              <a:rPr lang="ar-SA" sz="2000" b="1" dirty="0">
                <a:solidFill>
                  <a:srgbClr val="FFFF00"/>
                </a:solidFill>
                <a:cs typeface="+mj-cs"/>
              </a:rPr>
              <a:t>ودرجة حراره 121 لمدة 20 دقيقه </a:t>
            </a:r>
            <a:r>
              <a:rPr lang="ar-SA" sz="2000" b="1" dirty="0" smtClean="0">
                <a:solidFill>
                  <a:srgbClr val="FFFF00"/>
                </a:solidFill>
                <a:cs typeface="+mj-cs"/>
              </a:rPr>
              <a:t>.</a:t>
            </a:r>
            <a:endParaRPr lang="ar-SA" sz="2000" b="1" dirty="0">
              <a:solidFill>
                <a:srgbClr val="FFFF00"/>
              </a:solidFill>
              <a:cs typeface="+mj-cs"/>
            </a:endParaRPr>
          </a:p>
          <a:p>
            <a:r>
              <a:rPr lang="ar-SA" sz="2000" b="1" dirty="0">
                <a:solidFill>
                  <a:schemeClr val="bg1"/>
                </a:solidFill>
                <a:cs typeface="+mj-cs"/>
              </a:rPr>
              <a:t>10- تحفظ الانابيب </a:t>
            </a:r>
            <a:r>
              <a:rPr lang="ar-SA" sz="2000" b="1" dirty="0" smtClean="0">
                <a:solidFill>
                  <a:schemeClr val="bg1"/>
                </a:solidFill>
                <a:cs typeface="+mj-cs"/>
              </a:rPr>
              <a:t> </a:t>
            </a:r>
            <a:r>
              <a:rPr lang="ar-SA" sz="2000" b="1" dirty="0" err="1" smtClean="0">
                <a:solidFill>
                  <a:schemeClr val="bg1"/>
                </a:solidFill>
                <a:cs typeface="+mj-cs"/>
              </a:rPr>
              <a:t>واطباق</a:t>
            </a:r>
            <a:r>
              <a:rPr lang="ar-SA" sz="2000" b="1" dirty="0" smtClean="0">
                <a:solidFill>
                  <a:schemeClr val="bg1"/>
                </a:solidFill>
                <a:cs typeface="+mj-cs"/>
              </a:rPr>
              <a:t> بتري في </a:t>
            </a:r>
            <a:r>
              <a:rPr lang="ar-SA" sz="2000" b="1" dirty="0">
                <a:solidFill>
                  <a:schemeClr val="bg1"/>
                </a:solidFill>
                <a:cs typeface="+mj-cs"/>
              </a:rPr>
              <a:t>كبينة الزراعه المعقمه </a:t>
            </a:r>
            <a:r>
              <a:rPr lang="ar-SA" sz="2000" b="1" dirty="0" err="1">
                <a:solidFill>
                  <a:schemeClr val="bg1"/>
                </a:solidFill>
                <a:cs typeface="+mj-cs"/>
              </a:rPr>
              <a:t>بالكحول70</a:t>
            </a:r>
            <a:r>
              <a:rPr lang="ar-SA" sz="2000" b="1" dirty="0">
                <a:solidFill>
                  <a:schemeClr val="bg1"/>
                </a:solidFill>
                <a:cs typeface="+mj-cs"/>
              </a:rPr>
              <a:t>% </a:t>
            </a:r>
            <a:r>
              <a:rPr lang="ar-SA" sz="2000" b="1" dirty="0" err="1">
                <a:solidFill>
                  <a:schemeClr val="bg1"/>
                </a:solidFill>
                <a:cs typeface="+mj-cs"/>
              </a:rPr>
              <a:t>ايثانول</a:t>
            </a:r>
            <a:r>
              <a:rPr lang="ar-SA" sz="2000" b="1" dirty="0">
                <a:solidFill>
                  <a:schemeClr val="bg1"/>
                </a:solidFill>
                <a:cs typeface="+mj-cs"/>
              </a:rPr>
              <a:t>  </a:t>
            </a:r>
            <a:r>
              <a:rPr lang="ar-SA" sz="2000" b="1" dirty="0" err="1">
                <a:solidFill>
                  <a:schemeClr val="bg1"/>
                </a:solidFill>
                <a:cs typeface="+mj-cs"/>
              </a:rPr>
              <a:t>والكلوروكس</a:t>
            </a:r>
            <a:r>
              <a:rPr lang="ar-SA" sz="2000" b="1" dirty="0">
                <a:solidFill>
                  <a:schemeClr val="bg1"/>
                </a:solidFill>
                <a:cs typeface="+mj-cs"/>
              </a:rPr>
              <a:t> 10% لحين </a:t>
            </a:r>
            <a:r>
              <a:rPr lang="ar-SA" sz="2000" b="1" dirty="0" err="1">
                <a:solidFill>
                  <a:schemeClr val="bg1"/>
                </a:solidFill>
                <a:cs typeface="+mj-cs"/>
              </a:rPr>
              <a:t>الزراعه .</a:t>
            </a:r>
            <a:endParaRPr lang="ar-SA" sz="2000" b="1" dirty="0">
              <a:solidFill>
                <a:schemeClr val="bg1"/>
              </a:solidFill>
              <a:cs typeface="+mj-cs"/>
            </a:endParaRPr>
          </a:p>
          <a:p>
            <a:endParaRPr lang="ar-SA" sz="2000" dirty="0">
              <a:solidFill>
                <a:schemeClr val="bg1"/>
              </a:solidFill>
              <a:cs typeface="+mj-cs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ربع نص 2"/>
          <p:cNvSpPr txBox="1"/>
          <p:nvPr/>
        </p:nvSpPr>
        <p:spPr>
          <a:xfrm>
            <a:off x="2987824" y="2348880"/>
            <a:ext cx="2920992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4800" b="1" dirty="0" smtClean="0">
                <a:solidFill>
                  <a:srgbClr val="FFFF00"/>
                </a:solidFill>
                <a:latin typeface="Simplified Arabic" pitchFamily="18" charset="-78"/>
                <a:cs typeface="Simplified Arabic" pitchFamily="18" charset="-78"/>
              </a:rPr>
              <a:t>انتهى الدرس </a:t>
            </a:r>
            <a:endParaRPr lang="ar-SA" sz="4800" b="1" dirty="0">
              <a:solidFill>
                <a:srgbClr val="FFFF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609</Words>
  <Application>Microsoft Office PowerPoint</Application>
  <PresentationFormat>On-screen Show (4:3)</PresentationFormat>
  <Paragraphs>72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Simplified Arabic</vt:lpstr>
      <vt:lpstr>Times New Roman</vt:lpstr>
      <vt:lpstr>Wingdings</vt:lpstr>
      <vt:lpstr>سمة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</dc:creator>
  <cp:lastModifiedBy>maha abanomai</cp:lastModifiedBy>
  <cp:revision>20</cp:revision>
  <dcterms:created xsi:type="dcterms:W3CDTF">2016-10-10T17:09:14Z</dcterms:created>
  <dcterms:modified xsi:type="dcterms:W3CDTF">2022-09-16T08:03:57Z</dcterms:modified>
</cp:coreProperties>
</file>